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229" r:id="rId4"/>
    <p:sldMasterId id="2147484642" r:id="rId5"/>
  </p:sldMasterIdLst>
  <p:notesMasterIdLst>
    <p:notesMasterId r:id="rId14"/>
  </p:notesMasterIdLst>
  <p:handoutMasterIdLst>
    <p:handoutMasterId r:id="rId15"/>
  </p:handoutMasterIdLst>
  <p:sldIdLst>
    <p:sldId id="1854" r:id="rId6"/>
    <p:sldId id="1857" r:id="rId7"/>
    <p:sldId id="1881" r:id="rId8"/>
    <p:sldId id="1867" r:id="rId9"/>
    <p:sldId id="1882" r:id="rId10"/>
    <p:sldId id="1885" r:id="rId11"/>
    <p:sldId id="1884" r:id="rId12"/>
    <p:sldId id="1880" r:id="rId13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888AB95E-1B7E-4E95-8F39-C5D0E8372BC2}">
          <p14:sldIdLst>
            <p14:sldId id="1854"/>
            <p14:sldId id="1857"/>
            <p14:sldId id="1881"/>
            <p14:sldId id="1867"/>
            <p14:sldId id="1882"/>
            <p14:sldId id="1885"/>
            <p14:sldId id="1884"/>
            <p14:sldId id="18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8D4"/>
    <a:srgbClr val="737373"/>
    <a:srgbClr val="008272"/>
    <a:srgbClr val="004B50"/>
    <a:srgbClr val="E6E6E6"/>
    <a:srgbClr val="D2D2D2"/>
    <a:srgbClr val="000000"/>
    <a:srgbClr val="1A1A1A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22" autoAdjust="0"/>
    <p:restoredTop sz="86287" autoAdjust="0"/>
  </p:normalViewPr>
  <p:slideViewPr>
    <p:cSldViewPr snapToGrid="0">
      <p:cViewPr varScale="1">
        <p:scale>
          <a:sx n="106" d="100"/>
          <a:sy n="106" d="100"/>
        </p:scale>
        <p:origin x="65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88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34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696657-4658-4D05-9EA8-50331A19827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46390A-7B29-4F88-A94C-D23874F10967}">
      <dgm:prSet/>
      <dgm:spPr/>
      <dgm:t>
        <a:bodyPr/>
        <a:lstStyle/>
        <a:p>
          <a:r>
            <a:rPr lang="en-US"/>
            <a:t>Security Principal</a:t>
          </a:r>
        </a:p>
      </dgm:t>
    </dgm:pt>
    <dgm:pt modelId="{19BFC9ED-A52C-4D7E-BC2C-F840F9C998D3}" type="parTrans" cxnId="{7F5E1BE4-DD10-40A4-B37D-0DFE2DF46317}">
      <dgm:prSet/>
      <dgm:spPr/>
      <dgm:t>
        <a:bodyPr/>
        <a:lstStyle/>
        <a:p>
          <a:endParaRPr lang="en-US"/>
        </a:p>
      </dgm:t>
    </dgm:pt>
    <dgm:pt modelId="{C1E1D714-4A8B-495C-B0A5-37F3361FD20B}" type="sibTrans" cxnId="{7F5E1BE4-DD10-40A4-B37D-0DFE2DF46317}">
      <dgm:prSet/>
      <dgm:spPr/>
      <dgm:t>
        <a:bodyPr/>
        <a:lstStyle/>
        <a:p>
          <a:endParaRPr lang="en-US"/>
        </a:p>
      </dgm:t>
    </dgm:pt>
    <dgm:pt modelId="{FFC5D05E-852D-4B5D-8D5B-3BD42484C4B8}">
      <dgm:prSet/>
      <dgm:spPr/>
      <dgm:t>
        <a:bodyPr/>
        <a:lstStyle/>
        <a:p>
          <a:r>
            <a:rPr lang="en-US"/>
            <a:t>User, group, service principal, managed identity</a:t>
          </a:r>
        </a:p>
      </dgm:t>
    </dgm:pt>
    <dgm:pt modelId="{008DF2B6-3454-4BE9-92F1-D3E649594ED7}" type="parTrans" cxnId="{8D437C3F-E60D-48C6-8D50-30D87DD2B103}">
      <dgm:prSet/>
      <dgm:spPr/>
      <dgm:t>
        <a:bodyPr/>
        <a:lstStyle/>
        <a:p>
          <a:endParaRPr lang="en-US"/>
        </a:p>
      </dgm:t>
    </dgm:pt>
    <dgm:pt modelId="{F2EC0F1E-C722-4747-91A5-3F0D6CFDB384}" type="sibTrans" cxnId="{8D437C3F-E60D-48C6-8D50-30D87DD2B103}">
      <dgm:prSet/>
      <dgm:spPr/>
      <dgm:t>
        <a:bodyPr/>
        <a:lstStyle/>
        <a:p>
          <a:endParaRPr lang="en-US"/>
        </a:p>
      </dgm:t>
    </dgm:pt>
    <dgm:pt modelId="{316BE4E6-1664-4E71-8D63-40C6D5E82FF3}">
      <dgm:prSet/>
      <dgm:spPr/>
      <dgm:t>
        <a:bodyPr/>
        <a:lstStyle/>
        <a:p>
          <a:r>
            <a:rPr lang="en-US"/>
            <a:t>Role Definition</a:t>
          </a:r>
        </a:p>
      </dgm:t>
    </dgm:pt>
    <dgm:pt modelId="{53FDC4A7-B732-4BFE-B3AF-DE66798A6091}" type="parTrans" cxnId="{576D08AA-CCF3-4EA3-B5A5-F09A8FB82A5C}">
      <dgm:prSet/>
      <dgm:spPr/>
      <dgm:t>
        <a:bodyPr/>
        <a:lstStyle/>
        <a:p>
          <a:endParaRPr lang="en-US"/>
        </a:p>
      </dgm:t>
    </dgm:pt>
    <dgm:pt modelId="{97188271-3D1A-457F-82E9-0DE21913A46C}" type="sibTrans" cxnId="{576D08AA-CCF3-4EA3-B5A5-F09A8FB82A5C}">
      <dgm:prSet/>
      <dgm:spPr/>
      <dgm:t>
        <a:bodyPr/>
        <a:lstStyle/>
        <a:p>
          <a:endParaRPr lang="en-US"/>
        </a:p>
      </dgm:t>
    </dgm:pt>
    <dgm:pt modelId="{0A0A5057-AF9D-407C-B196-43496926A82B}">
      <dgm:prSet/>
      <dgm:spPr/>
      <dgm:t>
        <a:bodyPr/>
        <a:lstStyle/>
        <a:p>
          <a:r>
            <a:rPr lang="en-US" dirty="0"/>
            <a:t>Collection of permissions (Actions, </a:t>
          </a:r>
          <a:r>
            <a:rPr lang="en-US" dirty="0" err="1"/>
            <a:t>NotActions</a:t>
          </a:r>
          <a:r>
            <a:rPr lang="en-US" dirty="0"/>
            <a:t>, </a:t>
          </a:r>
          <a:r>
            <a:rPr lang="en-US" dirty="0" err="1"/>
            <a:t>DataActions</a:t>
          </a:r>
          <a:r>
            <a:rPr lang="en-US" dirty="0"/>
            <a:t>, </a:t>
          </a:r>
          <a:r>
            <a:rPr lang="en-US" dirty="0" err="1"/>
            <a:t>NotDataActions</a:t>
          </a:r>
          <a:r>
            <a:rPr lang="en-US" dirty="0"/>
            <a:t>, </a:t>
          </a:r>
          <a:r>
            <a:rPr lang="en-US" dirty="0" err="1"/>
            <a:t>AssignableScopes</a:t>
          </a:r>
          <a:r>
            <a:rPr lang="en-US" dirty="0"/>
            <a:t>)</a:t>
          </a:r>
        </a:p>
      </dgm:t>
    </dgm:pt>
    <dgm:pt modelId="{78F31004-B54A-4171-81B0-0F56083151E0}" type="parTrans" cxnId="{5DD1D30C-AAC0-4DD5-87C7-FA7E5CEEEA88}">
      <dgm:prSet/>
      <dgm:spPr/>
      <dgm:t>
        <a:bodyPr/>
        <a:lstStyle/>
        <a:p>
          <a:endParaRPr lang="en-US"/>
        </a:p>
      </dgm:t>
    </dgm:pt>
    <dgm:pt modelId="{F29EA39B-BA3E-4C47-A7FE-E4B94F7753A4}" type="sibTrans" cxnId="{5DD1D30C-AAC0-4DD5-87C7-FA7E5CEEEA88}">
      <dgm:prSet/>
      <dgm:spPr/>
      <dgm:t>
        <a:bodyPr/>
        <a:lstStyle/>
        <a:p>
          <a:endParaRPr lang="en-US"/>
        </a:p>
      </dgm:t>
    </dgm:pt>
    <dgm:pt modelId="{A33AA72F-043B-4654-BED7-2D374BC19DD3}">
      <dgm:prSet/>
      <dgm:spPr/>
      <dgm:t>
        <a:bodyPr/>
        <a:lstStyle/>
        <a:p>
          <a:r>
            <a:rPr lang="en-US"/>
            <a:t>Scope</a:t>
          </a:r>
        </a:p>
      </dgm:t>
    </dgm:pt>
    <dgm:pt modelId="{6AD71010-0E13-4AEC-BE65-51FBE954BD4D}" type="parTrans" cxnId="{D71CB9E6-8616-4BDA-A4F4-58C64D8B3FD8}">
      <dgm:prSet/>
      <dgm:spPr/>
      <dgm:t>
        <a:bodyPr/>
        <a:lstStyle/>
        <a:p>
          <a:endParaRPr lang="en-US"/>
        </a:p>
      </dgm:t>
    </dgm:pt>
    <dgm:pt modelId="{00954787-E80F-4EB9-A6BB-F3F0C1AD8878}" type="sibTrans" cxnId="{D71CB9E6-8616-4BDA-A4F4-58C64D8B3FD8}">
      <dgm:prSet/>
      <dgm:spPr/>
      <dgm:t>
        <a:bodyPr/>
        <a:lstStyle/>
        <a:p>
          <a:endParaRPr lang="en-US"/>
        </a:p>
      </dgm:t>
    </dgm:pt>
    <dgm:pt modelId="{E32B9C08-3408-45F7-9067-BD6E34FA98D6}">
      <dgm:prSet/>
      <dgm:spPr/>
      <dgm:t>
        <a:bodyPr/>
        <a:lstStyle/>
        <a:p>
          <a:r>
            <a:rPr lang="en-US"/>
            <a:t>Set of resources the access applies to</a:t>
          </a:r>
        </a:p>
      </dgm:t>
    </dgm:pt>
    <dgm:pt modelId="{F96D94B7-E979-4566-A9CB-BFF109D3C76D}" type="parTrans" cxnId="{51A8BF58-8065-4023-84ED-85104F51069A}">
      <dgm:prSet/>
      <dgm:spPr/>
      <dgm:t>
        <a:bodyPr/>
        <a:lstStyle/>
        <a:p>
          <a:endParaRPr lang="en-US"/>
        </a:p>
      </dgm:t>
    </dgm:pt>
    <dgm:pt modelId="{293EFA90-F8E8-4CC2-A000-C7CE1B3D403D}" type="sibTrans" cxnId="{51A8BF58-8065-4023-84ED-85104F51069A}">
      <dgm:prSet/>
      <dgm:spPr/>
      <dgm:t>
        <a:bodyPr/>
        <a:lstStyle/>
        <a:p>
          <a:endParaRPr lang="en-US"/>
        </a:p>
      </dgm:t>
    </dgm:pt>
    <dgm:pt modelId="{395D92FF-CABB-4A0A-83DD-BE17AE815CAE}">
      <dgm:prSet/>
      <dgm:spPr/>
      <dgm:t>
        <a:bodyPr/>
        <a:lstStyle/>
        <a:p>
          <a:r>
            <a:rPr lang="en-US" dirty="0"/>
            <a:t>Management Groups, Subscriptions, Resource Group, Resources</a:t>
          </a:r>
        </a:p>
      </dgm:t>
    </dgm:pt>
    <dgm:pt modelId="{AD22DBDB-AFE2-4039-BD81-BD641099973C}" type="parTrans" cxnId="{84FE7C65-30F9-4090-8C36-45CF03245670}">
      <dgm:prSet/>
      <dgm:spPr/>
      <dgm:t>
        <a:bodyPr/>
        <a:lstStyle/>
        <a:p>
          <a:endParaRPr lang="en-US"/>
        </a:p>
      </dgm:t>
    </dgm:pt>
    <dgm:pt modelId="{5A7BF9C3-074C-46AC-AF96-B06BD13E4B32}" type="sibTrans" cxnId="{84FE7C65-30F9-4090-8C36-45CF03245670}">
      <dgm:prSet/>
      <dgm:spPr/>
      <dgm:t>
        <a:bodyPr/>
        <a:lstStyle/>
        <a:p>
          <a:endParaRPr lang="en-US"/>
        </a:p>
      </dgm:t>
    </dgm:pt>
    <dgm:pt modelId="{B1485AB5-312A-4C7B-AE99-18463E4D8E2F}">
      <dgm:prSet/>
      <dgm:spPr/>
      <dgm:t>
        <a:bodyPr/>
        <a:lstStyle/>
        <a:p>
          <a:r>
            <a:rPr lang="en-US"/>
            <a:t>Role Assignment</a:t>
          </a:r>
        </a:p>
      </dgm:t>
    </dgm:pt>
    <dgm:pt modelId="{C33BB781-09EB-46D2-B54F-6F7DE2C0CF42}" type="parTrans" cxnId="{ACD6F539-37BF-451D-AE4D-6C5D036B29EE}">
      <dgm:prSet/>
      <dgm:spPr/>
      <dgm:t>
        <a:bodyPr/>
        <a:lstStyle/>
        <a:p>
          <a:endParaRPr lang="en-US"/>
        </a:p>
      </dgm:t>
    </dgm:pt>
    <dgm:pt modelId="{3933A8B3-369B-4005-8208-AF309446B1E1}" type="sibTrans" cxnId="{ACD6F539-37BF-451D-AE4D-6C5D036B29EE}">
      <dgm:prSet/>
      <dgm:spPr/>
      <dgm:t>
        <a:bodyPr/>
        <a:lstStyle/>
        <a:p>
          <a:endParaRPr lang="en-US"/>
        </a:p>
      </dgm:t>
    </dgm:pt>
    <dgm:pt modelId="{01482F30-C187-48AE-8451-E879463789BC}">
      <dgm:prSet/>
      <dgm:spPr/>
      <dgm:t>
        <a:bodyPr/>
        <a:lstStyle/>
        <a:p>
          <a:r>
            <a:rPr lang="en-US"/>
            <a:t>Process of attaching role definition to a security principal</a:t>
          </a:r>
        </a:p>
      </dgm:t>
    </dgm:pt>
    <dgm:pt modelId="{9E21319B-D500-4691-8F35-4BC7B2EE8BFE}" type="parTrans" cxnId="{49057391-C8D0-45CA-BBB3-1567D3750412}">
      <dgm:prSet/>
      <dgm:spPr/>
      <dgm:t>
        <a:bodyPr/>
        <a:lstStyle/>
        <a:p>
          <a:endParaRPr lang="en-US"/>
        </a:p>
      </dgm:t>
    </dgm:pt>
    <dgm:pt modelId="{45F8AB96-E84B-4934-8938-36EDDA1F4E1B}" type="sibTrans" cxnId="{49057391-C8D0-45CA-BBB3-1567D3750412}">
      <dgm:prSet/>
      <dgm:spPr/>
      <dgm:t>
        <a:bodyPr/>
        <a:lstStyle/>
        <a:p>
          <a:endParaRPr lang="en-US"/>
        </a:p>
      </dgm:t>
    </dgm:pt>
    <dgm:pt modelId="{39E00D2F-B7B6-464B-A9C1-E834425B706F}" type="pres">
      <dgm:prSet presAssocID="{CE696657-4658-4D05-9EA8-50331A198272}" presName="Name0" presStyleCnt="0">
        <dgm:presLayoutVars>
          <dgm:dir/>
          <dgm:animLvl val="lvl"/>
          <dgm:resizeHandles val="exact"/>
        </dgm:presLayoutVars>
      </dgm:prSet>
      <dgm:spPr/>
    </dgm:pt>
    <dgm:pt modelId="{5F45B22B-F146-477D-B131-E7C7D92921BC}" type="pres">
      <dgm:prSet presAssocID="{1346390A-7B29-4F88-A94C-D23874F10967}" presName="linNode" presStyleCnt="0"/>
      <dgm:spPr/>
    </dgm:pt>
    <dgm:pt modelId="{3CE24793-DCD7-415D-85E3-124C89921D39}" type="pres">
      <dgm:prSet presAssocID="{1346390A-7B29-4F88-A94C-D23874F10967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F103CFF-62B4-40D5-AC30-8A4E04456B59}" type="pres">
      <dgm:prSet presAssocID="{1346390A-7B29-4F88-A94C-D23874F10967}" presName="descendantText" presStyleLbl="alignAccFollowNode1" presStyleIdx="0" presStyleCnt="4">
        <dgm:presLayoutVars>
          <dgm:bulletEnabled val="1"/>
        </dgm:presLayoutVars>
      </dgm:prSet>
      <dgm:spPr/>
    </dgm:pt>
    <dgm:pt modelId="{0DDB2BF6-E132-4221-A1A0-21D91A79FC1D}" type="pres">
      <dgm:prSet presAssocID="{C1E1D714-4A8B-495C-B0A5-37F3361FD20B}" presName="sp" presStyleCnt="0"/>
      <dgm:spPr/>
    </dgm:pt>
    <dgm:pt modelId="{0EB0E1C3-D74A-4D1F-81D9-C9B119C89DE8}" type="pres">
      <dgm:prSet presAssocID="{316BE4E6-1664-4E71-8D63-40C6D5E82FF3}" presName="linNode" presStyleCnt="0"/>
      <dgm:spPr/>
    </dgm:pt>
    <dgm:pt modelId="{8179AC2B-FD44-4EF2-9ED5-340B3FDF7388}" type="pres">
      <dgm:prSet presAssocID="{316BE4E6-1664-4E71-8D63-40C6D5E82FF3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AF4B60DF-BDA0-40AC-94D0-1F31A7E5E52D}" type="pres">
      <dgm:prSet presAssocID="{316BE4E6-1664-4E71-8D63-40C6D5E82FF3}" presName="descendantText" presStyleLbl="alignAccFollowNode1" presStyleIdx="1" presStyleCnt="4">
        <dgm:presLayoutVars>
          <dgm:bulletEnabled val="1"/>
        </dgm:presLayoutVars>
      </dgm:prSet>
      <dgm:spPr/>
    </dgm:pt>
    <dgm:pt modelId="{FFD33D90-4A9E-4B9F-9EF3-A283AEDAB6D5}" type="pres">
      <dgm:prSet presAssocID="{97188271-3D1A-457F-82E9-0DE21913A46C}" presName="sp" presStyleCnt="0"/>
      <dgm:spPr/>
    </dgm:pt>
    <dgm:pt modelId="{703BEEC8-3E90-4B4C-801A-F10ABB2B670E}" type="pres">
      <dgm:prSet presAssocID="{A33AA72F-043B-4654-BED7-2D374BC19DD3}" presName="linNode" presStyleCnt="0"/>
      <dgm:spPr/>
    </dgm:pt>
    <dgm:pt modelId="{FED3C815-20DC-4975-AADD-365270203C07}" type="pres">
      <dgm:prSet presAssocID="{A33AA72F-043B-4654-BED7-2D374BC19DD3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B043B999-4B7B-4022-A5A0-6E31F28EE7E0}" type="pres">
      <dgm:prSet presAssocID="{A33AA72F-043B-4654-BED7-2D374BC19DD3}" presName="descendantText" presStyleLbl="alignAccFollowNode1" presStyleIdx="2" presStyleCnt="4">
        <dgm:presLayoutVars>
          <dgm:bulletEnabled val="1"/>
        </dgm:presLayoutVars>
      </dgm:prSet>
      <dgm:spPr/>
    </dgm:pt>
    <dgm:pt modelId="{70C41EB5-F988-4492-A91D-6761ED94E0D5}" type="pres">
      <dgm:prSet presAssocID="{00954787-E80F-4EB9-A6BB-F3F0C1AD8878}" presName="sp" presStyleCnt="0"/>
      <dgm:spPr/>
    </dgm:pt>
    <dgm:pt modelId="{02628D67-0FA5-412E-89CE-251FCE90FE40}" type="pres">
      <dgm:prSet presAssocID="{B1485AB5-312A-4C7B-AE99-18463E4D8E2F}" presName="linNode" presStyleCnt="0"/>
      <dgm:spPr/>
    </dgm:pt>
    <dgm:pt modelId="{5A66EEC0-1FDB-4E51-BCD0-A91DB0E46E97}" type="pres">
      <dgm:prSet presAssocID="{B1485AB5-312A-4C7B-AE99-18463E4D8E2F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68E1AF5E-797E-4EA7-8BC0-146E1FE78FC1}" type="pres">
      <dgm:prSet presAssocID="{B1485AB5-312A-4C7B-AE99-18463E4D8E2F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DD1D30C-AAC0-4DD5-87C7-FA7E5CEEEA88}" srcId="{316BE4E6-1664-4E71-8D63-40C6D5E82FF3}" destId="{0A0A5057-AF9D-407C-B196-43496926A82B}" srcOrd="0" destOrd="0" parTransId="{78F31004-B54A-4171-81B0-0F56083151E0}" sibTransId="{F29EA39B-BA3E-4C47-A7FE-E4B94F7753A4}"/>
    <dgm:cxn modelId="{A99ADF1E-53DE-4CAB-B7F7-3D0ECAB58FD2}" type="presOf" srcId="{A33AA72F-043B-4654-BED7-2D374BC19DD3}" destId="{FED3C815-20DC-4975-AADD-365270203C07}" srcOrd="0" destOrd="0" presId="urn:microsoft.com/office/officeart/2005/8/layout/vList5"/>
    <dgm:cxn modelId="{598D0D27-B2A6-4769-94F9-D83100E0FC26}" type="presOf" srcId="{01482F30-C187-48AE-8451-E879463789BC}" destId="{68E1AF5E-797E-4EA7-8BC0-146E1FE78FC1}" srcOrd="0" destOrd="0" presId="urn:microsoft.com/office/officeart/2005/8/layout/vList5"/>
    <dgm:cxn modelId="{ACD6F539-37BF-451D-AE4D-6C5D036B29EE}" srcId="{CE696657-4658-4D05-9EA8-50331A198272}" destId="{B1485AB5-312A-4C7B-AE99-18463E4D8E2F}" srcOrd="3" destOrd="0" parTransId="{C33BB781-09EB-46D2-B54F-6F7DE2C0CF42}" sibTransId="{3933A8B3-369B-4005-8208-AF309446B1E1}"/>
    <dgm:cxn modelId="{8D437C3F-E60D-48C6-8D50-30D87DD2B103}" srcId="{1346390A-7B29-4F88-A94C-D23874F10967}" destId="{FFC5D05E-852D-4B5D-8D5B-3BD42484C4B8}" srcOrd="0" destOrd="0" parTransId="{008DF2B6-3454-4BE9-92F1-D3E649594ED7}" sibTransId="{F2EC0F1E-C722-4747-91A5-3F0D6CFDB384}"/>
    <dgm:cxn modelId="{E331EE47-8E66-4E7D-842E-3C5AB0DAE715}" type="presOf" srcId="{CE696657-4658-4D05-9EA8-50331A198272}" destId="{39E00D2F-B7B6-464B-A9C1-E834425B706F}" srcOrd="0" destOrd="0" presId="urn:microsoft.com/office/officeart/2005/8/layout/vList5"/>
    <dgm:cxn modelId="{2A6F6C49-6F10-4744-9D90-FF0215AD8FA1}" type="presOf" srcId="{0A0A5057-AF9D-407C-B196-43496926A82B}" destId="{AF4B60DF-BDA0-40AC-94D0-1F31A7E5E52D}" srcOrd="0" destOrd="0" presId="urn:microsoft.com/office/officeart/2005/8/layout/vList5"/>
    <dgm:cxn modelId="{6CC87F51-7D4D-4D9A-9739-AD1CFBDDD13C}" type="presOf" srcId="{316BE4E6-1664-4E71-8D63-40C6D5E82FF3}" destId="{8179AC2B-FD44-4EF2-9ED5-340B3FDF7388}" srcOrd="0" destOrd="0" presId="urn:microsoft.com/office/officeart/2005/8/layout/vList5"/>
    <dgm:cxn modelId="{51A8BF58-8065-4023-84ED-85104F51069A}" srcId="{A33AA72F-043B-4654-BED7-2D374BC19DD3}" destId="{E32B9C08-3408-45F7-9067-BD6E34FA98D6}" srcOrd="0" destOrd="0" parTransId="{F96D94B7-E979-4566-A9CB-BFF109D3C76D}" sibTransId="{293EFA90-F8E8-4CC2-A000-C7CE1B3D403D}"/>
    <dgm:cxn modelId="{84FE7C65-30F9-4090-8C36-45CF03245670}" srcId="{A33AA72F-043B-4654-BED7-2D374BC19DD3}" destId="{395D92FF-CABB-4A0A-83DD-BE17AE815CAE}" srcOrd="1" destOrd="0" parTransId="{AD22DBDB-AFE2-4039-BD81-BD641099973C}" sibTransId="{5A7BF9C3-074C-46AC-AF96-B06BD13E4B32}"/>
    <dgm:cxn modelId="{6C539870-D05B-4E0D-8F65-FD6806E34418}" type="presOf" srcId="{B1485AB5-312A-4C7B-AE99-18463E4D8E2F}" destId="{5A66EEC0-1FDB-4E51-BCD0-A91DB0E46E97}" srcOrd="0" destOrd="0" presId="urn:microsoft.com/office/officeart/2005/8/layout/vList5"/>
    <dgm:cxn modelId="{B249C089-35C1-4D81-9165-2AF323ED4636}" type="presOf" srcId="{395D92FF-CABB-4A0A-83DD-BE17AE815CAE}" destId="{B043B999-4B7B-4022-A5A0-6E31F28EE7E0}" srcOrd="0" destOrd="1" presId="urn:microsoft.com/office/officeart/2005/8/layout/vList5"/>
    <dgm:cxn modelId="{49057391-C8D0-45CA-BBB3-1567D3750412}" srcId="{B1485AB5-312A-4C7B-AE99-18463E4D8E2F}" destId="{01482F30-C187-48AE-8451-E879463789BC}" srcOrd="0" destOrd="0" parTransId="{9E21319B-D500-4691-8F35-4BC7B2EE8BFE}" sibTransId="{45F8AB96-E84B-4934-8938-36EDDA1F4E1B}"/>
    <dgm:cxn modelId="{A390C69C-12A0-46ED-A927-6E4A1DA5D8E4}" type="presOf" srcId="{E32B9C08-3408-45F7-9067-BD6E34FA98D6}" destId="{B043B999-4B7B-4022-A5A0-6E31F28EE7E0}" srcOrd="0" destOrd="0" presId="urn:microsoft.com/office/officeart/2005/8/layout/vList5"/>
    <dgm:cxn modelId="{C700079E-D48B-4D4B-951D-522D4E52466F}" type="presOf" srcId="{1346390A-7B29-4F88-A94C-D23874F10967}" destId="{3CE24793-DCD7-415D-85E3-124C89921D39}" srcOrd="0" destOrd="0" presId="urn:microsoft.com/office/officeart/2005/8/layout/vList5"/>
    <dgm:cxn modelId="{86065CA4-3048-447E-AC55-9DD7A876F5D8}" type="presOf" srcId="{FFC5D05E-852D-4B5D-8D5B-3BD42484C4B8}" destId="{8F103CFF-62B4-40D5-AC30-8A4E04456B59}" srcOrd="0" destOrd="0" presId="urn:microsoft.com/office/officeart/2005/8/layout/vList5"/>
    <dgm:cxn modelId="{576D08AA-CCF3-4EA3-B5A5-F09A8FB82A5C}" srcId="{CE696657-4658-4D05-9EA8-50331A198272}" destId="{316BE4E6-1664-4E71-8D63-40C6D5E82FF3}" srcOrd="1" destOrd="0" parTransId="{53FDC4A7-B732-4BFE-B3AF-DE66798A6091}" sibTransId="{97188271-3D1A-457F-82E9-0DE21913A46C}"/>
    <dgm:cxn modelId="{7F5E1BE4-DD10-40A4-B37D-0DFE2DF46317}" srcId="{CE696657-4658-4D05-9EA8-50331A198272}" destId="{1346390A-7B29-4F88-A94C-D23874F10967}" srcOrd="0" destOrd="0" parTransId="{19BFC9ED-A52C-4D7E-BC2C-F840F9C998D3}" sibTransId="{C1E1D714-4A8B-495C-B0A5-37F3361FD20B}"/>
    <dgm:cxn modelId="{D71CB9E6-8616-4BDA-A4F4-58C64D8B3FD8}" srcId="{CE696657-4658-4D05-9EA8-50331A198272}" destId="{A33AA72F-043B-4654-BED7-2D374BC19DD3}" srcOrd="2" destOrd="0" parTransId="{6AD71010-0E13-4AEC-BE65-51FBE954BD4D}" sibTransId="{00954787-E80F-4EB9-A6BB-F3F0C1AD8878}"/>
    <dgm:cxn modelId="{7501EA74-4D32-4D15-A07E-2D2DE014CE6E}" type="presParOf" srcId="{39E00D2F-B7B6-464B-A9C1-E834425B706F}" destId="{5F45B22B-F146-477D-B131-E7C7D92921BC}" srcOrd="0" destOrd="0" presId="urn:microsoft.com/office/officeart/2005/8/layout/vList5"/>
    <dgm:cxn modelId="{119BE9B0-1245-4F09-BEE0-A179FABBE822}" type="presParOf" srcId="{5F45B22B-F146-477D-B131-E7C7D92921BC}" destId="{3CE24793-DCD7-415D-85E3-124C89921D39}" srcOrd="0" destOrd="0" presId="urn:microsoft.com/office/officeart/2005/8/layout/vList5"/>
    <dgm:cxn modelId="{65784B36-2100-42A3-93D6-4C774DC534E3}" type="presParOf" srcId="{5F45B22B-F146-477D-B131-E7C7D92921BC}" destId="{8F103CFF-62B4-40D5-AC30-8A4E04456B59}" srcOrd="1" destOrd="0" presId="urn:microsoft.com/office/officeart/2005/8/layout/vList5"/>
    <dgm:cxn modelId="{E665EF39-761B-4EEC-B10A-BD1E6D673DB9}" type="presParOf" srcId="{39E00D2F-B7B6-464B-A9C1-E834425B706F}" destId="{0DDB2BF6-E132-4221-A1A0-21D91A79FC1D}" srcOrd="1" destOrd="0" presId="urn:microsoft.com/office/officeart/2005/8/layout/vList5"/>
    <dgm:cxn modelId="{22B5B09D-98AF-4217-BCE7-BB21F16C0FF2}" type="presParOf" srcId="{39E00D2F-B7B6-464B-A9C1-E834425B706F}" destId="{0EB0E1C3-D74A-4D1F-81D9-C9B119C89DE8}" srcOrd="2" destOrd="0" presId="urn:microsoft.com/office/officeart/2005/8/layout/vList5"/>
    <dgm:cxn modelId="{9FAC29B9-834A-4B8C-A246-2440E1D0A60A}" type="presParOf" srcId="{0EB0E1C3-D74A-4D1F-81D9-C9B119C89DE8}" destId="{8179AC2B-FD44-4EF2-9ED5-340B3FDF7388}" srcOrd="0" destOrd="0" presId="urn:microsoft.com/office/officeart/2005/8/layout/vList5"/>
    <dgm:cxn modelId="{C4CF3FFD-967F-464D-A001-DC7087EDBE52}" type="presParOf" srcId="{0EB0E1C3-D74A-4D1F-81D9-C9B119C89DE8}" destId="{AF4B60DF-BDA0-40AC-94D0-1F31A7E5E52D}" srcOrd="1" destOrd="0" presId="urn:microsoft.com/office/officeart/2005/8/layout/vList5"/>
    <dgm:cxn modelId="{D9B61191-24D8-4712-BC91-C14DB43C587E}" type="presParOf" srcId="{39E00D2F-B7B6-464B-A9C1-E834425B706F}" destId="{FFD33D90-4A9E-4B9F-9EF3-A283AEDAB6D5}" srcOrd="3" destOrd="0" presId="urn:microsoft.com/office/officeart/2005/8/layout/vList5"/>
    <dgm:cxn modelId="{1EFF2D6D-A121-4F5D-90D0-D92C4BA40142}" type="presParOf" srcId="{39E00D2F-B7B6-464B-A9C1-E834425B706F}" destId="{703BEEC8-3E90-4B4C-801A-F10ABB2B670E}" srcOrd="4" destOrd="0" presId="urn:microsoft.com/office/officeart/2005/8/layout/vList5"/>
    <dgm:cxn modelId="{4CE87FD2-5E0A-4F36-902E-0A8857409D17}" type="presParOf" srcId="{703BEEC8-3E90-4B4C-801A-F10ABB2B670E}" destId="{FED3C815-20DC-4975-AADD-365270203C07}" srcOrd="0" destOrd="0" presId="urn:microsoft.com/office/officeart/2005/8/layout/vList5"/>
    <dgm:cxn modelId="{AFDFA6E9-BE21-44F4-AE64-2DE3900B5DE4}" type="presParOf" srcId="{703BEEC8-3E90-4B4C-801A-F10ABB2B670E}" destId="{B043B999-4B7B-4022-A5A0-6E31F28EE7E0}" srcOrd="1" destOrd="0" presId="urn:microsoft.com/office/officeart/2005/8/layout/vList5"/>
    <dgm:cxn modelId="{9F59D9A0-F363-413F-97A3-82EC23085823}" type="presParOf" srcId="{39E00D2F-B7B6-464B-A9C1-E834425B706F}" destId="{70C41EB5-F988-4492-A91D-6761ED94E0D5}" srcOrd="5" destOrd="0" presId="urn:microsoft.com/office/officeart/2005/8/layout/vList5"/>
    <dgm:cxn modelId="{CC7D222B-4D63-4E70-BAC6-054B269605C6}" type="presParOf" srcId="{39E00D2F-B7B6-464B-A9C1-E834425B706F}" destId="{02628D67-0FA5-412E-89CE-251FCE90FE40}" srcOrd="6" destOrd="0" presId="urn:microsoft.com/office/officeart/2005/8/layout/vList5"/>
    <dgm:cxn modelId="{5E131E60-0CF5-425B-A065-0DDB7A6DDDB9}" type="presParOf" srcId="{02628D67-0FA5-412E-89CE-251FCE90FE40}" destId="{5A66EEC0-1FDB-4E51-BCD0-A91DB0E46E97}" srcOrd="0" destOrd="0" presId="urn:microsoft.com/office/officeart/2005/8/layout/vList5"/>
    <dgm:cxn modelId="{21BB9218-36D8-40E8-8008-55A792B7847B}" type="presParOf" srcId="{02628D67-0FA5-412E-89CE-251FCE90FE40}" destId="{68E1AF5E-797E-4EA7-8BC0-146E1FE78FC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103CFF-62B4-40D5-AC30-8A4E04456B59}">
      <dsp:nvSpPr>
        <dsp:cNvPr id="0" name=""/>
        <dsp:cNvSpPr/>
      </dsp:nvSpPr>
      <dsp:spPr>
        <a:xfrm rot="5400000">
          <a:off x="2619985" y="-857809"/>
          <a:ext cx="956208" cy="291584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User, group, service principal, managed identity</a:t>
          </a:r>
        </a:p>
      </dsp:txBody>
      <dsp:txXfrm rot="-5400000">
        <a:off x="1640165" y="168689"/>
        <a:ext cx="2869171" cy="862852"/>
      </dsp:txXfrm>
    </dsp:sp>
    <dsp:sp modelId="{3CE24793-DCD7-415D-85E3-124C89921D39}">
      <dsp:nvSpPr>
        <dsp:cNvPr id="0" name=""/>
        <dsp:cNvSpPr/>
      </dsp:nvSpPr>
      <dsp:spPr>
        <a:xfrm>
          <a:off x="0" y="2485"/>
          <a:ext cx="1640165" cy="1195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Security Principal</a:t>
          </a:r>
        </a:p>
      </dsp:txBody>
      <dsp:txXfrm>
        <a:off x="58348" y="60833"/>
        <a:ext cx="1523469" cy="1078564"/>
      </dsp:txXfrm>
    </dsp:sp>
    <dsp:sp modelId="{AF4B60DF-BDA0-40AC-94D0-1F31A7E5E52D}">
      <dsp:nvSpPr>
        <dsp:cNvPr id="0" name=""/>
        <dsp:cNvSpPr/>
      </dsp:nvSpPr>
      <dsp:spPr>
        <a:xfrm rot="5400000">
          <a:off x="2619985" y="397214"/>
          <a:ext cx="956208" cy="291584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Collection of permissions (Actions, </a:t>
          </a:r>
          <a:r>
            <a:rPr lang="en-US" sz="1200" kern="1200" dirty="0" err="1"/>
            <a:t>NotActions</a:t>
          </a:r>
          <a:r>
            <a:rPr lang="en-US" sz="1200" kern="1200" dirty="0"/>
            <a:t>, </a:t>
          </a:r>
          <a:r>
            <a:rPr lang="en-US" sz="1200" kern="1200" dirty="0" err="1"/>
            <a:t>DataActions</a:t>
          </a:r>
          <a:r>
            <a:rPr lang="en-US" sz="1200" kern="1200" dirty="0"/>
            <a:t>, </a:t>
          </a:r>
          <a:r>
            <a:rPr lang="en-US" sz="1200" kern="1200" dirty="0" err="1"/>
            <a:t>NotDataActions</a:t>
          </a:r>
          <a:r>
            <a:rPr lang="en-US" sz="1200" kern="1200" dirty="0"/>
            <a:t>, </a:t>
          </a:r>
          <a:r>
            <a:rPr lang="en-US" sz="1200" kern="1200" dirty="0" err="1"/>
            <a:t>AssignableScopes</a:t>
          </a:r>
          <a:r>
            <a:rPr lang="en-US" sz="1200" kern="1200" dirty="0"/>
            <a:t>)</a:t>
          </a:r>
        </a:p>
      </dsp:txBody>
      <dsp:txXfrm rot="-5400000">
        <a:off x="1640165" y="1423712"/>
        <a:ext cx="2869171" cy="862852"/>
      </dsp:txXfrm>
    </dsp:sp>
    <dsp:sp modelId="{8179AC2B-FD44-4EF2-9ED5-340B3FDF7388}">
      <dsp:nvSpPr>
        <dsp:cNvPr id="0" name=""/>
        <dsp:cNvSpPr/>
      </dsp:nvSpPr>
      <dsp:spPr>
        <a:xfrm>
          <a:off x="0" y="1257509"/>
          <a:ext cx="1640165" cy="1195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Role Definition</a:t>
          </a:r>
        </a:p>
      </dsp:txBody>
      <dsp:txXfrm>
        <a:off x="58348" y="1315857"/>
        <a:ext cx="1523469" cy="1078564"/>
      </dsp:txXfrm>
    </dsp:sp>
    <dsp:sp modelId="{B043B999-4B7B-4022-A5A0-6E31F28EE7E0}">
      <dsp:nvSpPr>
        <dsp:cNvPr id="0" name=""/>
        <dsp:cNvSpPr/>
      </dsp:nvSpPr>
      <dsp:spPr>
        <a:xfrm rot="5400000">
          <a:off x="2619985" y="1652238"/>
          <a:ext cx="956208" cy="291584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Set of resources the access applies to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Management Groups, Subscriptions, Resource Group, Resources</a:t>
          </a:r>
        </a:p>
      </dsp:txBody>
      <dsp:txXfrm rot="-5400000">
        <a:off x="1640165" y="2678736"/>
        <a:ext cx="2869171" cy="862852"/>
      </dsp:txXfrm>
    </dsp:sp>
    <dsp:sp modelId="{FED3C815-20DC-4975-AADD-365270203C07}">
      <dsp:nvSpPr>
        <dsp:cNvPr id="0" name=""/>
        <dsp:cNvSpPr/>
      </dsp:nvSpPr>
      <dsp:spPr>
        <a:xfrm>
          <a:off x="0" y="2512533"/>
          <a:ext cx="1640165" cy="1195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Scope</a:t>
          </a:r>
        </a:p>
      </dsp:txBody>
      <dsp:txXfrm>
        <a:off x="58348" y="2570881"/>
        <a:ext cx="1523469" cy="1078564"/>
      </dsp:txXfrm>
    </dsp:sp>
    <dsp:sp modelId="{68E1AF5E-797E-4EA7-8BC0-146E1FE78FC1}">
      <dsp:nvSpPr>
        <dsp:cNvPr id="0" name=""/>
        <dsp:cNvSpPr/>
      </dsp:nvSpPr>
      <dsp:spPr>
        <a:xfrm rot="5400000">
          <a:off x="2619985" y="2907262"/>
          <a:ext cx="956208" cy="291584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Process of attaching role definition to a security principal</a:t>
          </a:r>
        </a:p>
      </dsp:txBody>
      <dsp:txXfrm rot="-5400000">
        <a:off x="1640165" y="3933760"/>
        <a:ext cx="2869171" cy="862852"/>
      </dsp:txXfrm>
    </dsp:sp>
    <dsp:sp modelId="{5A66EEC0-1FDB-4E51-BCD0-A91DB0E46E97}">
      <dsp:nvSpPr>
        <dsp:cNvPr id="0" name=""/>
        <dsp:cNvSpPr/>
      </dsp:nvSpPr>
      <dsp:spPr>
        <a:xfrm>
          <a:off x="0" y="3767556"/>
          <a:ext cx="1640165" cy="1195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Role Assignment</a:t>
          </a:r>
        </a:p>
      </dsp:txBody>
      <dsp:txXfrm>
        <a:off x="58348" y="3825904"/>
        <a:ext cx="1523469" cy="1078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3/24/23 10:50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3/24/23 10:50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3/24/23 10:50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74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3/24/23 10:50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20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3/24/23 10:50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423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 that </a:t>
            </a:r>
            <a:r>
              <a:rPr lang="en-US" dirty="0" err="1"/>
              <a:t>NotActions</a:t>
            </a:r>
            <a:r>
              <a:rPr lang="en-US" dirty="0"/>
              <a:t> simply remove permissions from the granted permissions. It is not a Deny and the security principal could be granted the permission via another role - https://</a:t>
            </a:r>
            <a:r>
              <a:rPr lang="en-US" dirty="0" err="1"/>
              <a:t>learn.microsoft.com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-us/azure/role-based-access-control/</a:t>
            </a:r>
            <a:r>
              <a:rPr lang="en-US" dirty="0" err="1"/>
              <a:t>role-definitions#notactions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3/24/23 10:50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3/24/23 10:50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252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Note that creating custom role definitions and assignments at the Management Group level is currently in Public Preview (As of 1/23/23)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DataActions</a:t>
            </a:r>
            <a:r>
              <a:rPr lang="en-US" dirty="0"/>
              <a:t> are not supported in the preview for definitions or assignments at the Management Group level (there is a separate private preview for this functionality)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3/24/23 10:50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723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</p:spTree>
    <p:extLst>
      <p:ext uri="{BB962C8B-B14F-4D97-AF65-F5344CB8AC3E}">
        <p14:creationId xmlns:p14="http://schemas.microsoft.com/office/powerpoint/2010/main" val="168683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0" r:id="rId1"/>
    <p:sldLayoutId id="2147484241" r:id="rId2"/>
    <p:sldLayoutId id="2147484474" r:id="rId3"/>
    <p:sldLayoutId id="2147484245" r:id="rId4"/>
    <p:sldLayoutId id="2147484247" r:id="rId5"/>
    <p:sldLayoutId id="2147484639" r:id="rId6"/>
    <p:sldLayoutId id="2147484603" r:id="rId7"/>
    <p:sldLayoutId id="2147484263" r:id="rId8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46" r:id="rId1"/>
    <p:sldLayoutId id="2147484650" r:id="rId2"/>
    <p:sldLayoutId id="2147484651" r:id="rId3"/>
    <p:sldLayoutId id="2147484652" r:id="rId4"/>
    <p:sldLayoutId id="2147484653" r:id="rId5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RBAC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5F81E0-0054-CA4E-81EF-6AD77EE9FE19}"/>
              </a:ext>
            </a:extLst>
          </p:cNvPr>
          <p:cNvSpPr txBox="1"/>
          <p:nvPr/>
        </p:nvSpPr>
        <p:spPr>
          <a:xfrm>
            <a:off x="1518557" y="849086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D508BA-0704-E645-860A-EED637C7CDFF}"/>
              </a:ext>
            </a:extLst>
          </p:cNvPr>
          <p:cNvSpPr txBox="1"/>
          <p:nvPr/>
        </p:nvSpPr>
        <p:spPr>
          <a:xfrm>
            <a:off x="1224643" y="685800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04727A-DFFA-FD4F-BF91-0D6389BDDB62}"/>
              </a:ext>
            </a:extLst>
          </p:cNvPr>
          <p:cNvSpPr txBox="1"/>
          <p:nvPr/>
        </p:nvSpPr>
        <p:spPr>
          <a:xfrm>
            <a:off x="816429" y="767443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19621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Authorization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A22C4-7911-47EF-98C1-54E8078351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0715" y="1435497"/>
            <a:ext cx="4373555" cy="3360920"/>
          </a:xfrm>
        </p:spPr>
        <p:txBody>
          <a:bodyPr/>
          <a:lstStyle/>
          <a:p>
            <a:r>
              <a:rPr lang="en-US" dirty="0"/>
              <a:t>Azure Active Directory admin roles</a:t>
            </a:r>
          </a:p>
          <a:p>
            <a:r>
              <a:rPr lang="en-US" b="1" u="sng" dirty="0"/>
              <a:t>Azure RBAC roles</a:t>
            </a:r>
          </a:p>
          <a:p>
            <a:r>
              <a:rPr lang="en-US" dirty="0"/>
              <a:t>Classic subscription admin roles</a:t>
            </a:r>
          </a:p>
          <a:p>
            <a:r>
              <a:rPr lang="en-US" dirty="0"/>
              <a:t>Enrollment roles</a:t>
            </a:r>
          </a:p>
          <a:p>
            <a:r>
              <a:rPr lang="en-US" dirty="0"/>
              <a:t>Azure account Admin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A8913E-82FA-4B83-B5A6-C3BD8F2E624B}"/>
              </a:ext>
            </a:extLst>
          </p:cNvPr>
          <p:cNvSpPr txBox="1"/>
          <p:nvPr/>
        </p:nvSpPr>
        <p:spPr>
          <a:xfrm>
            <a:off x="1847461" y="3887755"/>
            <a:ext cx="6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sz="20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D3F69C-5821-3371-8A6F-E2A8780FC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870" y="457200"/>
            <a:ext cx="7120156" cy="453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RBAC Components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962D065-3F93-4C20-82B4-CEC3E4A89428}"/>
              </a:ext>
            </a:extLst>
          </p:cNvPr>
          <p:cNvGraphicFramePr/>
          <p:nvPr/>
        </p:nvGraphicFramePr>
        <p:xfrm>
          <a:off x="588263" y="1435497"/>
          <a:ext cx="4556015" cy="4965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939458D-2BEA-45D9-BD0A-851394E1A7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96315" y="1435497"/>
            <a:ext cx="4482188" cy="491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5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IAM Policy vs Azure RBAC Role Definition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34CE11-370A-FB87-F771-467E2D301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67" y="1207968"/>
            <a:ext cx="4542884" cy="55211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61D22F-36D6-9452-0992-89C7D149D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070" y="1143514"/>
            <a:ext cx="5429017" cy="565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8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37A3-BE84-47F0-E4CA-2EF3FD46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to RBAC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FB0C31-F3BC-152C-A375-9F5E3E9BA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823" y="1586744"/>
            <a:ext cx="7772400" cy="437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067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7AC54-ADE0-8A13-5A49-22B71C563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RACI Workshop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FE538-1F39-9F4A-99F4-F18E7CBBE3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3274743"/>
          </a:xfrm>
        </p:spPr>
        <p:txBody>
          <a:bodyPr/>
          <a:lstStyle/>
          <a:p>
            <a:r>
              <a:rPr lang="en-US" dirty="0"/>
              <a:t>1-to-2-day Microsoft-funded workshop</a:t>
            </a:r>
          </a:p>
          <a:p>
            <a:r>
              <a:rPr lang="en-US" dirty="0"/>
              <a:t>Assist organizations with understanding and establish ownership for key processes for the governance and operationalization of Azure</a:t>
            </a:r>
          </a:p>
          <a:p>
            <a:r>
              <a:rPr lang="en-US" dirty="0"/>
              <a:t>Identifies decision makers and key stakeholders required for Azure adoption helping to accelerate decision making and adoption</a:t>
            </a:r>
          </a:p>
          <a:p>
            <a:r>
              <a:rPr lang="en-US" dirty="0"/>
              <a:t>Helpful artifact for the customer to use when developing an Azure RBAC authorization model</a:t>
            </a:r>
          </a:p>
        </p:txBody>
      </p:sp>
    </p:spTree>
    <p:extLst>
      <p:ext uri="{BB962C8B-B14F-4D97-AF65-F5344CB8AC3E}">
        <p14:creationId xmlns:p14="http://schemas.microsoft.com/office/powerpoint/2010/main" val="119920266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431C-A73A-8455-BC15-FED53603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RACI Workshop Decision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6F61CA-F7B9-3846-9364-F765C07D9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62" y="1190211"/>
            <a:ext cx="11137795" cy="3208169"/>
          </a:xfrm>
          <a:prstGeom prst="rect">
            <a:avLst/>
          </a:prstGeom>
        </p:spPr>
      </p:pic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D5873036-6EF6-9CF9-8F2B-CA58DF0EF8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1" y="4662642"/>
            <a:ext cx="11018519" cy="861774"/>
          </a:xfrm>
        </p:spPr>
        <p:txBody>
          <a:bodyPr/>
          <a:lstStyle/>
          <a:p>
            <a:r>
              <a:rPr lang="en-US" b="1" u="sng" dirty="0"/>
              <a:t>You will likely benefit from this workshop regardless of your Azure maturity</a:t>
            </a:r>
          </a:p>
        </p:txBody>
      </p:sp>
    </p:spTree>
    <p:extLst>
      <p:ext uri="{BB962C8B-B14F-4D97-AF65-F5344CB8AC3E}">
        <p14:creationId xmlns:p14="http://schemas.microsoft.com/office/powerpoint/2010/main" val="196405221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RBAC  - Design Recommendations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29858" y="1241253"/>
            <a:ext cx="10782819" cy="7823680"/>
          </a:xfrm>
        </p:spPr>
        <p:txBody>
          <a:bodyPr/>
          <a:lstStyle/>
          <a:p>
            <a:r>
              <a:rPr lang="en-US" sz="2600" dirty="0"/>
              <a:t>Before designing your Azure RBAC roles, establish a RACI matrix which tasks each team within the organization will be performing in Azure.</a:t>
            </a:r>
          </a:p>
          <a:p>
            <a:r>
              <a:rPr lang="en-US" sz="2600" dirty="0"/>
              <a:t>Follow the principal of least privilege and separation of duty when designing Azure RBAC roles.</a:t>
            </a:r>
          </a:p>
          <a:p>
            <a:r>
              <a:rPr lang="en-US" sz="2600" dirty="0"/>
              <a:t>Leverage Just-In-Time concepts for granting privileged roles which can include Azure AD Privileged Identity Management or a third-party PAM/PSM.</a:t>
            </a:r>
          </a:p>
          <a:p>
            <a:r>
              <a:rPr lang="en-US" sz="2600" dirty="0"/>
              <a:t>Start with built-in role definitions and customize as you better understand which tasks your teams will be performing in Azure.</a:t>
            </a:r>
          </a:p>
          <a:p>
            <a:r>
              <a:rPr lang="en-US" sz="2600" dirty="0"/>
              <a:t>Create RBAC Role definitions and assignments at the management group level whenever possible.</a:t>
            </a:r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Illustration - Light Gray - Teal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2050"/>
      </a:accent2>
      <a:accent3>
        <a:srgbClr val="008272"/>
      </a:accent3>
      <a:accent4>
        <a:srgbClr val="D73B01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Business_015_Blue.potx" id="{CA0B5F3A-AF62-4C66-BFA6-344D4FF6C139}" vid="{49EF8971-2F8F-44F4-89CB-97AC0D867C82}"/>
    </a:ext>
  </a:extLst>
</a:theme>
</file>

<file path=ppt/theme/theme2.xml><?xml version="1.0" encoding="utf-8"?>
<a:theme xmlns:a="http://schemas.openxmlformats.org/drawingml/2006/main" name="SOFT BLACK TEMPLATE">
  <a:themeElements>
    <a:clrScheme name="ST_Illusttration_Soft_Black">
      <a:dk1>
        <a:srgbClr val="1A1A1A"/>
      </a:dk1>
      <a:lt1>
        <a:srgbClr val="FFFFFF"/>
      </a:lt1>
      <a:dk2>
        <a:srgbClr val="0D0D0D"/>
      </a:dk2>
      <a:lt2>
        <a:srgbClr val="D2D2D2"/>
      </a:lt2>
      <a:accent1>
        <a:srgbClr val="0078D4"/>
      </a:accent1>
      <a:accent2>
        <a:srgbClr val="00BCF2"/>
      </a:accent2>
      <a:accent3>
        <a:srgbClr val="107C10"/>
      </a:accent3>
      <a:accent4>
        <a:srgbClr val="D73B01"/>
      </a:accent4>
      <a:accent5>
        <a:srgbClr val="FFB900"/>
      </a:accent5>
      <a:accent6>
        <a:srgbClr val="E6E6E6"/>
      </a:accent6>
      <a:hlink>
        <a:srgbClr val="00BCF2"/>
      </a:hlink>
      <a:folHlink>
        <a:srgbClr val="00BCF2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Illustration_2018_Business_015_Blue.potx" id="{CA0B5F3A-AF62-4C66-BFA6-344D4FF6C139}" vid="{9D3F049C-5F0D-41CA-8220-6D6A07C6D74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11ADC00254DE41A04749877178181E" ma:contentTypeVersion="11" ma:contentTypeDescription="Create a new document." ma:contentTypeScope="" ma:versionID="22b0ffa551a8eb55f619d65d31d8f057">
  <xsd:schema xmlns:xsd="http://www.w3.org/2001/XMLSchema" xmlns:xs="http://www.w3.org/2001/XMLSchema" xmlns:p="http://schemas.microsoft.com/office/2006/metadata/properties" xmlns:ns3="41702965-b95a-4379-b46a-5d931a00bdfb" xmlns:ns4="aa7f1ac7-8bbb-4f15-8963-cd0d4c8062ce" targetNamespace="http://schemas.microsoft.com/office/2006/metadata/properties" ma:root="true" ma:fieldsID="c4bb29fa7dec31b6e89dd9e69c6d67c7" ns3:_="" ns4:_="">
    <xsd:import namespace="41702965-b95a-4379-b46a-5d931a00bdfb"/>
    <xsd:import namespace="aa7f1ac7-8bbb-4f15-8963-cd0d4c8062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702965-b95a-4379-b46a-5d931a00bdf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7f1ac7-8bbb-4f15-8963-cd0d4c8062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8864C9-26CB-45F0-ADBB-40483FA6D0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6FB2F1-418F-4174-8BE9-14A4D3AA3278}">
  <ds:schemaRefs>
    <ds:schemaRef ds:uri="http://schemas.microsoft.com/office/2006/documentManagement/types"/>
    <ds:schemaRef ds:uri="http://purl.org/dc/elements/1.1/"/>
    <ds:schemaRef ds:uri="41702965-b95a-4379-b46a-5d931a00bdfb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aa7f1ac7-8bbb-4f15-8963-cd0d4c8062ce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D8B7D216-D964-4CB8-9E88-41D30A587B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702965-b95a-4379-b46a-5d931a00bdfb"/>
    <ds:schemaRef ds:uri="aa7f1ac7-8bbb-4f15-8963-cd0d4c8062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16-9_Illustration_2018_Business_015_Blue (1)</Template>
  <TotalTime>0</TotalTime>
  <Words>531</Words>
  <Application>Microsoft Macintosh PowerPoint</Application>
  <PresentationFormat>Widescreen</PresentationFormat>
  <Paragraphs>57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Segoe UI</vt:lpstr>
      <vt:lpstr>Segoe UI Light</vt:lpstr>
      <vt:lpstr>Segoe UI Semibold</vt:lpstr>
      <vt:lpstr>Segoe UI Semilight</vt:lpstr>
      <vt:lpstr>Wingdings</vt:lpstr>
      <vt:lpstr>WHITE TEMPLATE</vt:lpstr>
      <vt:lpstr>SOFT BLACK TEMPLATE</vt:lpstr>
      <vt:lpstr>Azure RBAC</vt:lpstr>
      <vt:lpstr>Azure Authorization</vt:lpstr>
      <vt:lpstr>Azure RBAC Components</vt:lpstr>
      <vt:lpstr>AWS IAM Policy vs Azure RBAC Role Definition</vt:lpstr>
      <vt:lpstr>Path to RBAC Design</vt:lpstr>
      <vt:lpstr>RACI Workshop</vt:lpstr>
      <vt:lpstr>RACI Workshop Decision</vt:lpstr>
      <vt:lpstr>Azure RBAC  - Design Recommendations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2019-11-21T14:44:21Z</dcterms:created>
  <dcterms:modified xsi:type="dcterms:W3CDTF">2023-03-24T14:53:36Z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mafelton@microsoft.com</vt:lpwstr>
  </property>
  <property fmtid="{D5CDD505-2E9C-101B-9397-08002B2CF9AE}" pid="5" name="MSIP_Label_f42aa342-8706-4288-bd11-ebb85995028c_SetDate">
    <vt:lpwstr>2020-03-27T17:52:29.1289352Z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5a13c05e-0329-4252-9b0e-6678af160156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0x0101001111ADC00254DE41A04749877178181E</vt:lpwstr>
  </property>
</Properties>
</file>