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ov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CSPRA/cspr-web/wiki/Authentication-API" TargetMode="External"/><Relationship Id="rId3" Type="http://schemas.openxmlformats.org/officeDocument/2006/relationships/hyperlink" Target="https://github.com/CSPRA/cspr-web/wiki/Volunteer-API" TargetMode="External"/><Relationship Id="rId4" Type="http://schemas.openxmlformats.org/officeDocument/2006/relationships/hyperlink" Target="https://github.com/CSPRA/cspr-web/wiki/Admin-API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hsusmita" TargetMode="External"/><Relationship Id="rId3" Type="http://schemas.openxmlformats.org/officeDocument/2006/relationships/hyperlink" Target="https://github.com/aam-fueled" TargetMode="External"/><Relationship Id="rId4" Type="http://schemas.openxmlformats.org/officeDocument/2006/relationships/hyperlink" Target="https://github.com/thelastjedi" TargetMode="External"/><Relationship Id="rId5" Type="http://schemas.openxmlformats.org/officeDocument/2006/relationships/hyperlink" Target="https://github.com/navi151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PRA" TargetMode="External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SPRA/cspr-web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github.com/CSPRA/cspr-ios" TargetMode="External"/><Relationship Id="rId7" Type="http://schemas.openxmlformats.org/officeDocument/2006/relationships/hyperlink" Target="https://github.com/CSPRA/cspr-web" TargetMode="External"/><Relationship Id="rId8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355600" y="2044700"/>
            <a:ext cx="6765310" cy="3238500"/>
          </a:xfrm>
          <a:prstGeom prst="rect">
            <a:avLst/>
          </a:prstGeom>
        </p:spPr>
        <p:txBody>
          <a:bodyPr/>
          <a:lstStyle/>
          <a:p>
            <a:pPr lvl="0" algn="l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GHCI</a:t>
            </a:r>
            <a:endParaRPr cap="all" sz="7200">
              <a:solidFill>
                <a:srgbClr val="535353"/>
              </a:solidFill>
            </a:endParaRPr>
          </a:p>
          <a:p>
            <a:pPr lvl="0" algn="l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Project 4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5600" y="5625477"/>
            <a:ext cx="6899255" cy="2226755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Cancer Screening and Patient Registration System</a:t>
            </a:r>
            <a:endParaRPr sz="1200">
              <a:solidFill>
                <a:srgbClr val="535353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4" name="ICS-Intro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7431110" y="213291"/>
            <a:ext cx="5398055" cy="9327018"/>
          </a:xfrm>
          <a:prstGeom prst="rect">
            <a:avLst/>
          </a:prstGeom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Implementation</a:t>
            </a:r>
          </a:p>
        </p:txBody>
      </p:sp>
      <p:sp>
        <p:nvSpPr>
          <p:cNvPr id="84" name="Shape 84"/>
          <p:cNvSpPr/>
          <p:nvPr/>
        </p:nvSpPr>
        <p:spPr>
          <a:xfrm>
            <a:off x="355600" y="2387068"/>
            <a:ext cx="12293600" cy="134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Back End</a:t>
            </a:r>
          </a:p>
        </p:txBody>
      </p:sp>
      <p:sp>
        <p:nvSpPr>
          <p:cNvPr id="85" name="Shape 85"/>
          <p:cNvSpPr/>
          <p:nvPr/>
        </p:nvSpPr>
        <p:spPr>
          <a:xfrm>
            <a:off x="604323" y="3532792"/>
            <a:ext cx="12013867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636104" indent="-636104" algn="l">
              <a:lnSpc>
                <a:spcPct val="200000"/>
              </a:lnSpc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Three Main APIs:</a:t>
            </a:r>
            <a:endParaRPr sz="3600">
              <a:solidFill>
                <a:srgbClr val="535353"/>
              </a:solidFill>
            </a:endParaRPr>
          </a:p>
          <a:p>
            <a:pPr lvl="1" marL="1448904" indent="-636104" algn="l">
              <a:lnSpc>
                <a:spcPct val="200000"/>
              </a:lnSpc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Authentication API : </a:t>
            </a:r>
            <a:r>
              <a:rPr sz="36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Authentication-API WIKI</a:t>
            </a:r>
            <a:endParaRPr sz="3600">
              <a:solidFill>
                <a:srgbClr val="535353"/>
              </a:solidFill>
            </a:endParaRPr>
          </a:p>
          <a:p>
            <a:pPr lvl="1" marL="1448904" indent="-636104" algn="l">
              <a:lnSpc>
                <a:spcPct val="200000"/>
              </a:lnSpc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Volunteer API : </a:t>
            </a:r>
            <a:r>
              <a:rPr sz="3600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Volunteer-API WIKI</a:t>
            </a:r>
            <a:endParaRPr sz="3600">
              <a:solidFill>
                <a:srgbClr val="535353"/>
              </a:solidFill>
            </a:endParaRPr>
          </a:p>
          <a:p>
            <a:pPr lvl="1" marL="1448904" indent="-636104" algn="l">
              <a:lnSpc>
                <a:spcPct val="200000"/>
              </a:lnSpc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Admin API: </a:t>
            </a:r>
            <a:r>
              <a:rPr sz="3600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Admin-API WIKI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lnSpc>
                <a:spcPct val="200000"/>
              </a:lnSpc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Deployed custom back end solution on AWS Elastic Beanstalk</a:t>
            </a: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Implementation</a:t>
            </a:r>
          </a:p>
        </p:txBody>
      </p:sp>
      <p:sp>
        <p:nvSpPr>
          <p:cNvPr id="88" name="Shape 88"/>
          <p:cNvSpPr/>
          <p:nvPr/>
        </p:nvSpPr>
        <p:spPr>
          <a:xfrm>
            <a:off x="355600" y="2387068"/>
            <a:ext cx="12293600" cy="134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Client SIDE</a:t>
            </a:r>
          </a:p>
        </p:txBody>
      </p:sp>
      <p:sp>
        <p:nvSpPr>
          <p:cNvPr id="89" name="Shape 89"/>
          <p:cNvSpPr/>
          <p:nvPr/>
        </p:nvSpPr>
        <p:spPr>
          <a:xfrm>
            <a:off x="680860" y="4344944"/>
            <a:ext cx="11643080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6104" indent="-636104" algn="l">
              <a:lnSpc>
                <a:spcPct val="200000"/>
              </a:lnSpc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Two iOS Applications:</a:t>
            </a:r>
            <a:endParaRPr sz="3600">
              <a:solidFill>
                <a:srgbClr val="535353"/>
              </a:solidFill>
            </a:endParaRPr>
          </a:p>
          <a:p>
            <a:pPr lvl="1" marL="14489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Volunteer App : Used by Volunteers to register and diagnose patients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1" marL="1448904" indent="-636104" algn="l">
              <a:buSzPct val="100000"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Admin App : Used by Staff and Administrators to overview the work performed by Volunteers</a:t>
            </a: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55599" y="253999"/>
            <a:ext cx="12293601" cy="2438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WorkFlow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319540" y="4556322"/>
            <a:ext cx="3034255" cy="2647556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Admin creates events</a:t>
            </a:r>
          </a:p>
        </p:txBody>
      </p:sp>
      <p:sp>
        <p:nvSpPr>
          <p:cNvPr id="94" name="Shape 94"/>
          <p:cNvSpPr/>
          <p:nvPr/>
        </p:nvSpPr>
        <p:spPr>
          <a:xfrm>
            <a:off x="3827032" y="3054409"/>
            <a:ext cx="2691392" cy="1270001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Registration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3827032" y="7002091"/>
            <a:ext cx="2691392" cy="1270001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Both</a:t>
            </a:r>
          </a:p>
        </p:txBody>
      </p:sp>
      <p:sp>
        <p:nvSpPr>
          <p:cNvPr id="96" name="Shape 96"/>
          <p:cNvSpPr/>
          <p:nvPr/>
        </p:nvSpPr>
        <p:spPr>
          <a:xfrm>
            <a:off x="3827032" y="5081424"/>
            <a:ext cx="2691392" cy="1270001"/>
          </a:xfrm>
          <a:prstGeom prst="rect">
            <a:avLst/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Screening</a:t>
            </a:r>
          </a:p>
        </p:txBody>
      </p:sp>
      <p:sp>
        <p:nvSpPr>
          <p:cNvPr id="97" name="Shape 97"/>
          <p:cNvSpPr/>
          <p:nvPr/>
        </p:nvSpPr>
        <p:spPr>
          <a:xfrm>
            <a:off x="6994518" y="3026328"/>
            <a:ext cx="5130941" cy="127000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Volunteer is assigned an event to collect basic information of patient</a:t>
            </a:r>
          </a:p>
        </p:txBody>
      </p:sp>
      <p:sp>
        <p:nvSpPr>
          <p:cNvPr id="98" name="Shape 98"/>
          <p:cNvSpPr/>
          <p:nvPr/>
        </p:nvSpPr>
        <p:spPr>
          <a:xfrm>
            <a:off x="6802475" y="4976233"/>
            <a:ext cx="5299780" cy="1480382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Volunteer is assigned pre-registered patients to do collect medical history and perform diagnosis</a:t>
            </a:r>
          </a:p>
        </p:txBody>
      </p:sp>
      <p:sp>
        <p:nvSpPr>
          <p:cNvPr id="99" name="Shape 99"/>
          <p:cNvSpPr/>
          <p:nvPr/>
        </p:nvSpPr>
        <p:spPr>
          <a:xfrm>
            <a:off x="6886894" y="7002091"/>
            <a:ext cx="5130941" cy="1270001"/>
          </a:xfrm>
          <a:prstGeom prst="rect">
            <a:avLst/>
          </a:prstGeom>
          <a:solidFill>
            <a:srgbClr val="B4B4B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Volunteer is assigned an event to register and screening of patients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Feature set</a:t>
            </a:r>
          </a:p>
        </p:txBody>
      </p:sp>
      <p:sp>
        <p:nvSpPr>
          <p:cNvPr id="102" name="Shape 102"/>
          <p:cNvSpPr/>
          <p:nvPr/>
        </p:nvSpPr>
        <p:spPr>
          <a:xfrm>
            <a:off x="355600" y="2387068"/>
            <a:ext cx="12293600" cy="134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Volunteer App</a:t>
            </a:r>
          </a:p>
        </p:txBody>
      </p:sp>
      <p:sp>
        <p:nvSpPr>
          <p:cNvPr id="103" name="Shape 103"/>
          <p:cNvSpPr/>
          <p:nvPr/>
        </p:nvSpPr>
        <p:spPr>
          <a:xfrm>
            <a:off x="843912" y="3530599"/>
            <a:ext cx="11316976" cy="469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Register as a volunteer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Fetch live events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Fetch assigned patients for an event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Register the assigned patients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Screen assigned patients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Assign doctors to patients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Give rating to doctor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Offline support :</a:t>
            </a:r>
            <a:r>
              <a:rPr sz="3000">
                <a:solidFill>
                  <a:srgbClr val="535353"/>
                </a:solidFill>
              </a:rPr>
              <a:t>The information collected by volunteer will be stored locally and will be synced when internet connectivity is available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Feature set</a:t>
            </a:r>
          </a:p>
        </p:txBody>
      </p:sp>
      <p:sp>
        <p:nvSpPr>
          <p:cNvPr id="106" name="Shape 106"/>
          <p:cNvSpPr/>
          <p:nvPr/>
        </p:nvSpPr>
        <p:spPr>
          <a:xfrm>
            <a:off x="355600" y="2387068"/>
            <a:ext cx="12293600" cy="952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Admin App</a:t>
            </a:r>
          </a:p>
        </p:txBody>
      </p:sp>
      <p:sp>
        <p:nvSpPr>
          <p:cNvPr id="107" name="Shape 107"/>
          <p:cNvSpPr/>
          <p:nvPr/>
        </p:nvSpPr>
        <p:spPr>
          <a:xfrm>
            <a:off x="843912" y="3746500"/>
            <a:ext cx="11316976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Create Events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Assign Volunteers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View Statistics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Approve Volunteers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Approve Doctors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Assign Doctors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Add new type of cancer diagnosis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Prepare Questionnaire corresponding to cancer type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CUSTOM Solutions</a:t>
            </a:r>
          </a:p>
        </p:txBody>
      </p:sp>
      <p:sp>
        <p:nvSpPr>
          <p:cNvPr id="110" name="Shape 110"/>
          <p:cNvSpPr/>
          <p:nvPr/>
        </p:nvSpPr>
        <p:spPr>
          <a:xfrm>
            <a:off x="843912" y="2510447"/>
            <a:ext cx="11316976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6104" indent="-636104" algn="l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Quick Registration:</a:t>
            </a: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Quick Registration is proposed to save time during registrations on large scale. </a:t>
            </a: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Quick Registration proposes the discipline of requiring to carry a government ID to facilitate a faster means of registration.</a:t>
            </a: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The government ID acts is captured in the form of a picture and/or text (using OCR) to save time, otherwise spent on recording personal details.</a:t>
            </a: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 future, the ID number may be linked to Patient ID; this will minimise the time for the patient from registration to consultation.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Solutions Proposed</a:t>
            </a:r>
          </a:p>
        </p:txBody>
      </p:sp>
      <p:sp>
        <p:nvSpPr>
          <p:cNvPr id="113" name="Shape 113"/>
          <p:cNvSpPr/>
          <p:nvPr/>
        </p:nvSpPr>
        <p:spPr>
          <a:xfrm>
            <a:off x="843913" y="2628899"/>
            <a:ext cx="11316975" cy="449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Admin App</a:t>
            </a:r>
            <a:endParaRPr cap="all" sz="5200">
              <a:solidFill>
                <a:srgbClr val="535353"/>
              </a:solidFill>
            </a:endParaRPr>
          </a:p>
          <a:p>
            <a:pPr lvl="1" marL="9282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Client implementation can be extended to be the only interface any staff could require to assign volunteer and/or doctors</a:t>
            </a: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The back end implementation for the same exists</a:t>
            </a: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Solutions Proposed</a:t>
            </a:r>
          </a:p>
        </p:txBody>
      </p:sp>
      <p:sp>
        <p:nvSpPr>
          <p:cNvPr id="116" name="Shape 116"/>
          <p:cNvSpPr/>
          <p:nvPr/>
        </p:nvSpPr>
        <p:spPr>
          <a:xfrm>
            <a:off x="843913" y="2566669"/>
            <a:ext cx="11316975" cy="462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Volunteer App</a:t>
            </a:r>
            <a:endParaRPr cap="all" sz="52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cap="all" sz="5200">
              <a:solidFill>
                <a:srgbClr val="535353"/>
              </a:solidFill>
            </a:endParaRPr>
          </a:p>
          <a:p>
            <a:pPr lvl="1" marL="9282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OCR can be implemented in addition to capturing image of government </a:t>
            </a:r>
            <a:endParaRPr sz="3600">
              <a:solidFill>
                <a:srgbClr val="535353"/>
              </a:solidFill>
            </a:endParaRPr>
          </a:p>
          <a:p>
            <a:pPr lvl="1" marL="928204" indent="-407504" algn="l">
              <a:lnSpc>
                <a:spcPct val="120000"/>
              </a:lnSpc>
              <a:buClr>
                <a:srgbClr val="535353"/>
              </a:buClr>
              <a:buSzPct val="82000"/>
              <a:buChar char="•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For the same, a government ID Proof Type has to be decided by ICS so the format of that particular ID proof can be added to the client app.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Conclusion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6973" indent="-426973" defTabSz="479044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772">
                <a:solidFill>
                  <a:srgbClr val="535353"/>
                </a:solidFill>
              </a:rPr>
              <a:t>Back end solution is quite powerful and can be implemented as-is by ICS with small amount of effort regarding deployment.</a:t>
            </a:r>
            <a:endParaRPr sz="3772">
              <a:solidFill>
                <a:srgbClr val="535353"/>
              </a:solidFill>
            </a:endParaRPr>
          </a:p>
          <a:p>
            <a:pPr lvl="0" marL="426973" indent="-426973" defTabSz="479044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772">
                <a:solidFill>
                  <a:srgbClr val="535353"/>
                </a:solidFill>
              </a:rPr>
              <a:t>The volunteer and admin applications can be extended by ICS team to utilise the potential and power of the scalable back end; this can be quite helpful in managing volunteers and patients.</a:t>
            </a:r>
            <a:endParaRPr sz="3772">
              <a:solidFill>
                <a:srgbClr val="535353"/>
              </a:solidFill>
            </a:endParaRPr>
          </a:p>
          <a:p>
            <a:pPr lvl="0" marL="426973" indent="-426973" defTabSz="479044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772">
                <a:solidFill>
                  <a:srgbClr val="535353"/>
                </a:solidFill>
              </a:rPr>
              <a:t>A new application can be created using existing APIs for making a doctor interface.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Team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97256">
              <a:spcBef>
                <a:spcPts val="31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 Members of  Team Meraki: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Susmita Horrow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u="sng">
                <a:solidFill>
                  <a:srgbClr val="535353"/>
                </a:solidFill>
                <a:hlinkClick r:id="rId3" invalidUrl="" action="" tgtFrame="" tooltip="" history="1" highlightClick="0" endSnd="0"/>
              </a:rPr>
              <a:t>Aqsa Masood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u="sng">
                <a:solidFill>
                  <a:srgbClr val="535353"/>
                </a:solidFill>
                <a:hlinkClick r:id="rId4" invalidUrl="" action="" tgtFrame="" tooltip="" history="1" highlightClick="0" endSnd="0"/>
              </a:rPr>
              <a:t>Harshita Chandra</a:t>
            </a:r>
            <a:r>
              <a:rPr sz="3128">
                <a:solidFill>
                  <a:srgbClr val="535353"/>
                </a:solidFill>
              </a:rPr>
              <a:t> 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 u="sng">
                <a:solidFill>
                  <a:srgbClr val="535353"/>
                </a:solidFill>
                <a:hlinkClick r:id="rId5" invalidUrl="" action="" tgtFrame="" tooltip="" history="1" highlightClick="0" endSnd="0"/>
              </a:rPr>
              <a:t>Navneet Kaur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Atulya Jain</a:t>
            </a:r>
            <a:endParaRPr sz="3128">
              <a:solidFill>
                <a:srgbClr val="535353"/>
              </a:solidFill>
            </a:endParaRPr>
          </a:p>
          <a:p>
            <a:pPr lvl="0" marL="354076" indent="-354076" defTabSz="397256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128">
                <a:solidFill>
                  <a:srgbClr val="535353"/>
                </a:solidFill>
              </a:rPr>
              <a:t>Protichi Basak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Table of contents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Introduction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Project Scope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Submission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Implementation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Workflow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Custom Solutions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Solutions Proposed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Conclusion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Team</a:t>
            </a:r>
            <a:endParaRPr sz="3600">
              <a:solidFill>
                <a:srgbClr val="535353"/>
              </a:solidFill>
            </a:endParaRPr>
          </a:p>
          <a:p>
            <a:pPr lvl="0" marL="636104" indent="-636104">
              <a:lnSpc>
                <a:spcPct val="100000"/>
              </a:lnSpc>
              <a:spcBef>
                <a:spcPts val="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Vote of thanks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Vote of Thanks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We would like to thank Grace Hopper for giving us such a brilliant opportunity to discover awesome developers and collaborate together on a wonderful project.</a:t>
            </a:r>
            <a:endParaRPr sz="3800">
              <a:solidFill>
                <a:srgbClr val="535353"/>
              </a:solidFill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535353"/>
              </a:solidFill>
            </a:endParaRPr>
          </a:p>
          <a:p>
            <a:pPr lvl="0"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We look forward to attending more conferences and hackathons organised by ABI and GHCI.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del.png"/>
          <p:cNvPicPr/>
          <p:nvPr/>
        </p:nvPicPr>
        <p:blipFill>
          <a:blip r:embed="rId2">
            <a:alphaModFix amt="40832"/>
            <a:extLst/>
          </a:blip>
          <a:stretch>
            <a:fillRect/>
          </a:stretch>
        </p:blipFill>
        <p:spPr>
          <a:xfrm>
            <a:off x="3484760" y="3003550"/>
            <a:ext cx="5219701" cy="57531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96570">
              <a:spcBef>
                <a:spcPts val="3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Tech for Good 2015 Hackathon</a:t>
            </a:r>
            <a:r>
              <a:rPr sz="3910">
                <a:solidFill>
                  <a:srgbClr val="535353"/>
                </a:solidFill>
              </a:rPr>
              <a:t> was held in New Delhi on August 22, 2015.</a:t>
            </a:r>
            <a:endParaRPr sz="3910">
              <a:solidFill>
                <a:srgbClr val="535353"/>
              </a:solidFill>
            </a:endParaRPr>
          </a:p>
          <a:p>
            <a:pPr lvl="0" marL="0" indent="0" defTabSz="496570">
              <a:spcBef>
                <a:spcPts val="3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Five projects were distributed amongst the participants which had formed teams of 4-7 members.</a:t>
            </a:r>
            <a:endParaRPr sz="3910">
              <a:solidFill>
                <a:srgbClr val="535353"/>
              </a:solidFill>
            </a:endParaRPr>
          </a:p>
          <a:p>
            <a:pPr lvl="0" marL="0" indent="0" defTabSz="496570">
              <a:spcBef>
                <a:spcPts val="3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Team Meraki was assigned Project 4 : Cancer Screening and Patient Registration System.</a:t>
            </a:r>
            <a:endParaRPr sz="3910">
              <a:solidFill>
                <a:srgbClr val="535353"/>
              </a:solidFill>
            </a:endParaRPr>
          </a:p>
          <a:p>
            <a:pPr lvl="0" marL="0" indent="0" defTabSz="496570">
              <a:spcBef>
                <a:spcPts val="39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910">
                <a:solidFill>
                  <a:srgbClr val="535353"/>
                </a:solidFill>
              </a:rPr>
              <a:t>Project 4 was to be built for the Indian Cancer Society.</a:t>
            </a: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Project Scope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Build a stable back-end for ICAN.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Build an accompanying client-side mobile application to showcase the possibilities of implementing the back end solution in real life scenario.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Submission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355600" y="2730500"/>
            <a:ext cx="12466179" cy="235642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Meraki’s submission is located at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</a:t>
            </a:r>
            <a:r>
              <a:rPr sz="46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CSPRA on GITHUB</a:t>
            </a:r>
          </a:p>
        </p:txBody>
      </p:sp>
      <p:pic>
        <p:nvPicPr>
          <p:cNvPr id="4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56529" y="651636"/>
            <a:ext cx="1643127" cy="164312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/>
        </p:nvSpPr>
        <p:spPr>
          <a:xfrm>
            <a:off x="355600" y="5470081"/>
            <a:ext cx="12293600" cy="8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Our submission consists of three repositories.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482600" y="7566835"/>
            <a:ext cx="12293600" cy="82003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600" u="sng">
                <a:solidFill>
                  <a:srgbClr val="535353"/>
                </a:solidFill>
                <a:hlinkClick r:id="rId2" invalidUrl="" action="" tgtFrame="" tooltip="" history="1" highlightClick="0" endSnd="0"/>
              </a:rPr>
              <a:t>https://github.com/CSPRA/cspr-web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569462" y="5646638"/>
            <a:ext cx="11865876" cy="1091516"/>
            <a:chOff x="-190500" y="-203200"/>
            <a:chExt cx="11865874" cy="1091515"/>
          </a:xfrm>
        </p:grpSpPr>
        <p:pic>
          <p:nvPicPr>
            <p:cNvPr id="53" name="web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484875" cy="69781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2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90500" y="-203200"/>
              <a:ext cx="11865875" cy="1091516"/>
            </a:xfrm>
            <a:prstGeom prst="rect">
              <a:avLst/>
            </a:prstGeom>
            <a:effectLst/>
          </p:spPr>
        </p:pic>
      </p:grpSp>
      <p:sp>
        <p:nvSpPr>
          <p:cNvPr id="55" name="Shape 55"/>
          <p:cNvSpPr/>
          <p:nvPr/>
        </p:nvSpPr>
        <p:spPr>
          <a:xfrm>
            <a:off x="355600" y="2379556"/>
            <a:ext cx="12293600" cy="136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BACK END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Submission</a:t>
            </a:r>
          </a:p>
        </p:txBody>
      </p:sp>
      <p:pic>
        <p:nvPicPr>
          <p:cNvPr id="5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56529" y="651636"/>
            <a:ext cx="1643127" cy="1643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55600" y="2379556"/>
            <a:ext cx="12293600" cy="105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Client Side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749377" y="7651754"/>
            <a:ext cx="11861801" cy="1091269"/>
            <a:chOff x="-190500" y="-203200"/>
            <a:chExt cx="11861800" cy="1091267"/>
          </a:xfrm>
        </p:grpSpPr>
        <p:pic>
          <p:nvPicPr>
            <p:cNvPr id="61" name="admin-ios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480800" cy="6975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0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203200"/>
              <a:ext cx="11861800" cy="1091268"/>
            </a:xfrm>
            <a:prstGeom prst="rect">
              <a:avLst/>
            </a:prstGeom>
            <a:effectLst/>
          </p:spPr>
        </p:pic>
      </p:grpSp>
      <p:grpSp>
        <p:nvGrpSpPr>
          <p:cNvPr id="65" name="Group 65"/>
          <p:cNvGrpSpPr/>
          <p:nvPr/>
        </p:nvGrpSpPr>
        <p:grpSpPr>
          <a:xfrm>
            <a:off x="749377" y="4280593"/>
            <a:ext cx="11861801" cy="1091268"/>
            <a:chOff x="-190500" y="-203199"/>
            <a:chExt cx="11861800" cy="1091267"/>
          </a:xfrm>
        </p:grpSpPr>
        <p:pic>
          <p:nvPicPr>
            <p:cNvPr id="64" name="ios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480800" cy="6975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3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90500" y="-203200"/>
              <a:ext cx="11861800" cy="1091268"/>
            </a:xfrm>
            <a:prstGeom prst="rect">
              <a:avLst/>
            </a:prstGeom>
            <a:effectLst/>
          </p:spPr>
        </p:pic>
      </p:grpSp>
      <p:sp>
        <p:nvSpPr>
          <p:cNvPr id="66" name="Shape 66"/>
          <p:cNvSpPr/>
          <p:nvPr>
            <p:ph type="body" idx="1"/>
          </p:nvPr>
        </p:nvSpPr>
        <p:spPr>
          <a:xfrm>
            <a:off x="533477" y="5730408"/>
            <a:ext cx="12293601" cy="8200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u="sng"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600" u="sng">
                <a:solidFill>
                  <a:srgbClr val="535353"/>
                </a:solidFill>
                <a:hlinkClick r:id="rId6" invalidUrl="" action="" tgtFrame="" tooltip="" history="1" highlightClick="0" endSnd="0"/>
              </a:rPr>
              <a:t>https://github.com/CSPRA/cspr-ios</a:t>
            </a:r>
          </a:p>
        </p:txBody>
      </p:sp>
      <p:sp>
        <p:nvSpPr>
          <p:cNvPr id="67" name="Shape 67"/>
          <p:cNvSpPr/>
          <p:nvPr/>
        </p:nvSpPr>
        <p:spPr>
          <a:xfrm>
            <a:off x="533477" y="8842009"/>
            <a:ext cx="12293601" cy="8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 u="sng"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4600" u="sng">
                <a:solidFill>
                  <a:srgbClr val="535353"/>
                </a:solidFill>
                <a:hlinkClick r:id="rId7" invalidUrl="" action="" tgtFrame="" tooltip="" history="1" highlightClick="0" endSnd="0"/>
              </a:rPr>
              <a:t>https://github.com/CSPRA/cspr-admin-ios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Submission</a:t>
            </a:r>
          </a:p>
        </p:txBody>
      </p:sp>
      <p:pic>
        <p:nvPicPr>
          <p:cNvPr id="69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356529" y="651636"/>
            <a:ext cx="1643127" cy="1643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hp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111" y="6317646"/>
            <a:ext cx="3296418" cy="1737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1756" y="4737483"/>
            <a:ext cx="2581288" cy="97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95630" y="5825126"/>
            <a:ext cx="2722501" cy="27225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Submission</a:t>
            </a:r>
          </a:p>
        </p:txBody>
      </p:sp>
      <p:sp>
        <p:nvSpPr>
          <p:cNvPr id="75" name="Shape 75"/>
          <p:cNvSpPr/>
          <p:nvPr/>
        </p:nvSpPr>
        <p:spPr>
          <a:xfrm>
            <a:off x="355600" y="2379556"/>
            <a:ext cx="12293600" cy="136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Technologies: Technical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Submission</a:t>
            </a:r>
          </a:p>
        </p:txBody>
      </p:sp>
      <p:sp>
        <p:nvSpPr>
          <p:cNvPr id="78" name="Shape 78"/>
          <p:cNvSpPr/>
          <p:nvPr/>
        </p:nvSpPr>
        <p:spPr>
          <a:xfrm>
            <a:off x="355600" y="2379556"/>
            <a:ext cx="12293600" cy="1367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defRPr cap="all" sz="52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5200">
                <a:solidFill>
                  <a:srgbClr val="535353"/>
                </a:solidFill>
              </a:rPr>
              <a:t>Technologies: Support</a:t>
            </a:r>
          </a:p>
        </p:txBody>
      </p:sp>
      <p:pic>
        <p:nvPicPr>
          <p:cNvPr id="79" name="slack_cmyk_1219_34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39" y="6753766"/>
            <a:ext cx="4414070" cy="126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Skype-logo-Feb_2012_RGB_50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0491" y="6610978"/>
            <a:ext cx="3505260" cy="1549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Sketch 102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41178" y="4495088"/>
            <a:ext cx="2122444" cy="2122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