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9" r:id="rId5"/>
  </p:sldMasterIdLst>
  <p:notesMasterIdLst>
    <p:notesMasterId r:id="rId21"/>
  </p:notesMasterIdLst>
  <p:sldIdLst>
    <p:sldId id="256" r:id="rId6"/>
    <p:sldId id="260" r:id="rId7"/>
    <p:sldId id="265" r:id="rId8"/>
    <p:sldId id="266" r:id="rId9"/>
    <p:sldId id="270" r:id="rId10"/>
    <p:sldId id="263" r:id="rId11"/>
    <p:sldId id="268" r:id="rId12"/>
    <p:sldId id="267" r:id="rId13"/>
    <p:sldId id="271" r:id="rId14"/>
    <p:sldId id="269" r:id="rId15"/>
    <p:sldId id="258" r:id="rId16"/>
    <p:sldId id="261" r:id="rId17"/>
    <p:sldId id="262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9900"/>
    <a:srgbClr val="9900FF"/>
    <a:srgbClr val="339933"/>
    <a:srgbClr val="0000FF"/>
    <a:srgbClr val="FF0000"/>
    <a:srgbClr val="2A2B29"/>
    <a:srgbClr val="20558A"/>
    <a:srgbClr val="0A4E26"/>
    <a:srgbClr val="799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8"/>
    <p:restoredTop sz="66168" autoAdjust="0"/>
  </p:normalViewPr>
  <p:slideViewPr>
    <p:cSldViewPr>
      <p:cViewPr varScale="1">
        <p:scale>
          <a:sx n="77" d="100"/>
          <a:sy n="77" d="100"/>
        </p:scale>
        <p:origin x="19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E2A87-3105-4F17-8215-48C74E0119C3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</dgm:pt>
    <dgm:pt modelId="{03445E52-0217-4DD4-B8E3-6822CB23DA30}">
      <dgm:prSet phldrT="[Text]"/>
      <dgm:spPr/>
      <dgm:t>
        <a:bodyPr/>
        <a:lstStyle/>
        <a:p>
          <a:endParaRPr lang="en-CA" dirty="0"/>
        </a:p>
      </dgm:t>
    </dgm:pt>
    <dgm:pt modelId="{08B4E71C-F253-4E42-8DC6-AEA2B1EE8027}" type="parTrans" cxnId="{8078F9D8-5BFA-4BB2-972E-1E64A0D13AC9}">
      <dgm:prSet/>
      <dgm:spPr/>
      <dgm:t>
        <a:bodyPr/>
        <a:lstStyle/>
        <a:p>
          <a:endParaRPr lang="en-CA"/>
        </a:p>
      </dgm:t>
    </dgm:pt>
    <dgm:pt modelId="{93613AE4-FEB3-4FC1-BDA9-09A257525FBD}" type="sibTrans" cxnId="{8078F9D8-5BFA-4BB2-972E-1E64A0D13AC9}">
      <dgm:prSet/>
      <dgm:spPr/>
      <dgm:t>
        <a:bodyPr/>
        <a:lstStyle/>
        <a:p>
          <a:endParaRPr lang="en-CA"/>
        </a:p>
      </dgm:t>
    </dgm:pt>
    <dgm:pt modelId="{5303D27B-4828-4BA4-8A16-5F9C9A39D7A3}">
      <dgm:prSet phldrT="[Text]"/>
      <dgm:spPr/>
      <dgm:t>
        <a:bodyPr/>
        <a:lstStyle/>
        <a:p>
          <a:endParaRPr lang="en-CA" dirty="0"/>
        </a:p>
      </dgm:t>
    </dgm:pt>
    <dgm:pt modelId="{1D2B3A82-7D50-4288-862A-FAAF1E7B9C91}" type="parTrans" cxnId="{C0D724EB-321C-4354-A024-BAA68356F1FD}">
      <dgm:prSet/>
      <dgm:spPr/>
      <dgm:t>
        <a:bodyPr/>
        <a:lstStyle/>
        <a:p>
          <a:endParaRPr lang="en-CA"/>
        </a:p>
      </dgm:t>
    </dgm:pt>
    <dgm:pt modelId="{7F24946C-3EEB-4DB6-9DE5-0E40083623BE}" type="sibTrans" cxnId="{C0D724EB-321C-4354-A024-BAA68356F1FD}">
      <dgm:prSet/>
      <dgm:spPr/>
      <dgm:t>
        <a:bodyPr/>
        <a:lstStyle/>
        <a:p>
          <a:endParaRPr lang="en-CA"/>
        </a:p>
      </dgm:t>
    </dgm:pt>
    <dgm:pt modelId="{99C1C341-3BAC-437D-9A98-670998A3A49A}">
      <dgm:prSet phldrT="[Text]"/>
      <dgm:spPr/>
      <dgm:t>
        <a:bodyPr/>
        <a:lstStyle/>
        <a:p>
          <a:endParaRPr lang="en-CA" dirty="0"/>
        </a:p>
      </dgm:t>
    </dgm:pt>
    <dgm:pt modelId="{C4E3CDB2-13DA-4F56-AB3D-981366B50B44}" type="parTrans" cxnId="{4D600A73-E3EE-4CC6-962F-E3949D9A0ECD}">
      <dgm:prSet/>
      <dgm:spPr/>
      <dgm:t>
        <a:bodyPr/>
        <a:lstStyle/>
        <a:p>
          <a:endParaRPr lang="en-CA"/>
        </a:p>
      </dgm:t>
    </dgm:pt>
    <dgm:pt modelId="{38FE05F6-888B-4F81-82E3-674830113B61}" type="sibTrans" cxnId="{4D600A73-E3EE-4CC6-962F-E3949D9A0ECD}">
      <dgm:prSet/>
      <dgm:spPr/>
      <dgm:t>
        <a:bodyPr/>
        <a:lstStyle/>
        <a:p>
          <a:endParaRPr lang="en-CA"/>
        </a:p>
      </dgm:t>
    </dgm:pt>
    <dgm:pt modelId="{92ACA49C-534F-4892-83C6-BDC1BA677BD5}">
      <dgm:prSet phldrT="[Text]"/>
      <dgm:spPr/>
      <dgm:t>
        <a:bodyPr/>
        <a:lstStyle/>
        <a:p>
          <a:endParaRPr lang="en-CA" dirty="0"/>
        </a:p>
      </dgm:t>
    </dgm:pt>
    <dgm:pt modelId="{86ED9F40-04F5-4BE9-A243-3020571B03F5}" type="parTrans" cxnId="{4D3089E2-52AA-41D9-B0AA-F470948280A5}">
      <dgm:prSet/>
      <dgm:spPr/>
      <dgm:t>
        <a:bodyPr/>
        <a:lstStyle/>
        <a:p>
          <a:endParaRPr lang="en-CA"/>
        </a:p>
      </dgm:t>
    </dgm:pt>
    <dgm:pt modelId="{D454C4F6-81BB-4568-9F7B-BE6B2F078AEE}" type="sibTrans" cxnId="{4D3089E2-52AA-41D9-B0AA-F470948280A5}">
      <dgm:prSet/>
      <dgm:spPr/>
      <dgm:t>
        <a:bodyPr/>
        <a:lstStyle/>
        <a:p>
          <a:endParaRPr lang="en-CA"/>
        </a:p>
      </dgm:t>
    </dgm:pt>
    <dgm:pt modelId="{DB039BE0-255C-4A43-83C0-A047439EA80E}" type="pres">
      <dgm:prSet presAssocID="{9D2E2A87-3105-4F17-8215-48C74E0119C3}" presName="compositeShape" presStyleCnt="0">
        <dgm:presLayoutVars>
          <dgm:chMax val="7"/>
          <dgm:dir/>
          <dgm:resizeHandles val="exact"/>
        </dgm:presLayoutVars>
      </dgm:prSet>
      <dgm:spPr/>
    </dgm:pt>
    <dgm:pt modelId="{6EBE3BA2-BF65-4FF1-A4EC-389F91F10E15}" type="pres">
      <dgm:prSet presAssocID="{03445E52-0217-4DD4-B8E3-6822CB23DA30}" presName="circ1" presStyleLbl="vennNode1" presStyleIdx="0" presStyleCnt="4" custScaleX="114268" custScaleY="115659"/>
      <dgm:spPr/>
      <dgm:t>
        <a:bodyPr/>
        <a:lstStyle/>
        <a:p>
          <a:endParaRPr lang="en-CA"/>
        </a:p>
      </dgm:t>
    </dgm:pt>
    <dgm:pt modelId="{FD6BFB9A-44E9-4A0A-A1E9-521DFDE53DB0}" type="pres">
      <dgm:prSet presAssocID="{03445E52-0217-4DD4-B8E3-6822CB23DA3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320F8E2-4C73-4B17-95C4-31DBA2440424}" type="pres">
      <dgm:prSet presAssocID="{92ACA49C-534F-4892-83C6-BDC1BA677BD5}" presName="circ2" presStyleLbl="vennNode1" presStyleIdx="1" presStyleCnt="4" custScaleX="114541" custScaleY="109615"/>
      <dgm:spPr/>
      <dgm:t>
        <a:bodyPr/>
        <a:lstStyle/>
        <a:p>
          <a:endParaRPr lang="en-CA"/>
        </a:p>
      </dgm:t>
    </dgm:pt>
    <dgm:pt modelId="{3FCE3DBA-966B-4C47-8F3C-2EB7C32851CB}" type="pres">
      <dgm:prSet presAssocID="{92ACA49C-534F-4892-83C6-BDC1BA677BD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EE981E1-1909-4BA8-832F-36B19ABF66A2}" type="pres">
      <dgm:prSet presAssocID="{5303D27B-4828-4BA4-8A16-5F9C9A39D7A3}" presName="circ3" presStyleLbl="vennNode1" presStyleIdx="2" presStyleCnt="4" custScaleX="114952" custScaleY="110439"/>
      <dgm:spPr/>
      <dgm:t>
        <a:bodyPr/>
        <a:lstStyle/>
        <a:p>
          <a:endParaRPr lang="en-CA"/>
        </a:p>
      </dgm:t>
    </dgm:pt>
    <dgm:pt modelId="{2E672860-1194-410A-9D6E-4E7957D5C080}" type="pres">
      <dgm:prSet presAssocID="{5303D27B-4828-4BA4-8A16-5F9C9A39D7A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8806C51-5CFB-446E-A98F-C3F0B8B023A5}" type="pres">
      <dgm:prSet presAssocID="{99C1C341-3BAC-437D-9A98-670998A3A49A}" presName="circ4" presStyleLbl="vennNode1" presStyleIdx="3" presStyleCnt="4" custScaleX="113174" custScaleY="110165"/>
      <dgm:spPr/>
      <dgm:t>
        <a:bodyPr/>
        <a:lstStyle/>
        <a:p>
          <a:endParaRPr lang="en-CA"/>
        </a:p>
      </dgm:t>
    </dgm:pt>
    <dgm:pt modelId="{95329690-B67E-43AA-91B2-5D1401319511}" type="pres">
      <dgm:prSet presAssocID="{99C1C341-3BAC-437D-9A98-670998A3A4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2F1C3A8-BDAE-4120-88F5-F6106212ECD6}" type="presOf" srcId="{03445E52-0217-4DD4-B8E3-6822CB23DA30}" destId="{6EBE3BA2-BF65-4FF1-A4EC-389F91F10E15}" srcOrd="0" destOrd="0" presId="urn:microsoft.com/office/officeart/2005/8/layout/venn1"/>
    <dgm:cxn modelId="{4D3089E2-52AA-41D9-B0AA-F470948280A5}" srcId="{9D2E2A87-3105-4F17-8215-48C74E0119C3}" destId="{92ACA49C-534F-4892-83C6-BDC1BA677BD5}" srcOrd="1" destOrd="0" parTransId="{86ED9F40-04F5-4BE9-A243-3020571B03F5}" sibTransId="{D454C4F6-81BB-4568-9F7B-BE6B2F078AEE}"/>
    <dgm:cxn modelId="{C0D724EB-321C-4354-A024-BAA68356F1FD}" srcId="{9D2E2A87-3105-4F17-8215-48C74E0119C3}" destId="{5303D27B-4828-4BA4-8A16-5F9C9A39D7A3}" srcOrd="2" destOrd="0" parTransId="{1D2B3A82-7D50-4288-862A-FAAF1E7B9C91}" sibTransId="{7F24946C-3EEB-4DB6-9DE5-0E40083623BE}"/>
    <dgm:cxn modelId="{56196346-4E31-4515-97A4-CAD68A19C527}" type="presOf" srcId="{5303D27B-4828-4BA4-8A16-5F9C9A39D7A3}" destId="{FEE981E1-1909-4BA8-832F-36B19ABF66A2}" srcOrd="0" destOrd="0" presId="urn:microsoft.com/office/officeart/2005/8/layout/venn1"/>
    <dgm:cxn modelId="{8F541CF0-78EB-4219-969B-63EFDCF13D3E}" type="presOf" srcId="{9D2E2A87-3105-4F17-8215-48C74E0119C3}" destId="{DB039BE0-255C-4A43-83C0-A047439EA80E}" srcOrd="0" destOrd="0" presId="urn:microsoft.com/office/officeart/2005/8/layout/venn1"/>
    <dgm:cxn modelId="{73B6733E-B248-4E92-9648-CCDA2833D245}" type="presOf" srcId="{99C1C341-3BAC-437D-9A98-670998A3A49A}" destId="{38806C51-5CFB-446E-A98F-C3F0B8B023A5}" srcOrd="0" destOrd="0" presId="urn:microsoft.com/office/officeart/2005/8/layout/venn1"/>
    <dgm:cxn modelId="{3E6C5EF0-7C12-4A8D-9ED9-B0CFD633F16D}" type="presOf" srcId="{5303D27B-4828-4BA4-8A16-5F9C9A39D7A3}" destId="{2E672860-1194-410A-9D6E-4E7957D5C080}" srcOrd="1" destOrd="0" presId="urn:microsoft.com/office/officeart/2005/8/layout/venn1"/>
    <dgm:cxn modelId="{8078F9D8-5BFA-4BB2-972E-1E64A0D13AC9}" srcId="{9D2E2A87-3105-4F17-8215-48C74E0119C3}" destId="{03445E52-0217-4DD4-B8E3-6822CB23DA30}" srcOrd="0" destOrd="0" parTransId="{08B4E71C-F253-4E42-8DC6-AEA2B1EE8027}" sibTransId="{93613AE4-FEB3-4FC1-BDA9-09A257525FBD}"/>
    <dgm:cxn modelId="{4D600A73-E3EE-4CC6-962F-E3949D9A0ECD}" srcId="{9D2E2A87-3105-4F17-8215-48C74E0119C3}" destId="{99C1C341-3BAC-437D-9A98-670998A3A49A}" srcOrd="3" destOrd="0" parTransId="{C4E3CDB2-13DA-4F56-AB3D-981366B50B44}" sibTransId="{38FE05F6-888B-4F81-82E3-674830113B61}"/>
    <dgm:cxn modelId="{66D3B519-ED68-4C43-81A7-F476BEB7670B}" type="presOf" srcId="{92ACA49C-534F-4892-83C6-BDC1BA677BD5}" destId="{3FCE3DBA-966B-4C47-8F3C-2EB7C32851CB}" srcOrd="1" destOrd="0" presId="urn:microsoft.com/office/officeart/2005/8/layout/venn1"/>
    <dgm:cxn modelId="{523F7A51-088B-4F34-83CE-80CF91699AFD}" type="presOf" srcId="{99C1C341-3BAC-437D-9A98-670998A3A49A}" destId="{95329690-B67E-43AA-91B2-5D1401319511}" srcOrd="1" destOrd="0" presId="urn:microsoft.com/office/officeart/2005/8/layout/venn1"/>
    <dgm:cxn modelId="{99B569C0-F68B-4F58-B9C4-CA6B2F083AD1}" type="presOf" srcId="{92ACA49C-534F-4892-83C6-BDC1BA677BD5}" destId="{3320F8E2-4C73-4B17-95C4-31DBA2440424}" srcOrd="0" destOrd="0" presId="urn:microsoft.com/office/officeart/2005/8/layout/venn1"/>
    <dgm:cxn modelId="{184C65AE-65E5-4853-82F2-8E32CCFA8779}" type="presOf" srcId="{03445E52-0217-4DD4-B8E3-6822CB23DA30}" destId="{FD6BFB9A-44E9-4A0A-A1E9-521DFDE53DB0}" srcOrd="1" destOrd="0" presId="urn:microsoft.com/office/officeart/2005/8/layout/venn1"/>
    <dgm:cxn modelId="{3EF94761-ADB4-4F08-8F0F-9129BEAEF540}" type="presParOf" srcId="{DB039BE0-255C-4A43-83C0-A047439EA80E}" destId="{6EBE3BA2-BF65-4FF1-A4EC-389F91F10E15}" srcOrd="0" destOrd="0" presId="urn:microsoft.com/office/officeart/2005/8/layout/venn1"/>
    <dgm:cxn modelId="{16258AFD-D32D-4FBB-B283-D0D1D40BF2D6}" type="presParOf" srcId="{DB039BE0-255C-4A43-83C0-A047439EA80E}" destId="{FD6BFB9A-44E9-4A0A-A1E9-521DFDE53DB0}" srcOrd="1" destOrd="0" presId="urn:microsoft.com/office/officeart/2005/8/layout/venn1"/>
    <dgm:cxn modelId="{62DD9609-95A6-4A68-88CA-A6952F09AA66}" type="presParOf" srcId="{DB039BE0-255C-4A43-83C0-A047439EA80E}" destId="{3320F8E2-4C73-4B17-95C4-31DBA2440424}" srcOrd="2" destOrd="0" presId="urn:microsoft.com/office/officeart/2005/8/layout/venn1"/>
    <dgm:cxn modelId="{EB3A6A75-D10B-4DF6-B405-407C95DCCE31}" type="presParOf" srcId="{DB039BE0-255C-4A43-83C0-A047439EA80E}" destId="{3FCE3DBA-966B-4C47-8F3C-2EB7C32851CB}" srcOrd="3" destOrd="0" presId="urn:microsoft.com/office/officeart/2005/8/layout/venn1"/>
    <dgm:cxn modelId="{72EADE17-1022-42EA-83E0-CBE0BD69CB42}" type="presParOf" srcId="{DB039BE0-255C-4A43-83C0-A047439EA80E}" destId="{FEE981E1-1909-4BA8-832F-36B19ABF66A2}" srcOrd="4" destOrd="0" presId="urn:microsoft.com/office/officeart/2005/8/layout/venn1"/>
    <dgm:cxn modelId="{A998D040-2B9E-4C62-914F-B2723F5C0986}" type="presParOf" srcId="{DB039BE0-255C-4A43-83C0-A047439EA80E}" destId="{2E672860-1194-410A-9D6E-4E7957D5C080}" srcOrd="5" destOrd="0" presId="urn:microsoft.com/office/officeart/2005/8/layout/venn1"/>
    <dgm:cxn modelId="{F0459522-40E3-441B-A890-2EAAF3864A65}" type="presParOf" srcId="{DB039BE0-255C-4A43-83C0-A047439EA80E}" destId="{38806C51-5CFB-446E-A98F-C3F0B8B023A5}" srcOrd="6" destOrd="0" presId="urn:microsoft.com/office/officeart/2005/8/layout/venn1"/>
    <dgm:cxn modelId="{0BEA9587-8028-4D92-BE07-EBBF83A12C0D}" type="presParOf" srcId="{DB039BE0-255C-4A43-83C0-A047439EA80E}" destId="{95329690-B67E-43AA-91B2-5D1401319511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E2A87-3105-4F17-8215-48C74E0119C3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</dgm:pt>
    <dgm:pt modelId="{03445E52-0217-4DD4-B8E3-6822CB23DA30}">
      <dgm:prSet phldrT="[Text]"/>
      <dgm:spPr/>
      <dgm:t>
        <a:bodyPr/>
        <a:lstStyle/>
        <a:p>
          <a:endParaRPr lang="en-CA" dirty="0"/>
        </a:p>
      </dgm:t>
    </dgm:pt>
    <dgm:pt modelId="{08B4E71C-F253-4E42-8DC6-AEA2B1EE8027}" type="parTrans" cxnId="{8078F9D8-5BFA-4BB2-972E-1E64A0D13AC9}">
      <dgm:prSet/>
      <dgm:spPr/>
      <dgm:t>
        <a:bodyPr/>
        <a:lstStyle/>
        <a:p>
          <a:endParaRPr lang="en-CA"/>
        </a:p>
      </dgm:t>
    </dgm:pt>
    <dgm:pt modelId="{93613AE4-FEB3-4FC1-BDA9-09A257525FBD}" type="sibTrans" cxnId="{8078F9D8-5BFA-4BB2-972E-1E64A0D13AC9}">
      <dgm:prSet/>
      <dgm:spPr/>
      <dgm:t>
        <a:bodyPr/>
        <a:lstStyle/>
        <a:p>
          <a:endParaRPr lang="en-CA"/>
        </a:p>
      </dgm:t>
    </dgm:pt>
    <dgm:pt modelId="{5303D27B-4828-4BA4-8A16-5F9C9A39D7A3}">
      <dgm:prSet phldrT="[Text]"/>
      <dgm:spPr/>
      <dgm:t>
        <a:bodyPr/>
        <a:lstStyle/>
        <a:p>
          <a:endParaRPr lang="en-CA" dirty="0"/>
        </a:p>
      </dgm:t>
    </dgm:pt>
    <dgm:pt modelId="{1D2B3A82-7D50-4288-862A-FAAF1E7B9C91}" type="parTrans" cxnId="{C0D724EB-321C-4354-A024-BAA68356F1FD}">
      <dgm:prSet/>
      <dgm:spPr/>
      <dgm:t>
        <a:bodyPr/>
        <a:lstStyle/>
        <a:p>
          <a:endParaRPr lang="en-CA"/>
        </a:p>
      </dgm:t>
    </dgm:pt>
    <dgm:pt modelId="{7F24946C-3EEB-4DB6-9DE5-0E40083623BE}" type="sibTrans" cxnId="{C0D724EB-321C-4354-A024-BAA68356F1FD}">
      <dgm:prSet/>
      <dgm:spPr/>
      <dgm:t>
        <a:bodyPr/>
        <a:lstStyle/>
        <a:p>
          <a:endParaRPr lang="en-CA"/>
        </a:p>
      </dgm:t>
    </dgm:pt>
    <dgm:pt modelId="{99C1C341-3BAC-437D-9A98-670998A3A49A}">
      <dgm:prSet phldrT="[Text]"/>
      <dgm:spPr/>
      <dgm:t>
        <a:bodyPr/>
        <a:lstStyle/>
        <a:p>
          <a:endParaRPr lang="en-CA" dirty="0"/>
        </a:p>
      </dgm:t>
    </dgm:pt>
    <dgm:pt modelId="{C4E3CDB2-13DA-4F56-AB3D-981366B50B44}" type="parTrans" cxnId="{4D600A73-E3EE-4CC6-962F-E3949D9A0ECD}">
      <dgm:prSet/>
      <dgm:spPr/>
      <dgm:t>
        <a:bodyPr/>
        <a:lstStyle/>
        <a:p>
          <a:endParaRPr lang="en-CA"/>
        </a:p>
      </dgm:t>
    </dgm:pt>
    <dgm:pt modelId="{38FE05F6-888B-4F81-82E3-674830113B61}" type="sibTrans" cxnId="{4D600A73-E3EE-4CC6-962F-E3949D9A0ECD}">
      <dgm:prSet/>
      <dgm:spPr/>
      <dgm:t>
        <a:bodyPr/>
        <a:lstStyle/>
        <a:p>
          <a:endParaRPr lang="en-CA"/>
        </a:p>
      </dgm:t>
    </dgm:pt>
    <dgm:pt modelId="{92ACA49C-534F-4892-83C6-BDC1BA677BD5}">
      <dgm:prSet phldrT="[Text]"/>
      <dgm:spPr/>
      <dgm:t>
        <a:bodyPr/>
        <a:lstStyle/>
        <a:p>
          <a:endParaRPr lang="en-CA" dirty="0"/>
        </a:p>
      </dgm:t>
    </dgm:pt>
    <dgm:pt modelId="{86ED9F40-04F5-4BE9-A243-3020571B03F5}" type="parTrans" cxnId="{4D3089E2-52AA-41D9-B0AA-F470948280A5}">
      <dgm:prSet/>
      <dgm:spPr/>
      <dgm:t>
        <a:bodyPr/>
        <a:lstStyle/>
        <a:p>
          <a:endParaRPr lang="en-CA"/>
        </a:p>
      </dgm:t>
    </dgm:pt>
    <dgm:pt modelId="{D454C4F6-81BB-4568-9F7B-BE6B2F078AEE}" type="sibTrans" cxnId="{4D3089E2-52AA-41D9-B0AA-F470948280A5}">
      <dgm:prSet/>
      <dgm:spPr/>
      <dgm:t>
        <a:bodyPr/>
        <a:lstStyle/>
        <a:p>
          <a:endParaRPr lang="en-CA"/>
        </a:p>
      </dgm:t>
    </dgm:pt>
    <dgm:pt modelId="{DB039BE0-255C-4A43-83C0-A047439EA80E}" type="pres">
      <dgm:prSet presAssocID="{9D2E2A87-3105-4F17-8215-48C74E0119C3}" presName="compositeShape" presStyleCnt="0">
        <dgm:presLayoutVars>
          <dgm:chMax val="7"/>
          <dgm:dir/>
          <dgm:resizeHandles val="exact"/>
        </dgm:presLayoutVars>
      </dgm:prSet>
      <dgm:spPr/>
    </dgm:pt>
    <dgm:pt modelId="{6EBE3BA2-BF65-4FF1-A4EC-389F91F10E15}" type="pres">
      <dgm:prSet presAssocID="{03445E52-0217-4DD4-B8E3-6822CB23DA30}" presName="circ1" presStyleLbl="vennNode1" presStyleIdx="0" presStyleCnt="4" custScaleX="114268" custScaleY="115659"/>
      <dgm:spPr/>
      <dgm:t>
        <a:bodyPr/>
        <a:lstStyle/>
        <a:p>
          <a:endParaRPr lang="en-CA"/>
        </a:p>
      </dgm:t>
    </dgm:pt>
    <dgm:pt modelId="{FD6BFB9A-44E9-4A0A-A1E9-521DFDE53DB0}" type="pres">
      <dgm:prSet presAssocID="{03445E52-0217-4DD4-B8E3-6822CB23DA3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320F8E2-4C73-4B17-95C4-31DBA2440424}" type="pres">
      <dgm:prSet presAssocID="{92ACA49C-534F-4892-83C6-BDC1BA677BD5}" presName="circ2" presStyleLbl="vennNode1" presStyleIdx="1" presStyleCnt="4" custScaleX="114541" custScaleY="109615"/>
      <dgm:spPr/>
      <dgm:t>
        <a:bodyPr/>
        <a:lstStyle/>
        <a:p>
          <a:endParaRPr lang="en-CA"/>
        </a:p>
      </dgm:t>
    </dgm:pt>
    <dgm:pt modelId="{3FCE3DBA-966B-4C47-8F3C-2EB7C32851CB}" type="pres">
      <dgm:prSet presAssocID="{92ACA49C-534F-4892-83C6-BDC1BA677BD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EE981E1-1909-4BA8-832F-36B19ABF66A2}" type="pres">
      <dgm:prSet presAssocID="{5303D27B-4828-4BA4-8A16-5F9C9A39D7A3}" presName="circ3" presStyleLbl="vennNode1" presStyleIdx="2" presStyleCnt="4" custScaleX="114952" custScaleY="110439"/>
      <dgm:spPr/>
      <dgm:t>
        <a:bodyPr/>
        <a:lstStyle/>
        <a:p>
          <a:endParaRPr lang="en-CA"/>
        </a:p>
      </dgm:t>
    </dgm:pt>
    <dgm:pt modelId="{2E672860-1194-410A-9D6E-4E7957D5C080}" type="pres">
      <dgm:prSet presAssocID="{5303D27B-4828-4BA4-8A16-5F9C9A39D7A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8806C51-5CFB-446E-A98F-C3F0B8B023A5}" type="pres">
      <dgm:prSet presAssocID="{99C1C341-3BAC-437D-9A98-670998A3A49A}" presName="circ4" presStyleLbl="vennNode1" presStyleIdx="3" presStyleCnt="4" custScaleX="113174" custScaleY="110165"/>
      <dgm:spPr/>
      <dgm:t>
        <a:bodyPr/>
        <a:lstStyle/>
        <a:p>
          <a:endParaRPr lang="en-CA"/>
        </a:p>
      </dgm:t>
    </dgm:pt>
    <dgm:pt modelId="{95329690-B67E-43AA-91B2-5D1401319511}" type="pres">
      <dgm:prSet presAssocID="{99C1C341-3BAC-437D-9A98-670998A3A4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6B961E2-EC77-4CE4-B44D-5669CBDA87C9}" type="presOf" srcId="{99C1C341-3BAC-437D-9A98-670998A3A49A}" destId="{38806C51-5CFB-446E-A98F-C3F0B8B023A5}" srcOrd="0" destOrd="0" presId="urn:microsoft.com/office/officeart/2005/8/layout/venn1"/>
    <dgm:cxn modelId="{4D600A73-E3EE-4CC6-962F-E3949D9A0ECD}" srcId="{9D2E2A87-3105-4F17-8215-48C74E0119C3}" destId="{99C1C341-3BAC-437D-9A98-670998A3A49A}" srcOrd="3" destOrd="0" parTransId="{C4E3CDB2-13DA-4F56-AB3D-981366B50B44}" sibTransId="{38FE05F6-888B-4F81-82E3-674830113B61}"/>
    <dgm:cxn modelId="{8537BB26-0F7D-4D5F-A6A6-78739842AF3E}" type="presOf" srcId="{9D2E2A87-3105-4F17-8215-48C74E0119C3}" destId="{DB039BE0-255C-4A43-83C0-A047439EA80E}" srcOrd="0" destOrd="0" presId="urn:microsoft.com/office/officeart/2005/8/layout/venn1"/>
    <dgm:cxn modelId="{2F7A3BC6-C35D-478E-856A-1A78DF1E1BFC}" type="presOf" srcId="{03445E52-0217-4DD4-B8E3-6822CB23DA30}" destId="{FD6BFB9A-44E9-4A0A-A1E9-521DFDE53DB0}" srcOrd="1" destOrd="0" presId="urn:microsoft.com/office/officeart/2005/8/layout/venn1"/>
    <dgm:cxn modelId="{8078F9D8-5BFA-4BB2-972E-1E64A0D13AC9}" srcId="{9D2E2A87-3105-4F17-8215-48C74E0119C3}" destId="{03445E52-0217-4DD4-B8E3-6822CB23DA30}" srcOrd="0" destOrd="0" parTransId="{08B4E71C-F253-4E42-8DC6-AEA2B1EE8027}" sibTransId="{93613AE4-FEB3-4FC1-BDA9-09A257525FBD}"/>
    <dgm:cxn modelId="{C7E715A7-C5BA-4BDD-89D8-7FBB1194785A}" type="presOf" srcId="{03445E52-0217-4DD4-B8E3-6822CB23DA30}" destId="{6EBE3BA2-BF65-4FF1-A4EC-389F91F10E15}" srcOrd="0" destOrd="0" presId="urn:microsoft.com/office/officeart/2005/8/layout/venn1"/>
    <dgm:cxn modelId="{2BFBCA0A-7DD8-4B24-8A81-F2B3C54B66A9}" type="presOf" srcId="{92ACA49C-534F-4892-83C6-BDC1BA677BD5}" destId="{3FCE3DBA-966B-4C47-8F3C-2EB7C32851CB}" srcOrd="1" destOrd="0" presId="urn:microsoft.com/office/officeart/2005/8/layout/venn1"/>
    <dgm:cxn modelId="{C0D724EB-321C-4354-A024-BAA68356F1FD}" srcId="{9D2E2A87-3105-4F17-8215-48C74E0119C3}" destId="{5303D27B-4828-4BA4-8A16-5F9C9A39D7A3}" srcOrd="2" destOrd="0" parTransId="{1D2B3A82-7D50-4288-862A-FAAF1E7B9C91}" sibTransId="{7F24946C-3EEB-4DB6-9DE5-0E40083623BE}"/>
    <dgm:cxn modelId="{4D3089E2-52AA-41D9-B0AA-F470948280A5}" srcId="{9D2E2A87-3105-4F17-8215-48C74E0119C3}" destId="{92ACA49C-534F-4892-83C6-BDC1BA677BD5}" srcOrd="1" destOrd="0" parTransId="{86ED9F40-04F5-4BE9-A243-3020571B03F5}" sibTransId="{D454C4F6-81BB-4568-9F7B-BE6B2F078AEE}"/>
    <dgm:cxn modelId="{15B51414-8D1B-4D42-8E32-4EBDEC704031}" type="presOf" srcId="{5303D27B-4828-4BA4-8A16-5F9C9A39D7A3}" destId="{2E672860-1194-410A-9D6E-4E7957D5C080}" srcOrd="1" destOrd="0" presId="urn:microsoft.com/office/officeart/2005/8/layout/venn1"/>
    <dgm:cxn modelId="{D0498B47-ED90-4FF5-B5FF-8EF3B8FDDB4A}" type="presOf" srcId="{92ACA49C-534F-4892-83C6-BDC1BA677BD5}" destId="{3320F8E2-4C73-4B17-95C4-31DBA2440424}" srcOrd="0" destOrd="0" presId="urn:microsoft.com/office/officeart/2005/8/layout/venn1"/>
    <dgm:cxn modelId="{B350230E-AEFC-4637-8386-2F9791A2E319}" type="presOf" srcId="{5303D27B-4828-4BA4-8A16-5F9C9A39D7A3}" destId="{FEE981E1-1909-4BA8-832F-36B19ABF66A2}" srcOrd="0" destOrd="0" presId="urn:microsoft.com/office/officeart/2005/8/layout/venn1"/>
    <dgm:cxn modelId="{5BE13B26-1508-4694-A9C5-F98F96B274ED}" type="presOf" srcId="{99C1C341-3BAC-437D-9A98-670998A3A49A}" destId="{95329690-B67E-43AA-91B2-5D1401319511}" srcOrd="1" destOrd="0" presId="urn:microsoft.com/office/officeart/2005/8/layout/venn1"/>
    <dgm:cxn modelId="{38C66F6E-1605-417E-A0EC-BC3D7240EF31}" type="presParOf" srcId="{DB039BE0-255C-4A43-83C0-A047439EA80E}" destId="{6EBE3BA2-BF65-4FF1-A4EC-389F91F10E15}" srcOrd="0" destOrd="0" presId="urn:microsoft.com/office/officeart/2005/8/layout/venn1"/>
    <dgm:cxn modelId="{A01281D1-D373-4CAD-A7CB-0C1D5B0FEC6C}" type="presParOf" srcId="{DB039BE0-255C-4A43-83C0-A047439EA80E}" destId="{FD6BFB9A-44E9-4A0A-A1E9-521DFDE53DB0}" srcOrd="1" destOrd="0" presId="urn:microsoft.com/office/officeart/2005/8/layout/venn1"/>
    <dgm:cxn modelId="{6E7E0878-08A2-4E69-BA6D-A6C433CD3B5E}" type="presParOf" srcId="{DB039BE0-255C-4A43-83C0-A047439EA80E}" destId="{3320F8E2-4C73-4B17-95C4-31DBA2440424}" srcOrd="2" destOrd="0" presId="urn:microsoft.com/office/officeart/2005/8/layout/venn1"/>
    <dgm:cxn modelId="{3E318B01-22E8-449C-A147-05B98521E741}" type="presParOf" srcId="{DB039BE0-255C-4A43-83C0-A047439EA80E}" destId="{3FCE3DBA-966B-4C47-8F3C-2EB7C32851CB}" srcOrd="3" destOrd="0" presId="urn:microsoft.com/office/officeart/2005/8/layout/venn1"/>
    <dgm:cxn modelId="{901A026D-E837-4ACA-8863-2C9AB9169C43}" type="presParOf" srcId="{DB039BE0-255C-4A43-83C0-A047439EA80E}" destId="{FEE981E1-1909-4BA8-832F-36B19ABF66A2}" srcOrd="4" destOrd="0" presId="urn:microsoft.com/office/officeart/2005/8/layout/venn1"/>
    <dgm:cxn modelId="{4D60F11B-271B-4EEA-B1AE-2B3C03882B82}" type="presParOf" srcId="{DB039BE0-255C-4A43-83C0-A047439EA80E}" destId="{2E672860-1194-410A-9D6E-4E7957D5C080}" srcOrd="5" destOrd="0" presId="urn:microsoft.com/office/officeart/2005/8/layout/venn1"/>
    <dgm:cxn modelId="{63227006-67DD-4653-8C1B-0B4DA46E3BFE}" type="presParOf" srcId="{DB039BE0-255C-4A43-83C0-A047439EA80E}" destId="{38806C51-5CFB-446E-A98F-C3F0B8B023A5}" srcOrd="6" destOrd="0" presId="urn:microsoft.com/office/officeart/2005/8/layout/venn1"/>
    <dgm:cxn modelId="{FA1310C0-8D76-45EA-B07A-36E2DAD6731F}" type="presParOf" srcId="{DB039BE0-255C-4A43-83C0-A047439EA80E}" destId="{95329690-B67E-43AA-91B2-5D1401319511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E3BA2-BF65-4FF1-A4EC-389F91F10E15}">
      <dsp:nvSpPr>
        <dsp:cNvPr id="0" name=""/>
        <dsp:cNvSpPr/>
      </dsp:nvSpPr>
      <dsp:spPr>
        <a:xfrm>
          <a:off x="1643604" y="-120607"/>
          <a:ext cx="2995068" cy="303152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400" kern="1200" dirty="0"/>
        </a:p>
      </dsp:txBody>
      <dsp:txXfrm>
        <a:off x="1989189" y="287482"/>
        <a:ext cx="2303898" cy="961927"/>
      </dsp:txXfrm>
    </dsp:sp>
    <dsp:sp modelId="{3320F8E2-4C73-4B17-95C4-31DBA2440424}">
      <dsp:nvSpPr>
        <dsp:cNvPr id="0" name=""/>
        <dsp:cNvSpPr/>
      </dsp:nvSpPr>
      <dsp:spPr>
        <a:xfrm>
          <a:off x="2799355" y="1117930"/>
          <a:ext cx="3002224" cy="2873109"/>
        </a:xfrm>
        <a:prstGeom prst="ellipse">
          <a:avLst/>
        </a:prstGeom>
        <a:solidFill>
          <a:schemeClr val="accent3">
            <a:alpha val="50000"/>
            <a:hueOff val="142856"/>
            <a:satOff val="-16031"/>
            <a:lumOff val="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4415937" y="1449443"/>
        <a:ext cx="1154701" cy="2210083"/>
      </dsp:txXfrm>
    </dsp:sp>
    <dsp:sp modelId="{FEE981E1-1909-4BA8-832F-36B19ABF66A2}">
      <dsp:nvSpPr>
        <dsp:cNvPr id="0" name=""/>
        <dsp:cNvSpPr/>
      </dsp:nvSpPr>
      <dsp:spPr>
        <a:xfrm>
          <a:off x="1634640" y="2266460"/>
          <a:ext cx="3012996" cy="2894706"/>
        </a:xfrm>
        <a:prstGeom prst="ellipse">
          <a:avLst/>
        </a:prstGeom>
        <a:solidFill>
          <a:schemeClr val="accent3">
            <a:alpha val="50000"/>
            <a:hueOff val="285712"/>
            <a:satOff val="-32061"/>
            <a:lumOff val="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400" kern="1200" dirty="0"/>
        </a:p>
      </dsp:txBody>
      <dsp:txXfrm>
        <a:off x="1982293" y="3852982"/>
        <a:ext cx="2317689" cy="918512"/>
      </dsp:txXfrm>
    </dsp:sp>
    <dsp:sp modelId="{38806C51-5CFB-446E-A98F-C3F0B8B023A5}">
      <dsp:nvSpPr>
        <dsp:cNvPr id="0" name=""/>
        <dsp:cNvSpPr/>
      </dsp:nvSpPr>
      <dsp:spPr>
        <a:xfrm>
          <a:off x="498612" y="1110722"/>
          <a:ext cx="2966393" cy="2887525"/>
        </a:xfrm>
        <a:prstGeom prst="ellipse">
          <a:avLst/>
        </a:prstGeom>
        <a:solidFill>
          <a:schemeClr val="accent3">
            <a:alpha val="50000"/>
            <a:hueOff val="428568"/>
            <a:satOff val="-48092"/>
            <a:lumOff val="82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726796" y="1443898"/>
        <a:ext cx="1140920" cy="2221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E3BA2-BF65-4FF1-A4EC-389F91F10E15}">
      <dsp:nvSpPr>
        <dsp:cNvPr id="0" name=""/>
        <dsp:cNvSpPr/>
      </dsp:nvSpPr>
      <dsp:spPr>
        <a:xfrm>
          <a:off x="1643604" y="-120607"/>
          <a:ext cx="2995068" cy="303152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400" kern="1200" dirty="0"/>
        </a:p>
      </dsp:txBody>
      <dsp:txXfrm>
        <a:off x="1989189" y="287482"/>
        <a:ext cx="2303898" cy="961927"/>
      </dsp:txXfrm>
    </dsp:sp>
    <dsp:sp modelId="{3320F8E2-4C73-4B17-95C4-31DBA2440424}">
      <dsp:nvSpPr>
        <dsp:cNvPr id="0" name=""/>
        <dsp:cNvSpPr/>
      </dsp:nvSpPr>
      <dsp:spPr>
        <a:xfrm>
          <a:off x="2799355" y="1117930"/>
          <a:ext cx="3002224" cy="2873109"/>
        </a:xfrm>
        <a:prstGeom prst="ellipse">
          <a:avLst/>
        </a:prstGeom>
        <a:solidFill>
          <a:schemeClr val="accent3">
            <a:alpha val="50000"/>
            <a:hueOff val="142856"/>
            <a:satOff val="-16031"/>
            <a:lumOff val="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4415937" y="1449443"/>
        <a:ext cx="1154701" cy="2210083"/>
      </dsp:txXfrm>
    </dsp:sp>
    <dsp:sp modelId="{FEE981E1-1909-4BA8-832F-36B19ABF66A2}">
      <dsp:nvSpPr>
        <dsp:cNvPr id="0" name=""/>
        <dsp:cNvSpPr/>
      </dsp:nvSpPr>
      <dsp:spPr>
        <a:xfrm>
          <a:off x="1634640" y="2266460"/>
          <a:ext cx="3012996" cy="2894706"/>
        </a:xfrm>
        <a:prstGeom prst="ellipse">
          <a:avLst/>
        </a:prstGeom>
        <a:solidFill>
          <a:schemeClr val="accent3">
            <a:alpha val="50000"/>
            <a:hueOff val="285712"/>
            <a:satOff val="-32061"/>
            <a:lumOff val="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400" kern="1200" dirty="0"/>
        </a:p>
      </dsp:txBody>
      <dsp:txXfrm>
        <a:off x="1982293" y="3852982"/>
        <a:ext cx="2317689" cy="918512"/>
      </dsp:txXfrm>
    </dsp:sp>
    <dsp:sp modelId="{38806C51-5CFB-446E-A98F-C3F0B8B023A5}">
      <dsp:nvSpPr>
        <dsp:cNvPr id="0" name=""/>
        <dsp:cNvSpPr/>
      </dsp:nvSpPr>
      <dsp:spPr>
        <a:xfrm>
          <a:off x="498612" y="1110722"/>
          <a:ext cx="2966393" cy="2887525"/>
        </a:xfrm>
        <a:prstGeom prst="ellipse">
          <a:avLst/>
        </a:prstGeom>
        <a:solidFill>
          <a:schemeClr val="accent3">
            <a:alpha val="50000"/>
            <a:hueOff val="428568"/>
            <a:satOff val="-48092"/>
            <a:lumOff val="82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726796" y="1443898"/>
        <a:ext cx="1140920" cy="2221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47F6A553-CA8C-AC4C-87EA-FFF0E5CF3AC6}" type="datetimeFigureOut">
              <a:rPr lang="en-CA" altLang="en-US"/>
              <a:pPr>
                <a:defRPr/>
              </a:pPr>
              <a:t>2019-04-17</a:t>
            </a:fld>
            <a:endParaRPr lang="en-CA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noProof="0" smtClean="0"/>
              <a:t>Click to edit Master text styles</a:t>
            </a:r>
          </a:p>
          <a:p>
            <a:pPr lvl="1"/>
            <a:r>
              <a:rPr lang="en-CA" altLang="en-US" noProof="0" smtClean="0"/>
              <a:t>Second level</a:t>
            </a:r>
          </a:p>
          <a:p>
            <a:pPr lvl="2"/>
            <a:r>
              <a:rPr lang="en-CA" altLang="en-US" noProof="0" smtClean="0"/>
              <a:t>Third level</a:t>
            </a:r>
          </a:p>
          <a:p>
            <a:pPr lvl="3"/>
            <a:r>
              <a:rPr lang="en-CA" altLang="en-US" noProof="0" smtClean="0"/>
              <a:t>Fourth level</a:t>
            </a:r>
          </a:p>
          <a:p>
            <a:pPr lvl="4"/>
            <a:r>
              <a:rPr lang="en-CA" alt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A1A45A-896B-5F49-A118-B99294877DC2}" type="slidenum">
              <a:rPr lang="en-CA" altLang="en-US"/>
              <a:pPr/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72438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30s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A45A-896B-5F49-A118-B99294877DC2}" type="slidenum">
              <a:rPr lang="en-CA" altLang="en-US" smtClean="0"/>
              <a:pPr/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1121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30s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A45A-896B-5F49-A118-B99294877DC2}" type="slidenum">
              <a:rPr lang="en-CA" altLang="en-US" smtClean="0"/>
              <a:pPr/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5516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A45A-896B-5F49-A118-B99294877DC2}" type="slidenum">
              <a:rPr lang="en-CA" altLang="en-US" smtClean="0"/>
              <a:pPr/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1755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4"/>
          <p:cNvSpPr>
            <a:spLocks noGrp="1"/>
          </p:cNvSpPr>
          <p:nvPr>
            <p:ph type="subTitle" idx="1"/>
          </p:nvPr>
        </p:nvSpPr>
        <p:spPr>
          <a:xfrm>
            <a:off x="1116011" y="4077072"/>
            <a:ext cx="7272337" cy="17284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2A2B29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78449-C43E-483D-9C8A-8747FF440DBC}" type="datetime1">
              <a:rPr lang="en-US" altLang="en-US" smtClean="0"/>
              <a:t>4/17/2019</a:t>
            </a:fld>
            <a:endParaRPr lang="en-CA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115616" y="1556792"/>
            <a:ext cx="7272808" cy="237626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931951"/>
            <a:ext cx="8496299" cy="120164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2205038"/>
            <a:ext cx="422805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850" y="3028950"/>
            <a:ext cx="4228058" cy="3327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238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4E3E25-660C-40C9-BCC2-EF15EC0E1637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1AB-5BD6-DE44-BC92-008C5C28EC9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592092" y="2205038"/>
            <a:ext cx="422805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592092" y="3028950"/>
            <a:ext cx="4228058" cy="3327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29693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3A86BD3-80BE-4EA4-9E3F-64B1E18C14F1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1AB-5BD6-DE44-BC92-008C5C28EC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238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B981C0-BD68-4D87-8504-0E77722FADC1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1AB-5BD6-DE44-BC92-008C5C28EC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935038"/>
            <a:ext cx="325516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896" y="935038"/>
            <a:ext cx="5184253" cy="541813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850" y="2552699"/>
            <a:ext cx="3255169" cy="38004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38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42E5767-DAE2-410F-9CDE-9F1029F61E86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1AB-5BD6-DE44-BC92-008C5C28EC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35896" y="935038"/>
            <a:ext cx="5184253" cy="541813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38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B0B10F4-5C31-4D41-A14A-89E93BBD2341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1AB-5BD6-DE44-BC92-008C5C28EC9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3850" y="935038"/>
            <a:ext cx="325516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850" y="2552699"/>
            <a:ext cx="3255169" cy="38004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23528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7D08BA-81CB-4568-ADB2-AE75D3D2D2D3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7D740E-1E6B-4E4A-8A8A-725E17C809DF}" type="slidenum">
              <a:rPr lang="en-CA" altLang="en-US" smtClean="0"/>
              <a:pPr/>
              <a:t>‹#›</a:t>
            </a:fld>
            <a:endParaRPr lang="en-C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935038"/>
            <a:ext cx="2276475" cy="54213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935038"/>
            <a:ext cx="6105525" cy="542131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8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26D0297-F948-4388-9042-D5964DA63F9D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1AB-5BD6-DE44-BC92-008C5C28EC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116013" y="1557337"/>
            <a:ext cx="7272338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 altLang="en-US" dirty="0" smtClean="0"/>
              <a:t>Click to edit Master title style</a:t>
            </a:r>
            <a:endParaRPr lang="en-CA" alt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1116012" y="2492374"/>
            <a:ext cx="7272337" cy="331289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5600F-1414-489A-96B6-25839764F72D}" type="datetime1">
              <a:rPr lang="en-US" altLang="en-US" smtClean="0"/>
              <a:t>4/17/2019</a:t>
            </a:fld>
            <a:endParaRPr lang="en-CA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3648" y="332656"/>
            <a:ext cx="1444877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1557338"/>
            <a:ext cx="7272338" cy="9350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2A17-A43E-4F0A-B94B-B41384E60F83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A89-3A86-4050-8D16-BE6EEBE55971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323850" y="2205038"/>
            <a:ext cx="8496300" cy="41513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23528" y="925196"/>
            <a:ext cx="8496622" cy="1209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4A6589-CD2D-8246-91BE-4CF63D2B4F95}" type="slidenum">
              <a:rPr lang="en-CA" altLang="en-US"/>
              <a:pPr/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850" y="935038"/>
            <a:ext cx="8496300" cy="257492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850" y="3602037"/>
            <a:ext cx="8496300" cy="275113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1AB-5BD6-DE44-BC92-008C5C28EC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ts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323850" y="1628800"/>
            <a:ext cx="8496300" cy="4727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4A6589-CD2D-8246-91BE-4CF63D2B4F95}" type="slidenum">
              <a:rPr lang="en-CA" altLang="en-US"/>
              <a:pPr/>
              <a:t>‹#›</a:t>
            </a:fld>
            <a:endParaRPr lang="en-CA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23528" y="925196"/>
            <a:ext cx="8496622" cy="703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935038"/>
            <a:ext cx="8496300" cy="362743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4589464"/>
            <a:ext cx="8496300" cy="17668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8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4E4881-D09E-4495-82D2-8AF5DB742495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1AB-5BD6-DE44-BC92-008C5C28EC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25195"/>
            <a:ext cx="8496622" cy="1209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7" y="2205038"/>
            <a:ext cx="4329065" cy="4151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205037"/>
            <a:ext cx="4191000" cy="4151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38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22BEDFE-F212-4F84-B42F-51EBE37955B0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1AB-5BD6-DE44-BC92-008C5C28EC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11" Type="http://schemas.openxmlformats.org/officeDocument/2006/relationships/image" Target="../media/image5.png"/><Relationship Id="rId5" Type="http://schemas.openxmlformats.org/officeDocument/2006/relationships/theme" Target="../theme/theme1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F0C525C0-4623-46EC-9A00-11C5D805A69B}" type="datetime1">
              <a:rPr lang="en-US" altLang="en-US" smtClean="0"/>
              <a:t>4/17/2019</a:t>
            </a:fld>
            <a:endParaRPr lang="en-CA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115616" y="1556792"/>
            <a:ext cx="7272808" cy="935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1196975"/>
            <a:ext cx="9144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dirty="0"/>
          </a:p>
        </p:txBody>
      </p:sp>
      <p:sp>
        <p:nvSpPr>
          <p:cNvPr id="9" name="Rectangle 8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2465388"/>
            <a:ext cx="9144000" cy="12969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dirty="0"/>
          </a:p>
        </p:txBody>
      </p:sp>
      <p:sp>
        <p:nvSpPr>
          <p:cNvPr id="10" name="Rectangle 9">
            <a:extLst>
              <a:ext uri="{FF2B5EF4-FFF2-40B4-BE49-F238E27FC236}"/>
            </a:extLst>
          </p:cNvPr>
          <p:cNvSpPr/>
          <p:nvPr userDrawn="1"/>
        </p:nvSpPr>
        <p:spPr>
          <a:xfrm>
            <a:off x="-3175" y="3760788"/>
            <a:ext cx="9144000" cy="15398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115616" y="2492375"/>
            <a:ext cx="7272808" cy="331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5732463"/>
            <a:ext cx="9144000" cy="217487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 dirty="0"/>
          </a:p>
        </p:txBody>
      </p:sp>
      <p:sp>
        <p:nvSpPr>
          <p:cNvPr id="12" name="Rectangle 11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5949950"/>
            <a:ext cx="9144000" cy="21590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 dirty="0"/>
          </a:p>
        </p:txBody>
      </p:sp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1" t="20035" r="24300" b="72278"/>
          <a:stretch>
            <a:fillRect/>
          </a:stretch>
        </p:blipFill>
        <p:spPr bwMode="auto">
          <a:xfrm>
            <a:off x="0" y="6165850"/>
            <a:ext cx="9144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8"/>
          <a:srcRect l="21660" t="29865" r="72757" b="65693"/>
          <a:stretch/>
        </p:blipFill>
        <p:spPr>
          <a:xfrm>
            <a:off x="8460432" y="6309320"/>
            <a:ext cx="216024" cy="10415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876257" y="6140955"/>
            <a:ext cx="194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Canada</a:t>
            </a:r>
            <a:endParaRPr lang="en-CA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DBE5A-273E-4372-BCB2-FDEE2EEB6801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3175" y="-10737"/>
            <a:ext cx="9143999" cy="836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75000"/>
                </a:schemeClr>
              </a:gs>
              <a:gs pos="68100">
                <a:schemeClr val="bg1">
                  <a:lumMod val="50000"/>
                </a:schemeClr>
              </a:gs>
              <a:gs pos="87000">
                <a:schemeClr val="bg1">
                  <a:lumMod val="65000"/>
                </a:schemeClr>
              </a:gs>
              <a:gs pos="44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 userDrawn="1"/>
        </p:nvSpPr>
        <p:spPr>
          <a:xfrm>
            <a:off x="0" y="825974"/>
            <a:ext cx="9144000" cy="2267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 userDrawn="1"/>
        </p:nvSpPr>
        <p:spPr>
          <a:xfrm>
            <a:off x="-3175" y="1052736"/>
            <a:ext cx="9147175" cy="1442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054" b="96266" l="13919" r="678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-4705" r="32616" b="-6652"/>
          <a:stretch/>
        </p:blipFill>
        <p:spPr>
          <a:xfrm>
            <a:off x="7369742" y="-95557"/>
            <a:ext cx="1151288" cy="1361295"/>
          </a:xfrm>
          <a:prstGeom prst="rect">
            <a:avLst/>
          </a:prstGeom>
          <a:noFill/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47242" y="395241"/>
            <a:ext cx="451143" cy="2194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16950" y="318748"/>
            <a:ext cx="1511475" cy="4464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6" r:id="rId3"/>
    <p:sldLayoutId id="2147483677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2A2B29"/>
          </a:solidFill>
          <a:latin typeface="Arial"/>
          <a:ea typeface="ＭＳ Ｐゴシック" charset="0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0558A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0558A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0558A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0558A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0558A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0558A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0558A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0558A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000000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00000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000000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000000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000000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703" userDrawn="1">
          <p15:clr>
            <a:srgbClr val="F26B43"/>
          </p15:clr>
        </p15:guide>
        <p15:guide id="3" pos="5284" userDrawn="1">
          <p15:clr>
            <a:srgbClr val="F26B43"/>
          </p15:clr>
        </p15:guide>
        <p15:guide id="4" orient="horz" pos="3657" userDrawn="1">
          <p15:clr>
            <a:srgbClr val="F26B43"/>
          </p15:clr>
        </p15:guide>
        <p15:guide id="5" orient="horz" pos="1888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orient="horz" pos="15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7740352" y="728591"/>
            <a:ext cx="720080" cy="282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15"/>
          <a:srcRect l="3422" t="19258" r="40259" b="79679"/>
          <a:stretch/>
        </p:blipFill>
        <p:spPr>
          <a:xfrm>
            <a:off x="0" y="6445844"/>
            <a:ext cx="9144000" cy="439540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23528" y="925196"/>
            <a:ext cx="8496622" cy="1209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23528" y="2205039"/>
            <a:ext cx="8496622" cy="4151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6309320"/>
            <a:ext cx="9144000" cy="144016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55576" y="6464339"/>
            <a:ext cx="144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>
                <a:solidFill>
                  <a:schemeClr val="bg1"/>
                </a:solidFill>
              </a:rPr>
              <a:t> National</a:t>
            </a:r>
            <a:r>
              <a:rPr lang="en-CA" sz="1000" baseline="0" dirty="0" smtClean="0">
                <a:solidFill>
                  <a:schemeClr val="bg1"/>
                </a:solidFill>
              </a:rPr>
              <a:t>       </a:t>
            </a:r>
            <a:r>
              <a:rPr lang="en-CA" sz="1000" dirty="0" smtClean="0">
                <a:solidFill>
                  <a:schemeClr val="bg1"/>
                </a:solidFill>
              </a:rPr>
              <a:t>D</a:t>
            </a:r>
            <a:r>
              <a:rPr lang="en-CA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éfense</a:t>
            </a:r>
          </a:p>
          <a:p>
            <a:r>
              <a:rPr lang="en-CA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Defence</a:t>
            </a:r>
            <a:r>
              <a:rPr lang="en-CA" sz="1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nationale</a:t>
            </a:r>
            <a:endParaRPr lang="en-CA" sz="1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16"/>
          <a:srcRect l="5494" t="20548" r="90543" b="76240"/>
          <a:stretch/>
        </p:blipFill>
        <p:spPr>
          <a:xfrm>
            <a:off x="251520" y="6560144"/>
            <a:ext cx="448359" cy="218431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407021" y="6520259"/>
            <a:ext cx="5143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AE7D740E-1E6B-4E4A-8A8A-725E17C809DF}" type="slidenum">
              <a:rPr lang="en-CA" altLang="en-US" smtClean="0"/>
              <a:pPr/>
              <a:t>‹#›</a:t>
            </a:fld>
            <a:endParaRPr lang="en-CA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49314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5000">
                <a:schemeClr val="tx1">
                  <a:lumMod val="50000"/>
                  <a:lumOff val="50000"/>
                </a:schemeClr>
              </a:gs>
              <a:gs pos="86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0" y="493148"/>
            <a:ext cx="9144000" cy="1365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 userDrawn="1"/>
        </p:nvSpPr>
        <p:spPr>
          <a:xfrm>
            <a:off x="0" y="629672"/>
            <a:ext cx="9144000" cy="1068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740619" y="19260"/>
            <a:ext cx="633585" cy="7509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2" r:id="rId2"/>
    <p:sldLayoutId id="214748369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2A2B29"/>
          </a:solidFill>
          <a:latin typeface="Arial" charset="0"/>
          <a:ea typeface="Arial" charset="0"/>
          <a:cs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 userDrawn="1">
          <p15:clr>
            <a:srgbClr val="F26B43"/>
          </p15:clr>
        </p15:guide>
        <p15:guide id="2" pos="5556" userDrawn="1">
          <p15:clr>
            <a:srgbClr val="F26B43"/>
          </p15:clr>
        </p15:guide>
        <p15:guide id="3" orient="horz" pos="589" userDrawn="1">
          <p15:clr>
            <a:srgbClr val="F26B43"/>
          </p15:clr>
        </p15:guide>
        <p15:guide id="4" orient="horz" pos="4002" userDrawn="1">
          <p15:clr>
            <a:srgbClr val="F26B43"/>
          </p15:clr>
        </p15:guide>
        <p15:guide id="5" orient="horz" pos="1344" userDrawn="1">
          <p15:clr>
            <a:srgbClr val="F26B43"/>
          </p15:clr>
        </p15:guide>
        <p15:guide id="6" orient="horz" pos="13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323528" y="2564904"/>
            <a:ext cx="8496944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en-CA" altLang="en-US" sz="4400" dirty="0" smtClean="0">
                <a:latin typeface="Century Gothic" panose="020B0502020202020204" pitchFamily="34" charset="0"/>
              </a:rPr>
              <a:t>Responsible AI in a </a:t>
            </a:r>
            <a:br>
              <a:rPr lang="en-CA" altLang="en-US" sz="4400" dirty="0" smtClean="0">
                <a:latin typeface="Century Gothic" panose="020B0502020202020204" pitchFamily="34" charset="0"/>
              </a:rPr>
            </a:br>
            <a:r>
              <a:rPr lang="en-CA" altLang="en-US" sz="4400" dirty="0" smtClean="0">
                <a:latin typeface="Century Gothic" panose="020B0502020202020204" pitchFamily="34" charset="0"/>
              </a:rPr>
              <a:t>Defence Context</a:t>
            </a:r>
            <a:endParaRPr lang="en-CA" altLang="en-US" dirty="0">
              <a:latin typeface="Century Gothic" panose="020B0502020202020204" pitchFamily="34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935831" y="3717032"/>
            <a:ext cx="7272337" cy="2160240"/>
          </a:xfrm>
        </p:spPr>
        <p:txBody>
          <a:bodyPr>
            <a:normAutofit/>
          </a:bodyPr>
          <a:lstStyle/>
          <a:p>
            <a:r>
              <a:rPr lang="en-CA" altLang="en-US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Digital </a:t>
            </a:r>
            <a:r>
              <a:rPr lang="en-CA" altLang="en-US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Academy</a:t>
            </a:r>
            <a:endParaRPr lang="en-CA" altLang="en-US" sz="12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r>
              <a:rPr lang="en-CA" altLang="en-US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April 18, 2019</a:t>
            </a:r>
          </a:p>
          <a:p>
            <a:endParaRPr lang="en-CA" altLang="en-US" sz="12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r>
              <a:rPr lang="en-CA" altLang="en-US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Michael Karlin, Team Lead, Policy and Strategy</a:t>
            </a:r>
          </a:p>
          <a:p>
            <a:r>
              <a:rPr lang="en-CA" altLang="en-US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ADM (Data, Innovation, Analytics)</a:t>
            </a:r>
            <a:endParaRPr lang="en-CA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1756" y="1611993"/>
            <a:ext cx="3212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b="1" dirty="0" smtClean="0">
                <a:latin typeface="Century Gothic" panose="020B0502020202020204" pitchFamily="34" charset="0"/>
              </a:rPr>
              <a:t>DND and CAF V&amp;E Code</a:t>
            </a:r>
            <a:endParaRPr lang="en-CA" sz="2000" b="1" dirty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7950" y="1484784"/>
            <a:ext cx="2880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>
                <a:latin typeface="Century Gothic" panose="020B0502020202020204" pitchFamily="34" charset="0"/>
              </a:rPr>
              <a:t>Values and Ethics Code for the Public Sector</a:t>
            </a:r>
            <a:endParaRPr lang="en-CA" sz="2000" b="1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377914"/>
            <a:ext cx="4125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Respect the dignity of all persons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Serve Canada before 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Obey and support lawful authority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Loyalty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Courage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Stewardship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Excellent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1816" y="2636912"/>
            <a:ext cx="3132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Respect for democracy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Respect for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Stewardship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Excellence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200" y="7239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2A2B29"/>
                </a:solidFill>
                <a:latin typeface="Arial" charset="0"/>
                <a:ea typeface="Arial" charset="0"/>
                <a:cs typeface="Arial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CA" sz="2400" dirty="0" smtClean="0">
                <a:latin typeface="Century Gothic" panose="020B0502020202020204" pitchFamily="34" charset="0"/>
              </a:rPr>
              <a:t>Public sector ethics are not subjective…</a:t>
            </a:r>
            <a:endParaRPr lang="fr-CA" sz="2400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644008" y="2100918"/>
            <a:ext cx="0" cy="3416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29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00025" y="765175"/>
            <a:ext cx="8640763" cy="631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2A2B29"/>
                </a:solidFill>
                <a:latin typeface="Arial" charset="0"/>
                <a:ea typeface="Arial" charset="0"/>
                <a:cs typeface="Arial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endParaRPr lang="en-CA" altLang="en-US" sz="30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texte 3"/>
          <p:cNvSpPr txBox="1">
            <a:spLocks/>
          </p:cNvSpPr>
          <p:nvPr/>
        </p:nvSpPr>
        <p:spPr>
          <a:xfrm>
            <a:off x="168525" y="1222375"/>
            <a:ext cx="8672263" cy="396842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Arial" charset="0"/>
              <a:buAutoNum type="arabicPeriod"/>
            </a:pPr>
            <a:r>
              <a:rPr lang="en-US" sz="1400" b="1" dirty="0" smtClean="0"/>
              <a:t>Compliance with DND and CAF Code of Values and Ethics </a:t>
            </a:r>
          </a:p>
          <a:p>
            <a:pPr marL="0" indent="0">
              <a:buNone/>
            </a:pPr>
            <a:r>
              <a:rPr lang="en-US" sz="1200" i="1" dirty="0" smtClean="0"/>
              <a:t>Common values and expected behaviors that guide CAF members and DND employees</a:t>
            </a:r>
          </a:p>
          <a:p>
            <a:pPr marL="0" indent="0">
              <a:buFont typeface="Arial" charset="0"/>
              <a:buNone/>
            </a:pPr>
            <a:endParaRPr lang="en-US" sz="1200" b="1" dirty="0" smtClean="0"/>
          </a:p>
          <a:p>
            <a:pPr marL="0" indent="0">
              <a:buFont typeface="Arial" charset="0"/>
              <a:buNone/>
            </a:pPr>
            <a:r>
              <a:rPr lang="en-US" sz="1400" b="1" dirty="0" smtClean="0"/>
              <a:t>2. Compliance with </a:t>
            </a:r>
            <a:r>
              <a:rPr lang="en-US" sz="1400" b="1" i="1" dirty="0" smtClean="0"/>
              <a:t>Jus ad Bellum </a:t>
            </a:r>
            <a:r>
              <a:rPr lang="en-US" sz="1400" b="1" dirty="0" smtClean="0"/>
              <a:t>Principles </a:t>
            </a:r>
          </a:p>
          <a:p>
            <a:pPr marL="0" indent="0">
              <a:buFont typeface="Arial" charset="0"/>
              <a:buNone/>
            </a:pPr>
            <a:r>
              <a:rPr lang="en-US" sz="1200" i="1" dirty="0" smtClean="0"/>
              <a:t>Criteria to be met before entering a conflict so that all conflicts are </a:t>
            </a:r>
            <a:r>
              <a:rPr lang="fr-CA" sz="1200" i="1" dirty="0" err="1" smtClean="0"/>
              <a:t>justified</a:t>
            </a:r>
            <a:endParaRPr lang="fr-CA" sz="1200" i="1" dirty="0" smtClean="0"/>
          </a:p>
          <a:p>
            <a:pPr marL="0" indent="0">
              <a:buFont typeface="Arial" charset="0"/>
              <a:buNone/>
            </a:pPr>
            <a:endParaRPr lang="en-US" sz="1200" b="1" dirty="0" smtClean="0"/>
          </a:p>
          <a:p>
            <a:pPr marL="0" indent="0">
              <a:buFont typeface="Arial" charset="0"/>
              <a:buNone/>
            </a:pPr>
            <a:r>
              <a:rPr lang="en-US" sz="1400" b="1" dirty="0" smtClean="0"/>
              <a:t>3. Compliance with Law of Armed Conflict/</a:t>
            </a:r>
            <a:r>
              <a:rPr lang="en-US" sz="1400" b="1" i="1" dirty="0" smtClean="0"/>
              <a:t>Jus in Bello </a:t>
            </a:r>
            <a:r>
              <a:rPr lang="en-US" sz="1400" b="1" dirty="0" smtClean="0"/>
              <a:t>Principles </a:t>
            </a:r>
          </a:p>
          <a:p>
            <a:pPr marL="0" indent="0">
              <a:buFont typeface="Arial" charset="0"/>
              <a:buNone/>
            </a:pPr>
            <a:r>
              <a:rPr lang="en-US" sz="1200" i="1" dirty="0" smtClean="0"/>
              <a:t>International laws that must be followed </a:t>
            </a:r>
            <a:r>
              <a:rPr lang="fr-CA" sz="1200" i="1" dirty="0" err="1" smtClean="0"/>
              <a:t>during</a:t>
            </a:r>
            <a:r>
              <a:rPr lang="fr-CA" sz="1200" i="1" dirty="0" smtClean="0"/>
              <a:t> times of </a:t>
            </a:r>
            <a:r>
              <a:rPr lang="fr-CA" sz="1200" i="1" dirty="0" err="1" smtClean="0"/>
              <a:t>conflict</a:t>
            </a:r>
            <a:endParaRPr lang="fr-CA" sz="1200" i="1" dirty="0" smtClean="0"/>
          </a:p>
          <a:p>
            <a:pPr marL="0" indent="0">
              <a:buFont typeface="Arial" charset="0"/>
              <a:buNone/>
            </a:pPr>
            <a:endParaRPr lang="en-US" sz="1200" b="1" dirty="0" smtClean="0"/>
          </a:p>
          <a:p>
            <a:pPr marL="0" indent="0">
              <a:buFont typeface="Arial" charset="0"/>
              <a:buNone/>
            </a:pPr>
            <a:r>
              <a:rPr lang="en-US" sz="1400" b="1" dirty="0" smtClean="0"/>
              <a:t>4. Health and Safety Considerations </a:t>
            </a:r>
          </a:p>
          <a:p>
            <a:pPr marL="0" indent="0">
              <a:buFont typeface="Arial" charset="0"/>
              <a:buNone/>
            </a:pPr>
            <a:r>
              <a:rPr lang="en-US" sz="1200" i="1" dirty="0" smtClean="0"/>
              <a:t>Questions about direct and indirect impact of AI or robotic technologies on soldiers’ and civilians’ physical and psychological </a:t>
            </a:r>
            <a:r>
              <a:rPr lang="fr-CA" sz="1200" i="1" dirty="0" err="1" smtClean="0"/>
              <a:t>well-being</a:t>
            </a:r>
            <a:endParaRPr lang="fr-CA" sz="1200" i="1" dirty="0" smtClean="0"/>
          </a:p>
          <a:p>
            <a:pPr marL="0" indent="0">
              <a:buFont typeface="Arial" charset="0"/>
              <a:buNone/>
            </a:pPr>
            <a:endParaRPr lang="en-US" sz="1200" b="1" dirty="0" smtClean="0"/>
          </a:p>
          <a:p>
            <a:pPr marL="0" indent="0">
              <a:buFont typeface="Arial" charset="0"/>
              <a:buNone/>
            </a:pPr>
            <a:r>
              <a:rPr lang="en-US" sz="1400" b="1" dirty="0" smtClean="0"/>
              <a:t>5. Accountability and Liability Considerations </a:t>
            </a:r>
          </a:p>
          <a:p>
            <a:pPr marL="0" indent="0">
              <a:buFont typeface="Arial" charset="0"/>
              <a:buNone/>
            </a:pPr>
            <a:r>
              <a:rPr lang="en-US" sz="1200" i="1" dirty="0" smtClean="0"/>
              <a:t>Questions about risk and responsibility for AI- and </a:t>
            </a:r>
            <a:r>
              <a:rPr lang="en-US" sz="1200" i="1" dirty="0" err="1" smtClean="0"/>
              <a:t>robotictechnology</a:t>
            </a:r>
            <a:r>
              <a:rPr lang="en-US" sz="1200" i="1" dirty="0" smtClean="0"/>
              <a:t> failures as well as unanticipated and/or </a:t>
            </a:r>
            <a:r>
              <a:rPr lang="fr-CA" sz="1200" i="1" dirty="0" err="1" smtClean="0"/>
              <a:t>undesired</a:t>
            </a:r>
            <a:r>
              <a:rPr lang="fr-CA" sz="1200" i="1" dirty="0" smtClean="0"/>
              <a:t> </a:t>
            </a:r>
            <a:r>
              <a:rPr lang="fr-CA" sz="1200" i="1" dirty="0" err="1" smtClean="0"/>
              <a:t>effects</a:t>
            </a:r>
            <a:endParaRPr lang="fr-CA" sz="1200" i="1" dirty="0"/>
          </a:p>
          <a:p>
            <a:pPr marL="0" indent="0">
              <a:buFont typeface="Arial" charset="0"/>
              <a:buNone/>
            </a:pPr>
            <a:endParaRPr lang="fr-CA" sz="1200" i="1" dirty="0" smtClean="0"/>
          </a:p>
          <a:p>
            <a:pPr marL="0" indent="0">
              <a:buNone/>
            </a:pPr>
            <a:r>
              <a:rPr lang="en-US" sz="1400" b="1" dirty="0"/>
              <a:t>6. Privacy, Confidentiality, and Security Considerations </a:t>
            </a:r>
          </a:p>
          <a:p>
            <a:pPr marL="0" indent="0">
              <a:buNone/>
            </a:pPr>
            <a:r>
              <a:rPr lang="en-US" sz="1200" i="1" dirty="0"/>
              <a:t>Questions about sharing, storing, protecting and using information obtained by AI technologies</a:t>
            </a:r>
          </a:p>
          <a:p>
            <a:pPr marL="0" indent="0">
              <a:buFont typeface="Arial" charset="0"/>
              <a:buNone/>
            </a:pPr>
            <a:endParaRPr lang="fr-CA" sz="1200" i="1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6200" y="7239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2A2B29"/>
                </a:solidFill>
                <a:latin typeface="Arial" charset="0"/>
                <a:ea typeface="Arial" charset="0"/>
                <a:cs typeface="Arial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CA" sz="2400" dirty="0" smtClean="0">
                <a:latin typeface="Century Gothic" panose="020B0502020202020204" pitchFamily="34" charset="0"/>
              </a:rPr>
              <a:t>DRDC AI Ethical Framework</a:t>
            </a:r>
            <a:endParaRPr lang="fr-CA" sz="24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774" y="1847736"/>
            <a:ext cx="2628888" cy="10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9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75856" y="5517232"/>
            <a:ext cx="2160240" cy="616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6200" y="7239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2A2B29"/>
                </a:solidFill>
                <a:latin typeface="Arial" charset="0"/>
                <a:ea typeface="Arial" charset="0"/>
                <a:cs typeface="Arial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CA" sz="2400" dirty="0" smtClean="0">
                <a:latin typeface="Century Gothic" panose="020B0502020202020204" pitchFamily="34" charset="0"/>
              </a:rPr>
              <a:t>DRDC AI Ethical Framework</a:t>
            </a:r>
            <a:endParaRPr lang="fr-CA" sz="2400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texte 4"/>
          <p:cNvSpPr txBox="1">
            <a:spLocks/>
          </p:cNvSpPr>
          <p:nvPr/>
        </p:nvSpPr>
        <p:spPr>
          <a:xfrm>
            <a:off x="179512" y="1185426"/>
            <a:ext cx="8568952" cy="483586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400" b="1" dirty="0" smtClean="0"/>
              <a:t>7. Equality Considerations </a:t>
            </a:r>
          </a:p>
          <a:p>
            <a:pPr marL="0" indent="0">
              <a:buFont typeface="Arial" charset="0"/>
              <a:buNone/>
            </a:pPr>
            <a:r>
              <a:rPr lang="en-US" sz="1200" i="1" dirty="0" smtClean="0"/>
              <a:t>Questions about the influence of AI and robotics on fairness and functionality within </a:t>
            </a:r>
            <a:r>
              <a:rPr lang="fr-CA" sz="1200" i="1" dirty="0" smtClean="0"/>
              <a:t>the CAF and society</a:t>
            </a:r>
          </a:p>
          <a:p>
            <a:pPr marL="0" indent="0">
              <a:buFont typeface="Arial" charset="0"/>
              <a:buNone/>
            </a:pPr>
            <a:endParaRPr lang="fr-CA" sz="1200" b="1" dirty="0" smtClean="0"/>
          </a:p>
          <a:p>
            <a:pPr marL="0" indent="0">
              <a:buFont typeface="Arial" charset="0"/>
              <a:buNone/>
            </a:pPr>
            <a:r>
              <a:rPr lang="fr-CA" sz="1400" b="1" dirty="0" smtClean="0"/>
              <a:t>8. Consent </a:t>
            </a:r>
            <a:r>
              <a:rPr lang="fr-CA" sz="1400" b="1" dirty="0" err="1" smtClean="0"/>
              <a:t>Considerations</a:t>
            </a:r>
            <a:r>
              <a:rPr lang="fr-CA" sz="1400" b="1" dirty="0" smtClean="0"/>
              <a:t> </a:t>
            </a:r>
          </a:p>
          <a:p>
            <a:pPr marL="0" indent="0">
              <a:buFont typeface="Arial" charset="0"/>
              <a:buNone/>
            </a:pPr>
            <a:r>
              <a:rPr lang="fr-CA" sz="1200" i="1" dirty="0" smtClean="0"/>
              <a:t>Questions about consent to, or </a:t>
            </a:r>
            <a:r>
              <a:rPr lang="fr-CA" sz="1200" i="1" dirty="0" err="1" smtClean="0"/>
              <a:t>approval</a:t>
            </a:r>
            <a:r>
              <a:rPr lang="fr-CA" sz="1200" i="1" dirty="0" smtClean="0"/>
              <a:t> of, AI technologies</a:t>
            </a:r>
          </a:p>
          <a:p>
            <a:pPr marL="0" indent="0">
              <a:buFont typeface="Arial" charset="0"/>
              <a:buNone/>
            </a:pPr>
            <a:endParaRPr lang="en-US" sz="1200" b="1" dirty="0" smtClean="0"/>
          </a:p>
          <a:p>
            <a:pPr marL="0" indent="0">
              <a:buFont typeface="Arial" charset="0"/>
              <a:buNone/>
            </a:pPr>
            <a:r>
              <a:rPr lang="en-US" sz="1400" b="1" dirty="0" smtClean="0"/>
              <a:t>9. Humanity Considerations </a:t>
            </a:r>
          </a:p>
          <a:p>
            <a:pPr marL="0" indent="0">
              <a:buFont typeface="Arial" charset="0"/>
              <a:buNone/>
            </a:pPr>
            <a:r>
              <a:rPr lang="en-US" sz="1200" i="1" dirty="0" smtClean="0"/>
              <a:t>Questions about the impact of AI and robotic technologies on morality, personal </a:t>
            </a:r>
            <a:r>
              <a:rPr lang="fr-CA" sz="1200" i="1" dirty="0" err="1" smtClean="0"/>
              <a:t>responsibility</a:t>
            </a:r>
            <a:r>
              <a:rPr lang="fr-CA" sz="1200" i="1" dirty="0" smtClean="0"/>
              <a:t>, and </a:t>
            </a:r>
            <a:r>
              <a:rPr lang="fr-CA" sz="1200" i="1" dirty="0" err="1" smtClean="0"/>
              <a:t>human</a:t>
            </a:r>
            <a:r>
              <a:rPr lang="fr-CA" sz="1200" i="1" dirty="0" smtClean="0"/>
              <a:t> </a:t>
            </a:r>
            <a:r>
              <a:rPr lang="fr-CA" sz="1200" i="1" dirty="0" err="1" smtClean="0"/>
              <a:t>dignity</a:t>
            </a:r>
            <a:endParaRPr lang="fr-CA" sz="1200" i="1" dirty="0" smtClean="0"/>
          </a:p>
          <a:p>
            <a:pPr marL="0" indent="0">
              <a:buFont typeface="Arial" charset="0"/>
              <a:buNone/>
            </a:pPr>
            <a:endParaRPr lang="en-US" sz="1200" b="1" dirty="0" smtClean="0"/>
          </a:p>
          <a:p>
            <a:pPr marL="0" indent="0">
              <a:buFont typeface="Arial" charset="0"/>
              <a:buNone/>
            </a:pPr>
            <a:r>
              <a:rPr lang="en-US" sz="1400" b="1" dirty="0" smtClean="0"/>
              <a:t>10. Reliability and Trust Considerations </a:t>
            </a:r>
          </a:p>
          <a:p>
            <a:pPr marL="0" indent="0">
              <a:buFont typeface="Arial" charset="0"/>
              <a:buNone/>
            </a:pPr>
            <a:r>
              <a:rPr lang="en-US" sz="1200" i="1" dirty="0" smtClean="0"/>
              <a:t>Questions about trust in AI-enhanced technologies and human/machine </a:t>
            </a:r>
            <a:r>
              <a:rPr lang="fr-CA" sz="1200" i="1" dirty="0" smtClean="0"/>
              <a:t>interactions</a:t>
            </a:r>
          </a:p>
          <a:p>
            <a:pPr marL="0" indent="0">
              <a:buFont typeface="Arial" charset="0"/>
              <a:buNone/>
            </a:pPr>
            <a:endParaRPr lang="en-US" sz="1200" b="1" dirty="0" smtClean="0"/>
          </a:p>
          <a:p>
            <a:pPr marL="0" indent="0">
              <a:buFont typeface="Arial" charset="0"/>
              <a:buNone/>
            </a:pPr>
            <a:r>
              <a:rPr lang="en-US" sz="1400" b="1" dirty="0" smtClean="0"/>
              <a:t>11. Effect on Society Considerations </a:t>
            </a:r>
          </a:p>
          <a:p>
            <a:pPr marL="0" indent="0">
              <a:buFont typeface="Arial" charset="0"/>
              <a:buNone/>
            </a:pPr>
            <a:r>
              <a:rPr lang="en-US" sz="1200" i="1" dirty="0" smtClean="0"/>
              <a:t>Questions about how the use of AI-enhanced and robotics technologies could affect civilians; how civilians could respond to these </a:t>
            </a:r>
            <a:r>
              <a:rPr lang="fr-CA" sz="1200" i="1" dirty="0" smtClean="0"/>
              <a:t>technologies</a:t>
            </a:r>
          </a:p>
          <a:p>
            <a:pPr marL="0" indent="0">
              <a:buFont typeface="Arial" charset="0"/>
              <a:buNone/>
            </a:pPr>
            <a:endParaRPr lang="en-US" sz="1200" b="1" dirty="0" smtClean="0"/>
          </a:p>
          <a:p>
            <a:pPr marL="0" indent="0">
              <a:buFont typeface="Arial" charset="0"/>
              <a:buNone/>
            </a:pPr>
            <a:r>
              <a:rPr lang="en-US" sz="1400" b="1" dirty="0" smtClean="0"/>
              <a:t>12. Considerations Regarding Preparedness for Adversaries </a:t>
            </a:r>
          </a:p>
          <a:p>
            <a:pPr marL="0" indent="0">
              <a:buFont typeface="Arial" charset="0"/>
              <a:buNone/>
            </a:pPr>
            <a:r>
              <a:rPr lang="en-US" sz="1200" i="1" dirty="0" smtClean="0"/>
              <a:t>Questions about the use of AI-enhanced technologies and robotics by our adversaries, and how our adversaries may view our use of these tools</a:t>
            </a:r>
            <a:endParaRPr lang="fr-CA" sz="1200" dirty="0" smtClean="0"/>
          </a:p>
          <a:p>
            <a:endParaRPr lang="fr-CA" sz="1200" dirty="0" smtClean="0"/>
          </a:p>
          <a:p>
            <a:endParaRPr lang="fr-CA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700808"/>
            <a:ext cx="2633700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83768" y="784622"/>
            <a:ext cx="2160240" cy="700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331640" y="5877272"/>
            <a:ext cx="2808312" cy="413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3851920" y="865014"/>
            <a:ext cx="2160240" cy="187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789532" y="1524706"/>
            <a:ext cx="694236" cy="324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6200" y="7239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2A2B29"/>
                </a:solidFill>
                <a:latin typeface="Arial" charset="0"/>
                <a:ea typeface="Arial" charset="0"/>
                <a:cs typeface="Arial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CA" sz="2400" dirty="0" smtClean="0">
                <a:latin typeface="Century Gothic" panose="020B0502020202020204" pitchFamily="34" charset="0"/>
              </a:rPr>
              <a:t>Ethical deliberation</a:t>
            </a:r>
            <a:endParaRPr lang="fr-CA" sz="2400" dirty="0">
              <a:latin typeface="Century Gothic" panose="020B0502020202020204" pitchFamily="34" charset="0"/>
            </a:endParaRPr>
          </a:p>
        </p:txBody>
      </p:sp>
      <p:sp>
        <p:nvSpPr>
          <p:cNvPr id="10" name="Espace réservé du texte 4"/>
          <p:cNvSpPr txBox="1">
            <a:spLocks/>
          </p:cNvSpPr>
          <p:nvPr/>
        </p:nvSpPr>
        <p:spPr>
          <a:xfrm>
            <a:off x="179512" y="1185426"/>
            <a:ext cx="8568952" cy="483586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 smtClean="0"/>
              <a:t>What benefit is this bringing? What harm is being mitigated?</a:t>
            </a:r>
          </a:p>
          <a:p>
            <a:endParaRPr lang="en-CA" sz="1800" dirty="0"/>
          </a:p>
          <a:p>
            <a:r>
              <a:rPr lang="en-CA" sz="1800" dirty="0" smtClean="0"/>
              <a:t>To/against whom? To what extent? For how long? Is this systematic or one-off? Historical considerations?</a:t>
            </a:r>
          </a:p>
          <a:p>
            <a:endParaRPr lang="en-CA" sz="1800" dirty="0"/>
          </a:p>
          <a:p>
            <a:r>
              <a:rPr lang="en-CA" sz="1800" dirty="0" smtClean="0"/>
              <a:t>Are benefits/harms easily detectable? By whom? Are they measurable? How strong a correlation between the activity and the outcome?</a:t>
            </a:r>
          </a:p>
          <a:p>
            <a:endParaRPr lang="en-CA" sz="1800" dirty="0"/>
          </a:p>
          <a:p>
            <a:r>
              <a:rPr lang="en-CA" sz="1800" dirty="0" smtClean="0"/>
              <a:t>Are benefits or harms affected by the timeliness of action? (i.e. will “moving fast and breaking things hurt someone?”) Would inaction bring or further harm?</a:t>
            </a:r>
          </a:p>
          <a:p>
            <a:endParaRPr lang="en-CA" sz="1800" dirty="0"/>
          </a:p>
          <a:p>
            <a:r>
              <a:rPr lang="en-CA" sz="1800" dirty="0" smtClean="0"/>
              <a:t>Are these arbitrations consistent? Accountable? Transparent? Able to be challenged?</a:t>
            </a:r>
          </a:p>
          <a:p>
            <a:pPr marL="0" indent="0">
              <a:buFont typeface="Arial" charset="0"/>
              <a:buNone/>
            </a:pPr>
            <a:endParaRPr lang="en-CA" sz="1800" b="1" dirty="0"/>
          </a:p>
          <a:p>
            <a:pPr marL="0" indent="0">
              <a:buFont typeface="Arial" charset="0"/>
              <a:buNone/>
            </a:pPr>
            <a:r>
              <a:rPr lang="en-CA" sz="1800" b="1" dirty="0" smtClean="0"/>
              <a:t>…there is no easy checklist. This can’t be automated. This is hard work.</a:t>
            </a:r>
          </a:p>
          <a:p>
            <a:pPr marL="0" indent="0">
              <a:buFont typeface="Arial" charset="0"/>
              <a:buNone/>
            </a:pPr>
            <a:endParaRPr lang="en-CA" sz="1400" b="1" dirty="0"/>
          </a:p>
          <a:p>
            <a:endParaRPr lang="fr-CA" sz="1200" dirty="0" smtClean="0"/>
          </a:p>
          <a:p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28057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850" y="935038"/>
            <a:ext cx="8496300" cy="3142034"/>
          </a:xfrm>
        </p:spPr>
        <p:txBody>
          <a:bodyPr/>
          <a:lstStyle/>
          <a:p>
            <a:r>
              <a:rPr lang="en-CA" dirty="0" smtClean="0">
                <a:latin typeface="Century Gothic" panose="020B0502020202020204" pitchFamily="34" charset="0"/>
              </a:rPr>
              <a:t>Use Cases</a:t>
            </a:r>
            <a:br>
              <a:rPr lang="en-CA" dirty="0" smtClean="0">
                <a:latin typeface="Century Gothic" panose="020B0502020202020204" pitchFamily="34" charset="0"/>
              </a:rPr>
            </a:br>
            <a:r>
              <a:rPr lang="en-CA" dirty="0" smtClean="0">
                <a:latin typeface="Century Gothic" panose="020B0502020202020204" pitchFamily="34" charset="0"/>
              </a:rPr>
              <a:t/>
            </a:r>
            <a:br>
              <a:rPr lang="en-CA" dirty="0" smtClean="0">
                <a:latin typeface="Century Gothic" panose="020B0502020202020204" pitchFamily="34" charset="0"/>
              </a:rPr>
            </a:br>
            <a:r>
              <a:rPr lang="en-CA" dirty="0" smtClean="0">
                <a:latin typeface="Century Gothic" panose="020B0502020202020204" pitchFamily="34" charset="0"/>
              </a:rPr>
              <a:t>(</a:t>
            </a:r>
            <a:r>
              <a:rPr lang="en-CA" u="sng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ALL</a:t>
            </a:r>
            <a:r>
              <a:rPr lang="en-CA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CA" dirty="0" smtClean="0">
                <a:latin typeface="Century Gothic" panose="020B0502020202020204" pitchFamily="34" charset="0"/>
              </a:rPr>
              <a:t>of these are hypothetical)</a:t>
            </a:r>
            <a:endParaRPr lang="en-CA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76200" y="723900"/>
            <a:ext cx="9067800" cy="11209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2A2B29"/>
                </a:solidFill>
                <a:latin typeface="Arial" charset="0"/>
                <a:ea typeface="Arial" charset="0"/>
                <a:cs typeface="Arial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CA" sz="2400" dirty="0" smtClean="0">
                <a:latin typeface="Century Gothic" panose="020B0502020202020204" pitchFamily="34" charset="0"/>
              </a:rPr>
              <a:t>Predictive naval maintenance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800" b="0" dirty="0" smtClean="0">
                <a:latin typeface="Century Gothic" panose="020B0502020202020204" pitchFamily="34" charset="0"/>
              </a:rPr>
              <a:t>Analytics to predict whether ship repair will be completed on time, which will inform international commitments and force readiness.</a:t>
            </a:r>
            <a:endParaRPr lang="fr-CA" sz="1800" b="0" dirty="0">
              <a:latin typeface="Century Gothic" panose="020B0502020202020204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65085" y="2132856"/>
            <a:ext cx="8794049" cy="16282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2A2B29"/>
                </a:solidFill>
                <a:latin typeface="Arial" charset="0"/>
                <a:ea typeface="Arial" charset="0"/>
                <a:cs typeface="Arial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CA" sz="2400" dirty="0" smtClean="0">
                <a:latin typeface="Century Gothic" panose="020B0502020202020204" pitchFamily="34" charset="0"/>
              </a:rPr>
              <a:t>Career management of military personnel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800" b="0" dirty="0" smtClean="0">
                <a:latin typeface="Century Gothic" panose="020B0502020202020204" pitchFamily="34" charset="0"/>
              </a:rPr>
              <a:t>Analytics to predict potential ability in certain military trades, or in command acumen. Career management decisions are based on these inputs, which can include training performance, psychometrics, health information.</a:t>
            </a:r>
            <a:endParaRPr lang="fr-CA" sz="1800" b="0" dirty="0">
              <a:latin typeface="Century Gothic" panose="020B0502020202020204" pitchFamily="34" charset="0"/>
            </a:endParaRPr>
          </a:p>
          <a:p>
            <a:pPr algn="l"/>
            <a:endParaRPr lang="fr-CA" sz="2400" dirty="0">
              <a:latin typeface="Century Gothic" panose="020B0502020202020204" pitchFamily="34" charset="0"/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65085" y="4149080"/>
            <a:ext cx="8816278" cy="1368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2A2B29"/>
                </a:solidFill>
                <a:latin typeface="Arial" charset="0"/>
                <a:ea typeface="Arial" charset="0"/>
                <a:cs typeface="Arial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CA" sz="2400" dirty="0" smtClean="0">
                <a:latin typeface="Century Gothic" panose="020B0502020202020204" pitchFamily="34" charset="0"/>
              </a:rPr>
              <a:t>Lethal Semi-Autonomous UAV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b="0" dirty="0" smtClean="0">
                <a:latin typeface="Century Gothic" panose="020B0502020202020204" pitchFamily="34" charset="0"/>
              </a:rPr>
              <a:t>UAV capable of engaging a specific target, identified using facial recognition and verified over a human-designated confidence level, within a human-designated space and time.</a:t>
            </a:r>
          </a:p>
          <a:p>
            <a:pPr algn="l"/>
            <a:endParaRPr lang="fr-CA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2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00025" y="765175"/>
            <a:ext cx="8640763" cy="631825"/>
          </a:xfrm>
        </p:spPr>
        <p:txBody>
          <a:bodyPr/>
          <a:lstStyle/>
          <a:p>
            <a:r>
              <a:rPr lang="en-CA" altLang="en-US" sz="3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Let’s talk about…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025" y="1628800"/>
            <a:ext cx="8640763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CA" sz="2800" b="1" dirty="0" smtClean="0">
                <a:latin typeface="Century Gothic" panose="020B0502020202020204" pitchFamily="34" charset="0"/>
              </a:rPr>
              <a:t> AI in a defence context</a:t>
            </a:r>
          </a:p>
          <a:p>
            <a:pPr marL="342900" indent="-342900">
              <a:buAutoNum type="arabicPeriod"/>
            </a:pPr>
            <a:endParaRPr lang="en-CA" sz="2800" b="1" dirty="0" smtClean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CA" sz="2800" b="1" dirty="0" smtClean="0">
                <a:latin typeface="Century Gothic" panose="020B0502020202020204" pitchFamily="34" charset="0"/>
              </a:rPr>
              <a:t> Ethics, laws, and rules</a:t>
            </a:r>
          </a:p>
          <a:p>
            <a:pPr marL="342900" indent="-342900">
              <a:buAutoNum type="arabicPeriod"/>
            </a:pPr>
            <a:endParaRPr lang="en-CA" sz="2800" b="1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CA" sz="2800" b="1" dirty="0" smtClean="0">
                <a:latin typeface="Century Gothic" panose="020B0502020202020204" pitchFamily="34" charset="0"/>
              </a:rPr>
              <a:t> </a:t>
            </a:r>
            <a:r>
              <a:rPr lang="en-CA" sz="2800" b="1" dirty="0" smtClean="0">
                <a:latin typeface="Century Gothic" panose="020B0502020202020204" pitchFamily="34" charset="0"/>
              </a:rPr>
              <a:t>Use cases</a:t>
            </a:r>
          </a:p>
          <a:p>
            <a:pPr marL="342900" indent="-342900">
              <a:buAutoNum type="arabicPeriod"/>
            </a:pPr>
            <a:endParaRPr lang="en-CA" sz="3600" b="1" dirty="0" smtClean="0"/>
          </a:p>
          <a:p>
            <a:pPr marL="342900" indent="-342900">
              <a:buAutoNum type="arabicPeriod"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4514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latin typeface="Century Gothic" panose="020B0502020202020204" pitchFamily="34" charset="0"/>
              </a:rPr>
              <a:t>AI in a Defence Context</a:t>
            </a:r>
            <a:endParaRPr lang="en-CA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4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00025" y="765175"/>
            <a:ext cx="8640763" cy="631825"/>
          </a:xfrm>
        </p:spPr>
        <p:txBody>
          <a:bodyPr/>
          <a:lstStyle/>
          <a:p>
            <a:r>
              <a:rPr lang="en-CA" altLang="en-US" sz="3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Breaking down “AI”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025" y="1628800"/>
            <a:ext cx="83747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Perception </a:t>
            </a:r>
            <a:endParaRPr lang="en-CA" b="1" dirty="0" smtClean="0"/>
          </a:p>
          <a:p>
            <a:r>
              <a:rPr lang="en-CA" dirty="0" smtClean="0"/>
              <a:t>Identify </a:t>
            </a:r>
            <a:r>
              <a:rPr lang="en-CA" dirty="0"/>
              <a:t>features of faces, images, handwriting, or sounds</a:t>
            </a:r>
          </a:p>
          <a:p>
            <a:endParaRPr lang="en-CA" dirty="0" smtClean="0"/>
          </a:p>
          <a:p>
            <a:r>
              <a:rPr lang="en-CA" b="1" dirty="0" smtClean="0"/>
              <a:t>Reasoning </a:t>
            </a:r>
          </a:p>
          <a:p>
            <a:r>
              <a:rPr lang="en-CA" dirty="0" smtClean="0"/>
              <a:t>Detecting </a:t>
            </a:r>
            <a:r>
              <a:rPr lang="en-CA" dirty="0"/>
              <a:t>patterns in data and predicting outcomes based on those patterns, or providing a recommendation for a course of action</a:t>
            </a:r>
          </a:p>
          <a:p>
            <a:endParaRPr lang="en-CA" dirty="0" smtClean="0"/>
          </a:p>
          <a:p>
            <a:r>
              <a:rPr lang="en-CA" b="1" dirty="0" smtClean="0"/>
              <a:t>Human-machine </a:t>
            </a:r>
            <a:r>
              <a:rPr lang="en-CA" b="1" dirty="0"/>
              <a:t>interaction and teaming </a:t>
            </a:r>
            <a:endParaRPr lang="en-CA" b="1" dirty="0" smtClean="0"/>
          </a:p>
          <a:p>
            <a:r>
              <a:rPr lang="en-CA" dirty="0" smtClean="0"/>
              <a:t>Interact </a:t>
            </a:r>
            <a:r>
              <a:rPr lang="en-CA" dirty="0"/>
              <a:t>with humans using natural language, by voice or text, and understanding insights from that language, including understanding emotion. Team with robotic devices to share mission tasks</a:t>
            </a:r>
          </a:p>
          <a:p>
            <a:endParaRPr lang="en-CA" dirty="0" smtClean="0"/>
          </a:p>
          <a:p>
            <a:r>
              <a:rPr lang="en-CA" b="1" dirty="0" smtClean="0"/>
              <a:t>Autonomous </a:t>
            </a:r>
            <a:r>
              <a:rPr lang="en-CA" b="1" dirty="0"/>
              <a:t>(or semi-autonomous) platforms </a:t>
            </a:r>
            <a:endParaRPr lang="en-CA" b="1" dirty="0" smtClean="0"/>
          </a:p>
          <a:p>
            <a:r>
              <a:rPr lang="en-CA" dirty="0" smtClean="0"/>
              <a:t>Sensors </a:t>
            </a:r>
            <a:r>
              <a:rPr lang="en-CA" dirty="0"/>
              <a:t>and effectors exploiting robotic technologies</a:t>
            </a:r>
          </a:p>
        </p:txBody>
      </p:sp>
    </p:spTree>
    <p:extLst>
      <p:ext uri="{BB962C8B-B14F-4D97-AF65-F5344CB8AC3E}">
        <p14:creationId xmlns:p14="http://schemas.microsoft.com/office/powerpoint/2010/main" val="19361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00025" y="765175"/>
            <a:ext cx="8640763" cy="631825"/>
          </a:xfrm>
        </p:spPr>
        <p:txBody>
          <a:bodyPr/>
          <a:lstStyle/>
          <a:p>
            <a:r>
              <a:rPr lang="en-CA" altLang="en-US" sz="3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Opportunities for AI in defence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025" y="1484784"/>
            <a:ext cx="48760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Mission resource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Risk assessment and option analysis</a:t>
            </a:r>
          </a:p>
          <a:p>
            <a:endParaRPr lang="en-CA" sz="900" b="1" dirty="0"/>
          </a:p>
          <a:p>
            <a:r>
              <a:rPr lang="en-CA" b="1" dirty="0" smtClean="0"/>
              <a:t>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Object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Sensor network optimization</a:t>
            </a:r>
          </a:p>
          <a:p>
            <a:endParaRPr lang="en-CA" sz="900" b="1" dirty="0"/>
          </a:p>
          <a:p>
            <a:r>
              <a:rPr lang="en-CA" b="1" dirty="0" smtClean="0"/>
              <a:t>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Semi-autonomous weapon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Human-machine teaming</a:t>
            </a:r>
          </a:p>
          <a:p>
            <a:endParaRPr lang="en-CA" sz="900" b="1" dirty="0"/>
          </a:p>
          <a:p>
            <a:r>
              <a:rPr lang="en-CA" b="1" dirty="0" smtClean="0"/>
              <a:t>Shield</a:t>
            </a:r>
            <a:endParaRPr lang="en-CA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Autonomous robots for CBRN defence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Adaptive network defence</a:t>
            </a:r>
          </a:p>
          <a:p>
            <a:endParaRPr lang="en-CA" sz="900" b="1" dirty="0"/>
          </a:p>
          <a:p>
            <a:r>
              <a:rPr lang="en-CA" b="1" dirty="0" smtClean="0"/>
              <a:t>Sustain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Robotic field surgery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Autonomous convoy and resupply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Personalized training plans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59213"/>
            <a:ext cx="3126093" cy="468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67047654"/>
              </p:ext>
            </p:extLst>
          </p:nvPr>
        </p:nvGraphicFramePr>
        <p:xfrm>
          <a:off x="-468560" y="1268760"/>
          <a:ext cx="630019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200025" y="765175"/>
            <a:ext cx="8640763" cy="631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2A2B29"/>
                </a:solidFill>
                <a:latin typeface="Arial" charset="0"/>
                <a:ea typeface="Arial" charset="0"/>
                <a:cs typeface="Arial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CA" altLang="en-US" sz="3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AI at DND/CAF is a </a:t>
            </a:r>
            <a:r>
              <a:rPr lang="en-CA" altLang="en-US" sz="3000" dirty="0"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CA" altLang="en-US" sz="3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eam </a:t>
            </a:r>
            <a:r>
              <a:rPr lang="en-CA" altLang="en-US" sz="3000" dirty="0">
                <a:latin typeface="Century Gothic" panose="020B0502020202020204" pitchFamily="34" charset="0"/>
                <a:cs typeface="Arial" panose="020B0604020202020204" pitchFamily="34" charset="0"/>
              </a:rPr>
              <a:t>s</a:t>
            </a:r>
            <a:r>
              <a:rPr lang="en-CA" altLang="en-US" sz="3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port…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004048" y="1484784"/>
            <a:ext cx="720080" cy="4308611"/>
          </a:xfrm>
          <a:prstGeom prst="rightBrace">
            <a:avLst>
              <a:gd name="adj1" fmla="val 90723"/>
              <a:gd name="adj2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23528" y="3604374"/>
            <a:ext cx="851515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latin typeface="Century Gothic" panose="020B0502020202020204" pitchFamily="34" charset="0"/>
              </a:rPr>
              <a:t>DRDC</a:t>
            </a:r>
            <a:endParaRPr lang="en-CA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1837" y="3639089"/>
            <a:ext cx="58221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latin typeface="Century Gothic" panose="020B0502020202020204" pitchFamily="34" charset="0"/>
              </a:rPr>
              <a:t>DIA</a:t>
            </a:r>
            <a:endParaRPr lang="en-CA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53373" y="1475492"/>
            <a:ext cx="856325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latin typeface="Century Gothic" panose="020B0502020202020204" pitchFamily="34" charset="0"/>
              </a:rPr>
              <a:t>Policy</a:t>
            </a:r>
            <a:endParaRPr lang="en-CA" b="1" dirty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2947" y="5754664"/>
            <a:ext cx="45717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latin typeface="Century Gothic" panose="020B0502020202020204" pitchFamily="34" charset="0"/>
              </a:rPr>
              <a:t>IM</a:t>
            </a:r>
            <a:endParaRPr lang="en-CA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7764" y="3067193"/>
            <a:ext cx="11047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Data quality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66861" y="4555860"/>
            <a:ext cx="13003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Interoperability</a:t>
            </a:r>
            <a:endParaRPr lang="en-CA" sz="1200" dirty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8089" y="1856672"/>
            <a:ext cx="183896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Strategic policy</a:t>
            </a:r>
            <a:endParaRPr lang="en-CA" sz="1200" dirty="0" smtClean="0">
              <a:latin typeface="Century Gothic" panose="020B0502020202020204" pitchFamily="34" charset="0"/>
            </a:endParaRPr>
          </a:p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Geopolitical analysis</a:t>
            </a:r>
          </a:p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International Relations</a:t>
            </a:r>
            <a:endParaRPr lang="en-CA" sz="12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0365" y="3592922"/>
            <a:ext cx="11612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latin typeface="Century Gothic" panose="020B0502020202020204" pitchFamily="34" charset="0"/>
              </a:rPr>
              <a:t>Operational standards</a:t>
            </a:r>
            <a:endParaRPr lang="en-CA" sz="1200" b="1" dirty="0"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119" y="2804606"/>
            <a:ext cx="12959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New capability R&amp;D and model development</a:t>
            </a:r>
            <a:endParaRPr lang="en-CA" sz="1200" dirty="0"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11028" y="5331730"/>
            <a:ext cx="115768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Infrastructure</a:t>
            </a:r>
            <a:endParaRPr lang="en-CA" sz="1200" dirty="0"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0173" y="4561526"/>
            <a:ext cx="12041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Cybersecurity</a:t>
            </a:r>
            <a:endParaRPr lang="en-CA" sz="1200" dirty="0">
              <a:latin typeface="Century Gothic" panose="020B0502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121" y="4100754"/>
            <a:ext cx="12959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Prototyping</a:t>
            </a:r>
            <a:endParaRPr lang="en-CA" sz="1200" dirty="0"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0173" y="2841648"/>
            <a:ext cx="12959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Research funding</a:t>
            </a:r>
            <a:endParaRPr lang="en-CA" sz="1200" dirty="0">
              <a:latin typeface="Century Gothic" panose="020B0502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68592" y="2861634"/>
            <a:ext cx="2494594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latin typeface="Century Gothic" panose="020B0502020202020204" pitchFamily="34" charset="0"/>
              </a:rPr>
              <a:t>Service and Support </a:t>
            </a:r>
          </a:p>
          <a:p>
            <a:pPr algn="ctr"/>
            <a:r>
              <a:rPr lang="en-CA" b="1" dirty="0" smtClean="0">
                <a:latin typeface="Century Gothic" panose="020B0502020202020204" pitchFamily="34" charset="0"/>
              </a:rPr>
              <a:t>Branches</a:t>
            </a:r>
            <a:endParaRPr lang="en-CA" b="1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62277" y="5608729"/>
            <a:ext cx="23968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latin typeface="Century Gothic" panose="020B0502020202020204" pitchFamily="34" charset="0"/>
              </a:rPr>
              <a:t>* A work in progress</a:t>
            </a:r>
            <a:endParaRPr lang="en-CA" b="1" dirty="0"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9242" y="3164813"/>
            <a:ext cx="11612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latin typeface="Century Gothic" panose="020B0502020202020204" pitchFamily="34" charset="0"/>
              </a:rPr>
              <a:t>Ethics</a:t>
            </a:r>
            <a:endParaRPr lang="en-CA" sz="1200" b="1" dirty="0">
              <a:latin typeface="Century Gothic" panose="020B0502020202020204" pitchFamily="34" charset="0"/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6613728" y="3515816"/>
            <a:ext cx="1204325" cy="853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075311" y="3325155"/>
            <a:ext cx="11448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Governance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80645" y="4060106"/>
            <a:ext cx="12951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Model development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4817" y="4369332"/>
            <a:ext cx="26821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latin typeface="Century Gothic" panose="020B0502020202020204" pitchFamily="34" charset="0"/>
              </a:rPr>
              <a:t>JAG / Review Services</a:t>
            </a:r>
            <a:endParaRPr lang="en-CA" b="1" dirty="0">
              <a:latin typeface="Century Gothic" panose="020B0502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80162" y="3712096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Supporting</a:t>
            </a:r>
            <a:endParaRPr lang="en-CA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7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-468560" y="1268760"/>
          <a:ext cx="630019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200025" y="765175"/>
            <a:ext cx="8640763" cy="631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2A2B29"/>
                </a:solidFill>
                <a:latin typeface="Arial" charset="0"/>
                <a:ea typeface="Arial" charset="0"/>
                <a:cs typeface="Arial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CA" altLang="en-US" sz="3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…but the model is useful beyond defence.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004048" y="1484784"/>
            <a:ext cx="720080" cy="4308611"/>
          </a:xfrm>
          <a:prstGeom prst="rightBrace">
            <a:avLst>
              <a:gd name="adj1" fmla="val 90723"/>
              <a:gd name="adj2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430127" y="3604374"/>
            <a:ext cx="63831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latin typeface="Century Gothic" panose="020B0502020202020204" pitchFamily="34" charset="0"/>
              </a:rPr>
              <a:t>R&amp;D</a:t>
            </a:r>
            <a:endParaRPr lang="en-CA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2908" y="3639089"/>
            <a:ext cx="72006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latin typeface="Century Gothic" panose="020B0502020202020204" pitchFamily="34" charset="0"/>
              </a:rPr>
              <a:t>CDO</a:t>
            </a:r>
            <a:endParaRPr lang="en-CA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53373" y="1475492"/>
            <a:ext cx="856325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latin typeface="Century Gothic" panose="020B0502020202020204" pitchFamily="34" charset="0"/>
              </a:rPr>
              <a:t>Policy</a:t>
            </a:r>
            <a:endParaRPr lang="en-CA" b="1" dirty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0393" y="5754664"/>
            <a:ext cx="62228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latin typeface="Century Gothic" panose="020B0502020202020204" pitchFamily="34" charset="0"/>
              </a:rPr>
              <a:t>CIO</a:t>
            </a:r>
            <a:endParaRPr lang="en-CA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7764" y="3067193"/>
            <a:ext cx="11047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Data quality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4092" y="4487506"/>
            <a:ext cx="13003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Interoperability</a:t>
            </a:r>
            <a:endParaRPr lang="en-CA" sz="12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0365" y="3592922"/>
            <a:ext cx="11612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latin typeface="Century Gothic" panose="020B0502020202020204" pitchFamily="34" charset="0"/>
              </a:rPr>
              <a:t>Operational standards</a:t>
            </a:r>
            <a:endParaRPr lang="en-CA" sz="1200" b="1" dirty="0"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119" y="2804606"/>
            <a:ext cx="12959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New capability R&amp;D and model development</a:t>
            </a:r>
            <a:endParaRPr lang="en-CA" sz="1200" dirty="0"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84869" y="5309650"/>
            <a:ext cx="115768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Infrastructure</a:t>
            </a:r>
            <a:endParaRPr lang="en-CA" sz="1200" dirty="0"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8454" y="5316510"/>
            <a:ext cx="12041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Cybersecurity</a:t>
            </a:r>
            <a:endParaRPr lang="en-CA" sz="1200" dirty="0">
              <a:latin typeface="Century Gothic" panose="020B0502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121" y="4100754"/>
            <a:ext cx="12959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Prototyping</a:t>
            </a:r>
            <a:endParaRPr lang="en-CA" sz="1200" dirty="0"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0173" y="2841648"/>
            <a:ext cx="12959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Research funding</a:t>
            </a:r>
            <a:endParaRPr lang="en-CA" sz="1200" dirty="0">
              <a:latin typeface="Century Gothic" panose="020B0502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68592" y="2861634"/>
            <a:ext cx="2494594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latin typeface="Century Gothic" panose="020B0502020202020204" pitchFamily="34" charset="0"/>
              </a:rPr>
              <a:t>Service and Support </a:t>
            </a:r>
          </a:p>
          <a:p>
            <a:pPr algn="ctr"/>
            <a:r>
              <a:rPr lang="en-CA" b="1" dirty="0" smtClean="0">
                <a:latin typeface="Century Gothic" panose="020B0502020202020204" pitchFamily="34" charset="0"/>
              </a:rPr>
              <a:t>Branches</a:t>
            </a:r>
            <a:endParaRPr lang="en-CA" b="1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02032" y="5608729"/>
            <a:ext cx="3441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latin typeface="Century Gothic" panose="020B0502020202020204" pitchFamily="34" charset="0"/>
              </a:rPr>
              <a:t>* This is multidisciplinary work</a:t>
            </a:r>
            <a:endParaRPr lang="en-CA" b="1" dirty="0"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9242" y="3164813"/>
            <a:ext cx="11612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latin typeface="Century Gothic" panose="020B0502020202020204" pitchFamily="34" charset="0"/>
              </a:rPr>
              <a:t>Ethics</a:t>
            </a:r>
            <a:endParaRPr lang="en-CA" sz="1200" b="1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85853" y="4369332"/>
            <a:ext cx="286007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latin typeface="Century Gothic" panose="020B0502020202020204" pitchFamily="34" charset="0"/>
              </a:rPr>
              <a:t>Legal / Evaluation / V&amp;E</a:t>
            </a:r>
            <a:endParaRPr lang="en-CA" b="1" dirty="0">
              <a:latin typeface="Century Gothic" panose="020B0502020202020204" pitchFamily="34" charset="0"/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6613728" y="3515816"/>
            <a:ext cx="1204325" cy="853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075311" y="3325155"/>
            <a:ext cx="11448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Governance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80645" y="4060106"/>
            <a:ext cx="12951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Model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0162" y="3712096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Supporting</a:t>
            </a:r>
            <a:endParaRPr lang="en-CA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8089" y="1856672"/>
            <a:ext cx="183896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Strategic policy</a:t>
            </a:r>
            <a:endParaRPr lang="en-CA" sz="1200" dirty="0" smtClean="0">
              <a:latin typeface="Century Gothic" panose="020B0502020202020204" pitchFamily="34" charset="0"/>
            </a:endParaRPr>
          </a:p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Environment analysis</a:t>
            </a:r>
          </a:p>
          <a:p>
            <a:pPr algn="ctr"/>
            <a:r>
              <a:rPr lang="en-CA" sz="1200" dirty="0" smtClean="0">
                <a:latin typeface="Century Gothic" panose="020B0502020202020204" pitchFamily="34" charset="0"/>
              </a:rPr>
              <a:t>International Relations</a:t>
            </a:r>
            <a:endParaRPr lang="en-CA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9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latin typeface="Century Gothic" panose="020B0502020202020204" pitchFamily="34" charset="0"/>
              </a:rPr>
              <a:t>Ethics, Laws, and Rules</a:t>
            </a:r>
            <a:endParaRPr lang="en-CA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8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9" y="908720"/>
            <a:ext cx="45365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Century Gothic" panose="020B0502020202020204" pitchFamily="34" charset="0"/>
              </a:rPr>
              <a:t>Law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Constitutional law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entury Gothic" panose="020B0502020202020204" pitchFamily="34" charset="0"/>
              </a:rPr>
              <a:t>Privacy law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Administrative law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Enabling legislation (e.g. </a:t>
            </a:r>
            <a:r>
              <a:rPr lang="en-CA" i="1" dirty="0" smtClean="0">
                <a:latin typeface="Century Gothic" panose="020B0502020202020204" pitchFamily="34" charset="0"/>
              </a:rPr>
              <a:t>National Defence Act</a:t>
            </a:r>
            <a:r>
              <a:rPr lang="en-CA" dirty="0" smtClean="0">
                <a:latin typeface="Century Gothic" panose="020B0502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9" y="2663046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Century Gothic" panose="020B0502020202020204" pitchFamily="34" charset="0"/>
              </a:rPr>
              <a:t>Administrative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Treasury Board policy instruments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Defence Administrative Orders and Directives</a:t>
            </a:r>
            <a:endParaRPr lang="en-CA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3861048"/>
            <a:ext cx="34371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latin typeface="Century Gothic" panose="020B0502020202020204" pitchFamily="34" charset="0"/>
              </a:rPr>
              <a:t>Operational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Data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Human-robotic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entury Gothic" panose="020B0502020202020204" pitchFamily="34" charset="0"/>
              </a:rPr>
              <a:t>Etc</a:t>
            </a:r>
            <a:r>
              <a:rPr lang="en-CA" dirty="0" smtClean="0">
                <a:latin typeface="Century Gothic" panose="020B0502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latin typeface="Century Gothic" panose="020B0502020202020204" pitchFamily="34" charset="0"/>
            </a:endParaRPr>
          </a:p>
        </p:txBody>
      </p:sp>
      <p:sp>
        <p:nvSpPr>
          <p:cNvPr id="7" name="Curved Right Arrow 6"/>
          <p:cNvSpPr/>
          <p:nvPr/>
        </p:nvSpPr>
        <p:spPr>
          <a:xfrm>
            <a:off x="179512" y="1596286"/>
            <a:ext cx="504056" cy="15841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144298" y="3180462"/>
            <a:ext cx="504056" cy="17607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902256"/>
            <a:ext cx="301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latin typeface="Century Gothic" panose="020B0502020202020204" pitchFamily="34" charset="0"/>
              </a:rPr>
              <a:t>Ethics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Maximizing good (</a:t>
            </a:r>
            <a:r>
              <a:rPr lang="en-CA" i="1" dirty="0" smtClean="0">
                <a:latin typeface="Century Gothic" panose="020B0502020202020204" pitchFamily="34" charset="0"/>
              </a:rPr>
              <a:t>beneficence</a:t>
            </a:r>
            <a:r>
              <a:rPr lang="en-CA" dirty="0" smtClean="0">
                <a:latin typeface="Century Gothic" panose="020B0502020202020204" pitchFamily="34" charset="0"/>
              </a:rPr>
              <a:t>) and minimizing harm (</a:t>
            </a:r>
            <a:r>
              <a:rPr lang="en-CA" i="1" dirty="0" smtClean="0">
                <a:latin typeface="Century Gothic" panose="020B0502020202020204" pitchFamily="34" charset="0"/>
              </a:rPr>
              <a:t>maleficence</a:t>
            </a:r>
            <a:r>
              <a:rPr lang="en-CA" dirty="0" smtClean="0">
                <a:latin typeface="Century Gothic" panose="020B0502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To who/what?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Subjectivity?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To interpret rules,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When no rules exist,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entury Gothic" panose="020B0502020202020204" pitchFamily="34" charset="0"/>
              </a:rPr>
              <a:t>To override rules (be cautious)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432026"/>
      </p:ext>
    </p:extLst>
  </p:cSld>
  <p:clrMapOvr>
    <a:masterClrMapping/>
  </p:clrMapOvr>
</p:sld>
</file>

<file path=ppt/theme/theme1.xml><?xml version="1.0" encoding="utf-8"?>
<a:theme xmlns:a="http://schemas.openxmlformats.org/drawingml/2006/main" name="DND-PPT-English-Corporate_External">
  <a:themeElements>
    <a:clrScheme name="DND">
      <a:dk1>
        <a:srgbClr val="000000"/>
      </a:dk1>
      <a:lt1>
        <a:srgbClr val="FFFFFF"/>
      </a:lt1>
      <a:dk2>
        <a:srgbClr val="1F548A"/>
      </a:dk2>
      <a:lt2>
        <a:srgbClr val="D0DCE8"/>
      </a:lt2>
      <a:accent1>
        <a:srgbClr val="6D90B8"/>
      </a:accent1>
      <a:accent2>
        <a:srgbClr val="629DD1"/>
      </a:accent2>
      <a:accent3>
        <a:srgbClr val="297FD5"/>
      </a:accent3>
      <a:accent4>
        <a:srgbClr val="7F8FA9"/>
      </a:accent4>
      <a:accent5>
        <a:srgbClr val="9DC0E3"/>
      </a:accent5>
      <a:accent6>
        <a:srgbClr val="75D5FF"/>
      </a:accent6>
      <a:hlink>
        <a:srgbClr val="AD7EFF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5F419CB-5C4D-B044-B1F7-9D8334991B80}" vid="{45FB2A74-16C1-9542-8D42-1D74BDA5F357}"/>
    </a:ext>
  </a:extLst>
</a:theme>
</file>

<file path=ppt/theme/theme2.xml><?xml version="1.0" encoding="utf-8"?>
<a:theme xmlns:a="http://schemas.openxmlformats.org/drawingml/2006/main" name="Custom Design">
  <a:themeElements>
    <a:clrScheme name="DND">
      <a:dk1>
        <a:srgbClr val="000000"/>
      </a:dk1>
      <a:lt1>
        <a:srgbClr val="FFFFFF"/>
      </a:lt1>
      <a:dk2>
        <a:srgbClr val="1F548A"/>
      </a:dk2>
      <a:lt2>
        <a:srgbClr val="D0DCE8"/>
      </a:lt2>
      <a:accent1>
        <a:srgbClr val="6D90B8"/>
      </a:accent1>
      <a:accent2>
        <a:srgbClr val="629DD1"/>
      </a:accent2>
      <a:accent3>
        <a:srgbClr val="297FD5"/>
      </a:accent3>
      <a:accent4>
        <a:srgbClr val="7F8FA9"/>
      </a:accent4>
      <a:accent5>
        <a:srgbClr val="9DC0E3"/>
      </a:accent5>
      <a:accent6>
        <a:srgbClr val="75D5FF"/>
      </a:accent6>
      <a:hlink>
        <a:srgbClr val="AD7EFF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5F419CB-5C4D-B044-B1F7-9D8334991B80}" vid="{B5ED224B-4C15-6745-8D43-3B9BB97A36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56EBC3F972FB4398145984CF2FF871" ma:contentTypeVersion="2" ma:contentTypeDescription="Create a new document." ma:contentTypeScope="" ma:versionID="c0bb21895df2883f756f05a5a2620b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d9d2af4f47850144a46c393c027275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97B854-4D0F-4990-A609-B6A505AC6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BE777D-59D3-415D-8FBC-F98CCD1BDA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BBAB20-8D05-4609-A08D-3BBF1087ED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DND-PPT-English-Corporate_External</Template>
  <TotalTime>3264</TotalTime>
  <Words>914</Words>
  <Application>Microsoft Office PowerPoint</Application>
  <PresentationFormat>On-screen Show (4:3)</PresentationFormat>
  <Paragraphs>195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Calibri</vt:lpstr>
      <vt:lpstr>Century Gothic</vt:lpstr>
      <vt:lpstr>Times New Roman</vt:lpstr>
      <vt:lpstr>DND-PPT-English-Corporate_External</vt:lpstr>
      <vt:lpstr>Custom Design</vt:lpstr>
      <vt:lpstr>Responsible AI in a  Defence Context</vt:lpstr>
      <vt:lpstr>Let’s talk about…</vt:lpstr>
      <vt:lpstr>AI in a Defence Context</vt:lpstr>
      <vt:lpstr>Breaking down “AI”</vt:lpstr>
      <vt:lpstr>Opportunities for AI in defence</vt:lpstr>
      <vt:lpstr>PowerPoint Presentation</vt:lpstr>
      <vt:lpstr>PowerPoint Presentation</vt:lpstr>
      <vt:lpstr>Ethics, Laws, and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Cases  (ALL of these are hypothetical)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 DIA PowerPoint Presentation (white)</dc:title>
  <dc:subject/>
  <dc:creator>DND</dc:creator>
  <cp:keywords/>
  <dc:description/>
  <cp:lastModifiedBy>Karlin.M</cp:lastModifiedBy>
  <cp:revision>102</cp:revision>
  <dcterms:created xsi:type="dcterms:W3CDTF">2016-11-07T19:19:52Z</dcterms:created>
  <dcterms:modified xsi:type="dcterms:W3CDTF">2019-04-17T18:21:03Z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112182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D6.2.2</vt:lpwstr>
  </property>
  <property fmtid="{D5CDD505-2E9C-101B-9397-08002B2CF9AE}" pid="5" name="ContentTypeId">
    <vt:lpwstr>0x010100B456EBC3F972FB4398145984CF2FF871</vt:lpwstr>
  </property>
  <property fmtid="{D5CDD505-2E9C-101B-9397-08002B2CF9AE}" pid="6" name="Activity">
    <vt:lpwstr>Presentation</vt:lpwstr>
  </property>
</Properties>
</file>