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1306" r:id="rId3"/>
    <p:sldId id="265" r:id="rId4"/>
    <p:sldId id="1254" r:id="rId5"/>
    <p:sldId id="1270" r:id="rId6"/>
    <p:sldId id="1273" r:id="rId7"/>
    <p:sldId id="1317" r:id="rId8"/>
    <p:sldId id="1767" r:id="rId9"/>
    <p:sldId id="1959" r:id="rId10"/>
    <p:sldId id="1360" r:id="rId11"/>
    <p:sldId id="1448" r:id="rId12"/>
    <p:sldId id="19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16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57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075629" y="3204890"/>
            <a:ext cx="5867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188EA-879E-5544-A20D-1AA538B101F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E12A9-56CD-8E45-A4BB-64FA51478AC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68823-BA61-904B-83EE-0C7359C69DED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nlinear_dimensionality_reduction" TargetMode="External"/><Relationship Id="rId3" Type="http://schemas.openxmlformats.org/officeDocument/2006/relationships/hyperlink" Target="https://algobeans.com/2016/06/15/principal-component-analysis-tutorial/" TargetMode="External"/><Relationship Id="rId7" Type="http://schemas.openxmlformats.org/officeDocument/2006/relationships/hyperlink" Target="https://arxiv.org/pdf/1404.1100.pdf" TargetMode="External"/><Relationship Id="rId2" Type="http://schemas.openxmlformats.org/officeDocument/2006/relationships/hyperlink" Target="https://cran.r-project.org/web/packages/CORElearn/CORElear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otago.ac.nz/cosc453/student_tutorials/principal_components.pdf" TargetMode="External"/><Relationship Id="rId5" Type="http://schemas.openxmlformats.org/officeDocument/2006/relationships/hyperlink" Target="https://web.stanford.edu/~hastie/Papers/ESLII.pdf" TargetMode="External"/><Relationship Id="rId4" Type="http://schemas.openxmlformats.org/officeDocument/2006/relationships/hyperlink" Target="https://en.wikipedia.org/wiki/Principal_component_analysis" TargetMode="External"/><Relationship Id="rId9" Type="http://schemas.openxmlformats.org/officeDocument/2006/relationships/hyperlink" Target="http://www.mmd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selection" TargetMode="External"/><Relationship Id="rId2" Type="http://schemas.openxmlformats.org/officeDocument/2006/relationships/hyperlink" Target="https://cran.r-project.org/web/packages/CORElear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bit.ly/wrangling-webinar" TargetMode="External"/><Relationship Id="rId4" Type="http://schemas.openxmlformats.org/officeDocument/2006/relationships/hyperlink" Target="https://simplystatistics.org/2014/10/24/an-interactive-visualization-to-teach-about-the-curse-of-dimensionalit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n.wikipedia.org/wiki/Imputation_(statistics)" TargetMode="External"/><Relationship Id="rId2" Type="http://schemas.openxmlformats.org/officeDocument/2006/relationships/hyperlink" Target="en.wikipedia.org/wiki/Data_clean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n.wikipedia.org/wiki/Outli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power.net/Content/313/Lecture%20Notes/Transform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ll.life/height-percentile-calculator-age-country/" TargetMode="External"/><Relationship Id="rId5" Type="http://schemas.openxmlformats.org/officeDocument/2006/relationships/hyperlink" Target="http://projecteuclid.org/euclid.bsmsp/1200514117" TargetMode="External"/><Relationship Id="rId4" Type="http://schemas.openxmlformats.org/officeDocument/2006/relationships/hyperlink" Target="http://www.stat.columbia.edu/~fwood/Teaching/w4315/Fall2009/lecture_8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7" Type="http://schemas.openxmlformats.org/officeDocument/2006/relationships/hyperlink" Target="https://pypi.python.org/pypi/selenium" TargetMode="External"/><Relationship Id="rId2" Type="http://schemas.openxmlformats.org/officeDocument/2006/relationships/hyperlink" Target="http://www.roymfrancis.com/scraping-instagram-choosing-hashta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he-andela-way/introduction-to-web-scraping-using-selenium-7ec377a8cf72" TargetMode="External"/><Relationship Id="rId5" Type="http://schemas.openxmlformats.org/officeDocument/2006/relationships/hyperlink" Target="https://en.wikipedia.org/wiki/XHTML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btl386.pdf?token=AQECAHi208BE49Ooan9kkhW_Ercy7Dm3ZL_9Cf3qfKAc485ysgAAAcQwggHABgkqhkiG9w0BBwagggGxMIIBrQIBADCCAaYGCSqGSIb3DQEHATAeBglghkgBZQMEAS4wEQQMxWiRjczREQSTSf1mAgEQgIIBd4xcpwo9f539U8wJSLF2YowoSI0I2U8lMBl8eBiV" TargetMode="External"/><Relationship Id="rId2" Type="http://schemas.openxmlformats.org/officeDocument/2006/relationships/hyperlink" Target="http://www.jmlr.org/papers/volume3/guyon03a/guyon03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asso_(statistics)" TargetMode="External"/><Relationship Id="rId4" Type="http://schemas.openxmlformats.org/officeDocument/2006/relationships/hyperlink" Target="http://www.pnas.org/content/99/10/6562.ful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COLLECTION AND 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ADVANCED DATA SCIENCE TRAINING I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hlinkClick r:id="rId4"/>
              </a:rPr>
              <a:t>data-action-lab.com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369C0-81A1-9D44-AE18-92B18F7A16AE}"/>
              </a:ext>
            </a:extLst>
          </p:cNvPr>
          <p:cNvSpPr txBox="1"/>
          <p:nvPr/>
        </p:nvSpPr>
        <p:spPr>
          <a:xfrm>
            <a:off x="1649435" y="4231886"/>
            <a:ext cx="8857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“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0"/>
              </a:rPr>
              <a:t>People resist a census, but give them a profile page and they’ll spend all day telling you who they are.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”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Max Berry, Lexicon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2000" err="1"/>
              <a:t>Robnik-Sikonja</a:t>
            </a:r>
            <a:r>
              <a:rPr lang="en-US" sz="2000"/>
              <a:t>, M., </a:t>
            </a:r>
            <a:r>
              <a:rPr lang="en-US" sz="2000" err="1"/>
              <a:t>Savicky</a:t>
            </a:r>
            <a:r>
              <a:rPr lang="en-US" sz="2000"/>
              <a:t>, P., </a:t>
            </a:r>
            <a:r>
              <a:rPr lang="en-US" sz="2000">
                <a:hlinkClick r:id="rId2"/>
              </a:rPr>
              <a:t>CORElearn</a:t>
            </a:r>
            <a:r>
              <a:rPr lang="en-US" sz="2000"/>
              <a:t> package documentation, v1.51.2, CRAN.</a:t>
            </a:r>
          </a:p>
          <a:p>
            <a:pPr algn="just">
              <a:buSzPct val="100000"/>
            </a:pPr>
            <a:r>
              <a:rPr lang="en-US" sz="2000"/>
              <a:t>Ng, A., Soo, K., </a:t>
            </a:r>
            <a:r>
              <a:rPr lang="en-US" sz="2000">
                <a:hlinkClick r:id="rId3"/>
              </a:rPr>
              <a:t>Principal Component Analysis Tutorial</a:t>
            </a:r>
            <a:r>
              <a:rPr lang="en-US" sz="2000"/>
              <a:t>, June 15, 2016.</a:t>
            </a:r>
          </a:p>
          <a:p>
            <a:pPr algn="just">
              <a:buSzPct val="100000"/>
            </a:pPr>
            <a:r>
              <a:rPr lang="en-US" sz="2000">
                <a:hlinkClick r:id="rId4"/>
              </a:rPr>
              <a:t>Principal component analysis</a:t>
            </a:r>
            <a:r>
              <a:rPr lang="en-US" sz="2000"/>
              <a:t>, on Wikipedia</a:t>
            </a:r>
          </a:p>
          <a:p>
            <a:pPr algn="just">
              <a:buSzPct val="100000"/>
            </a:pPr>
            <a:r>
              <a:rPr lang="en-US" sz="2000"/>
              <a:t>Hastie, T., </a:t>
            </a:r>
            <a:r>
              <a:rPr lang="en-US" sz="2000" err="1"/>
              <a:t>Tibshirani</a:t>
            </a:r>
            <a:r>
              <a:rPr lang="en-US" sz="2000"/>
              <a:t>, R., Friedman, J. [2009], </a:t>
            </a:r>
            <a:r>
              <a:rPr lang="en-US" sz="2000" i="1">
                <a:hlinkClick r:id="rId5"/>
              </a:rPr>
              <a:t>The Elements of Statistical Learning </a:t>
            </a:r>
            <a:r>
              <a:rPr lang="en-US" sz="2000">
                <a:hlinkClick r:id="rId5"/>
              </a:rPr>
              <a:t>(2</a:t>
            </a:r>
            <a:r>
              <a:rPr lang="en-US" sz="2000" baseline="30000">
                <a:hlinkClick r:id="rId5"/>
              </a:rPr>
              <a:t>nd</a:t>
            </a:r>
            <a:r>
              <a:rPr lang="en-US" sz="2000">
                <a:hlinkClick r:id="rId5"/>
              </a:rPr>
              <a:t> ed.)</a:t>
            </a:r>
            <a:r>
              <a:rPr lang="en-US" sz="2000"/>
              <a:t>, ch.2, Springer. </a:t>
            </a:r>
          </a:p>
          <a:p>
            <a:pPr algn="just">
              <a:buSzPct val="100000"/>
            </a:pPr>
            <a:r>
              <a:rPr lang="en-US" sz="2000"/>
              <a:t>Smith, L.I. [2002], </a:t>
            </a:r>
            <a:r>
              <a:rPr lang="en-US" sz="2000">
                <a:hlinkClick r:id="rId6"/>
              </a:rPr>
              <a:t>A Tutorial on Principal Component Analysis</a:t>
            </a:r>
            <a:endParaRPr lang="en-US" sz="2000"/>
          </a:p>
          <a:p>
            <a:pPr algn="just">
              <a:buSzPct val="100000"/>
            </a:pPr>
            <a:r>
              <a:rPr lang="en-US" sz="2000" err="1"/>
              <a:t>Shlens</a:t>
            </a:r>
            <a:r>
              <a:rPr lang="en-US" sz="2000"/>
              <a:t>, J. [2014], </a:t>
            </a:r>
            <a:r>
              <a:rPr lang="en-US" sz="2000">
                <a:hlinkClick r:id="rId7"/>
              </a:rPr>
              <a:t>A Tutorial on Principal Component Analysis</a:t>
            </a:r>
            <a:r>
              <a:rPr lang="en-US" sz="2000"/>
              <a:t>, </a:t>
            </a:r>
            <a:r>
              <a:rPr lang="en-US" sz="2000" err="1"/>
              <a:t>arXiv.org</a:t>
            </a:r>
            <a:endParaRPr lang="en-US" sz="2000"/>
          </a:p>
          <a:p>
            <a:pPr algn="just">
              <a:buSzPct val="100000"/>
            </a:pPr>
            <a:r>
              <a:rPr lang="en-US" sz="2000">
                <a:hlinkClick r:id="rId8"/>
              </a:rPr>
              <a:t>Nonlinear dimensionality reduction</a:t>
            </a:r>
            <a:r>
              <a:rPr lang="en-US" sz="2000"/>
              <a:t>, on Wikipedia</a:t>
            </a:r>
          </a:p>
          <a:p>
            <a:pPr algn="just">
              <a:buSzPct val="100000"/>
            </a:pPr>
            <a:r>
              <a:rPr lang="nn-NO" sz="2000">
                <a:ea typeface="Helvetica Light" charset="0"/>
                <a:cs typeface="Helvetica Light" charset="0"/>
              </a:rPr>
              <a:t>J. Leskovec, A. Rajaraman, J. Ullman [2015] </a:t>
            </a:r>
            <a:r>
              <a:rPr lang="nn-NO" sz="2000" i="1">
                <a:ea typeface="Helvetica Light" charset="0"/>
                <a:cs typeface="Helvetica Light" charset="0"/>
                <a:hlinkClick r:id="rId9"/>
              </a:rPr>
              <a:t>Mining of Massive Datasets</a:t>
            </a:r>
            <a:r>
              <a:rPr lang="nn-NO" sz="2000">
                <a:ea typeface="Helvetica Light" charset="0"/>
                <a:cs typeface="Helvetica Light" charset="0"/>
              </a:rPr>
              <a:t>,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369392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nn-NO" sz="2000" err="1">
                <a:ea typeface="Helvetica Light" charset="0"/>
                <a:cs typeface="Helvetica Light" charset="0"/>
              </a:rPr>
              <a:t>Skillicorn</a:t>
            </a:r>
            <a:r>
              <a:rPr lang="nn-NO" sz="2000">
                <a:ea typeface="Helvetica Light" charset="0"/>
                <a:cs typeface="Helvetica Light" charset="0"/>
              </a:rPr>
              <a:t>, D. [2007], </a:t>
            </a:r>
            <a:r>
              <a:rPr lang="nn-NO" sz="2000" i="1">
                <a:ea typeface="Helvetica Light" charset="0"/>
                <a:cs typeface="Helvetica Light" charset="0"/>
              </a:rPr>
              <a:t>Understanding </a:t>
            </a:r>
            <a:r>
              <a:rPr lang="nn-NO" sz="2000" i="1" err="1">
                <a:ea typeface="Helvetica Light" charset="0"/>
                <a:cs typeface="Helvetica Light" charset="0"/>
              </a:rPr>
              <a:t>Complex</a:t>
            </a:r>
            <a:r>
              <a:rPr lang="nn-NO" sz="2000" i="1">
                <a:ea typeface="Helvetica Light" charset="0"/>
                <a:cs typeface="Helvetica Light" charset="0"/>
              </a:rPr>
              <a:t> Datasets: Data Mining </a:t>
            </a:r>
            <a:r>
              <a:rPr lang="nn-NO" sz="2000" i="1" err="1">
                <a:ea typeface="Helvetica Light" charset="0"/>
                <a:cs typeface="Helvetica Light" charset="0"/>
              </a:rPr>
              <a:t>with</a:t>
            </a:r>
            <a:r>
              <a:rPr lang="nn-NO" sz="2000" i="1">
                <a:ea typeface="Helvetica Light" charset="0"/>
                <a:cs typeface="Helvetica Light" charset="0"/>
              </a:rPr>
              <a:t> Matrix </a:t>
            </a:r>
            <a:r>
              <a:rPr lang="nn-NO" sz="2000" i="1" err="1">
                <a:ea typeface="Helvetica Light" charset="0"/>
                <a:cs typeface="Helvetica Light" charset="0"/>
              </a:rPr>
              <a:t>Decomposition</a:t>
            </a:r>
            <a:r>
              <a:rPr lang="nn-NO" sz="2000">
                <a:ea typeface="Helvetica Light" charset="0"/>
                <a:cs typeface="Helvetica Light" charset="0"/>
              </a:rPr>
              <a:t>, </a:t>
            </a:r>
            <a:r>
              <a:rPr lang="nn-NO" sz="2000" err="1">
                <a:ea typeface="Helvetica Light" charset="0"/>
                <a:cs typeface="Helvetica Light" charset="0"/>
              </a:rPr>
              <a:t>Chapman</a:t>
            </a:r>
            <a:r>
              <a:rPr lang="nn-NO" sz="2000">
                <a:ea typeface="Helvetica Light" charset="0"/>
                <a:cs typeface="Helvetica Light" charset="0"/>
              </a:rPr>
              <a:t> and Hall/CRC Press. </a:t>
            </a:r>
          </a:p>
          <a:p>
            <a:pPr>
              <a:buSzPct val="100000"/>
            </a:pPr>
            <a:r>
              <a:rPr lang="nn-NO" sz="2000">
                <a:hlinkClick r:id="rId2"/>
              </a:rPr>
              <a:t>CORElearn</a:t>
            </a:r>
            <a:r>
              <a:rPr lang="nn-NO" sz="2000"/>
              <a:t> </a:t>
            </a:r>
            <a:r>
              <a:rPr lang="nn-NO" sz="2000" err="1"/>
              <a:t>documentation</a:t>
            </a:r>
            <a:endParaRPr lang="nn-NO" sz="2000"/>
          </a:p>
          <a:p>
            <a:pPr algn="just">
              <a:buSzPct val="100000"/>
            </a:pPr>
            <a:r>
              <a:rPr lang="nn-NO" sz="2000">
                <a:hlinkClick r:id="rId3"/>
              </a:rPr>
              <a:t>Feature selection</a:t>
            </a:r>
            <a:r>
              <a:rPr lang="en-US" sz="2000"/>
              <a:t>, on Wikipedia</a:t>
            </a:r>
          </a:p>
          <a:p>
            <a:pPr algn="just">
              <a:buSzPct val="100000"/>
            </a:pPr>
            <a:r>
              <a:rPr lang="en-US" sz="2000">
                <a:hlinkClick r:id="rId4"/>
              </a:rPr>
              <a:t>https://simplystatistics.org/2014/10/24/an-interactive-visualization-to-teach-about-the-curse-of-dimensionality/</a:t>
            </a:r>
            <a:r>
              <a:rPr lang="en-US" sz="2000"/>
              <a:t> </a:t>
            </a:r>
          </a:p>
          <a:p>
            <a:pPr>
              <a:buSzPct val="100000"/>
            </a:pPr>
            <a:r>
              <a:rPr lang="en-CA" sz="2000" err="1"/>
              <a:t>Grolemund</a:t>
            </a:r>
            <a:r>
              <a:rPr lang="en-CA" sz="2000"/>
              <a:t>, G. [2015], </a:t>
            </a:r>
            <a:r>
              <a:rPr lang="en-CA" sz="2000" i="1"/>
              <a:t>Data Wrangling with R: how to work with the structures of your data</a:t>
            </a:r>
            <a:r>
              <a:rPr lang="en-CA" sz="2000"/>
              <a:t>, webinar, </a:t>
            </a:r>
            <a:r>
              <a:rPr lang="en-US" sz="2000">
                <a:hlinkClick r:id="rId5"/>
              </a:rPr>
              <a:t>bit.ly/wrangling-webinar</a:t>
            </a:r>
            <a:r>
              <a:rPr lang="en-US" sz="2000"/>
              <a:t> </a:t>
            </a:r>
          </a:p>
          <a:p>
            <a:pPr>
              <a:buSzPct val="100000"/>
            </a:pPr>
            <a:r>
              <a:rPr lang="en-US" sz="2000">
                <a:hlinkClick r:id="rId6"/>
              </a:rPr>
              <a:t>https://www.rstudio.com/resources/cheatsheets/</a:t>
            </a:r>
            <a:r>
              <a:rPr lang="en-US" sz="2000"/>
              <a:t> </a:t>
            </a:r>
          </a:p>
          <a:p>
            <a:r>
              <a:rPr lang="en-CA" sz="2000"/>
              <a:t>Farrell, P., </a:t>
            </a:r>
            <a:r>
              <a:rPr lang="en-CA" sz="2000" i="1"/>
              <a:t>STAT 4502 Survey Sampling Course Package</a:t>
            </a:r>
            <a:r>
              <a:rPr lang="en-CA" sz="2000"/>
              <a:t>, Carleton University, Fall 2008</a:t>
            </a:r>
          </a:p>
        </p:txBody>
      </p:sp>
    </p:spTree>
    <p:extLst>
      <p:ext uri="{BB962C8B-B14F-4D97-AF65-F5344CB8AC3E}">
        <p14:creationId xmlns:p14="http://schemas.microsoft.com/office/powerpoint/2010/main" val="3191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err="1"/>
              <a:t>Lessler</a:t>
            </a:r>
            <a:r>
              <a:rPr lang="en-CA" sz="2000"/>
              <a:t>, J. and </a:t>
            </a:r>
            <a:r>
              <a:rPr lang="en-CA" sz="2000" err="1"/>
              <a:t>Kalsbeek</a:t>
            </a:r>
            <a:r>
              <a:rPr lang="en-CA" sz="2000"/>
              <a:t>, W. [1992], </a:t>
            </a:r>
            <a:r>
              <a:rPr lang="en-CA" sz="2000" i="1" err="1"/>
              <a:t>Nonsampling</a:t>
            </a:r>
            <a:r>
              <a:rPr lang="en-CA" sz="2000" i="1"/>
              <a:t> Errors in Surveys</a:t>
            </a:r>
            <a:r>
              <a:rPr lang="en-CA" sz="2000"/>
              <a:t>, Wiley, New York</a:t>
            </a:r>
          </a:p>
          <a:p>
            <a:r>
              <a:rPr lang="en-CA" sz="2000"/>
              <a:t>Oppenheim, N. [1992], </a:t>
            </a:r>
            <a:r>
              <a:rPr lang="en-CA" sz="2000" i="1"/>
              <a:t>Questionnaire Design, Interviewing, and Attitude Measurement</a:t>
            </a:r>
            <a:r>
              <a:rPr lang="en-CA" sz="2000"/>
              <a:t>, St. Martin’s</a:t>
            </a:r>
          </a:p>
          <a:p>
            <a:r>
              <a:rPr lang="en-CA" sz="2000" err="1"/>
              <a:t>Hidiroglou</a:t>
            </a:r>
            <a:r>
              <a:rPr lang="en-CA" sz="2000"/>
              <a:t>, M., Drew, J. and Gray, G. [1993], “A Framework for Measuring and Reducing non-response in Surveys,” Survey Methodology, v.19, n.1, pp.81-94</a:t>
            </a:r>
          </a:p>
          <a:p>
            <a:r>
              <a:rPr lang="en-CA" sz="2000"/>
              <a:t>Gower, A. [1994], “Questionnaire Design for Business Surveys,” </a:t>
            </a:r>
            <a:r>
              <a:rPr lang="en-CA" sz="2000" i="1"/>
              <a:t>Survey Methodology</a:t>
            </a:r>
            <a:r>
              <a:rPr lang="en-CA" sz="2000"/>
              <a:t>, v.20, n.2</a:t>
            </a:r>
          </a:p>
          <a:p>
            <a:r>
              <a:rPr lang="en-CA" sz="2000" i="1"/>
              <a:t>Survey Methods and Practices</a:t>
            </a:r>
            <a:r>
              <a:rPr lang="en-CA" sz="2000"/>
              <a:t>, Statistics Canada, Catalogue no.12-587-X</a:t>
            </a:r>
          </a:p>
          <a:p>
            <a:r>
              <a:rPr lang="en-CA" sz="2000"/>
              <a:t>Boily, P., </a:t>
            </a:r>
            <a:r>
              <a:rPr lang="en-CA" sz="2000" err="1"/>
              <a:t>Schellinck</a:t>
            </a:r>
            <a:r>
              <a:rPr lang="en-CA" sz="2000"/>
              <a:t>, J., Hagiwara, S., </a:t>
            </a:r>
            <a:r>
              <a:rPr lang="en-CA" sz="2000" i="1"/>
              <a:t>et al. </a:t>
            </a:r>
            <a:r>
              <a:rPr lang="en-CA" sz="2000"/>
              <a:t>[in preparation], </a:t>
            </a:r>
            <a:r>
              <a:rPr lang="en-CA" sz="2000" i="1"/>
              <a:t>Introduction to Quantitative Consulting.</a:t>
            </a:r>
          </a:p>
          <a:p>
            <a:pPr algn="just">
              <a:buSzPct val="100000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29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Data To Collect: Sampling Theory and Study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Modern Data Collection: APIs and Web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your Data: Data Wrangling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Ready for Analysis: 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Your Data (More) Manageable: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Ensuring Good Data: Data Quality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31336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C48B-72E0-D747-A26E-46BF4F98C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COLLECTION AND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8915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SzPct val="100000"/>
              <a:buNone/>
            </a:pPr>
            <a:r>
              <a:rPr lang="en-US" sz="2000"/>
              <a:t>Chapman, A. [2005], </a:t>
            </a:r>
            <a:r>
              <a:rPr lang="en-US" sz="2000" i="1"/>
              <a:t>Principles and Methods of Data Cleaning – Primary Species and Species-Occurrence Data</a:t>
            </a:r>
            <a:r>
              <a:rPr lang="en-US" sz="2000"/>
              <a:t>, Report for the Global Biodiversity Information Facility, Copenhagen.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van </a:t>
            </a:r>
            <a:r>
              <a:rPr lang="en-US" sz="2000" err="1"/>
              <a:t>Buuren</a:t>
            </a:r>
            <a:r>
              <a:rPr lang="en-US" sz="2000"/>
              <a:t>, S. [2012], </a:t>
            </a:r>
            <a:r>
              <a:rPr lang="en-US" sz="2000" i="1"/>
              <a:t>Flexible Imputation of Missing Data</a:t>
            </a:r>
            <a:r>
              <a:rPr lang="en-US" sz="2000"/>
              <a:t>, CRC Press, Boca Raton.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Orchard, T. and Woodbury, M. [1972], </a:t>
            </a:r>
            <a:r>
              <a:rPr lang="en-US" sz="2000" i="1"/>
              <a:t>A Missing Information Principle: Theory and Applications,</a:t>
            </a:r>
            <a:r>
              <a:rPr lang="en-US" sz="2000"/>
              <a:t> Proc. Sixth Berkeley </a:t>
            </a:r>
            <a:r>
              <a:rPr lang="en-US" sz="2000" err="1"/>
              <a:t>Symp</a:t>
            </a:r>
            <a:r>
              <a:rPr lang="en-US" sz="2000"/>
              <a:t>. on Math. Statist. and Prob., Berkeley.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Hagiwara, S. [2012], </a:t>
            </a:r>
            <a:r>
              <a:rPr lang="en-US" sz="2000" i="1"/>
              <a:t>Nonresponse Error in Survey Sampling – Comparison of Different Imputation Methods</a:t>
            </a:r>
            <a:r>
              <a:rPr lang="en-US" sz="2000"/>
              <a:t>, </a:t>
            </a:r>
            <a:r>
              <a:rPr lang="en-US" sz="2000" err="1"/>
              <a:t>Honours</a:t>
            </a:r>
            <a:r>
              <a:rPr lang="en-US" sz="2000"/>
              <a:t> Thesis, Carleton University, Ottawa.</a:t>
            </a:r>
          </a:p>
          <a:p>
            <a:pPr marL="0" indent="0" algn="just">
              <a:buSzPct val="100000"/>
              <a:buNone/>
            </a:pPr>
            <a:r>
              <a:rPr lang="en-US" sz="2000" err="1"/>
              <a:t>Raghunathan</a:t>
            </a:r>
            <a:r>
              <a:rPr lang="en-US" sz="2000"/>
              <a:t>, T., </a:t>
            </a:r>
            <a:r>
              <a:rPr lang="en-US" sz="2000" err="1"/>
              <a:t>Lepkowski</a:t>
            </a:r>
            <a:r>
              <a:rPr lang="en-US" sz="2000"/>
              <a:t>, J., Van </a:t>
            </a:r>
            <a:r>
              <a:rPr lang="en-US" sz="2000" err="1"/>
              <a:t>Hoewyk</a:t>
            </a:r>
            <a:r>
              <a:rPr lang="en-US" sz="2000"/>
              <a:t>, J. and </a:t>
            </a:r>
            <a:r>
              <a:rPr lang="en-US" sz="2000" err="1"/>
              <a:t>Solenberger</a:t>
            </a:r>
            <a:r>
              <a:rPr lang="en-US" sz="2000"/>
              <a:t>, P. [2001], </a:t>
            </a:r>
            <a:r>
              <a:rPr lang="en-US" sz="2000" i="1"/>
              <a:t>A Multivariate Technique for Multiply Imputing Missing Values Using a Sequence of Regression Models</a:t>
            </a:r>
            <a:r>
              <a:rPr lang="en-US" sz="2000"/>
              <a:t>, Survey Methodology, v.27, n.1, pp.85-95, Statistics Canada, Catalogue no. 12-001.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Survey Methods and Practices, Statistics Canada, Catalogue no.12-587-X.</a:t>
            </a:r>
          </a:p>
        </p:txBody>
      </p:sp>
    </p:spTree>
    <p:extLst>
      <p:ext uri="{BB962C8B-B14F-4D97-AF65-F5344CB8AC3E}">
        <p14:creationId xmlns:p14="http://schemas.microsoft.com/office/powerpoint/2010/main" val="12677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SzPct val="100000"/>
              <a:buNone/>
            </a:pPr>
            <a:r>
              <a:rPr lang="en-US" sz="2000"/>
              <a:t>Rubin, D.B. [1987], </a:t>
            </a:r>
            <a:r>
              <a:rPr lang="en-US" sz="2000" i="1"/>
              <a:t>Multiple Imputation for Nonresponse in Surveys</a:t>
            </a:r>
            <a:r>
              <a:rPr lang="en-US" sz="2000"/>
              <a:t>, Wiley, New York.</a:t>
            </a:r>
          </a:p>
          <a:p>
            <a:pPr marL="0" indent="0" algn="just">
              <a:buSzPct val="100000"/>
              <a:buNone/>
            </a:pPr>
            <a:r>
              <a:rPr lang="en-US" sz="2000" err="1"/>
              <a:t>Kutner</a:t>
            </a:r>
            <a:r>
              <a:rPr lang="en-US" sz="2000"/>
              <a:t>, M., </a:t>
            </a:r>
            <a:r>
              <a:rPr lang="en-US" sz="2000" err="1"/>
              <a:t>Nachtsheim</a:t>
            </a:r>
            <a:r>
              <a:rPr lang="en-US" sz="2000"/>
              <a:t>, C., </a:t>
            </a:r>
            <a:r>
              <a:rPr lang="en-US" sz="2000" err="1"/>
              <a:t>Neter</a:t>
            </a:r>
            <a:r>
              <a:rPr lang="en-US" sz="2000"/>
              <a:t>, J. and Li, W. [2004], </a:t>
            </a:r>
            <a:r>
              <a:rPr lang="en-US" sz="2000" i="1"/>
              <a:t>Applied Linear Statistical Models</a:t>
            </a:r>
            <a:r>
              <a:rPr lang="en-US" sz="2000"/>
              <a:t>, 5th ed., McGraw-Hill/Irwin, New York.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Green, S. and </a:t>
            </a:r>
            <a:r>
              <a:rPr lang="en-US" sz="2000" err="1"/>
              <a:t>Salkind</a:t>
            </a:r>
            <a:r>
              <a:rPr lang="en-US" sz="2000"/>
              <a:t>, N. [2011], </a:t>
            </a:r>
            <a:r>
              <a:rPr lang="en-US" sz="2000" i="1"/>
              <a:t>Using SPSS for Windows and Macintosh – Analyzing and Understanding Data</a:t>
            </a:r>
            <a:r>
              <a:rPr lang="en-US" sz="2000"/>
              <a:t>, 6th ed., Prentice Hall, Upper Saddle River.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Wikipedia entry for </a:t>
            </a:r>
            <a:r>
              <a:rPr lang="en-US" sz="2000">
                <a:hlinkClick r:id="rId2" action="ppaction://hlinkfile"/>
              </a:rPr>
              <a:t>Data Cleansing</a:t>
            </a:r>
            <a:r>
              <a:rPr lang="en-US" sz="2000"/>
              <a:t> 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Wikipedia entry for </a:t>
            </a:r>
            <a:r>
              <a:rPr lang="en-US" sz="2000">
                <a:hlinkClick r:id="rId3" action="ppaction://hlinkfile"/>
              </a:rPr>
              <a:t>Imputation</a:t>
            </a:r>
            <a:endParaRPr lang="en-US" sz="2000"/>
          </a:p>
          <a:p>
            <a:pPr marL="0" indent="0" algn="just">
              <a:buSzPct val="100000"/>
              <a:buNone/>
            </a:pPr>
            <a:r>
              <a:rPr lang="en-US" sz="2000"/>
              <a:t>Wikipedia entry for </a:t>
            </a:r>
            <a:r>
              <a:rPr lang="en-US" sz="2000">
                <a:hlinkClick r:id="rId4" action="ppaction://hlinkfile"/>
              </a:rPr>
              <a:t>Outliers</a:t>
            </a:r>
            <a:endParaRPr lang="en-US" sz="2000"/>
          </a:p>
          <a:p>
            <a:pPr marL="0" indent="0" algn="just">
              <a:buSzPct val="100000"/>
              <a:buNone/>
            </a:pPr>
            <a:r>
              <a:rPr lang="en-US" sz="2000" err="1"/>
              <a:t>Torgo</a:t>
            </a:r>
            <a:r>
              <a:rPr lang="en-US" sz="2000"/>
              <a:t>, L. [2017], </a:t>
            </a:r>
            <a:r>
              <a:rPr lang="en-US" sz="2000" i="1"/>
              <a:t>Data Mining with R </a:t>
            </a:r>
            <a:r>
              <a:rPr lang="en-US" sz="2000"/>
              <a:t>(2</a:t>
            </a:r>
            <a:r>
              <a:rPr lang="en-US" sz="2000" baseline="30000"/>
              <a:t>nd</a:t>
            </a:r>
            <a:r>
              <a:rPr lang="en-US" sz="2000"/>
              <a:t> edition), CRC Press.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McCallum, Q.E. [2013], </a:t>
            </a:r>
            <a:r>
              <a:rPr lang="en-US" sz="2000" i="1"/>
              <a:t>Bad Data Handbook</a:t>
            </a:r>
            <a:r>
              <a:rPr lang="en-US" sz="2000"/>
              <a:t>, O’Reilly.</a:t>
            </a:r>
          </a:p>
        </p:txBody>
      </p:sp>
    </p:spTree>
    <p:extLst>
      <p:ext uri="{BB962C8B-B14F-4D97-AF65-F5344CB8AC3E}">
        <p14:creationId xmlns:p14="http://schemas.microsoft.com/office/powerpoint/2010/main" val="34013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SzPct val="100000"/>
              <a:buNone/>
            </a:pPr>
            <a:r>
              <a:rPr lang="en-US" sz="2000" err="1"/>
              <a:t>Kazil</a:t>
            </a:r>
            <a:r>
              <a:rPr lang="en-US" sz="2000"/>
              <a:t>, J., </a:t>
            </a:r>
            <a:r>
              <a:rPr lang="en-US" sz="2000" err="1"/>
              <a:t>Jarmul</a:t>
            </a:r>
            <a:r>
              <a:rPr lang="en-US" sz="2000"/>
              <a:t>, K. [2016], </a:t>
            </a:r>
            <a:r>
              <a:rPr lang="en-US" sz="2000" i="1"/>
              <a:t>Data Wrangling with Python</a:t>
            </a:r>
            <a:r>
              <a:rPr lang="en-US" sz="2000"/>
              <a:t>, O’Reilly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de </a:t>
            </a:r>
            <a:r>
              <a:rPr lang="en-US" sz="2000" err="1"/>
              <a:t>Jonge</a:t>
            </a:r>
            <a:r>
              <a:rPr lang="en-US" sz="2000"/>
              <a:t>, E., van der Loo, M. [2013], </a:t>
            </a:r>
            <a:r>
              <a:rPr lang="en-US" sz="2000" i="1"/>
              <a:t>An Introduction to Data Cleaning with R</a:t>
            </a:r>
            <a:r>
              <a:rPr lang="en-US" sz="2000"/>
              <a:t>, Statistics Netherlands.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Pyle, D. [1999], </a:t>
            </a:r>
            <a:r>
              <a:rPr lang="en-US" sz="2000" i="1"/>
              <a:t>Data Preparation for Data Mining</a:t>
            </a:r>
            <a:r>
              <a:rPr lang="en-US" sz="2000"/>
              <a:t>, Morgan Kaufmann Publishers.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Weiss, S.M., </a:t>
            </a:r>
            <a:r>
              <a:rPr lang="en-US" sz="2000" err="1"/>
              <a:t>Indurkhya</a:t>
            </a:r>
            <a:r>
              <a:rPr lang="en-US" sz="2000"/>
              <a:t>, I. [1999], </a:t>
            </a:r>
            <a:r>
              <a:rPr lang="en-US" sz="2000" i="1"/>
              <a:t>Predictive Data Mining: A Practical Guide</a:t>
            </a:r>
            <a:r>
              <a:rPr lang="en-US" sz="2000"/>
              <a:t>, Morgan Kaufmann Publishers.</a:t>
            </a:r>
          </a:p>
          <a:p>
            <a:pPr marL="0" indent="0" algn="just">
              <a:buSzPct val="100000"/>
              <a:buNone/>
            </a:pPr>
            <a:r>
              <a:rPr lang="en-US" sz="2000" err="1"/>
              <a:t>Buttrey</a:t>
            </a:r>
            <a:r>
              <a:rPr lang="en-US" sz="2000"/>
              <a:t>, S.E. [2017], </a:t>
            </a:r>
            <a:r>
              <a:rPr lang="en-US" sz="2000" i="1"/>
              <a:t>A Data Scientist’s Guide to Acquiring, Cleaning, and Managing Data in R</a:t>
            </a:r>
            <a:r>
              <a:rPr lang="en-US" sz="2000"/>
              <a:t>, Wiley.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Aggarwal, C.C. [2013], </a:t>
            </a:r>
            <a:r>
              <a:rPr lang="en-US" sz="2000" i="1"/>
              <a:t>Outlier Analysis</a:t>
            </a:r>
            <a:r>
              <a:rPr lang="en-US" sz="2000"/>
              <a:t>, Springer.</a:t>
            </a:r>
          </a:p>
          <a:p>
            <a:pPr marL="0" indent="0" algn="just">
              <a:buSzPct val="100000"/>
              <a:buNone/>
            </a:pPr>
            <a:r>
              <a:rPr lang="en-US" sz="2000" err="1"/>
              <a:t>Chandola</a:t>
            </a:r>
            <a:r>
              <a:rPr lang="en-US" sz="2000"/>
              <a:t>, V., Banerjee, A., Kumar, V. [2007], </a:t>
            </a:r>
            <a:r>
              <a:rPr lang="en-US" sz="2000" i="1"/>
              <a:t>Outlier detection: a survey</a:t>
            </a:r>
            <a:r>
              <a:rPr lang="en-US" sz="2000"/>
              <a:t>, Technical Report TR 07-017, Department of Computer Science and Engineering, University of Minnesota.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Hodge, V., Austin, J. [2004], A survey of outlier detection methodologies, </a:t>
            </a:r>
            <a:r>
              <a:rPr lang="en-US" sz="2000" i="1" err="1"/>
              <a:t>Artif.Intell.Rev</a:t>
            </a:r>
            <a:r>
              <a:rPr lang="en-US" sz="2000" i="1"/>
              <a:t>.,</a:t>
            </a:r>
            <a:r>
              <a:rPr lang="en-US" sz="2000"/>
              <a:t> 22(2):85</a:t>
            </a:r>
            <a:r>
              <a:rPr lang="mr-IN" sz="2000"/>
              <a:t>–</a:t>
            </a:r>
            <a:r>
              <a:rPr lang="en-US" sz="2000"/>
              <a:t>126.</a:t>
            </a:r>
          </a:p>
        </p:txBody>
      </p:sp>
    </p:spTree>
    <p:extLst>
      <p:ext uri="{BB962C8B-B14F-4D97-AF65-F5344CB8AC3E}">
        <p14:creationId xmlns:p14="http://schemas.microsoft.com/office/powerpoint/2010/main" val="26339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SzPct val="100000"/>
              <a:buNone/>
            </a:pPr>
            <a:r>
              <a:rPr lang="en-US" sz="2000"/>
              <a:t>Feng, L., Nowak, G., Welsh, A.H., O’Neill, T. [2014], </a:t>
            </a:r>
            <a:r>
              <a:rPr lang="en-US" sz="2000" i="1" err="1"/>
              <a:t>imputeR</a:t>
            </a:r>
            <a:r>
              <a:rPr lang="en-US" sz="2000" i="1"/>
              <a:t>: a general imputation framework in R</a:t>
            </a:r>
            <a:r>
              <a:rPr lang="en-US" sz="2000"/>
              <a:t>.</a:t>
            </a:r>
          </a:p>
          <a:p>
            <a:pPr marL="0" indent="0" algn="just">
              <a:buSzPct val="100000"/>
              <a:buNone/>
            </a:pPr>
            <a:r>
              <a:rPr lang="en-US" sz="2000" err="1"/>
              <a:t>Steiger</a:t>
            </a:r>
            <a:r>
              <a:rPr lang="en-US" sz="2000"/>
              <a:t>, J.H. , </a:t>
            </a:r>
            <a:r>
              <a:rPr lang="en-US" sz="2000">
                <a:hlinkClick r:id="rId3" invalidUrl="http://www.statpower.net/Content/313/Lecture Notes/Transformation.pdf"/>
              </a:rPr>
              <a:t>Transformations to Linearity</a:t>
            </a:r>
            <a:r>
              <a:rPr lang="en-US" sz="2000"/>
              <a:t>, lecture notes.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Wood, F., </a:t>
            </a:r>
            <a:r>
              <a:rPr lang="en-US" sz="2000">
                <a:hlinkClick r:id="rId4"/>
              </a:rPr>
              <a:t>Remedial Measures Wrap-Up and Transformations</a:t>
            </a:r>
            <a:r>
              <a:rPr lang="en-US" sz="2000"/>
              <a:t>, lecture notes. 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Dougherty, J., </a:t>
            </a:r>
            <a:r>
              <a:rPr lang="en-US" sz="2000" err="1"/>
              <a:t>Kohavi</a:t>
            </a:r>
            <a:r>
              <a:rPr lang="en-US" sz="2000"/>
              <a:t>, R., </a:t>
            </a:r>
            <a:r>
              <a:rPr lang="en-US" sz="2000" err="1"/>
              <a:t>Sahami</a:t>
            </a:r>
            <a:r>
              <a:rPr lang="en-US" sz="2000"/>
              <a:t>, M. [1995], Supervised and unsupervised discretization of continuous features, in </a:t>
            </a:r>
            <a:r>
              <a:rPr lang="en-US" sz="2000" i="1"/>
              <a:t>Machine Learning: Proceedings of the Twelfth International Conference</a:t>
            </a:r>
            <a:r>
              <a:rPr lang="en-US" sz="2000"/>
              <a:t>, </a:t>
            </a:r>
            <a:r>
              <a:rPr lang="en-US" sz="2000" err="1"/>
              <a:t>Prieditis</a:t>
            </a:r>
            <a:r>
              <a:rPr lang="en-US" sz="2000"/>
              <a:t>, A., Russell, S. (</a:t>
            </a:r>
            <a:r>
              <a:rPr lang="en-US" sz="2000" err="1"/>
              <a:t>eds</a:t>
            </a:r>
            <a:r>
              <a:rPr lang="en-US" sz="2000"/>
              <a:t>), Morgan Kaufmann Publishers. 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Orchard, T., Woodbury, M. [1972], </a:t>
            </a:r>
            <a:r>
              <a:rPr lang="en-US" sz="2000">
                <a:hlinkClick r:id="rId5"/>
              </a:rPr>
              <a:t>A Missing Information Principle: Theory and Applications</a:t>
            </a:r>
            <a:r>
              <a:rPr lang="en-US" sz="2000"/>
              <a:t>, Berkeley Symposium on Mathematical Statistics and Probability, University of California Press.  </a:t>
            </a:r>
          </a:p>
          <a:p>
            <a:pPr marL="0" indent="0" algn="just">
              <a:buSzPct val="100000"/>
              <a:buNone/>
            </a:pPr>
            <a:r>
              <a:rPr lang="en-US" sz="2000"/>
              <a:t>Height Percentile Calculator, by Age and Country, </a:t>
            </a:r>
            <a:r>
              <a:rPr lang="en-US" sz="2000">
                <a:hlinkClick r:id="rId6"/>
              </a:rPr>
              <a:t>https://tall.life/height-percentile-calculator-age-country/</a:t>
            </a:r>
            <a:r>
              <a:rPr lang="en-US" sz="2000"/>
              <a:t> </a:t>
            </a:r>
          </a:p>
          <a:p>
            <a:pPr marL="0" indent="0" algn="just">
              <a:buSzPct val="100000"/>
              <a:buNone/>
            </a:pPr>
            <a:r>
              <a:rPr lang="en-CA" sz="2000" err="1"/>
              <a:t>Dua</a:t>
            </a:r>
            <a:r>
              <a:rPr lang="en-CA" sz="2000"/>
              <a:t>, D., </a:t>
            </a:r>
            <a:r>
              <a:rPr lang="en-CA" sz="2000" err="1"/>
              <a:t>Karra</a:t>
            </a:r>
            <a:r>
              <a:rPr lang="en-CA" sz="2000"/>
              <a:t> </a:t>
            </a:r>
            <a:r>
              <a:rPr lang="en-CA" sz="2000" err="1"/>
              <a:t>Taniskidou</a:t>
            </a:r>
            <a:r>
              <a:rPr lang="en-CA" sz="2000"/>
              <a:t>, E. [2017], Liver Disorders dataset, UCI Machine Learning Repository.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49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D3FA-1596-43C4-A805-4CC4415F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6B81-26C9-450A-B0E3-E0A31607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000">
                <a:hlinkClick r:id="rId2"/>
              </a:rPr>
              <a:t>http://www.roymfrancis.com/scraping-instagram-choosing-hashtags/</a:t>
            </a:r>
            <a:endParaRPr lang="en-CA" sz="2000"/>
          </a:p>
          <a:p>
            <a:pPr marL="0" indent="0">
              <a:buNone/>
            </a:pPr>
            <a:r>
              <a:rPr lang="en-CA" sz="2000" err="1"/>
              <a:t>Munzert</a:t>
            </a:r>
            <a:r>
              <a:rPr lang="en-CA" sz="2000"/>
              <a:t>, S., </a:t>
            </a:r>
            <a:r>
              <a:rPr lang="en-CA" sz="2000" err="1"/>
              <a:t>Rubba</a:t>
            </a:r>
            <a:r>
              <a:rPr lang="en-CA" sz="2000"/>
              <a:t>, C., Meissner, P., </a:t>
            </a:r>
            <a:r>
              <a:rPr lang="en-CA" sz="2000" err="1"/>
              <a:t>Nyhuis</a:t>
            </a:r>
            <a:r>
              <a:rPr lang="en-CA" sz="2000"/>
              <a:t>, D. [2015], </a:t>
            </a:r>
            <a:r>
              <a:rPr lang="en-CA" sz="2000" i="1"/>
              <a:t>Automated Data Collection with R, A Practical Guide to Web Scraping and Text Mining</a:t>
            </a:r>
            <a:r>
              <a:rPr lang="en-CA" sz="2000"/>
              <a:t>; Wiley</a:t>
            </a:r>
          </a:p>
          <a:p>
            <a:pPr marL="0" indent="0">
              <a:buNone/>
            </a:pPr>
            <a:r>
              <a:rPr lang="en-CA" sz="2000"/>
              <a:t>Mitchell, R. [2015], </a:t>
            </a:r>
            <a:r>
              <a:rPr lang="en-CA" sz="2000" i="1"/>
              <a:t>Web Scraping with Python: Collecting Data From the Modern Web</a:t>
            </a:r>
            <a:r>
              <a:rPr lang="en-CA" sz="2000"/>
              <a:t>, O’Reilly.</a:t>
            </a:r>
          </a:p>
          <a:p>
            <a:pPr marL="0" indent="0">
              <a:buNone/>
            </a:pPr>
            <a:r>
              <a:rPr lang="en-CA" sz="2000">
                <a:hlinkClick r:id="rId3"/>
              </a:rPr>
              <a:t>https://www.w3schools.com/xml/xpath_intro.asp</a:t>
            </a:r>
            <a:endParaRPr lang="en-CA" sz="2000"/>
          </a:p>
          <a:p>
            <a:pPr marL="0" indent="0">
              <a:buNone/>
            </a:pPr>
            <a:r>
              <a:rPr lang="en-CA" sz="2000">
                <a:hlinkClick r:id="rId4"/>
              </a:rPr>
              <a:t>https://www.w3schools.com/</a:t>
            </a:r>
            <a:endParaRPr lang="en-CA" sz="2000"/>
          </a:p>
          <a:p>
            <a:pPr marL="0" indent="0">
              <a:buNone/>
            </a:pPr>
            <a:r>
              <a:rPr lang="en-CA" sz="2000">
                <a:hlinkClick r:id="rId5"/>
              </a:rPr>
              <a:t>https://en.wikipedia.org/wiki/XHTML</a:t>
            </a:r>
            <a:r>
              <a:rPr lang="en-CA" sz="2000"/>
              <a:t> </a:t>
            </a:r>
          </a:p>
          <a:p>
            <a:pPr marL="0" indent="0">
              <a:buNone/>
            </a:pPr>
            <a:r>
              <a:rPr lang="en-CA" sz="2000">
                <a:hlinkClick r:id="rId6"/>
              </a:rPr>
              <a:t>https://medium.com/the-andela-way/introduction-to-web-scraping-using-selenium-7ec377a8cf72</a:t>
            </a:r>
            <a:r>
              <a:rPr lang="en-CA" sz="2000"/>
              <a:t> </a:t>
            </a:r>
          </a:p>
          <a:p>
            <a:pPr marL="0" indent="0">
              <a:buNone/>
            </a:pPr>
            <a:r>
              <a:rPr lang="en-CA" sz="2000">
                <a:hlinkClick r:id="rId7"/>
              </a:rPr>
              <a:t>https://pypi.python.org/pypi/selenium</a:t>
            </a:r>
            <a:r>
              <a:rPr lang="en-CA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2000" err="1"/>
              <a:t>Guyon</a:t>
            </a:r>
            <a:r>
              <a:rPr lang="en-US" sz="2000"/>
              <a:t>, I., </a:t>
            </a:r>
            <a:r>
              <a:rPr lang="en-US" sz="2000" err="1"/>
              <a:t>Elisseeff</a:t>
            </a:r>
            <a:r>
              <a:rPr lang="en-US" sz="2000"/>
              <a:t>, A., </a:t>
            </a:r>
            <a:r>
              <a:rPr lang="en-US" sz="2000">
                <a:hlinkClick r:id="rId2"/>
              </a:rPr>
              <a:t>An Introduction to Variable and Feature Selection</a:t>
            </a:r>
            <a:r>
              <a:rPr lang="en-US" sz="2000"/>
              <a:t>, </a:t>
            </a:r>
            <a:r>
              <a:rPr lang="en-US" sz="2000" i="1"/>
              <a:t>Journal of Machine Learning Research</a:t>
            </a:r>
            <a:r>
              <a:rPr lang="en-US" sz="2000"/>
              <a:t>, 3(Mar):1157-1182, 2003. </a:t>
            </a:r>
          </a:p>
          <a:p>
            <a:pPr algn="just">
              <a:buSzPct val="100000"/>
            </a:pPr>
            <a:r>
              <a:rPr lang="en-US" sz="2000" err="1"/>
              <a:t>Cawley</a:t>
            </a:r>
            <a:r>
              <a:rPr lang="en-US" sz="2000"/>
              <a:t>, G.C., Talbot, N.L.C., </a:t>
            </a:r>
            <a:r>
              <a:rPr lang="en-US" sz="2000">
                <a:hlinkClick r:id="rId3"/>
              </a:rPr>
              <a:t>Gene selection in cancer classification using sparse logistic regression with Bayesian regularization</a:t>
            </a:r>
            <a:r>
              <a:rPr lang="en-US" sz="2000"/>
              <a:t>, </a:t>
            </a:r>
            <a:r>
              <a:rPr lang="en-US" sz="2000" i="1"/>
              <a:t>Bioinformatics</a:t>
            </a:r>
            <a:r>
              <a:rPr lang="en-US" sz="2000"/>
              <a:t>, (2006) 22 (19): 2348-2355.</a:t>
            </a:r>
          </a:p>
          <a:p>
            <a:pPr algn="just">
              <a:buSzPct val="100000"/>
            </a:pPr>
            <a:r>
              <a:rPr lang="en-US" sz="2000" err="1"/>
              <a:t>Ambroise</a:t>
            </a:r>
            <a:r>
              <a:rPr lang="en-US" sz="2000"/>
              <a:t>, C., McLachlan, G.J., </a:t>
            </a:r>
            <a:r>
              <a:rPr lang="en-US" sz="2000">
                <a:hlinkClick r:id="rId4"/>
              </a:rPr>
              <a:t>Selection bias in gene extraction on the basis of microarray gene-expression data</a:t>
            </a:r>
            <a:r>
              <a:rPr lang="en-US" sz="2000"/>
              <a:t>, </a:t>
            </a:r>
            <a:r>
              <a:rPr lang="en-US" sz="2000" i="1"/>
              <a:t>PNAS</a:t>
            </a:r>
            <a:r>
              <a:rPr lang="en-US" sz="2000"/>
              <a:t>, vol.99, no.10, pp.6562–6566, 2002.</a:t>
            </a:r>
          </a:p>
          <a:p>
            <a:pPr algn="just">
              <a:buSzPct val="100000"/>
            </a:pPr>
            <a:r>
              <a:rPr lang="en-US" sz="2000"/>
              <a:t>Liu, H., </a:t>
            </a:r>
            <a:r>
              <a:rPr lang="en-US" sz="2000" err="1"/>
              <a:t>Motoda</a:t>
            </a:r>
            <a:r>
              <a:rPr lang="en-US" sz="2000"/>
              <a:t>, H. (</a:t>
            </a:r>
            <a:r>
              <a:rPr lang="en-US" sz="2000" err="1"/>
              <a:t>eds</a:t>
            </a:r>
            <a:r>
              <a:rPr lang="en-US" sz="2000"/>
              <a:t>), </a:t>
            </a:r>
            <a:r>
              <a:rPr lang="en-US" sz="2000" i="1"/>
              <a:t>Computational Methods of Feature Selection</a:t>
            </a:r>
            <a:r>
              <a:rPr lang="en-US" sz="2000"/>
              <a:t>, Chapman Hall/ CRC Press</a:t>
            </a:r>
            <a:r>
              <a:rPr lang="en-US" sz="2000" i="1"/>
              <a:t>.</a:t>
            </a:r>
          </a:p>
          <a:p>
            <a:pPr algn="just">
              <a:buSzPct val="100000"/>
            </a:pPr>
            <a:r>
              <a:rPr lang="en-US" sz="2000" err="1"/>
              <a:t>Kononenko</a:t>
            </a:r>
            <a:r>
              <a:rPr lang="en-US" sz="2000"/>
              <a:t>, I., </a:t>
            </a:r>
            <a:r>
              <a:rPr lang="en-US" sz="2000" err="1"/>
              <a:t>Kukar</a:t>
            </a:r>
            <a:r>
              <a:rPr lang="en-US" sz="2000"/>
              <a:t>, M. [2007], </a:t>
            </a:r>
            <a:r>
              <a:rPr lang="en-US" sz="2000" i="1"/>
              <a:t>Machine Learning and Data Mining: Introduction to Principles and Algorithms</a:t>
            </a:r>
            <a:r>
              <a:rPr lang="en-US" sz="2000"/>
              <a:t>, ch.6, </a:t>
            </a:r>
            <a:r>
              <a:rPr lang="en-US" sz="2000" err="1"/>
              <a:t>Horwood</a:t>
            </a:r>
            <a:r>
              <a:rPr lang="en-US" sz="2000"/>
              <a:t> Publishing.</a:t>
            </a:r>
            <a:endParaRPr lang="en-US" sz="2000">
              <a:hlinkClick r:id="rId5"/>
            </a:endParaRPr>
          </a:p>
          <a:p>
            <a:pPr algn="just">
              <a:buSzPct val="100000"/>
            </a:pPr>
            <a:r>
              <a:rPr lang="en-US" sz="2000">
                <a:hlinkClick r:id="rId5"/>
              </a:rPr>
              <a:t>Lasso (statistics)</a:t>
            </a:r>
            <a:r>
              <a:rPr lang="en-US" sz="2000"/>
              <a:t> on Wikipedia</a:t>
            </a:r>
          </a:p>
          <a:p>
            <a:pPr algn="just">
              <a:buSzPct val="100000"/>
            </a:pPr>
            <a:r>
              <a:rPr lang="en-US" sz="2000"/>
              <a:t>Aggarwal, C.C. [2016], </a:t>
            </a:r>
            <a:r>
              <a:rPr lang="en-US" sz="2000" i="1"/>
              <a:t>Data Mining: the Textbook</a:t>
            </a:r>
            <a:r>
              <a:rPr lang="en-US" sz="2000"/>
              <a:t>, sec. 2.4.3, Springer.</a:t>
            </a:r>
          </a:p>
        </p:txBody>
      </p:sp>
    </p:spTree>
    <p:extLst>
      <p:ext uri="{BB962C8B-B14F-4D97-AF65-F5344CB8AC3E}">
        <p14:creationId xmlns:p14="http://schemas.microsoft.com/office/powerpoint/2010/main" val="40906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4707</TotalTime>
  <Words>1477</Words>
  <Application>Microsoft Macintosh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Dagny OT</vt:lpstr>
      <vt:lpstr>Gill Sans MT</vt:lpstr>
      <vt:lpstr>Wingdings 2</vt:lpstr>
      <vt:lpstr>Dividend</vt:lpstr>
      <vt:lpstr>DATA COLLECTION AND DATA PROCESSING</vt:lpstr>
      <vt:lpstr>OUTLINE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148</cp:revision>
  <dcterms:created xsi:type="dcterms:W3CDTF">2018-12-12T19:39:04Z</dcterms:created>
  <dcterms:modified xsi:type="dcterms:W3CDTF">2019-02-11T06:26:26Z</dcterms:modified>
</cp:coreProperties>
</file>