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1316" r:id="rId2"/>
    <p:sldId id="2006" r:id="rId3"/>
    <p:sldId id="1962" r:id="rId4"/>
    <p:sldId id="1961" r:id="rId5"/>
    <p:sldId id="1964" r:id="rId6"/>
    <p:sldId id="1965" r:id="rId7"/>
    <p:sldId id="1963" r:id="rId8"/>
    <p:sldId id="1966" r:id="rId9"/>
    <p:sldId id="2005" r:id="rId10"/>
    <p:sldId id="20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16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57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075629" y="3204890"/>
            <a:ext cx="5867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6188EA-879E-5544-A20D-1AA538B101F3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E12A9-56CD-8E45-A4BB-64FA51478AC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68823-BA61-904B-83EE-0C7359C69DED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F7C-219E-C040-8261-BB2BD405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C48B-72E0-D747-A26E-46BF4F98C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COLLECTION AND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0823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1A52-4F58-524B-84CC-AA6420F8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DF77-799F-4C43-8A55-03B77A41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the data found in </a:t>
            </a:r>
            <a:r>
              <a:rPr lang="en-US" dirty="0" err="1">
                <a:latin typeface="Courant" panose="02000509030000020004" pitchFamily="49" charset="0"/>
              </a:rPr>
              <a:t>cities.txt</a:t>
            </a:r>
            <a:r>
              <a:rPr lang="en-US" dirty="0"/>
              <a:t> into a tidy dataset.</a:t>
            </a:r>
          </a:p>
        </p:txBody>
      </p:sp>
    </p:spTree>
    <p:extLst>
      <p:ext uri="{BB962C8B-B14F-4D97-AF65-F5344CB8AC3E}">
        <p14:creationId xmlns:p14="http://schemas.microsoft.com/office/powerpoint/2010/main" val="568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CC97-CA84-BB4C-A692-CADC0B72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7893-82EE-DF40-BEB9-68711BE4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Become familiar with the tidy data format</a:t>
            </a:r>
          </a:p>
          <a:p>
            <a:endParaRPr lang="en-US" sz="500" dirty="0"/>
          </a:p>
          <a:p>
            <a:r>
              <a:rPr lang="en-US" dirty="0"/>
              <a:t>Increase familiarity of data wrangling functions</a:t>
            </a:r>
          </a:p>
          <a:p>
            <a:endParaRPr lang="en-US" sz="500" dirty="0"/>
          </a:p>
          <a:p>
            <a:r>
              <a:rPr lang="en-US" dirty="0"/>
              <a:t>Identify R packages that facilitate </a:t>
            </a:r>
            <a:r>
              <a:rPr lang="en-US"/>
              <a:t>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487-25C3-B543-863B-295CEED7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9974-B9BF-E242-98A8-1DC6B62F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fair amount of time (up to 80%, perhaps) must be spent on data processing (both cleaning and manipulation).</a:t>
            </a:r>
          </a:p>
          <a:p>
            <a:endParaRPr lang="en-US" sz="500" dirty="0"/>
          </a:p>
          <a:p>
            <a:r>
              <a:rPr lang="en-US" dirty="0"/>
              <a:t>The main goals of </a:t>
            </a:r>
            <a:r>
              <a:rPr lang="en-US" b="1" dirty="0"/>
              <a:t>data wrangling </a:t>
            </a:r>
            <a:r>
              <a:rPr lang="en-US" dirty="0"/>
              <a:t>are to:</a:t>
            </a:r>
          </a:p>
          <a:p>
            <a:pPr lvl="1"/>
            <a:r>
              <a:rPr lang="en-US" dirty="0"/>
              <a:t>make the data useable by a specific piece of software</a:t>
            </a:r>
          </a:p>
          <a:p>
            <a:pPr lvl="1"/>
            <a:r>
              <a:rPr lang="en-US" dirty="0"/>
              <a:t>reveal pre-analysis insights in the data </a:t>
            </a:r>
          </a:p>
        </p:txBody>
      </p:sp>
    </p:spTree>
    <p:extLst>
      <p:ext uri="{BB962C8B-B14F-4D97-AF65-F5344CB8AC3E}">
        <p14:creationId xmlns:p14="http://schemas.microsoft.com/office/powerpoint/2010/main" val="27389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487-25C3-B543-863B-295CEED7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9974-B9BF-E242-98A8-1DC6B62F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Tidy data </a:t>
            </a:r>
            <a:r>
              <a:rPr lang="en-CA"/>
              <a:t>has a specific structure:</a:t>
            </a:r>
          </a:p>
          <a:p>
            <a:pPr lvl="1"/>
            <a:r>
              <a:rPr lang="en-CA"/>
              <a:t>each variable is a column</a:t>
            </a:r>
          </a:p>
          <a:p>
            <a:pPr lvl="1"/>
            <a:r>
              <a:rPr lang="en-CA"/>
              <a:t>each observation is a row</a:t>
            </a:r>
          </a:p>
          <a:p>
            <a:pPr lvl="1"/>
            <a:r>
              <a:rPr lang="en-CA"/>
              <a:t>each type of observational unit is a table</a:t>
            </a:r>
          </a:p>
          <a:p>
            <a:pPr marL="324000" lvl="1" indent="0">
              <a:buNone/>
            </a:pPr>
            <a:endParaRPr lang="en-CA"/>
          </a:p>
          <a:p>
            <a:pPr marL="324000" lvl="1" indent="0">
              <a:buNone/>
            </a:pPr>
            <a:endParaRPr lang="en-CA"/>
          </a:p>
          <a:p>
            <a:pPr indent="-306000"/>
            <a:r>
              <a:rPr lang="en-CA"/>
              <a:t>                                                                              vs.</a:t>
            </a:r>
          </a:p>
          <a:p>
            <a:pPr lvl="1"/>
            <a:endParaRPr lang="en-CA"/>
          </a:p>
          <a:p>
            <a:pPr lvl="1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54CDA-A6D5-FF41-A4A8-567F1285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12" y="4250879"/>
            <a:ext cx="3402072" cy="1854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6D03A-A3B7-574A-AA77-7A116087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30" y="2007131"/>
            <a:ext cx="2823044" cy="43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380F-CCA9-2048-AB44-CBABC440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6B95-C2FE-7344-9B33-EAFF8BC9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wrangling functions should allow the analyst to: </a:t>
            </a:r>
          </a:p>
          <a:p>
            <a:pPr lvl="1"/>
            <a:r>
              <a:rPr lang="en-CA"/>
              <a:t>extract a subset of variables from the data frame</a:t>
            </a:r>
          </a:p>
          <a:p>
            <a:pPr lvl="1"/>
            <a:r>
              <a:rPr lang="en-CA"/>
              <a:t>extract a subset of observations from the data frame</a:t>
            </a:r>
          </a:p>
          <a:p>
            <a:pPr lvl="1"/>
            <a:r>
              <a:rPr lang="en-CA"/>
              <a:t>sort the data frame along any combination of variables in increasing or decreasing order</a:t>
            </a:r>
          </a:p>
          <a:p>
            <a:pPr lvl="1"/>
            <a:r>
              <a:rPr lang="en-CA"/>
              <a:t>to create new variables from existing variables</a:t>
            </a:r>
          </a:p>
          <a:p>
            <a:pPr lvl="1"/>
            <a:r>
              <a:rPr lang="en-CA"/>
              <a:t>to create (so-called) pivot tables, by observation groups</a:t>
            </a:r>
          </a:p>
          <a:p>
            <a:pPr lvl="1"/>
            <a:r>
              <a:rPr lang="en-CA"/>
              <a:t>database functionality (joins, etc.)</a:t>
            </a:r>
          </a:p>
          <a:p>
            <a:pPr lvl="1"/>
            <a:r>
              <a:rPr lang="en-CA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12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380F-CCA9-2048-AB44-CBABC440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6B95-C2FE-7344-9B33-EAFF8BC9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R, this can be achieved in various ways</a:t>
            </a:r>
            <a:r>
              <a:rPr lang="en-CA"/>
              <a:t>. Current favoured packages include: </a:t>
            </a:r>
          </a:p>
          <a:p>
            <a:pPr lvl="1"/>
            <a:r>
              <a:rPr lang="en-CA" err="1">
                <a:latin typeface="Courier" pitchFamily="2" charset="0"/>
                <a:cs typeface="Courier New" panose="02070309020205020404" pitchFamily="49" charset="0"/>
              </a:rPr>
              <a:t>tidyr</a:t>
            </a:r>
            <a:endParaRPr lang="en-CA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CA" err="1">
                <a:latin typeface="Courier" pitchFamily="2" charset="0"/>
                <a:cs typeface="Courier New" panose="02070309020205020404" pitchFamily="49" charset="0"/>
              </a:rPr>
              <a:t>dplyr</a:t>
            </a:r>
            <a:r>
              <a:rPr lang="en-CA"/>
              <a:t> (data transformation)</a:t>
            </a:r>
          </a:p>
          <a:p>
            <a:pPr lvl="1"/>
            <a:r>
              <a:rPr lang="en-CA" err="1">
                <a:latin typeface="Courier" pitchFamily="2" charset="0"/>
                <a:cs typeface="Courier New" panose="02070309020205020404" pitchFamily="49" charset="0"/>
              </a:rPr>
              <a:t>lubridate</a:t>
            </a:r>
            <a:r>
              <a:rPr lang="en-CA"/>
              <a:t> (dates and times)</a:t>
            </a:r>
          </a:p>
          <a:p>
            <a:pPr lvl="1"/>
            <a:r>
              <a:rPr lang="en-CA" err="1">
                <a:latin typeface="Courier" pitchFamily="2" charset="0"/>
                <a:cs typeface="Courier New" panose="02070309020205020404" pitchFamily="49" charset="0"/>
              </a:rPr>
              <a:t>stringr</a:t>
            </a:r>
            <a:r>
              <a:rPr lang="en-CA"/>
              <a:t> (string manipulation)</a:t>
            </a:r>
          </a:p>
          <a:p>
            <a:pPr lvl="1"/>
            <a:r>
              <a:rPr lang="en-CA" err="1">
                <a:latin typeface="Courier" pitchFamily="2" charset="0"/>
                <a:cs typeface="Courier New" panose="02070309020205020404" pitchFamily="49" charset="0"/>
              </a:rPr>
              <a:t>purrr</a:t>
            </a:r>
            <a:r>
              <a:rPr lang="en-CA"/>
              <a:t> (functions)</a:t>
            </a:r>
          </a:p>
          <a:p>
            <a:pPr lvl="1"/>
            <a:r>
              <a:rPr lang="en-CA" err="1">
                <a:latin typeface="Courier" pitchFamily="2" charset="0"/>
                <a:cs typeface="Courier New" panose="02070309020205020404" pitchFamily="49" charset="0"/>
              </a:rPr>
              <a:t>readr</a:t>
            </a:r>
            <a:r>
              <a:rPr lang="en-CA"/>
              <a:t> (data import)</a:t>
            </a:r>
          </a:p>
          <a:p>
            <a:pPr lvl="1"/>
            <a:endParaRPr lang="en-CA" sz="500"/>
          </a:p>
          <a:p>
            <a:r>
              <a:rPr lang="en-CA"/>
              <a:t>For equivalent Python modules, consult </a:t>
            </a:r>
            <a:r>
              <a:rPr lang="en-CA" err="1"/>
              <a:t>Kazil</a:t>
            </a:r>
            <a:r>
              <a:rPr lang="en-CA"/>
              <a:t> &amp; </a:t>
            </a:r>
            <a:r>
              <a:rPr lang="en-CA" err="1"/>
              <a:t>Jarmul’s</a:t>
            </a:r>
            <a:r>
              <a:rPr lang="en-CA"/>
              <a:t> </a:t>
            </a:r>
            <a:r>
              <a:rPr lang="en-CA" i="1"/>
              <a:t>Data Wrangling with Python</a:t>
            </a:r>
            <a:r>
              <a:rPr lang="en-CA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8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487-25C3-B543-863B-295CEED7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9974-B9BF-E242-98A8-1DC6B62F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would the following dataset look like in a tidy format?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pPr lvl="1"/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A0B939-6CD7-134E-AAF7-32B35DDD0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61032" y="3201609"/>
          <a:ext cx="3669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312">
                  <a:extLst>
                    <a:ext uri="{9D8B030D-6E8A-4147-A177-3AD203B41FA5}">
                      <a16:colId xmlns:a16="http://schemas.microsoft.com/office/drawing/2014/main" val="3784240675"/>
                    </a:ext>
                  </a:extLst>
                </a:gridCol>
                <a:gridCol w="1223312">
                  <a:extLst>
                    <a:ext uri="{9D8B030D-6E8A-4147-A177-3AD203B41FA5}">
                      <a16:colId xmlns:a16="http://schemas.microsoft.com/office/drawing/2014/main" val="1811113890"/>
                    </a:ext>
                  </a:extLst>
                </a:gridCol>
                <a:gridCol w="1223312">
                  <a:extLst>
                    <a:ext uri="{9D8B030D-6E8A-4147-A177-3AD203B41FA5}">
                      <a16:colId xmlns:a16="http://schemas.microsoft.com/office/drawing/2014/main" val="222471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gny OT" panose="020B0504020201020104" pitchFamily="34" charset="77"/>
                        </a:rPr>
                        <a:t>storm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gny OT" panose="020B0504020201020104" pitchFamily="34" charset="77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gny OT" panose="020B0504020201020104" pitchFamily="34" charset="77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Alex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6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Alex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16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Allison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16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Allison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87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Bobbie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2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Bobbie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118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92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0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487-25C3-B543-863B-295CEED7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9974-B9BF-E242-98A8-1DC6B62F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How would you go from the table on the left to the table on the right?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pPr lvl="1"/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A0B939-6CD7-134E-AAF7-32B35DDD0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192" y="3214672"/>
          <a:ext cx="3669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312">
                  <a:extLst>
                    <a:ext uri="{9D8B030D-6E8A-4147-A177-3AD203B41FA5}">
                      <a16:colId xmlns:a16="http://schemas.microsoft.com/office/drawing/2014/main" val="3784240675"/>
                    </a:ext>
                  </a:extLst>
                </a:gridCol>
                <a:gridCol w="1223312">
                  <a:extLst>
                    <a:ext uri="{9D8B030D-6E8A-4147-A177-3AD203B41FA5}">
                      <a16:colId xmlns:a16="http://schemas.microsoft.com/office/drawing/2014/main" val="1811113890"/>
                    </a:ext>
                  </a:extLst>
                </a:gridCol>
                <a:gridCol w="1223312">
                  <a:extLst>
                    <a:ext uri="{9D8B030D-6E8A-4147-A177-3AD203B41FA5}">
                      <a16:colId xmlns:a16="http://schemas.microsoft.com/office/drawing/2014/main" val="222471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gny OT" panose="020B0504020201020104" pitchFamily="34" charset="77"/>
                        </a:rPr>
                        <a:t>storm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gny OT" panose="020B0504020201020104" pitchFamily="34" charset="77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gny OT" panose="020B0504020201020104" pitchFamily="34" charset="77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Alex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6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Alex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16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Allison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16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Allison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87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Bobbie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2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Bobbie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118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928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2E3091-76F0-6D45-B852-A7879089D5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54232" y="3956352"/>
          <a:ext cx="3669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312">
                  <a:extLst>
                    <a:ext uri="{9D8B030D-6E8A-4147-A177-3AD203B41FA5}">
                      <a16:colId xmlns:a16="http://schemas.microsoft.com/office/drawing/2014/main" val="3784240675"/>
                    </a:ext>
                  </a:extLst>
                </a:gridCol>
                <a:gridCol w="1223312">
                  <a:extLst>
                    <a:ext uri="{9D8B030D-6E8A-4147-A177-3AD203B41FA5}">
                      <a16:colId xmlns:a16="http://schemas.microsoft.com/office/drawing/2014/main" val="1811113890"/>
                    </a:ext>
                  </a:extLst>
                </a:gridCol>
                <a:gridCol w="1223312">
                  <a:extLst>
                    <a:ext uri="{9D8B030D-6E8A-4147-A177-3AD203B41FA5}">
                      <a16:colId xmlns:a16="http://schemas.microsoft.com/office/drawing/2014/main" val="222471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gny OT" panose="020B0504020201020104" pitchFamily="34" charset="77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gny OT" panose="020B0504020201020104" pitchFamily="34" charset="77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Dagny OT" panose="020B0504020201020104" pitchFamily="34" charset="77"/>
                        </a:rPr>
                        <a:t>std</a:t>
                      </a:r>
                      <a:r>
                        <a:rPr lang="en-US">
                          <a:latin typeface="Dagny OT" panose="020B0504020201020104" pitchFamily="34" charset="77"/>
                        </a:rPr>
                        <a:t>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8.9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6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Dagny OT" panose="020B0504020201020104" pitchFamily="34" charset="77"/>
                        </a:rPr>
                        <a:t>6.2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16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4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1A52-4F58-524B-84CC-AA6420F8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DF77-799F-4C43-8A55-03B77A41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section 9 of the notebook </a:t>
            </a:r>
            <a:r>
              <a:rPr lang="en-US" dirty="0">
                <a:latin typeface="Courant" panose="02000509030000020004" pitchFamily="49" charset="0"/>
              </a:rPr>
              <a:t>CSPS 04 R </a:t>
            </a:r>
            <a:r>
              <a:rPr lang="en-US" dirty="0" err="1">
                <a:latin typeface="Courant" panose="02000509030000020004" pitchFamily="49" charset="0"/>
              </a:rPr>
              <a:t>Basics.ipynb</a:t>
            </a:r>
            <a:r>
              <a:rPr lang="en-US" dirty="0"/>
              <a:t> to explore how the packages </a:t>
            </a:r>
            <a:r>
              <a:rPr lang="en-US" dirty="0" err="1">
                <a:latin typeface="Courant" panose="02000509030000020004" pitchFamily="49" charset="0"/>
              </a:rPr>
              <a:t>tidyr</a:t>
            </a:r>
            <a:r>
              <a:rPr lang="en-US" dirty="0"/>
              <a:t> and </a:t>
            </a:r>
            <a:r>
              <a:rPr lang="en-US" dirty="0" err="1">
                <a:latin typeface="Courant" panose="02000509030000020004" pitchFamily="49" charset="0"/>
              </a:rPr>
              <a:t>dplyr</a:t>
            </a:r>
            <a:r>
              <a:rPr lang="en-US" dirty="0"/>
              <a:t> help the process of data wrangling in R. </a:t>
            </a:r>
          </a:p>
        </p:txBody>
      </p:sp>
    </p:spTree>
    <p:extLst>
      <p:ext uri="{BB962C8B-B14F-4D97-AF65-F5344CB8AC3E}">
        <p14:creationId xmlns:p14="http://schemas.microsoft.com/office/powerpoint/2010/main" val="25886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4735</TotalTime>
  <Words>363</Words>
  <Application>Microsoft Macintosh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Courant</vt:lpstr>
      <vt:lpstr>Courier</vt:lpstr>
      <vt:lpstr>Dagny OT</vt:lpstr>
      <vt:lpstr>Gill Sans MT</vt:lpstr>
      <vt:lpstr>Wingdings 2</vt:lpstr>
      <vt:lpstr>Dividend</vt:lpstr>
      <vt:lpstr>DATA WRANGLING</vt:lpstr>
      <vt:lpstr>LEARNING OBJECTIVES</vt:lpstr>
      <vt:lpstr>DATA WRANGLING</vt:lpstr>
      <vt:lpstr>TIDY DATA</vt:lpstr>
      <vt:lpstr>Functionality</vt:lpstr>
      <vt:lpstr>Functionality</vt:lpstr>
      <vt:lpstr>EXERCISES</vt:lpstr>
      <vt:lpstr>EXERCISES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152</cp:revision>
  <dcterms:created xsi:type="dcterms:W3CDTF">2018-12-12T19:39:04Z</dcterms:created>
  <dcterms:modified xsi:type="dcterms:W3CDTF">2019-02-11T05:40:18Z</dcterms:modified>
</cp:coreProperties>
</file>