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16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</a:t>
            </a:r>
            <a:r>
              <a:rPr lang="en-US" baseline="0"/>
              <a:t> story? Smart phone story?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075629" y="3204890"/>
            <a:ext cx="5867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188EA-879E-5544-A20D-1AA538B101F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E12A9-56CD-8E45-A4BB-64FA51478AC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68823-BA61-904B-83EE-0C7359C69DED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5/5d/Reliability_and_validity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AND DATA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C48B-72E0-D747-A26E-46BF4F98C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COLLECTION AND DATA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F9C76-7431-FD45-BACB-80D8EFB187EB}"/>
              </a:ext>
            </a:extLst>
          </p:cNvPr>
          <p:cNvSpPr/>
          <p:nvPr/>
        </p:nvSpPr>
        <p:spPr>
          <a:xfrm>
            <a:off x="2662282" y="5192773"/>
            <a:ext cx="6867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Martin: </a:t>
            </a:r>
            <a:r>
              <a:rPr lang="en-US">
                <a:solidFill>
                  <a:schemeClr val="bg1"/>
                </a:solidFill>
                <a:latin typeface="Dagny OT" panose="020B0504020201020104" pitchFamily="34" charset="77"/>
              </a:rPr>
              <a:t>Data is messy. </a:t>
            </a:r>
          </a:p>
          <a:p>
            <a:r>
              <a:rPr lang="en-US" b="1">
                <a:solidFill>
                  <a:schemeClr val="bg1"/>
                </a:solidFill>
                <a:latin typeface="Dagny OT" panose="020B0504020201020104" pitchFamily="34" charset="77"/>
              </a:rPr>
              <a:t>Allison:</a:t>
            </a:r>
            <a:r>
              <a:rPr lang="en-US">
                <a:solidFill>
                  <a:schemeClr val="bg1"/>
                </a:solidFill>
                <a:latin typeface="Dagny OT" panose="020B0504020201020104" pitchFamily="34" charset="77"/>
              </a:rPr>
              <a:t> Even when it’s been cleaned? </a:t>
            </a:r>
          </a:p>
          <a:p>
            <a:r>
              <a:rPr lang="en-US" b="1">
                <a:solidFill>
                  <a:schemeClr val="bg1"/>
                </a:solidFill>
                <a:latin typeface="Dagny OT" panose="020B0504020201020104" pitchFamily="34" charset="77"/>
              </a:rPr>
              <a:t>Martin:</a:t>
            </a:r>
            <a:r>
              <a:rPr lang="en-US">
                <a:solidFill>
                  <a:schemeClr val="bg1"/>
                </a:solidFill>
                <a:latin typeface="Dagny OT" panose="020B0504020201020104" pitchFamily="34" charset="77"/>
              </a:rPr>
              <a:t> Especially when it’s been cleaned.</a:t>
            </a:r>
            <a:endParaRPr lang="en-US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r"/>
            <a:r>
              <a:rPr lang="en-US" sz="140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P. Boily, </a:t>
            </a:r>
            <a:r>
              <a:rPr lang="en-US" sz="1400" i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The Great Balancing Act</a:t>
            </a:r>
          </a:p>
          <a:p>
            <a:pPr algn="r"/>
            <a:endParaRPr lang="en-US" sz="200">
              <a:solidFill>
                <a:schemeClr val="bg1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D7D-A338-3D46-A088-50AD2222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b="1"/>
          </a:p>
          <a:p>
            <a:r>
              <a:rPr lang="en-US"/>
              <a:t>Don't wait until after the analysis to find out there was a problem with data quality.</a:t>
            </a:r>
          </a:p>
          <a:p>
            <a:endParaRPr lang="en-US" sz="500"/>
          </a:p>
          <a:p>
            <a:r>
              <a:rPr lang="en-US"/>
              <a:t>Univariate tests don’t always tell the whole story.</a:t>
            </a:r>
          </a:p>
          <a:p>
            <a:endParaRPr lang="en-US" sz="500"/>
          </a:p>
          <a:p>
            <a:r>
              <a:rPr lang="en-US"/>
              <a:t>Visualizations can help.</a:t>
            </a:r>
          </a:p>
          <a:p>
            <a:endParaRPr lang="en-US" sz="500"/>
          </a:p>
          <a:p>
            <a:r>
              <a:rPr lang="en-US"/>
              <a:t>Context is crucial – you may need more context about the data in order to make sense of what you see</a:t>
            </a:r>
            <a:r>
              <a:rPr lang="mr-IN"/>
              <a:t>…</a:t>
            </a:r>
            <a:r>
              <a:rPr lang="en-CA"/>
              <a:t> but whatever the situation, you need to understand the dataset quality.</a:t>
            </a:r>
            <a:endParaRPr lang="en-US"/>
          </a:p>
          <a:p>
            <a:pPr algn="ctr"/>
            <a:endParaRPr lang="en-US" sz="180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common sources of data error and types of potential issues</a:t>
            </a:r>
          </a:p>
          <a:p>
            <a:endParaRPr lang="en-US" sz="500" dirty="0"/>
          </a:p>
          <a:p>
            <a:r>
              <a:rPr lang="en-US" dirty="0"/>
              <a:t>Understand difference between accuracy and precision</a:t>
            </a:r>
          </a:p>
          <a:p>
            <a:endParaRPr lang="en-US" sz="500" dirty="0"/>
          </a:p>
          <a:p>
            <a:r>
              <a:rPr lang="en-US" dirty="0"/>
              <a:t>Understand, at a high level, some techniques for detecting data issues</a:t>
            </a:r>
          </a:p>
          <a:p>
            <a:endParaRPr lang="en-US" sz="500" dirty="0"/>
          </a:p>
          <a:p>
            <a:r>
              <a:rPr lang="en-US" dirty="0"/>
              <a:t>Familiarity with some examples of data validity issues</a:t>
            </a:r>
          </a:p>
        </p:txBody>
      </p:sp>
    </p:spTree>
    <p:extLst>
      <p:ext uri="{BB962C8B-B14F-4D97-AF65-F5344CB8AC3E}">
        <p14:creationId xmlns:p14="http://schemas.microsoft.com/office/powerpoint/2010/main" val="39548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Data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The ideal dataset will have as few issues as possible with:</a:t>
            </a:r>
          </a:p>
          <a:p>
            <a:pPr lvl="1"/>
            <a:r>
              <a:rPr lang="en-US" b="1"/>
              <a:t>Validity:</a:t>
            </a:r>
            <a:r>
              <a:rPr lang="en-US"/>
              <a:t> data type, range, mandatory response, uniqueness, value, regular expressions</a:t>
            </a:r>
          </a:p>
          <a:p>
            <a:pPr lvl="1"/>
            <a:r>
              <a:rPr lang="en-US" b="1"/>
              <a:t>Completeness:</a:t>
            </a:r>
            <a:r>
              <a:rPr lang="en-US"/>
              <a:t> missing observations</a:t>
            </a:r>
          </a:p>
          <a:p>
            <a:pPr lvl="1"/>
            <a:r>
              <a:rPr lang="en-US" b="1"/>
              <a:t>Accuracy and Precision: </a:t>
            </a:r>
            <a:r>
              <a:rPr lang="en-US"/>
              <a:t>related to measurement and/or data entry errors; </a:t>
            </a:r>
            <a:r>
              <a:rPr lang="en-US">
                <a:hlinkClick r:id="rId2"/>
              </a:rPr>
              <a:t>target diagrams</a:t>
            </a:r>
            <a:r>
              <a:rPr lang="en-US"/>
              <a:t> (accuracy as bias, precision as standard error)</a:t>
            </a:r>
          </a:p>
          <a:p>
            <a:pPr lvl="1"/>
            <a:r>
              <a:rPr lang="en-US" b="1"/>
              <a:t>Consistency:</a:t>
            </a:r>
            <a:r>
              <a:rPr lang="en-US"/>
              <a:t> conflicting observations</a:t>
            </a:r>
          </a:p>
          <a:p>
            <a:pPr lvl="1"/>
            <a:r>
              <a:rPr lang="en-US" b="1"/>
              <a:t>Uniformity:</a:t>
            </a:r>
            <a:r>
              <a:rPr lang="en-US"/>
              <a:t> are units used uniformly throughout?</a:t>
            </a:r>
          </a:p>
          <a:p>
            <a:pPr lvl="1"/>
            <a:endParaRPr lang="en-US" sz="1000"/>
          </a:p>
          <a:p>
            <a:pPr algn="just"/>
            <a:r>
              <a:rPr lang="en-US"/>
              <a:t>Checking for data quality issues at an early stage can save headaches later in the analysis.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245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Sound Data</a:t>
            </a:r>
            <a:endParaRPr lang="en-US" sz="2400"/>
          </a:p>
        </p:txBody>
      </p:sp>
      <p:grpSp>
        <p:nvGrpSpPr>
          <p:cNvPr id="4" name="Group 3"/>
          <p:cNvGrpSpPr/>
          <p:nvPr/>
        </p:nvGrpSpPr>
        <p:grpSpPr>
          <a:xfrm>
            <a:off x="1329472" y="2014538"/>
            <a:ext cx="9533055" cy="3557587"/>
            <a:chOff x="403533" y="2246176"/>
            <a:chExt cx="10558272" cy="3937807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460344" y="2246176"/>
              <a:ext cx="10501461" cy="393780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b="1">
                <a:solidFill>
                  <a:srgbClr val="C0000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05" y="2699593"/>
              <a:ext cx="10058400" cy="2406884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03533" y="5128216"/>
              <a:ext cx="2622586" cy="3918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accurate and precise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060083" y="5128216"/>
              <a:ext cx="2622586" cy="3918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precise but </a:t>
              </a:r>
              <a:b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</a:br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not accurate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704005" y="5128216"/>
              <a:ext cx="2622586" cy="3918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accurate but</a:t>
              </a:r>
              <a:b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</a:br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not precise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339219" y="5128216"/>
              <a:ext cx="2622586" cy="3918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neither accurate nor very precise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4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Sources of Error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When dealing with </a:t>
            </a:r>
            <a:r>
              <a:rPr lang="en-US" b="1">
                <a:latin typeface="Helvetica" pitchFamily="2" charset="0"/>
              </a:rPr>
              <a:t>legacy</a:t>
            </a:r>
            <a:r>
              <a:rPr lang="en-US"/>
              <a:t>, </a:t>
            </a:r>
            <a:r>
              <a:rPr lang="en-US" b="1">
                <a:latin typeface="Helvetica" pitchFamily="2" charset="0"/>
              </a:rPr>
              <a:t>inherited</a:t>
            </a:r>
            <a:r>
              <a:rPr lang="en-US"/>
              <a:t> or </a:t>
            </a:r>
            <a:r>
              <a:rPr lang="en-US" b="1">
                <a:latin typeface="Helvetica" pitchFamily="2" charset="0"/>
              </a:rPr>
              <a:t>combined</a:t>
            </a:r>
            <a:r>
              <a:rPr lang="en-US"/>
              <a:t> datasets (that is, datasets over which you have little control):</a:t>
            </a:r>
          </a:p>
          <a:p>
            <a:pPr lvl="1"/>
            <a:r>
              <a:rPr lang="en-US"/>
              <a:t>Missing data given a code</a:t>
            </a:r>
          </a:p>
          <a:p>
            <a:pPr lvl="1"/>
            <a:r>
              <a:rPr lang="en-US"/>
              <a:t>‘NA’/‘blank’ given a code</a:t>
            </a:r>
          </a:p>
          <a:p>
            <a:pPr lvl="1"/>
            <a:r>
              <a:rPr lang="en-US"/>
              <a:t>Data entry error</a:t>
            </a:r>
          </a:p>
          <a:p>
            <a:pPr lvl="1"/>
            <a:r>
              <a:rPr lang="en-US"/>
              <a:t>Coding error</a:t>
            </a:r>
          </a:p>
          <a:p>
            <a:pPr lvl="1"/>
            <a:r>
              <a:rPr lang="en-US"/>
              <a:t>Measurement error</a:t>
            </a:r>
          </a:p>
          <a:p>
            <a:pPr lvl="1"/>
            <a:r>
              <a:rPr lang="en-US"/>
              <a:t>Duplicate entries</a:t>
            </a:r>
          </a:p>
          <a:p>
            <a:pPr lvl="1"/>
            <a:r>
              <a:rPr lang="en-US"/>
              <a:t>Heaping</a:t>
            </a:r>
          </a:p>
        </p:txBody>
      </p:sp>
    </p:spTree>
    <p:extLst>
      <p:ext uri="{BB962C8B-B14F-4D97-AF65-F5344CB8AC3E}">
        <p14:creationId xmlns:p14="http://schemas.microsoft.com/office/powerpoint/2010/main" val="8825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Invalid Entries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Potentially invalid entries can be detected with the help of:</a:t>
                </a:r>
              </a:p>
              <a:p>
                <a:pPr lvl="1" algn="l"/>
                <a:r>
                  <a:rPr lang="en-US" b="1"/>
                  <a:t>Univariate Descriptive Statistics</a:t>
                </a:r>
                <a:br>
                  <a:rPr lang="en-US"/>
                </a:br>
                <a:r>
                  <a:rPr lang="en-US"/>
                  <a:t>count, range,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-score, mean, median, standard deviation, logic check</a:t>
                </a:r>
              </a:p>
              <a:p>
                <a:pPr lvl="1" algn="l"/>
                <a:r>
                  <a:rPr lang="en-US" b="1"/>
                  <a:t>Multivariate Descriptive Statistics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-way table, logic check</a:t>
                </a:r>
              </a:p>
              <a:p>
                <a:pPr lvl="1" algn="l"/>
                <a:r>
                  <a:rPr lang="en-US" b="1"/>
                  <a:t>Data Visualization</a:t>
                </a:r>
                <a:br>
                  <a:rPr lang="en-US"/>
                </a:br>
                <a:r>
                  <a:rPr lang="en-US"/>
                  <a:t>scatterplot, scatterplot matrix, histogram, joint histogram, etc.</a:t>
                </a:r>
                <a:endParaRPr lang="en-US" sz="100"/>
              </a:p>
              <a:p>
                <a:pPr algn="just"/>
                <a:endParaRPr lang="en-US" sz="500"/>
              </a:p>
              <a:p>
                <a:pPr algn="just"/>
                <a:r>
                  <a:rPr lang="en-US"/>
                  <a:t>This step might allow for the identification of potential outliers.</a:t>
                </a:r>
              </a:p>
              <a:p>
                <a:pPr algn="just"/>
                <a:endParaRPr lang="en-US" sz="500"/>
              </a:p>
              <a:p>
                <a:pPr algn="just"/>
                <a:r>
                  <a:rPr lang="en-US"/>
                  <a:t>Failure to detect invalid entries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/>
                  <a:t> all entries are valid.</a:t>
                </a:r>
              </a:p>
              <a:p>
                <a:pPr algn="just"/>
                <a:endParaRPr lang="en-US" sz="500"/>
              </a:p>
              <a:p>
                <a:pPr algn="just"/>
                <a:r>
                  <a:rPr lang="en-US"/>
                  <a:t>Small numbers of invalid entries recoded as “missing.”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Plant Growth Dataset</a:t>
            </a:r>
            <a:endParaRPr 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1" y="685800"/>
            <a:ext cx="4266927" cy="258167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1" y="3340658"/>
            <a:ext cx="4266927" cy="2590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26" y="1089935"/>
            <a:ext cx="7263472" cy="43550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01225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</p:spTree>
    <p:extLst>
      <p:ext uri="{BB962C8B-B14F-4D97-AF65-F5344CB8AC3E}">
        <p14:creationId xmlns:p14="http://schemas.microsoft.com/office/powerpoint/2010/main" val="16872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Arrivals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0" t="5348" b="4916"/>
          <a:stretch/>
        </p:blipFill>
        <p:spPr>
          <a:xfrm>
            <a:off x="2279650" y="1208881"/>
            <a:ext cx="7454900" cy="513403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76700" y="555924"/>
            <a:ext cx="4495800" cy="6685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Time of arrivals at screening station, prior to departure (mins)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A6140-068D-7947-AC02-A2E3BEBC8BF2}"/>
              </a:ext>
            </a:extLst>
          </p:cNvPr>
          <p:cNvSpPr txBox="1"/>
          <p:nvPr/>
        </p:nvSpPr>
        <p:spPr>
          <a:xfrm>
            <a:off x="9801225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</p:spTree>
    <p:extLst>
      <p:ext uri="{BB962C8B-B14F-4D97-AF65-F5344CB8AC3E}">
        <p14:creationId xmlns:p14="http://schemas.microsoft.com/office/powerpoint/2010/main" val="349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Appendages Dataset</a:t>
            </a:r>
            <a:endParaRPr 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26" y="1409700"/>
            <a:ext cx="6375400" cy="40386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" y="1208881"/>
            <a:ext cx="3623707" cy="445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EA129-12E1-944D-9728-6E6EC64A7180}"/>
              </a:ext>
            </a:extLst>
          </p:cNvPr>
          <p:cNvSpPr txBox="1"/>
          <p:nvPr/>
        </p:nvSpPr>
        <p:spPr>
          <a:xfrm>
            <a:off x="9801225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</p:spTree>
    <p:extLst>
      <p:ext uri="{BB962C8B-B14F-4D97-AF65-F5344CB8AC3E}">
        <p14:creationId xmlns:p14="http://schemas.microsoft.com/office/powerpoint/2010/main" val="28219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4709</TotalTime>
  <Words>354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Cambria Math</vt:lpstr>
      <vt:lpstr>Dagny OT</vt:lpstr>
      <vt:lpstr>Gill Sans MT</vt:lpstr>
      <vt:lpstr>Helvetica</vt:lpstr>
      <vt:lpstr>Helvetica Light</vt:lpstr>
      <vt:lpstr>Tw Cen MT</vt:lpstr>
      <vt:lpstr>Wingdings 2</vt:lpstr>
      <vt:lpstr>Dividend</vt:lpstr>
      <vt:lpstr>DATA QUALITY AND DATA VALIDATION</vt:lpstr>
      <vt:lpstr>Learning Objectives</vt:lpstr>
      <vt:lpstr>Sound Data</vt:lpstr>
      <vt:lpstr>Sound Data</vt:lpstr>
      <vt:lpstr>Common Sources of Error</vt:lpstr>
      <vt:lpstr>Detecting Invalid Entries</vt:lpstr>
      <vt:lpstr>Plant Growth Dataset</vt:lpstr>
      <vt:lpstr>Arrivals Dataset</vt:lpstr>
      <vt:lpstr>Appendages Dataset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152</cp:revision>
  <dcterms:created xsi:type="dcterms:W3CDTF">2018-12-12T19:39:04Z</dcterms:created>
  <dcterms:modified xsi:type="dcterms:W3CDTF">2019-02-11T06:20:28Z</dcterms:modified>
</cp:coreProperties>
</file>