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0"/>
  </p:notesMasterIdLst>
  <p:sldIdLst>
    <p:sldId id="2007" r:id="rId2"/>
    <p:sldId id="2017" r:id="rId3"/>
    <p:sldId id="1227" r:id="rId4"/>
    <p:sldId id="1293" r:id="rId5"/>
    <p:sldId id="1311" r:id="rId6"/>
    <p:sldId id="1236" r:id="rId7"/>
    <p:sldId id="1264" r:id="rId8"/>
    <p:sldId id="1956" r:id="rId9"/>
    <p:sldId id="1237" r:id="rId10"/>
    <p:sldId id="2019" r:id="rId11"/>
    <p:sldId id="1240" r:id="rId12"/>
    <p:sldId id="1241" r:id="rId13"/>
    <p:sldId id="1242" r:id="rId14"/>
    <p:sldId id="1243" r:id="rId15"/>
    <p:sldId id="1274" r:id="rId16"/>
    <p:sldId id="1275" r:id="rId17"/>
    <p:sldId id="1267" r:id="rId18"/>
    <p:sldId id="1246" r:id="rId19"/>
    <p:sldId id="1283" r:id="rId20"/>
    <p:sldId id="1247" r:id="rId21"/>
    <p:sldId id="1284" r:id="rId22"/>
    <p:sldId id="1287" r:id="rId23"/>
    <p:sldId id="2016" r:id="rId24"/>
    <p:sldId id="1251" r:id="rId25"/>
    <p:sldId id="1281" r:id="rId26"/>
    <p:sldId id="940" r:id="rId27"/>
    <p:sldId id="952" r:id="rId28"/>
    <p:sldId id="2018" r:id="rId29"/>
    <p:sldId id="2012" r:id="rId30"/>
    <p:sldId id="1294" r:id="rId31"/>
    <p:sldId id="1295" r:id="rId32"/>
    <p:sldId id="1296" r:id="rId33"/>
    <p:sldId id="2013" r:id="rId34"/>
    <p:sldId id="2014" r:id="rId35"/>
    <p:sldId id="2015" r:id="rId36"/>
    <p:sldId id="1238" r:id="rId37"/>
    <p:sldId id="1272" r:id="rId38"/>
    <p:sldId id="123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18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16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57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2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6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5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data-action-lab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075629" y="3204890"/>
            <a:ext cx="5867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6188EA-879E-5544-A20D-1AA538B101F3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E12A9-56CD-8E45-A4BB-64FA51478AC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F68823-BA61-904B-83EE-0C7359C69DED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data-action-lab.com</a:t>
            </a:r>
            <a:endParaRPr lang="en-US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1766-3E10-4DDC-9FFA-24A0FE66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B904A-D165-46A8-B390-02CA15E75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COLLECTION AND DATA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2E085-2544-B943-97D5-6AD7ACC43453}"/>
              </a:ext>
            </a:extLst>
          </p:cNvPr>
          <p:cNvSpPr/>
          <p:nvPr/>
        </p:nvSpPr>
        <p:spPr>
          <a:xfrm>
            <a:off x="446868" y="5141973"/>
            <a:ext cx="112982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“Obviously, the best way to treat missing data is not to have any.”</a:t>
            </a:r>
            <a:endParaRPr lang="en-US" sz="1400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Dagny OT" panose="020B0504020201020104" pitchFamily="34" charset="77"/>
              </a:rPr>
              <a:t>T. Orchard, M. Woodbury</a:t>
            </a:r>
          </a:p>
          <a:p>
            <a:pPr algn="r"/>
            <a:endParaRPr lang="en-US" sz="1000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“</a:t>
            </a:r>
            <a:r>
              <a:rPr lang="en-US" dirty="0">
                <a:solidFill>
                  <a:schemeClr val="bg1"/>
                </a:solidFill>
                <a:latin typeface="Dagny OT" panose="020B0504020201020104" pitchFamily="34" charset="77"/>
              </a:rPr>
              <a:t>The most exciting phrase to hear, the one that heralds the most discoveries, is not “Eureka!” but “That's funny…”.”</a:t>
            </a:r>
            <a:endParaRPr lang="en-US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Dagny OT" panose="020B0504020201020104" pitchFamily="34" charset="77"/>
              </a:rPr>
              <a:t>I. Asimov</a:t>
            </a:r>
            <a:endParaRPr lang="en-US" sz="1400" dirty="0">
              <a:solidFill>
                <a:schemeClr val="bg1"/>
              </a:solidFill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Imputation Methods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List-wise deletion</a:t>
                </a:r>
                <a:endParaRPr lang="en-US" sz="500" dirty="0"/>
              </a:p>
              <a:p>
                <a:r>
                  <a:rPr lang="en-US" dirty="0"/>
                  <a:t>Mean or most frequent imputation</a:t>
                </a:r>
              </a:p>
              <a:p>
                <a:r>
                  <a:rPr lang="en-US" dirty="0"/>
                  <a:t>Regression or correlation imputation</a:t>
                </a:r>
                <a:endParaRPr lang="en-US" sz="500" dirty="0"/>
              </a:p>
              <a:p>
                <a:r>
                  <a:rPr lang="en-US" dirty="0"/>
                  <a:t>Stochastic regression imputation</a:t>
                </a:r>
              </a:p>
              <a:p>
                <a:r>
                  <a:rPr lang="en-US" dirty="0"/>
                  <a:t>Last observation carried forward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</a:t>
                </a:r>
                <a:r>
                  <a:rPr lang="en-US" dirty="0" err="1"/>
                  <a:t>neighbours</a:t>
                </a:r>
                <a:r>
                  <a:rPr lang="en-US" dirty="0"/>
                  <a:t> imputation</a:t>
                </a:r>
              </a:p>
              <a:p>
                <a:r>
                  <a:rPr lang="en-US" dirty="0"/>
                  <a:t>Multiple imputation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8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99" y="701675"/>
            <a:ext cx="5953530" cy="560705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9" y="701675"/>
            <a:ext cx="5955341" cy="5607050"/>
          </a:xfrm>
        </p:spPr>
      </p:pic>
      <p:sp>
        <p:nvSpPr>
          <p:cNvPr id="10" name="Rectangle 9"/>
          <p:cNvSpPr/>
          <p:nvPr/>
        </p:nvSpPr>
        <p:spPr>
          <a:xfrm>
            <a:off x="332246" y="701675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Original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7587" y="701675"/>
            <a:ext cx="2507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List-wise Deletion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0609" y="701676"/>
            <a:ext cx="864720" cy="292544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31179" y="73397"/>
                <a:ext cx="8635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Artificial data: </a:t>
                </a:r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𝑦</m:t>
                    </m:r>
                  </m:oMath>
                </a14:m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 values of all points for which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𝑥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&gt;92</m:t>
                    </m:r>
                  </m:oMath>
                </a14:m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 have been erased by mistake.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179" y="73397"/>
                <a:ext cx="8635441" cy="369332"/>
              </a:xfrm>
              <a:prstGeom prst="rect">
                <a:avLst/>
              </a:prstGeom>
              <a:blipFill>
                <a:blip r:embed="rId4"/>
                <a:stretch>
                  <a:fillRect l="-58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4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400" y="702000"/>
            <a:ext cx="5955388" cy="56088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0" y="702000"/>
            <a:ext cx="5957199" cy="5608800"/>
          </a:xfrm>
        </p:spPr>
      </p:pic>
      <p:sp>
        <p:nvSpPr>
          <p:cNvPr id="12" name="Rectangle 11"/>
          <p:cNvSpPr/>
          <p:nvPr/>
        </p:nvSpPr>
        <p:spPr>
          <a:xfrm>
            <a:off x="11029949" y="3429000"/>
            <a:ext cx="898193" cy="310487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1ECA6-757D-CB45-982A-46FD3D0E9109}"/>
              </a:ext>
            </a:extLst>
          </p:cNvPr>
          <p:cNvSpPr/>
          <p:nvPr/>
        </p:nvSpPr>
        <p:spPr>
          <a:xfrm>
            <a:off x="332246" y="701675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Original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C0FF5-0A49-7643-B755-94278DB0DE82}"/>
              </a:ext>
            </a:extLst>
          </p:cNvPr>
          <p:cNvSpPr/>
          <p:nvPr/>
        </p:nvSpPr>
        <p:spPr>
          <a:xfrm>
            <a:off x="6287587" y="701675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Mean Imputation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2EEE9A-EC6A-9849-B222-E061D7160C35}"/>
                  </a:ext>
                </a:extLst>
              </p:cNvPr>
              <p:cNvSpPr/>
              <p:nvPr/>
            </p:nvSpPr>
            <p:spPr>
              <a:xfrm>
                <a:off x="1831179" y="73397"/>
                <a:ext cx="8635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Artificial data: </a:t>
                </a:r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𝑦</m:t>
                    </m:r>
                  </m:oMath>
                </a14:m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 values of all points for which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𝑥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&gt;92</m:t>
                    </m:r>
                  </m:oMath>
                </a14:m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 have been erased by mistake.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2EEE9A-EC6A-9849-B222-E061D716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179" y="73397"/>
                <a:ext cx="8635441" cy="369332"/>
              </a:xfrm>
              <a:prstGeom prst="rect">
                <a:avLst/>
              </a:prstGeom>
              <a:blipFill>
                <a:blip r:embed="rId4"/>
                <a:stretch>
                  <a:fillRect l="-58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06E43716-6FB0-C240-A35D-153126018A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2" y="701675"/>
            <a:ext cx="5955341" cy="56070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91" y="702000"/>
            <a:ext cx="5955388" cy="5608800"/>
          </a:xfrm>
        </p:spPr>
      </p:pic>
      <p:sp>
        <p:nvSpPr>
          <p:cNvPr id="12" name="Rectangle 11"/>
          <p:cNvSpPr/>
          <p:nvPr/>
        </p:nvSpPr>
        <p:spPr>
          <a:xfrm>
            <a:off x="11109627" y="1680250"/>
            <a:ext cx="782234" cy="597877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11977-823C-384E-8B1A-DB2DF54C2FC4}"/>
              </a:ext>
            </a:extLst>
          </p:cNvPr>
          <p:cNvSpPr/>
          <p:nvPr/>
        </p:nvSpPr>
        <p:spPr>
          <a:xfrm>
            <a:off x="332246" y="701675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Original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2919AB-78C9-4B49-81A1-083841231752}"/>
              </a:ext>
            </a:extLst>
          </p:cNvPr>
          <p:cNvSpPr/>
          <p:nvPr/>
        </p:nvSpPr>
        <p:spPr>
          <a:xfrm>
            <a:off x="6287587" y="701675"/>
            <a:ext cx="3090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Regression Imputation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8D7CBE-7215-9240-92A9-519811975F18}"/>
                  </a:ext>
                </a:extLst>
              </p:cNvPr>
              <p:cNvSpPr/>
              <p:nvPr/>
            </p:nvSpPr>
            <p:spPr>
              <a:xfrm>
                <a:off x="1831179" y="73397"/>
                <a:ext cx="8635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Artificial data: </a:t>
                </a:r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𝑦</m:t>
                    </m:r>
                  </m:oMath>
                </a14:m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 values of all points for which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𝑥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&gt;92</m:t>
                    </m:r>
                  </m:oMath>
                </a14:m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 have been erased by mistake.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8D7CBE-7215-9240-92A9-519811975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179" y="73397"/>
                <a:ext cx="8635441" cy="369332"/>
              </a:xfrm>
              <a:prstGeom prst="rect">
                <a:avLst/>
              </a:prstGeom>
              <a:blipFill>
                <a:blip r:embed="rId4"/>
                <a:stretch>
                  <a:fillRect l="-58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0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35A303A9-75DE-3F4F-94A5-2D2E9BB4825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9" y="701675"/>
            <a:ext cx="5955341" cy="56070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048" y="702000"/>
            <a:ext cx="5955388" cy="5608800"/>
          </a:xfrm>
        </p:spPr>
      </p:pic>
      <p:sp>
        <p:nvSpPr>
          <p:cNvPr id="12" name="Rectangle 11"/>
          <p:cNvSpPr/>
          <p:nvPr/>
        </p:nvSpPr>
        <p:spPr>
          <a:xfrm>
            <a:off x="11122925" y="701674"/>
            <a:ext cx="926463" cy="2491901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EDC7E-4AD1-9F4D-BFB6-F0E5E1B47A7E}"/>
              </a:ext>
            </a:extLst>
          </p:cNvPr>
          <p:cNvSpPr/>
          <p:nvPr/>
        </p:nvSpPr>
        <p:spPr>
          <a:xfrm>
            <a:off x="332246" y="701675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Original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EDE35-3808-D34F-AC2E-FD21B8541EE6}"/>
              </a:ext>
            </a:extLst>
          </p:cNvPr>
          <p:cNvSpPr/>
          <p:nvPr/>
        </p:nvSpPr>
        <p:spPr>
          <a:xfrm>
            <a:off x="6287587" y="701675"/>
            <a:ext cx="4543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Stochastic Regression Imputation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50685F-EA48-B94E-93EA-7EE92BE71D8D}"/>
                  </a:ext>
                </a:extLst>
              </p:cNvPr>
              <p:cNvSpPr/>
              <p:nvPr/>
            </p:nvSpPr>
            <p:spPr>
              <a:xfrm>
                <a:off x="1831179" y="73397"/>
                <a:ext cx="86354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Artificial data: </a:t>
                </a:r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𝑦</m:t>
                    </m:r>
                  </m:oMath>
                </a14:m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 values of all points for which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𝑥</m:t>
                    </m:r>
                    <m:r>
                      <a:rPr lang="en-CA" b="0" i="1" smtClean="0">
                        <a:solidFill>
                          <a:schemeClr val="tx2"/>
                        </a:solidFill>
                        <a:latin typeface="Cambria Math" charset="0"/>
                        <a:ea typeface="Helvetica Light" charset="0"/>
                        <a:cs typeface="Helvetica Light" charset="0"/>
                      </a:rPr>
                      <m:t>&gt;92</m:t>
                    </m:r>
                  </m:oMath>
                </a14:m>
                <a:r>
                  <a:rPr lang="en-US">
                    <a:solidFill>
                      <a:schemeClr val="tx2"/>
                    </a:solidFill>
                    <a:latin typeface="Dagny OT" panose="020B0504020201020104" pitchFamily="34" charset="77"/>
                    <a:ea typeface="Helvetica Light" charset="0"/>
                    <a:cs typeface="Helvetica Light" charset="0"/>
                  </a:rPr>
                  <a:t> have been erased by mistake.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50685F-EA48-B94E-93EA-7EE92BE7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179" y="73397"/>
                <a:ext cx="8635441" cy="369332"/>
              </a:xfrm>
              <a:prstGeom prst="rect">
                <a:avLst/>
              </a:prstGeom>
              <a:blipFill>
                <a:blip r:embed="rId4"/>
                <a:stretch>
                  <a:fillRect l="-58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54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Imputation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Imputations increase the noise in the data. </a:t>
                </a:r>
              </a:p>
              <a:p>
                <a:endParaRPr lang="en-US" sz="500"/>
              </a:p>
              <a:p>
                <a:pPr algn="just"/>
                <a:r>
                  <a:rPr lang="en-US"/>
                  <a:t>In </a:t>
                </a:r>
                <a:r>
                  <a:rPr lang="en-US" b="1"/>
                  <a:t>multiple imputation</a:t>
                </a:r>
                <a:r>
                  <a:rPr lang="en-US"/>
                  <a:t>, the effect of that noise can be measured by consolidating the analysis outcome from multiple imputed datasets.</a:t>
                </a:r>
              </a:p>
              <a:p>
                <a:pPr lvl="0"/>
                <a:endParaRPr lang="en-US" sz="500" b="1"/>
              </a:p>
              <a:p>
                <a:pPr lvl="0"/>
                <a:r>
                  <a:rPr lang="en-US" b="1"/>
                  <a:t>Steps:</a:t>
                </a:r>
              </a:p>
              <a:p>
                <a:pPr marL="1200150" lvl="1" indent="-514350">
                  <a:buFont typeface="+mj-lt"/>
                  <a:buAutoNum type="arabicPeriod"/>
                </a:pPr>
                <a:r>
                  <a:rPr lang="en-US"/>
                  <a:t>Repeated imputation creates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/>
                  <a:t> versions of the dataset.</a:t>
                </a:r>
              </a:p>
              <a:p>
                <a:pPr marL="1200150" lvl="1" indent="-514350">
                  <a:buFont typeface="+mj-lt"/>
                  <a:buAutoNum type="arabicPeriod"/>
                </a:pPr>
                <a:r>
                  <a:rPr lang="en-US"/>
                  <a:t>Each of these datasets is analyzed, yielding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/>
                  <a:t> outcomes. </a:t>
                </a:r>
              </a:p>
              <a:p>
                <a:pPr marL="1200150" lvl="1" indent="-514350">
                  <a:buFont typeface="+mj-lt"/>
                  <a:buAutoNum type="arabicPeriod"/>
                </a:pPr>
                <a:r>
                  <a:rPr lang="en-US"/>
                  <a:t>The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/>
                  <a:t> outcomes are pooled into a single result for which the mean, variance, and confidence intervals are known.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Imputation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/>
                  <a:t>Advantages</a:t>
                </a:r>
              </a:p>
              <a:p>
                <a:pPr lvl="1"/>
                <a:r>
                  <a:rPr lang="en-US" b="1"/>
                  <a:t>flexible</a:t>
                </a:r>
                <a:r>
                  <a:rPr lang="en-US"/>
                  <a:t>; can be used in a various situations (MCAR, MAR, even NMAR in certain cases). </a:t>
                </a:r>
              </a:p>
              <a:p>
                <a:pPr lvl="1"/>
                <a:r>
                  <a:rPr lang="en-US"/>
                  <a:t>accounts for </a:t>
                </a:r>
                <a:r>
                  <a:rPr lang="en-US" b="1"/>
                  <a:t>uncertainty</a:t>
                </a:r>
                <a:r>
                  <a:rPr lang="en-US"/>
                  <a:t> in imputed values</a:t>
                </a:r>
              </a:p>
              <a:p>
                <a:pPr lvl="1"/>
                <a:r>
                  <a:rPr lang="en-US"/>
                  <a:t>fairly easy to implement</a:t>
                </a:r>
              </a:p>
              <a:p>
                <a:endParaRPr lang="en-US" sz="1000"/>
              </a:p>
              <a:p>
                <a:r>
                  <a:rPr lang="en-US" b="1"/>
                  <a:t>Disadvantages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/>
                  <a:t> may need to be fairly </a:t>
                </a:r>
                <a:r>
                  <a:rPr lang="en-US" b="1"/>
                  <a:t>large</a:t>
                </a:r>
                <a:r>
                  <a:rPr lang="en-US"/>
                  <a:t> when there are many missing values in numerous features, which slows down the analyses</a:t>
                </a:r>
              </a:p>
              <a:p>
                <a:pPr lvl="1"/>
                <a:r>
                  <a:rPr lang="en-US"/>
                  <a:t>what happens if the analysis output is not a single value but some more complicated mathematical object?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575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6119-2124-F743-BAC4-87CCC7F1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TAKE-AWAYS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Missing values cannot simply be ignored.</a:t>
            </a:r>
          </a:p>
          <a:p>
            <a:endParaRPr lang="en-CA" sz="50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CA"/>
              <a:t>The missing mechanism cannot typically be determined with any certainty.</a:t>
            </a:r>
          </a:p>
          <a:p>
            <a:endParaRPr lang="en-CA" sz="500"/>
          </a:p>
          <a:p>
            <a:r>
              <a:rPr lang="en-CA"/>
              <a:t>Imputation methods work best when values are missing completely at random or missing at random, but imputation methods tend to produce biased estimates.</a:t>
            </a:r>
          </a:p>
          <a:p>
            <a:endParaRPr lang="en-CA" sz="500"/>
          </a:p>
          <a:p>
            <a:r>
              <a:rPr lang="en-US"/>
              <a:t>In single imputation, </a:t>
            </a:r>
            <a:r>
              <a:rPr lang="en-CA"/>
              <a:t>imputed data is treated as the actual data; multiple imputation can help reduce the noise.</a:t>
            </a:r>
          </a:p>
          <a:p>
            <a:endParaRPr lang="en-CA" sz="500"/>
          </a:p>
          <a:p>
            <a:r>
              <a:rPr lang="en-CA"/>
              <a:t>Is stochastic imputation best? In our example, yes – but beware the </a:t>
            </a:r>
            <a:r>
              <a:rPr lang="en-CA" i="1"/>
              <a:t>No-Free Lunch</a:t>
            </a:r>
            <a:r>
              <a:rPr lang="en-CA"/>
              <a:t> theorem! </a:t>
            </a:r>
          </a:p>
        </p:txBody>
      </p:sp>
    </p:spTree>
    <p:extLst>
      <p:ext uri="{BB962C8B-B14F-4D97-AF65-F5344CB8AC3E}">
        <p14:creationId xmlns:p14="http://schemas.microsoft.com/office/powerpoint/2010/main" val="33787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Data Points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/>
              <a:t>Outlying observations </a:t>
            </a:r>
            <a:r>
              <a:rPr lang="en-US"/>
              <a:t>are data points which are </a:t>
            </a:r>
            <a:r>
              <a:rPr lang="en-US" b="1"/>
              <a:t>atypical</a:t>
            </a:r>
            <a:r>
              <a:rPr lang="en-US"/>
              <a:t> in comparison to </a:t>
            </a:r>
          </a:p>
          <a:p>
            <a:pPr lvl="1" algn="just"/>
            <a:r>
              <a:rPr lang="en-US"/>
              <a:t>the unit's remaining features (</a:t>
            </a:r>
            <a:r>
              <a:rPr lang="en-US" i="1"/>
              <a:t>within-unit</a:t>
            </a:r>
            <a:r>
              <a:rPr lang="en-US"/>
              <a:t>), </a:t>
            </a:r>
          </a:p>
          <a:p>
            <a:pPr lvl="1" algn="just"/>
            <a:r>
              <a:rPr lang="en-US"/>
              <a:t>the field measurements for other units (</a:t>
            </a:r>
            <a:r>
              <a:rPr lang="en-US" i="1"/>
              <a:t>between-units</a:t>
            </a:r>
            <a:r>
              <a:rPr lang="en-US"/>
              <a:t>), </a:t>
            </a:r>
          </a:p>
          <a:p>
            <a:pPr algn="just"/>
            <a:r>
              <a:rPr lang="en-US"/>
              <a:t>or as part of a collective subset of observations.</a:t>
            </a:r>
          </a:p>
          <a:p>
            <a:pPr algn="just"/>
            <a:endParaRPr lang="en-US" sz="500"/>
          </a:p>
          <a:p>
            <a:pPr algn="just"/>
            <a:r>
              <a:rPr lang="en-US"/>
              <a:t>Outliers are observations which are </a:t>
            </a:r>
            <a:r>
              <a:rPr lang="en-US" b="1"/>
              <a:t>dissimilar to other cases </a:t>
            </a:r>
            <a:r>
              <a:rPr lang="en-US"/>
              <a:t>or which </a:t>
            </a:r>
            <a:r>
              <a:rPr lang="en-US" b="1"/>
              <a:t>contradict known dependencies </a:t>
            </a:r>
            <a:r>
              <a:rPr lang="en-US"/>
              <a:t>or rules. </a:t>
            </a:r>
          </a:p>
          <a:p>
            <a:pPr algn="just"/>
            <a:endParaRPr lang="en-US" sz="500"/>
          </a:p>
          <a:p>
            <a:pPr algn="just"/>
            <a:r>
              <a:rPr lang="en-US"/>
              <a:t>Careful study is needed to determine whether outliers should be retained or removed from the dataset.</a:t>
            </a:r>
          </a:p>
          <a:p>
            <a:pPr algn="just"/>
            <a:endParaRPr lang="en-US" sz="100" b="1"/>
          </a:p>
        </p:txBody>
      </p:sp>
    </p:spTree>
    <p:extLst>
      <p:ext uri="{BB962C8B-B14F-4D97-AF65-F5344CB8AC3E}">
        <p14:creationId xmlns:p14="http://schemas.microsoft.com/office/powerpoint/2010/main" val="128477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Data Points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/>
              <a:t>Influential data points </a:t>
            </a:r>
            <a:r>
              <a:rPr lang="en-US"/>
              <a:t>are observations whose absence leads to </a:t>
            </a:r>
            <a:r>
              <a:rPr lang="en-US" b="1"/>
              <a:t>markedly different </a:t>
            </a:r>
            <a:r>
              <a:rPr lang="en-US"/>
              <a:t>analysis results. </a:t>
            </a:r>
          </a:p>
          <a:p>
            <a:pPr algn="just"/>
            <a:endParaRPr lang="en-US" sz="500"/>
          </a:p>
          <a:p>
            <a:pPr algn="just"/>
            <a:r>
              <a:rPr lang="en-US"/>
              <a:t>When influential observations are identified, remedial measures (such as data transformations) may be required to minimize their undue effects.</a:t>
            </a:r>
          </a:p>
          <a:p>
            <a:pPr algn="just"/>
            <a:endParaRPr lang="en-US" sz="500"/>
          </a:p>
          <a:p>
            <a:pPr algn="just"/>
            <a:r>
              <a:rPr lang="en-US"/>
              <a:t>Outliers may be influential data points, yet influential data points need not be outliers (weighted data).</a:t>
            </a:r>
          </a:p>
        </p:txBody>
      </p:sp>
    </p:spTree>
    <p:extLst>
      <p:ext uri="{BB962C8B-B14F-4D97-AF65-F5344CB8AC3E}">
        <p14:creationId xmlns:p14="http://schemas.microsoft.com/office/powerpoint/2010/main" val="16746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A88F-D216-F742-BB5A-F672A2DE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D9C4-3380-274C-A043-5A3409FD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Recognize the strengths and weaknesses of both major data cleaning approaches</a:t>
            </a:r>
          </a:p>
          <a:p>
            <a:endParaRPr lang="en-US" sz="500" dirty="0"/>
          </a:p>
          <a:p>
            <a:r>
              <a:rPr lang="en-US" dirty="0"/>
              <a:t>Identify methods to handle missing observations</a:t>
            </a:r>
          </a:p>
          <a:p>
            <a:endParaRPr lang="en-US" sz="500" dirty="0"/>
          </a:p>
          <a:p>
            <a:r>
              <a:rPr lang="en-US" dirty="0"/>
              <a:t>Increase familiarity with various anomaly detection or outlier tests </a:t>
            </a:r>
          </a:p>
        </p:txBody>
      </p:sp>
    </p:spTree>
    <p:extLst>
      <p:ext uri="{BB962C8B-B14F-4D97-AF65-F5344CB8AC3E}">
        <p14:creationId xmlns:p14="http://schemas.microsoft.com/office/powerpoint/2010/main" val="18847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Outliers may be anomalous along any of the unit’s variables, or in combination.</a:t>
            </a:r>
          </a:p>
          <a:p>
            <a:pPr algn="just"/>
            <a:endParaRPr lang="en-US" sz="500"/>
          </a:p>
          <a:p>
            <a:pPr algn="just"/>
            <a:r>
              <a:rPr lang="en-US"/>
              <a:t>Anomalies are by definition </a:t>
            </a:r>
            <a:r>
              <a:rPr lang="en-US" b="1"/>
              <a:t>infrequent</a:t>
            </a:r>
            <a:r>
              <a:rPr lang="en-US"/>
              <a:t>, and typically shrouded in </a:t>
            </a:r>
            <a:r>
              <a:rPr lang="en-US" b="1"/>
              <a:t>uncertainty</a:t>
            </a:r>
            <a:r>
              <a:rPr lang="en-US"/>
              <a:t> due to small sample sizes.</a:t>
            </a:r>
          </a:p>
          <a:p>
            <a:pPr algn="just"/>
            <a:endParaRPr lang="en-US" sz="500"/>
          </a:p>
          <a:p>
            <a:pPr algn="just"/>
            <a:r>
              <a:rPr lang="en-US"/>
              <a:t>Differentiating anomalies from noise or data entry errors is </a:t>
            </a:r>
            <a:r>
              <a:rPr lang="en-US" b="1"/>
              <a:t>hard</a:t>
            </a:r>
            <a:r>
              <a:rPr lang="en-US"/>
              <a:t>.</a:t>
            </a:r>
          </a:p>
          <a:p>
            <a:endParaRPr lang="en-US" sz="500"/>
          </a:p>
          <a:p>
            <a:pPr algn="just"/>
            <a:r>
              <a:rPr lang="en-US"/>
              <a:t>Boundaries between normal and deviating units may be </a:t>
            </a:r>
            <a:r>
              <a:rPr lang="en-US" b="1"/>
              <a:t>fuzzy</a:t>
            </a:r>
            <a:r>
              <a:rPr lang="en-US"/>
              <a:t>. </a:t>
            </a:r>
          </a:p>
          <a:p>
            <a:pPr algn="just"/>
            <a:endParaRPr lang="en-US" sz="500"/>
          </a:p>
          <a:p>
            <a:pPr algn="just"/>
            <a:r>
              <a:rPr lang="en-US"/>
              <a:t>When anomalies are associated with malicious activities, they are typically </a:t>
            </a:r>
            <a:r>
              <a:rPr lang="en-US" b="1"/>
              <a:t>disguised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2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/>
              <a:t>Numerous methods exist to identify anomalous observations; </a:t>
            </a:r>
            <a:r>
              <a:rPr lang="en-US" b="1"/>
              <a:t>none of them are foolproof </a:t>
            </a:r>
            <a:r>
              <a:rPr lang="en-US"/>
              <a:t>and judgement must be used. </a:t>
            </a:r>
          </a:p>
          <a:p>
            <a:pPr algn="just"/>
            <a:endParaRPr lang="en-US" sz="500"/>
          </a:p>
          <a:p>
            <a:pPr algn="just"/>
            <a:r>
              <a:rPr lang="en-US"/>
              <a:t>Graphical methods are easy to implement and interpret.</a:t>
            </a:r>
          </a:p>
          <a:p>
            <a:pPr lvl="1" algn="l"/>
            <a:r>
              <a:rPr lang="en-US" b="1"/>
              <a:t>Outlying Observations</a:t>
            </a:r>
          </a:p>
          <a:p>
            <a:pPr marL="644400" lvl="1" indent="0" algn="l">
              <a:buNone/>
            </a:pPr>
            <a:r>
              <a:rPr lang="en-US"/>
              <a:t>box-plots, scatterplots, scatterplot matrices, 2D tour, Cooke's distance, normal </a:t>
            </a:r>
            <a:r>
              <a:rPr lang="en-US" err="1"/>
              <a:t>qq</a:t>
            </a:r>
            <a:r>
              <a:rPr lang="en-US"/>
              <a:t> plots</a:t>
            </a:r>
          </a:p>
          <a:p>
            <a:pPr lvl="1" algn="l"/>
            <a:r>
              <a:rPr lang="en-US" b="1"/>
              <a:t>Influential Data</a:t>
            </a:r>
          </a:p>
          <a:p>
            <a:pPr marL="644400" lvl="1" indent="0">
              <a:buNone/>
            </a:pPr>
            <a:r>
              <a:rPr lang="en-US"/>
              <a:t>some level of analysis must be performed (leverage)</a:t>
            </a:r>
          </a:p>
          <a:p>
            <a:endParaRPr lang="en-US" sz="500"/>
          </a:p>
          <a:p>
            <a:pPr algn="just"/>
            <a:r>
              <a:rPr lang="en-US"/>
              <a:t>Once anomalous observations have been removed from the dataset, previously “regular" units may become anomalous.</a:t>
            </a:r>
          </a:p>
        </p:txBody>
      </p:sp>
    </p:spTree>
    <p:extLst>
      <p:ext uri="{BB962C8B-B14F-4D97-AF65-F5344CB8AC3E}">
        <p14:creationId xmlns:p14="http://schemas.microsoft.com/office/powerpoint/2010/main" val="26731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Tests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/>
              <a:t>Supervised methods </a:t>
            </a:r>
            <a:r>
              <a:rPr lang="en-US"/>
              <a:t>use a historical record of labeled anomalous observations:</a:t>
            </a:r>
          </a:p>
          <a:p>
            <a:pPr lvl="1" algn="just"/>
            <a:r>
              <a:rPr lang="en-US"/>
              <a:t>domain expertise required to tag the data</a:t>
            </a:r>
          </a:p>
          <a:p>
            <a:pPr lvl="1" algn="just"/>
            <a:r>
              <a:rPr lang="en-US"/>
              <a:t>classification or regression task (probabilities and inspection rankings)</a:t>
            </a:r>
          </a:p>
          <a:p>
            <a:pPr lvl="1" algn="just"/>
            <a:r>
              <a:rPr lang="en-US"/>
              <a:t>rare occurrence problem (more on this later)</a:t>
            </a:r>
          </a:p>
          <a:p>
            <a:pPr algn="just"/>
            <a:endParaRPr lang="en-US" sz="500"/>
          </a:p>
          <a:p>
            <a:pPr algn="just"/>
            <a:r>
              <a:rPr lang="en-US" b="1"/>
              <a:t>Unsupervised methods </a:t>
            </a:r>
            <a:r>
              <a:rPr lang="en-US"/>
              <a:t>don’t use external information:</a:t>
            </a:r>
          </a:p>
          <a:p>
            <a:pPr lvl="1" algn="just"/>
            <a:r>
              <a:rPr lang="en-US"/>
              <a:t>traditional methods and tests</a:t>
            </a:r>
          </a:p>
          <a:p>
            <a:pPr lvl="1" algn="just"/>
            <a:r>
              <a:rPr lang="en-US"/>
              <a:t>can also be seen as a clustering or association rules problem </a:t>
            </a:r>
          </a:p>
          <a:p>
            <a:pPr algn="just"/>
            <a:endParaRPr lang="en-US" sz="500"/>
          </a:p>
          <a:p>
            <a:pPr algn="just"/>
            <a:r>
              <a:rPr lang="en-US" b="1"/>
              <a:t>Semi-supervised methods </a:t>
            </a:r>
            <a:r>
              <a:rPr lang="en-US"/>
              <a:t>also exist.</a:t>
            </a:r>
          </a:p>
        </p:txBody>
      </p:sp>
    </p:spTree>
    <p:extLst>
      <p:ext uri="{BB962C8B-B14F-4D97-AF65-F5344CB8AC3E}">
        <p14:creationId xmlns:p14="http://schemas.microsoft.com/office/powerpoint/2010/main" val="6901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/>
              <a:t>Illustration </a:t>
            </a:r>
            <a:r>
              <a:rPr lang="mr-IN"/>
              <a:t>–</a:t>
            </a:r>
            <a:r>
              <a:rPr lang="en-US"/>
              <a:t> Outliers </a:t>
            </a:r>
            <a:endParaRPr lang="en-US" sz="24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87" y="1103551"/>
            <a:ext cx="5275544" cy="527554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9" y="1212398"/>
            <a:ext cx="2803895" cy="4673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81" y="1208881"/>
            <a:ext cx="2806006" cy="46766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85917" y="641886"/>
            <a:ext cx="782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Dagny OT" panose="020B0504020201020104" pitchFamily="34" charset="77"/>
                <a:ea typeface="Helvetica Light" charset="0"/>
                <a:cs typeface="Helvetica Light" charset="0"/>
              </a:rPr>
              <a:t>Queuing dataset: processing rate vs. arrival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9450-E086-4649-A073-A28BEFAE74D6}"/>
              </a:ext>
            </a:extLst>
          </p:cNvPr>
          <p:cNvSpPr txBox="1"/>
          <p:nvPr/>
        </p:nvSpPr>
        <p:spPr>
          <a:xfrm>
            <a:off x="9734550" y="0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[Personal file]</a:t>
            </a:r>
          </a:p>
        </p:txBody>
      </p:sp>
    </p:spTree>
    <p:extLst>
      <p:ext uri="{BB962C8B-B14F-4D97-AF65-F5344CB8AC3E}">
        <p14:creationId xmlns:p14="http://schemas.microsoft.com/office/powerpoint/2010/main" val="23072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/>
              <a:t>Illustration </a:t>
            </a:r>
            <a:r>
              <a:rPr lang="mr-IN"/>
              <a:t>–</a:t>
            </a:r>
            <a:r>
              <a:rPr lang="en-US"/>
              <a:t> Influential Observations</a:t>
            </a:r>
            <a:endParaRPr lang="en-US" sz="24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00" y="1105200"/>
            <a:ext cx="5274000" cy="52740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0" y="20574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34550" y="6488668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[Personal files]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57400"/>
            <a:ext cx="27432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186EB-F731-B140-B2B8-91D4E18C0955}"/>
              </a:ext>
            </a:extLst>
          </p:cNvPr>
          <p:cNvSpPr txBox="1"/>
          <p:nvPr/>
        </p:nvSpPr>
        <p:spPr>
          <a:xfrm>
            <a:off x="9734550" y="0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[Personal file]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4FB6D-D883-BE45-AF5E-F6D228DD3333}"/>
              </a:ext>
            </a:extLst>
          </p:cNvPr>
          <p:cNvSpPr/>
          <p:nvPr/>
        </p:nvSpPr>
        <p:spPr>
          <a:xfrm>
            <a:off x="2185917" y="641886"/>
            <a:ext cx="782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Dagny OT" panose="020B0504020201020104" pitchFamily="34" charset="77"/>
                <a:ea typeface="Helvetica Light" charset="0"/>
                <a:cs typeface="Helvetica Light" charset="0"/>
              </a:rPr>
              <a:t>Queuing dataset: processing rate vs. arrival rate</a:t>
            </a:r>
          </a:p>
        </p:txBody>
      </p:sp>
    </p:spTree>
    <p:extLst>
      <p:ext uri="{BB962C8B-B14F-4D97-AF65-F5344CB8AC3E}">
        <p14:creationId xmlns:p14="http://schemas.microsoft.com/office/powerpoint/2010/main" val="19877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E3F6-BC4F-B34C-94A6-FC6F53DA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TAKE-AWAYS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Identifying influential points is an iterative </a:t>
            </a:r>
            <a:r>
              <a:rPr lang="en-CA"/>
              <a:t>process as the various analyses have to be run numerous times.</a:t>
            </a:r>
          </a:p>
          <a:p>
            <a:endParaRPr lang="en-CA" sz="500"/>
          </a:p>
          <a:p>
            <a:r>
              <a:rPr lang="en-CA"/>
              <a:t>Fully automated identification and removal of anomalous observations is NOT recommended.</a:t>
            </a:r>
          </a:p>
          <a:p>
            <a:endParaRPr lang="en-CA" sz="500"/>
          </a:p>
          <a:p>
            <a:r>
              <a:rPr lang="en-CA"/>
              <a:t>Use transformations if the data is NOT normally distributed.</a:t>
            </a:r>
          </a:p>
          <a:p>
            <a:endParaRPr lang="en-CA" sz="500"/>
          </a:p>
          <a:p>
            <a:r>
              <a:rPr lang="en-CA"/>
              <a:t>Whether an observation is an outlier or not depends on various factors;</a:t>
            </a:r>
            <a:r>
              <a:rPr lang="en-US"/>
              <a:t> what observations end up being </a:t>
            </a:r>
            <a:r>
              <a:rPr lang="en-CA"/>
              <a:t>influential data points depends on the specific analysis to be performed.</a:t>
            </a:r>
          </a:p>
        </p:txBody>
      </p:sp>
    </p:spTree>
    <p:extLst>
      <p:ext uri="{BB962C8B-B14F-4D97-AF65-F5344CB8AC3E}">
        <p14:creationId xmlns:p14="http://schemas.microsoft.com/office/powerpoint/2010/main" val="36907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Helvetica Light" charset="0"/>
                <a:cs typeface="Helvetica Light" charset="0"/>
              </a:rPr>
              <a:t>The ability to monitor and perform early forecasts of various river algae blooms is crucial to control any ecological harm they can cause.   </a:t>
            </a:r>
          </a:p>
          <a:p>
            <a:pPr algn="just"/>
            <a:endParaRPr lang="en-US" sz="500" dirty="0">
              <a:ea typeface="Helvetica Light" charset="0"/>
              <a:cs typeface="Helvetica Light" charset="0"/>
            </a:endParaRPr>
          </a:p>
          <a:p>
            <a:pPr algn="just"/>
            <a:r>
              <a:rPr lang="en-US" dirty="0">
                <a:ea typeface="Helvetica Light" charset="0"/>
                <a:cs typeface="Helvetica Light" charset="0"/>
              </a:rPr>
              <a:t>The </a:t>
            </a:r>
            <a:r>
              <a:rPr lang="en-US" dirty="0" err="1">
                <a:latin typeface="Courant" panose="02000509030000020004" pitchFamily="49" charset="0"/>
                <a:ea typeface="Helvetica Light" charset="0"/>
                <a:cs typeface="Helvetica Light" charset="0"/>
              </a:rPr>
              <a:t>algae_bloom.csv</a:t>
            </a:r>
            <a:r>
              <a:rPr lang="en-US" dirty="0">
                <a:ea typeface="Helvetica Light" charset="0"/>
                <a:cs typeface="Helvetica Light" charset="0"/>
              </a:rPr>
              <a:t> dataset is used to train a learning model consists of:</a:t>
            </a:r>
          </a:p>
          <a:p>
            <a:pPr lvl="1" algn="just"/>
            <a:r>
              <a:rPr lang="en-US" b="1" dirty="0">
                <a:ea typeface="Helvetica Light" charset="0"/>
                <a:cs typeface="Helvetica Light" charset="0"/>
              </a:rPr>
              <a:t>chemical properties </a:t>
            </a:r>
            <a:r>
              <a:rPr lang="en-US" dirty="0">
                <a:ea typeface="Helvetica Light" charset="0"/>
                <a:cs typeface="Helvetica Light" charset="0"/>
              </a:rPr>
              <a:t>of various water samples of European rivers</a:t>
            </a:r>
          </a:p>
          <a:p>
            <a:pPr lvl="1" algn="just"/>
            <a:r>
              <a:rPr lang="en-US" dirty="0">
                <a:ea typeface="Helvetica Light" charset="0"/>
                <a:cs typeface="Helvetica Light" charset="0"/>
              </a:rPr>
              <a:t>the </a:t>
            </a:r>
            <a:r>
              <a:rPr lang="en-US" b="1" dirty="0">
                <a:ea typeface="Helvetica Light" charset="0"/>
                <a:cs typeface="Helvetica Light" charset="0"/>
              </a:rPr>
              <a:t>quantity of seven algae </a:t>
            </a:r>
            <a:r>
              <a:rPr lang="en-US" dirty="0">
                <a:ea typeface="Helvetica Light" charset="0"/>
                <a:cs typeface="Helvetica Light" charset="0"/>
              </a:rPr>
              <a:t>in each of the samples, and</a:t>
            </a:r>
          </a:p>
          <a:p>
            <a:pPr lvl="1" algn="just"/>
            <a:r>
              <a:rPr lang="en-US" dirty="0">
                <a:ea typeface="Helvetica Light" charset="0"/>
                <a:cs typeface="Helvetica Light" charset="0"/>
              </a:rPr>
              <a:t>the </a:t>
            </a:r>
            <a:r>
              <a:rPr lang="en-US" b="1" dirty="0">
                <a:ea typeface="Helvetica Light" charset="0"/>
                <a:cs typeface="Helvetica Light" charset="0"/>
              </a:rPr>
              <a:t>characteristics of the collection process </a:t>
            </a:r>
            <a:r>
              <a:rPr lang="en-US" dirty="0">
                <a:ea typeface="Helvetica Light" charset="0"/>
                <a:cs typeface="Helvetica Light" charset="0"/>
              </a:rPr>
              <a:t>for each sample.  </a:t>
            </a:r>
          </a:p>
          <a:p>
            <a:pPr lvl="1" algn="just"/>
            <a:endParaRPr lang="en-CA" sz="500" dirty="0">
              <a:ea typeface="Helvetica Light" charset="0"/>
              <a:cs typeface="Helvetica Light" charset="0"/>
            </a:endParaRPr>
          </a:p>
          <a:p>
            <a:pPr indent="-228600" algn="just"/>
            <a:r>
              <a:rPr lang="en-US" dirty="0">
                <a:ea typeface="Helvetica Light" charset="0"/>
                <a:cs typeface="Helvetica Light" charset="0"/>
              </a:rPr>
              <a:t>What is the data science motivation for such a model, given that we </a:t>
            </a:r>
            <a:r>
              <a:rPr lang="en-US" b="1" dirty="0">
                <a:ea typeface="Helvetica Light" charset="0"/>
                <a:cs typeface="Helvetica Light" charset="0"/>
              </a:rPr>
              <a:t>can</a:t>
            </a:r>
            <a:r>
              <a:rPr lang="en-US" dirty="0">
                <a:ea typeface="Helvetica Light" charset="0"/>
                <a:cs typeface="Helvetica Light" charset="0"/>
              </a:rPr>
              <a:t> actually analyze water samples to determine if various harmful algae are present or absent? </a:t>
            </a:r>
          </a:p>
        </p:txBody>
      </p:sp>
    </p:spTree>
    <p:extLst>
      <p:ext uri="{BB962C8B-B14F-4D97-AF65-F5344CB8AC3E}">
        <p14:creationId xmlns:p14="http://schemas.microsoft.com/office/powerpoint/2010/main" val="380051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harter Roman" charset="0"/>
                <a:cs typeface="Charter Roman" charset="0"/>
              </a:rP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algn="just"/>
            <a:r>
              <a:rPr lang="en-US" dirty="0">
                <a:ea typeface="Helvetica Light" charset="0"/>
                <a:cs typeface="Helvetica Light" charset="0"/>
              </a:rPr>
              <a:t>The answer is simple: chemical monitoring is </a:t>
            </a:r>
            <a:r>
              <a:rPr lang="en-US" b="1" dirty="0">
                <a:ea typeface="Helvetica Light" charset="0"/>
                <a:cs typeface="Helvetica Light" charset="0"/>
              </a:rPr>
              <a:t>cheap</a:t>
            </a:r>
            <a:r>
              <a:rPr lang="en-US" dirty="0">
                <a:ea typeface="Helvetica Light" charset="0"/>
                <a:cs typeface="Helvetica Light" charset="0"/>
              </a:rPr>
              <a:t> and </a:t>
            </a:r>
            <a:r>
              <a:rPr lang="en-US" b="1" dirty="0">
                <a:ea typeface="Helvetica Light" charset="0"/>
                <a:cs typeface="Helvetica Light" charset="0"/>
              </a:rPr>
              <a:t>easy to automate</a:t>
            </a:r>
            <a:r>
              <a:rPr lang="en-US" dirty="0">
                <a:ea typeface="Helvetica Light" charset="0"/>
                <a:cs typeface="Helvetica Light" charset="0"/>
              </a:rPr>
              <a:t>, whereas biological analysis of samples is </a:t>
            </a:r>
            <a:r>
              <a:rPr lang="en-US" b="1" dirty="0">
                <a:ea typeface="Helvetica Light" charset="0"/>
                <a:cs typeface="Helvetica Light" charset="0"/>
              </a:rPr>
              <a:t>expensive</a:t>
            </a:r>
            <a:r>
              <a:rPr lang="en-US" dirty="0">
                <a:ea typeface="Helvetica Light" charset="0"/>
                <a:cs typeface="Helvetica Light" charset="0"/>
              </a:rPr>
              <a:t> and </a:t>
            </a:r>
            <a:r>
              <a:rPr lang="en-US" b="1" dirty="0">
                <a:ea typeface="Helvetica Light" charset="0"/>
                <a:cs typeface="Helvetica Light" charset="0"/>
              </a:rPr>
              <a:t>slow</a:t>
            </a:r>
            <a:r>
              <a:rPr lang="en-US" dirty="0">
                <a:ea typeface="Helvetica Light" charset="0"/>
                <a:cs typeface="Helvetica Light" charset="0"/>
              </a:rPr>
              <a:t>. </a:t>
            </a:r>
          </a:p>
          <a:p>
            <a:pPr indent="-228600" algn="just"/>
            <a:endParaRPr lang="en-US" sz="1000" dirty="0">
              <a:ea typeface="Helvetica Light" charset="0"/>
              <a:cs typeface="Helvetica Light" charset="0"/>
            </a:endParaRPr>
          </a:p>
          <a:p>
            <a:pPr indent="-228600" algn="just"/>
            <a:r>
              <a:rPr lang="en-US" dirty="0">
                <a:ea typeface="Helvetica Light" charset="0"/>
                <a:cs typeface="Helvetica Light" charset="0"/>
              </a:rPr>
              <a:t>Another answer is that analyzing the samples for harmful content does not provide a better understanding of algae bloom </a:t>
            </a:r>
            <a:r>
              <a:rPr lang="en-US" b="1" dirty="0">
                <a:ea typeface="Helvetica Light" charset="0"/>
                <a:cs typeface="Helvetica Light" charset="0"/>
              </a:rPr>
              <a:t>drivers</a:t>
            </a:r>
            <a:r>
              <a:rPr lang="en-US" dirty="0">
                <a:ea typeface="Helvetica Light" charset="0"/>
                <a:cs typeface="Helvetica Light" charset="0"/>
              </a:rPr>
              <a:t>: it just tells us which samples contain the harmful </a:t>
            </a:r>
            <a:r>
              <a:rPr lang="en-US" dirty="0" err="1">
                <a:ea typeface="Helvetica Light" charset="0"/>
                <a:cs typeface="Helvetica Light" charset="0"/>
              </a:rPr>
              <a:t>algaes</a:t>
            </a:r>
            <a:r>
              <a:rPr lang="en-US" dirty="0">
                <a:ea typeface="Helvetica Light" charset="0"/>
                <a:cs typeface="Helvetica Light" charset="0"/>
              </a:rPr>
              <a:t>.</a:t>
            </a:r>
          </a:p>
          <a:p>
            <a:pPr indent="-228600" algn="just"/>
            <a:endParaRPr lang="en-US" sz="1000" dirty="0">
              <a:ea typeface="Helvetica Light" charset="0"/>
              <a:cs typeface="Helvetica Light" charset="0"/>
            </a:endParaRPr>
          </a:p>
          <a:p>
            <a:pPr indent="-228600" algn="just"/>
            <a:r>
              <a:rPr lang="en-US" dirty="0">
                <a:ea typeface="Helvetica Light" charset="0"/>
                <a:cs typeface="Helvetica Light" charset="0"/>
              </a:rPr>
              <a:t>Can our model provide a more thorough understanding of the algae situation? </a:t>
            </a:r>
          </a:p>
        </p:txBody>
      </p:sp>
    </p:spTree>
    <p:extLst>
      <p:ext uri="{BB962C8B-B14F-4D97-AF65-F5344CB8AC3E}">
        <p14:creationId xmlns:p14="http://schemas.microsoft.com/office/powerpoint/2010/main" val="42660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AFD7-DD17-214C-86BD-720156F5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C7A7-9B22-7049-B50A-22271ABB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and determine the structure of the algae bloom dataset, and provide a summary of its features. </a:t>
            </a:r>
          </a:p>
          <a:p>
            <a:endParaRPr lang="en-US" sz="500" dirty="0"/>
          </a:p>
          <a:p>
            <a:r>
              <a:rPr lang="en-US" dirty="0"/>
              <a:t>Compute the number of missing values for each record.</a:t>
            </a:r>
          </a:p>
          <a:p>
            <a:endParaRPr lang="en-US" sz="500" dirty="0"/>
          </a:p>
          <a:p>
            <a:r>
              <a:rPr lang="en-US" dirty="0"/>
              <a:t>Identify some potential anomalous observations in the same dataset.</a:t>
            </a:r>
          </a:p>
          <a:p>
            <a:endParaRPr lang="en-US" sz="500" dirty="0"/>
          </a:p>
          <a:p>
            <a:r>
              <a:rPr lang="en-US" dirty="0"/>
              <a:t>What strategies could you use to deal with such observations / records?  </a:t>
            </a:r>
          </a:p>
        </p:txBody>
      </p:sp>
    </p:spTree>
    <p:extLst>
      <p:ext uri="{BB962C8B-B14F-4D97-AF65-F5344CB8AC3E}">
        <p14:creationId xmlns:p14="http://schemas.microsoft.com/office/powerpoint/2010/main" val="330546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DF858F-C5B3-D844-A2FE-9E0B3992FA6B}"/>
              </a:ext>
            </a:extLst>
          </p:cNvPr>
          <p:cNvSpPr txBox="1"/>
          <p:nvPr/>
        </p:nvSpPr>
        <p:spPr>
          <a:xfrm>
            <a:off x="1667470" y="2613392"/>
            <a:ext cx="885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Supplemental Material</a:t>
            </a:r>
            <a:endParaRPr lang="en-US" b="1" dirty="0">
              <a:solidFill>
                <a:schemeClr val="tx2"/>
              </a:solidFill>
              <a:latin typeface="Dagny OT" panose="020B0504020201020104" pitchFamily="34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VERY Important Remarks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Helvetica" pitchFamily="2" charset="0"/>
              </a:rPr>
              <a:t>NEVER</a:t>
            </a:r>
            <a:r>
              <a:rPr lang="en-US"/>
              <a:t> work on the original dataset. Make copies along the way.</a:t>
            </a:r>
          </a:p>
          <a:p>
            <a:endParaRPr lang="en-US" sz="1000"/>
          </a:p>
          <a:p>
            <a:r>
              <a:rPr lang="en-US"/>
              <a:t>Document </a:t>
            </a:r>
            <a:r>
              <a:rPr lang="en-US" b="1">
                <a:latin typeface="Helvetica" pitchFamily="2" charset="0"/>
              </a:rPr>
              <a:t>ALL</a:t>
            </a:r>
            <a:r>
              <a:rPr lang="en-US"/>
              <a:t> your cleaning steps and procedures.</a:t>
            </a:r>
          </a:p>
          <a:p>
            <a:endParaRPr lang="en-US" sz="1000"/>
          </a:p>
          <a:p>
            <a:r>
              <a:rPr lang="en-US"/>
              <a:t>If you find yourself cleaning too much of your data, </a:t>
            </a:r>
            <a:r>
              <a:rPr lang="en-US" b="1">
                <a:latin typeface="Helvetica" pitchFamily="2" charset="0"/>
              </a:rPr>
              <a:t>STOP</a:t>
            </a:r>
            <a:r>
              <a:rPr lang="en-US"/>
              <a:t>. Something might be off with the data collection procedure.</a:t>
            </a:r>
          </a:p>
          <a:p>
            <a:endParaRPr lang="en-US" sz="1000"/>
          </a:p>
          <a:p>
            <a:r>
              <a:rPr lang="en-US"/>
              <a:t>Think </a:t>
            </a:r>
            <a:r>
              <a:rPr lang="en-US" b="1">
                <a:latin typeface="Helvetica" pitchFamily="2" charset="0"/>
              </a:rPr>
              <a:t>TWICE</a:t>
            </a:r>
            <a:r>
              <a:rPr lang="en-US"/>
              <a:t> before discarding an entire record.</a:t>
            </a:r>
          </a:p>
        </p:txBody>
      </p:sp>
    </p:spTree>
    <p:extLst>
      <p:ext uri="{BB962C8B-B14F-4D97-AF65-F5344CB8AC3E}">
        <p14:creationId xmlns:p14="http://schemas.microsoft.com/office/powerpoint/2010/main" val="28919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/>
              <a:t>Methodical </a:t>
            </a:r>
            <a:r>
              <a:rPr lang="en-US"/>
              <a:t>(syntax)</a:t>
            </a:r>
          </a:p>
          <a:p>
            <a:pPr lvl="1"/>
            <a:r>
              <a:rPr lang="en-US" u="sng"/>
              <a:t>Pros</a:t>
            </a:r>
            <a:r>
              <a:rPr lang="en-US"/>
              <a:t>: checklist is </a:t>
            </a:r>
            <a:r>
              <a:rPr lang="en-US" b="1"/>
              <a:t>context-independent</a:t>
            </a:r>
            <a:r>
              <a:rPr lang="en-US"/>
              <a:t>; pipelines </a:t>
            </a:r>
            <a:r>
              <a:rPr lang="en-US" b="1"/>
              <a:t>easy to implement</a:t>
            </a:r>
            <a:r>
              <a:rPr lang="en-US"/>
              <a:t>; common errors and invalid observations </a:t>
            </a:r>
            <a:r>
              <a:rPr lang="en-US" b="1"/>
              <a:t>easily identified</a:t>
            </a:r>
          </a:p>
          <a:p>
            <a:pPr lvl="1"/>
            <a:r>
              <a:rPr lang="en-US" u="sng"/>
              <a:t>Cons</a:t>
            </a:r>
            <a:r>
              <a:rPr lang="en-US"/>
              <a:t>: may prove </a:t>
            </a:r>
            <a:r>
              <a:rPr lang="en-US" b="1"/>
              <a:t>time-consuming</a:t>
            </a:r>
            <a:r>
              <a:rPr lang="en-US"/>
              <a:t>; cannot identify new types of errors</a:t>
            </a:r>
          </a:p>
          <a:p>
            <a:pPr lvl="1"/>
            <a:endParaRPr lang="en-US" sz="500"/>
          </a:p>
          <a:p>
            <a:r>
              <a:rPr lang="en-US" b="1"/>
              <a:t>Narrative </a:t>
            </a:r>
            <a:r>
              <a:rPr lang="en-US"/>
              <a:t>(semantics)</a:t>
            </a:r>
          </a:p>
          <a:p>
            <a:pPr lvl="1"/>
            <a:r>
              <a:rPr lang="en-US" u="sng"/>
              <a:t>Pros</a:t>
            </a:r>
            <a:r>
              <a:rPr lang="en-US"/>
              <a:t>: process may simultaneously yield </a:t>
            </a:r>
            <a:r>
              <a:rPr lang="en-US" b="1"/>
              <a:t>data understanding</a:t>
            </a:r>
            <a:r>
              <a:rPr lang="en-US"/>
              <a:t>; false starts are (at most) as costly as switching to mechanical approach</a:t>
            </a:r>
          </a:p>
          <a:p>
            <a:pPr lvl="1"/>
            <a:r>
              <a:rPr lang="en-US" u="sng"/>
              <a:t>Cons</a:t>
            </a:r>
            <a:r>
              <a:rPr lang="en-US"/>
              <a:t>: may miss important sources of errors and invalid observations for datasets with </a:t>
            </a:r>
            <a:r>
              <a:rPr lang="en-US" b="1"/>
              <a:t>high number of features</a:t>
            </a:r>
            <a:r>
              <a:rPr lang="en-US"/>
              <a:t>; domain knowledge may bias the process by neglecting uninteresting areas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33934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Methods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/>
              <a:t>Methodical</a:t>
            </a:r>
          </a:p>
          <a:p>
            <a:pPr lvl="1"/>
            <a:r>
              <a:rPr lang="en-US"/>
              <a:t>list of potential problems (Data Cleaning Bingo)</a:t>
            </a:r>
          </a:p>
          <a:p>
            <a:pPr lvl="1"/>
            <a:r>
              <a:rPr lang="en-US"/>
              <a:t>code which can be re-used in different contexts</a:t>
            </a:r>
          </a:p>
          <a:p>
            <a:pPr lvl="1"/>
            <a:endParaRPr lang="en-US" sz="500"/>
          </a:p>
          <a:p>
            <a:r>
              <a:rPr lang="en-US" b="1"/>
              <a:t>Narrative</a:t>
            </a:r>
          </a:p>
          <a:p>
            <a:pPr lvl="1"/>
            <a:r>
              <a:rPr lang="en-US"/>
              <a:t>visualization</a:t>
            </a:r>
          </a:p>
          <a:p>
            <a:pPr lvl="1"/>
            <a:r>
              <a:rPr lang="en-US"/>
              <a:t>data summary</a:t>
            </a:r>
          </a:p>
          <a:p>
            <a:pPr lvl="1"/>
            <a:r>
              <a:rPr lang="en-US"/>
              <a:t>distribution tables</a:t>
            </a:r>
          </a:p>
          <a:p>
            <a:pPr lvl="1"/>
            <a:r>
              <a:rPr lang="en-US"/>
              <a:t>small multiples</a:t>
            </a:r>
          </a:p>
          <a:p>
            <a:pPr lvl="1"/>
            <a:r>
              <a:rPr lang="en-US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763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t="13885" r="8304" b="21458"/>
          <a:stretch/>
        </p:blipFill>
        <p:spPr>
          <a:xfrm>
            <a:off x="3315852" y="857012"/>
            <a:ext cx="5560296" cy="55133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41520" y="51816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Data Cleaning Bingo</a:t>
            </a:r>
          </a:p>
        </p:txBody>
      </p:sp>
    </p:spTree>
    <p:extLst>
      <p:ext uri="{BB962C8B-B14F-4D97-AF65-F5344CB8AC3E}">
        <p14:creationId xmlns:p14="http://schemas.microsoft.com/office/powerpoint/2010/main" val="18885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7758510" cy="4140767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b="1"/>
                  <a:t>Normality</a:t>
                </a:r>
                <a:r>
                  <a:rPr lang="en-US"/>
                  <a:t> is an assumption for most tests.</a:t>
                </a:r>
              </a:p>
              <a:p>
                <a:pPr marL="0" indent="0" algn="just">
                  <a:buNone/>
                </a:pPr>
                <a:endParaRPr lang="en-US" sz="100"/>
              </a:p>
              <a:p>
                <a:pPr marL="0" indent="0">
                  <a:buNone/>
                </a:pPr>
                <a:r>
                  <a:rPr lang="en-US" b="1"/>
                  <a:t>Tukey’s Boxplot test: </a:t>
                </a:r>
                <a:r>
                  <a:rPr lang="en-US"/>
                  <a:t>for normally distributed data, regular observations typically lie between the </a:t>
                </a:r>
                <a:r>
                  <a:rPr lang="en-US" b="1"/>
                  <a:t>inner fences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:pPr marL="0" indent="0" algn="just">
                  <a:buNone/>
                </a:pPr>
                <a:endParaRPr lang="en-US" sz="1000" b="1"/>
              </a:p>
              <a:p>
                <a:pPr marL="0" indent="0">
                  <a:buNone/>
                </a:pPr>
                <a:r>
                  <a:rPr lang="en-US" b="1"/>
                  <a:t>Suspected outliers </a:t>
                </a:r>
                <a:r>
                  <a:rPr lang="en-US"/>
                  <a:t>lie between the inner fences and the </a:t>
                </a:r>
                <a:r>
                  <a:rPr lang="en-US" b="1"/>
                  <a:t>outer fences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:pPr marL="0" indent="0" algn="just">
                  <a:buNone/>
                </a:pPr>
                <a:endParaRPr lang="en-US" sz="1000" b="1"/>
              </a:p>
              <a:p>
                <a:pPr marL="0" indent="0" algn="just">
                  <a:buNone/>
                </a:pPr>
                <a:r>
                  <a:rPr lang="en-US" b="1"/>
                  <a:t>Outliers</a:t>
                </a:r>
                <a:r>
                  <a:rPr lang="en-US"/>
                  <a:t> lie beyond the outer fences.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7758510" cy="4140767"/>
              </a:xfrm>
              <a:blipFill>
                <a:blip r:embed="rId2"/>
                <a:stretch>
                  <a:fillRect l="-1144" t="-917" r="-1144" b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576501" y="2115576"/>
            <a:ext cx="3391098" cy="3385458"/>
            <a:chOff x="7793845" y="2286000"/>
            <a:chExt cx="3391098" cy="33854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65" t="3350" r="41042" b="3362"/>
            <a:stretch/>
          </p:blipFill>
          <p:spPr>
            <a:xfrm>
              <a:off x="9037650" y="2286000"/>
              <a:ext cx="849087" cy="338545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889396" y="3609397"/>
              <a:ext cx="12955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outer fence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78890" y="4165346"/>
              <a:ext cx="1263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inner fence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52542" y="4577985"/>
              <a:ext cx="8691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regular</a:t>
              </a:r>
            </a:p>
            <a:p>
              <a:pPr algn="ctr"/>
              <a:r>
                <a:rPr lang="en-US"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points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93845" y="3747831"/>
              <a:ext cx="11865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suspected</a:t>
              </a:r>
            </a:p>
            <a:p>
              <a:pPr algn="ctr"/>
              <a:r>
                <a:rPr lang="en-US"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outliers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22885" y="2749717"/>
              <a:ext cx="928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Dagny OT" panose="020B0504020201020104" pitchFamily="34" charset="77"/>
                  <a:ea typeface="Helvetica Light" charset="0"/>
                  <a:cs typeface="Helvetica Light" charset="0"/>
                </a:rPr>
                <a:t>outliers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54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Tests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/>
                  <a:t>The </a:t>
                </a:r>
                <a:r>
                  <a:rPr lang="en-US" b="1"/>
                  <a:t>Grubbs Test </a:t>
                </a:r>
                <a:r>
                  <a:rPr lang="en-US"/>
                  <a:t>is a univariate test. Consider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: value of feature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baseline="30000" err="1"/>
                  <a:t>th</a:t>
                </a:r>
                <a:r>
                  <a:rPr lang="en-US"/>
                  <a:t> unit,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1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endParaRPr lang="en-US"/>
              </a:p>
              <a:p>
                <a:pPr lvl="1"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/>
                  <a:t>: mean value of feature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𝑋</m:t>
                    </m:r>
                  </m:oMath>
                </a14:m>
                <a:endParaRPr lang="en-CA" b="0" i="1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standard deviation of feature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𝑋</m:t>
                    </m:r>
                  </m:oMath>
                </a14:m>
                <a:endParaRPr lang="en-CA"/>
              </a:p>
              <a:p>
                <a:pPr lvl="1" algn="just"/>
                <a14:m>
                  <m:oMath xmlns:m="http://schemas.openxmlformats.org/officeDocument/2006/math">
                    <m:r>
                      <a:rPr lang="en-C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en-CA"/>
                  <a:t>: significance level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CA"/>
                  <a:t>: value of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CA"/>
                  <a:t>-distribution at significance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/2</m:t>
                    </m:r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</m:oMath>
                </a14:m>
                <a:endParaRPr lang="en-CA"/>
              </a:p>
              <a:p>
                <a:pPr algn="just"/>
                <a:endParaRPr lang="en-CA" sz="500"/>
              </a:p>
              <a:p>
                <a:pPr marL="0" lvl="1" indent="0" algn="just">
                  <a:spcBef>
                    <a:spcPts val="1000"/>
                  </a:spcBef>
                  <a:buNone/>
                </a:pPr>
                <a:r>
                  <a:rPr lang="en-CA" sz="2400"/>
                  <a:t>The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400" baseline="30000" err="1"/>
                  <a:t>th</a:t>
                </a:r>
                <a:r>
                  <a:rPr lang="en-US" sz="2400"/>
                  <a:t> unit</a:t>
                </a:r>
                <a:r>
                  <a:rPr lang="en-CA" sz="2400"/>
                  <a:t> is an </a:t>
                </a:r>
                <a:r>
                  <a:rPr lang="en-CA" sz="2400" b="1"/>
                  <a:t>outlier along </a:t>
                </a:r>
                <a:r>
                  <a:rPr lang="en-US" sz="2400" b="1"/>
                  <a:t>feature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CA" sz="2400"/>
                  <a:t> if </a:t>
                </a:r>
              </a:p>
              <a:p>
                <a:pPr marL="0" lvl="1" indent="0" algn="just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r-H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hr-HR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f>
                        <m:fPr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CA" sz="2400" b="0" i="1" smtClean="0">
                              <a:latin typeface="Cambria Math" charset="0"/>
                            </a:rPr>
                            <m:t>−1)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r>
                        <a:rPr lang="mr-IN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mr-IN" sz="24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sz="240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  <m:r>
                                <a:rPr lang="en-CA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−2+</m:t>
                              </m:r>
                              <m:sSup>
                                <m:sSupPr>
                                  <m:ctrlPr>
                                    <a:rPr lang="mr-IN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CA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  <m:r>
                                <a:rPr lang="en-CA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 t="-7034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0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Tests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/>
              <a:t>The </a:t>
            </a:r>
            <a:r>
              <a:rPr lang="en-US" b="1"/>
              <a:t>Dixon Q Test </a:t>
            </a:r>
            <a:r>
              <a:rPr lang="en-US"/>
              <a:t>is</a:t>
            </a:r>
            <a:r>
              <a:rPr lang="en-US" b="1"/>
              <a:t> </a:t>
            </a:r>
            <a:r>
              <a:rPr lang="en-US"/>
              <a:t>used in experimental sciences to find outliers in (extremely) small datasets (dubious validity).</a:t>
            </a:r>
            <a:endParaRPr lang="en-US" sz="100"/>
          </a:p>
          <a:p>
            <a:pPr algn="just"/>
            <a:endParaRPr lang="en-US" sz="500"/>
          </a:p>
          <a:p>
            <a:pPr algn="just"/>
            <a:r>
              <a:rPr lang="en-US"/>
              <a:t>The </a:t>
            </a:r>
            <a:r>
              <a:rPr lang="en-US" b="1" err="1"/>
              <a:t>Mahalanobis</a:t>
            </a:r>
            <a:r>
              <a:rPr lang="en-US" b="1"/>
              <a:t> Distance </a:t>
            </a:r>
            <a:r>
              <a:rPr lang="en-US"/>
              <a:t>(linked to the leverage) can be used to find multi-dimensional outliers (when relationships are linear). </a:t>
            </a:r>
          </a:p>
          <a:p>
            <a:pPr algn="just"/>
            <a:endParaRPr lang="en-US" sz="500" b="1"/>
          </a:p>
          <a:p>
            <a:pPr algn="just"/>
            <a:r>
              <a:rPr lang="en-US"/>
              <a:t>Other tests: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err="1"/>
              <a:t>Tietjen</a:t>
            </a:r>
            <a:r>
              <a:rPr lang="en-US" b="1"/>
              <a:t>-Moore</a:t>
            </a:r>
            <a:r>
              <a:rPr lang="en-US"/>
              <a:t> (for a specific # of outliers)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/>
              <a:t>generalized extreme </a:t>
            </a:r>
            <a:r>
              <a:rPr lang="en-US" b="1" err="1"/>
              <a:t>studentized</a:t>
            </a:r>
            <a:r>
              <a:rPr lang="en-US" b="1"/>
              <a:t> deviate </a:t>
            </a:r>
            <a:r>
              <a:rPr lang="en-US"/>
              <a:t>(for unknown # of outliers)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/>
              <a:t>chi-square</a:t>
            </a:r>
            <a:r>
              <a:rPr lang="en-US"/>
              <a:t> (outliers affecting goodness-of-fit)</a:t>
            </a:r>
          </a:p>
          <a:p>
            <a:pPr lvl="1" algn="just"/>
            <a:r>
              <a:rPr lang="en-US" b="1"/>
              <a:t>DBSCAN, </a:t>
            </a:r>
            <a:r>
              <a:rPr lang="en-US" b="1" err="1"/>
              <a:t>OR</a:t>
            </a:r>
            <a:r>
              <a:rPr lang="en-US" b="1" i="1" baseline="-25000" err="1"/>
              <a:t>h</a:t>
            </a:r>
            <a:r>
              <a:rPr lang="en-US"/>
              <a:t> and </a:t>
            </a:r>
            <a:r>
              <a:rPr lang="en-US" b="1"/>
              <a:t>LOF</a:t>
            </a:r>
            <a:r>
              <a:rPr lang="en-US"/>
              <a:t> (unsupervised outlier detection)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79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Imputation Methods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List-wise deletion: </a:t>
            </a:r>
            <a:r>
              <a:rPr lang="en-US"/>
              <a:t>remove units with at least one missing values.</a:t>
            </a:r>
          </a:p>
          <a:p>
            <a:pPr lvl="1"/>
            <a:r>
              <a:rPr lang="en-US" u="sng"/>
              <a:t>Assumption</a:t>
            </a:r>
            <a:r>
              <a:rPr lang="en-US"/>
              <a:t>: MCAR</a:t>
            </a:r>
          </a:p>
          <a:p>
            <a:pPr lvl="1"/>
            <a:r>
              <a:rPr lang="en-US" u="sng"/>
              <a:t>Cons</a:t>
            </a:r>
            <a:r>
              <a:rPr lang="en-US"/>
              <a:t>: can introduce bias (if not MCAR), reduction in sample size, increase in standard error</a:t>
            </a:r>
            <a:endParaRPr lang="en-US" b="1"/>
          </a:p>
          <a:p>
            <a:endParaRPr lang="en-US" sz="1000" b="1"/>
          </a:p>
          <a:p>
            <a:r>
              <a:rPr lang="en-US" b="1"/>
              <a:t>Mean </a:t>
            </a:r>
            <a:r>
              <a:rPr lang="en-US"/>
              <a:t>or</a:t>
            </a:r>
            <a:r>
              <a:rPr lang="en-US" b="1"/>
              <a:t> Most Frequent Imputation: </a:t>
            </a:r>
            <a:r>
              <a:rPr lang="en-US"/>
              <a:t>substitute missing values by average value or most frequent value</a:t>
            </a:r>
          </a:p>
          <a:p>
            <a:pPr lvl="1"/>
            <a:r>
              <a:rPr lang="en-US" u="sng"/>
              <a:t>Assumption</a:t>
            </a:r>
            <a:r>
              <a:rPr lang="en-US"/>
              <a:t>: MCAR</a:t>
            </a:r>
          </a:p>
          <a:p>
            <a:pPr lvl="1"/>
            <a:r>
              <a:rPr lang="en-US" u="sng"/>
              <a:t>Cons</a:t>
            </a:r>
            <a:r>
              <a:rPr lang="en-US"/>
              <a:t>: distortions of distribution (spike at mean) and relationships among variables</a:t>
            </a:r>
            <a:endParaRPr lang="en-US" b="1"/>
          </a:p>
          <a:p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313858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Imputation Methods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Regression</a:t>
            </a:r>
            <a:r>
              <a:rPr lang="en-US"/>
              <a:t> or </a:t>
            </a:r>
            <a:r>
              <a:rPr lang="en-US" b="1"/>
              <a:t>Correlation Imputation:</a:t>
            </a:r>
            <a:r>
              <a:rPr lang="en-US"/>
              <a:t> substitute missing values by using regression based on other variables (with complete information)</a:t>
            </a:r>
          </a:p>
          <a:p>
            <a:pPr lvl="1"/>
            <a:r>
              <a:rPr lang="en-US" u="sng"/>
              <a:t>Assumption</a:t>
            </a:r>
            <a:r>
              <a:rPr lang="en-US"/>
              <a:t>: MAR</a:t>
            </a:r>
          </a:p>
          <a:p>
            <a:pPr lvl="1"/>
            <a:r>
              <a:rPr lang="en-US" u="sng"/>
              <a:t>Cons</a:t>
            </a:r>
            <a:r>
              <a:rPr lang="en-US"/>
              <a:t>: artificial reduction in variability, over-estimation of correlation</a:t>
            </a:r>
          </a:p>
          <a:p>
            <a:endParaRPr lang="en-US" sz="1000" b="1"/>
          </a:p>
          <a:p>
            <a:r>
              <a:rPr lang="en-US" b="1"/>
              <a:t>Stochastic Regression Imputation: </a:t>
            </a:r>
            <a:r>
              <a:rPr lang="en-US"/>
              <a:t>regression imputation with random error terms added</a:t>
            </a:r>
          </a:p>
          <a:p>
            <a:pPr lvl="1"/>
            <a:r>
              <a:rPr lang="en-US" u="sng"/>
              <a:t>Assumption</a:t>
            </a:r>
            <a:r>
              <a:rPr lang="en-US"/>
              <a:t>: MAR</a:t>
            </a:r>
          </a:p>
          <a:p>
            <a:pPr lvl="1"/>
            <a:r>
              <a:rPr lang="en-US" u="sng"/>
              <a:t>Cons</a:t>
            </a:r>
            <a:r>
              <a:rPr lang="en-US"/>
              <a:t>: increased risk of type I error (false positives) due to small </a:t>
            </a:r>
            <a:r>
              <a:rPr lang="en-US" err="1"/>
              <a:t>std</a:t>
            </a:r>
            <a:r>
              <a:rPr lang="en-US"/>
              <a:t> error</a:t>
            </a:r>
          </a:p>
          <a:p>
            <a:pPr marL="0" indent="0"/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150945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Imputation Methods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/>
                  <a:t>Last Observation Carried Forward (LOCF): </a:t>
                </a:r>
                <a:r>
                  <a:rPr lang="en-US"/>
                  <a:t>substitute the missing values with previous values (in a longitudinal study)</a:t>
                </a:r>
              </a:p>
              <a:p>
                <a:pPr lvl="1"/>
                <a:r>
                  <a:rPr lang="en-US" u="sng"/>
                  <a:t>Assumption</a:t>
                </a:r>
                <a:r>
                  <a:rPr lang="en-US"/>
                  <a:t>: MCAR, values do not vary greatly over time</a:t>
                </a:r>
              </a:p>
              <a:p>
                <a:pPr lvl="1"/>
                <a:r>
                  <a:rPr lang="en-US" u="sng"/>
                  <a:t>Cons</a:t>
                </a:r>
                <a:r>
                  <a:rPr lang="en-US"/>
                  <a:t>: may be too “generous”, depending on the nature of study</a:t>
                </a:r>
                <a:endParaRPr lang="en-US" b="1" i="1"/>
              </a:p>
              <a:p>
                <a:endParaRPr lang="en-US" sz="1000" b="1" i="1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/>
                  <a:t>-Nearest-</a:t>
                </a:r>
                <a:r>
                  <a:rPr lang="en-US" b="1" err="1"/>
                  <a:t>Neighbour</a:t>
                </a:r>
                <a:r>
                  <a:rPr lang="en-US" b="1"/>
                  <a:t> Imputation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/>
                  <a:t>NN):</a:t>
                </a:r>
                <a:r>
                  <a:rPr lang="en-US"/>
                  <a:t> substitute the missing entry with the average from the group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most </a:t>
                </a:r>
                <a:r>
                  <a:rPr lang="en-US" b="1"/>
                  <a:t>similar</a:t>
                </a:r>
                <a:r>
                  <a:rPr lang="en-US"/>
                  <a:t> complete respondents</a:t>
                </a:r>
              </a:p>
              <a:p>
                <a:pPr lvl="1"/>
                <a:r>
                  <a:rPr lang="en-US" u="sng"/>
                  <a:t>Assumption</a:t>
                </a:r>
                <a:r>
                  <a:rPr lang="en-US"/>
                  <a:t>: MAR</a:t>
                </a:r>
              </a:p>
              <a:p>
                <a:pPr lvl="1"/>
                <a:r>
                  <a:rPr lang="en-US" u="sng"/>
                  <a:t>Cons</a:t>
                </a:r>
                <a:r>
                  <a:rPr lang="en-US"/>
                  <a:t>: difficult to choose appropriate value for </a:t>
                </a:r>
                <a:r>
                  <a:rPr lang="en-US" i="1"/>
                  <a:t>k</a:t>
                </a:r>
                <a:r>
                  <a:rPr lang="en-US"/>
                  <a:t>. Possible distortion in data structure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/>
                  <a:t>)</a:t>
                </a:r>
              </a:p>
              <a:p>
                <a:endParaRPr lang="en-US" sz="1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5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Approaches to Data Cleaning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There are two </a:t>
            </a:r>
            <a:r>
              <a:rPr lang="en-US" b="1"/>
              <a:t>philosophical</a:t>
            </a:r>
            <a:r>
              <a:rPr lang="en-US"/>
              <a:t> approaches to data cleaning and validation:</a:t>
            </a:r>
          </a:p>
          <a:p>
            <a:pPr lvl="1"/>
            <a:r>
              <a:rPr lang="en-US"/>
              <a:t>methodical</a:t>
            </a:r>
          </a:p>
          <a:p>
            <a:pPr lvl="1"/>
            <a:r>
              <a:rPr lang="en-US"/>
              <a:t>narrative</a:t>
            </a:r>
          </a:p>
          <a:p>
            <a:pPr lvl="1"/>
            <a:endParaRPr lang="en-US" sz="500"/>
          </a:p>
          <a:p>
            <a:r>
              <a:rPr lang="en-US"/>
              <a:t>The </a:t>
            </a:r>
            <a:r>
              <a:rPr lang="en-US" b="1"/>
              <a:t>methodical</a:t>
            </a:r>
            <a:r>
              <a:rPr lang="en-US"/>
              <a:t> approach consists of running through a</a:t>
            </a:r>
            <a:r>
              <a:rPr lang="en-US" b="1"/>
              <a:t> check list </a:t>
            </a:r>
            <a:r>
              <a:rPr lang="en-US"/>
              <a:t>of potential issues and flagging those that apply to the data.</a:t>
            </a:r>
          </a:p>
          <a:p>
            <a:endParaRPr lang="en-US" sz="500" b="1"/>
          </a:p>
          <a:p>
            <a:r>
              <a:rPr lang="en-US"/>
              <a:t>The </a:t>
            </a:r>
            <a:r>
              <a:rPr lang="en-US" b="1"/>
              <a:t>narrative</a:t>
            </a:r>
            <a:r>
              <a:rPr lang="en-US"/>
              <a:t> approach consists of </a:t>
            </a:r>
            <a:r>
              <a:rPr lang="en-US" b="1"/>
              <a:t>exploring</a:t>
            </a:r>
            <a:r>
              <a:rPr lang="en-US"/>
              <a:t> the dataset and trying to spot unlikely and irregular patterns.</a:t>
            </a:r>
          </a:p>
        </p:txBody>
      </p:sp>
    </p:spTree>
    <p:extLst>
      <p:ext uri="{BB962C8B-B14F-4D97-AF65-F5344CB8AC3E}">
        <p14:creationId xmlns:p14="http://schemas.microsoft.com/office/powerpoint/2010/main" val="6365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D8B3-55FE-144D-B768-6ECD7B94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TAKE-AWAYS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narrative approach is similar to working out a crossword puzzle with a pen and putting down potentially wrong answers every once in a while to see where that takes you. </a:t>
            </a:r>
          </a:p>
          <a:p>
            <a:pPr algn="ctr"/>
            <a:endParaRPr lang="en-US" sz="500"/>
          </a:p>
          <a:p>
            <a:r>
              <a:rPr lang="en-US"/>
              <a:t>The mechanical approach is similar to working it out with a pencil, a dictionary, and never jotting down an answer unless you are certain it is correct. </a:t>
            </a:r>
          </a:p>
          <a:p>
            <a:endParaRPr lang="en-US" sz="500"/>
          </a:p>
          <a:p>
            <a:r>
              <a:rPr lang="en-US"/>
              <a:t>You’ll solve more puzzles (and it will be flashier) the first way, but you’ll rarely be wrong the second way.</a:t>
            </a:r>
          </a:p>
          <a:p>
            <a:endParaRPr lang="en-US" sz="500"/>
          </a:p>
          <a:p>
            <a:r>
              <a:rPr lang="en-US"/>
              <a:t>Be comfortable with both approaches.</a:t>
            </a:r>
          </a:p>
        </p:txBody>
      </p:sp>
    </p:spTree>
    <p:extLst>
      <p:ext uri="{BB962C8B-B14F-4D97-AF65-F5344CB8AC3E}">
        <p14:creationId xmlns:p14="http://schemas.microsoft.com/office/powerpoint/2010/main" val="23296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Missing Observations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/>
              <a:t>Blank fields come in 4 </a:t>
            </a:r>
            <a:r>
              <a:rPr lang="en-US" err="1"/>
              <a:t>flavours</a:t>
            </a:r>
            <a:r>
              <a:rPr lang="en-US"/>
              <a:t>:</a:t>
            </a:r>
            <a:endParaRPr lang="en-US" b="1"/>
          </a:p>
          <a:p>
            <a:pPr lvl="1" algn="l"/>
            <a:r>
              <a:rPr lang="en-US" b="1"/>
              <a:t>Nonresponse</a:t>
            </a:r>
            <a:br>
              <a:rPr lang="en-US"/>
            </a:br>
            <a:r>
              <a:rPr lang="en-US"/>
              <a:t>an observation was expected but none had been entered</a:t>
            </a:r>
          </a:p>
          <a:p>
            <a:pPr lvl="1" algn="l"/>
            <a:r>
              <a:rPr lang="en-US" b="1"/>
              <a:t>Data Entry Issue</a:t>
            </a:r>
            <a:br>
              <a:rPr lang="en-US"/>
            </a:br>
            <a:r>
              <a:rPr lang="en-US"/>
              <a:t>an observation was recorded but was not entered in the dataset</a:t>
            </a:r>
          </a:p>
          <a:p>
            <a:pPr lvl="1" algn="l"/>
            <a:r>
              <a:rPr lang="en-US" b="1"/>
              <a:t>Invalid Entry</a:t>
            </a:r>
            <a:br>
              <a:rPr lang="en-US"/>
            </a:br>
            <a:r>
              <a:rPr lang="en-US"/>
              <a:t>an observation was recorded but was considered invalid and has been removed</a:t>
            </a:r>
          </a:p>
          <a:p>
            <a:pPr lvl="1" algn="l"/>
            <a:r>
              <a:rPr lang="en-US" b="1"/>
              <a:t>Expected Blank</a:t>
            </a:r>
            <a:br>
              <a:rPr lang="en-US"/>
            </a:br>
            <a:r>
              <a:rPr lang="en-US"/>
              <a:t>a field has been left blank, but expectedly so</a:t>
            </a:r>
          </a:p>
        </p:txBody>
      </p:sp>
    </p:spTree>
    <p:extLst>
      <p:ext uri="{BB962C8B-B14F-4D97-AF65-F5344CB8AC3E}">
        <p14:creationId xmlns:p14="http://schemas.microsoft.com/office/powerpoint/2010/main" val="2738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Missing Observations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/>
              <a:t>Too many missing values (of the first three type) can be indicative of </a:t>
            </a:r>
            <a:r>
              <a:rPr lang="en-US" b="1">
                <a:latin typeface="Helvetica" pitchFamily="2" charset="0"/>
              </a:rPr>
              <a:t>issues with the data collection process </a:t>
            </a:r>
            <a:r>
              <a:rPr lang="en-US"/>
              <a:t>(more on this later).</a:t>
            </a:r>
          </a:p>
          <a:p>
            <a:pPr algn="just"/>
            <a:endParaRPr lang="en-US" sz="1000"/>
          </a:p>
          <a:p>
            <a:pPr algn="just"/>
            <a:r>
              <a:rPr lang="en-US"/>
              <a:t>Too many missing values (of the fourth type) can be indicative of </a:t>
            </a:r>
            <a:r>
              <a:rPr lang="en-US" b="1">
                <a:latin typeface="Helvetica" pitchFamily="2" charset="0"/>
              </a:rPr>
              <a:t>poor questionnaire design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26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 for Imputation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Not all analytical methods can easily accommodate missing observations.</a:t>
            </a:r>
          </a:p>
          <a:p>
            <a:pPr algn="just"/>
            <a:endParaRPr lang="en-US" sz="100"/>
          </a:p>
          <a:p>
            <a:pPr algn="just"/>
            <a:r>
              <a:rPr lang="en-US"/>
              <a:t>There are two options:</a:t>
            </a:r>
          </a:p>
          <a:p>
            <a:pPr lvl="1"/>
            <a:r>
              <a:rPr lang="en-US" b="1"/>
              <a:t>Discard </a:t>
            </a:r>
            <a:r>
              <a:rPr lang="en-US"/>
              <a:t>the missing observation</a:t>
            </a:r>
          </a:p>
          <a:p>
            <a:pPr lvl="2">
              <a:buFont typeface=".AppleSystemUIFont" charset="-120"/>
              <a:buChar char="-"/>
            </a:pPr>
            <a:r>
              <a:rPr lang="en-US" sz="2000"/>
              <a:t>not recommended, unless the data is missing completely randomly in the dataset as a whole </a:t>
            </a:r>
          </a:p>
          <a:p>
            <a:pPr lvl="2">
              <a:buFont typeface=".AppleSystemUIFont" charset="-120"/>
              <a:buChar char="-"/>
            </a:pPr>
            <a:r>
              <a:rPr lang="en-US" sz="2000"/>
              <a:t>acceptable in certain situations (such as a small number of missing values in a large dataset)</a:t>
            </a:r>
          </a:p>
          <a:p>
            <a:pPr lvl="1"/>
            <a:r>
              <a:rPr lang="en-US"/>
              <a:t>Come up with a </a:t>
            </a:r>
            <a:r>
              <a:rPr lang="en-US" b="1"/>
              <a:t>replacement value</a:t>
            </a:r>
          </a:p>
          <a:p>
            <a:pPr lvl="2">
              <a:buFont typeface=".AppleSystemUIFont" charset="-120"/>
              <a:buChar char="-"/>
            </a:pPr>
            <a:r>
              <a:rPr lang="en-US" sz="2000"/>
              <a:t>main drawback: we never know for a fact what the true value would have been</a:t>
            </a:r>
          </a:p>
          <a:p>
            <a:pPr lvl="2">
              <a:buFont typeface=".AppleSystemUIFont" charset="-120"/>
              <a:buChar char="-"/>
            </a:pPr>
            <a:r>
              <a:rPr lang="en-US" sz="2000"/>
              <a:t>often the best available option</a:t>
            </a:r>
          </a:p>
          <a:p>
            <a:endParaRPr lang="en-US" sz="100" b="1"/>
          </a:p>
        </p:txBody>
      </p:sp>
    </p:spTree>
    <p:extLst>
      <p:ext uri="{BB962C8B-B14F-4D97-AF65-F5344CB8AC3E}">
        <p14:creationId xmlns:p14="http://schemas.microsoft.com/office/powerpoint/2010/main" val="42248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Mechanisms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Missing Completely at Random (MCAR)</a:t>
            </a:r>
          </a:p>
          <a:p>
            <a:pPr lvl="1" algn="l"/>
            <a:r>
              <a:rPr lang="en-US" dirty="0"/>
              <a:t>item absence is independent of its value or of auxiliary variables</a:t>
            </a:r>
          </a:p>
          <a:p>
            <a:endParaRPr lang="en-US" sz="500" b="1" dirty="0"/>
          </a:p>
          <a:p>
            <a:pPr algn="l"/>
            <a:r>
              <a:rPr lang="en-US" b="1" dirty="0"/>
              <a:t>Missing at Random (MAR)</a:t>
            </a:r>
          </a:p>
          <a:p>
            <a:pPr lvl="1" algn="l"/>
            <a:r>
              <a:rPr lang="en-US" dirty="0"/>
              <a:t>item absence is not completely random; can be accounted by auxiliary variables with complete info</a:t>
            </a:r>
          </a:p>
          <a:p>
            <a:endParaRPr lang="en-US" sz="500" b="1" dirty="0"/>
          </a:p>
          <a:p>
            <a:pPr algn="l"/>
            <a:r>
              <a:rPr lang="en-US" b="1" dirty="0"/>
              <a:t>Not Missing at Random (NMAR)</a:t>
            </a:r>
          </a:p>
          <a:p>
            <a:pPr lvl="1" algn="l"/>
            <a:r>
              <a:rPr lang="en-US" dirty="0"/>
              <a:t>reason for nonresponse is related to item value (also called </a:t>
            </a:r>
            <a:r>
              <a:rPr lang="en-US" b="1" dirty="0"/>
              <a:t>non-ignorable non-response</a:t>
            </a:r>
            <a:r>
              <a:rPr lang="en-US" dirty="0"/>
              <a:t>)</a:t>
            </a:r>
          </a:p>
          <a:p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2521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4740</TotalTime>
  <Words>2147</Words>
  <Application>Microsoft Macintosh PowerPoint</Application>
  <PresentationFormat>Widescreen</PresentationFormat>
  <Paragraphs>286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.AppleSystemUIFont</vt:lpstr>
      <vt:lpstr>Calibri</vt:lpstr>
      <vt:lpstr>Cambria Math</vt:lpstr>
      <vt:lpstr>Courant</vt:lpstr>
      <vt:lpstr>Dagny OT</vt:lpstr>
      <vt:lpstr>Gill Sans MT</vt:lpstr>
      <vt:lpstr>Helvetica</vt:lpstr>
      <vt:lpstr>Helvetica Light</vt:lpstr>
      <vt:lpstr>Wingdings</vt:lpstr>
      <vt:lpstr>Wingdings 2</vt:lpstr>
      <vt:lpstr>Dividend</vt:lpstr>
      <vt:lpstr>Data Cleaning</vt:lpstr>
      <vt:lpstr>LEARNING OBJECTIVES</vt:lpstr>
      <vt:lpstr>Four VERY Important Remarks</vt:lpstr>
      <vt:lpstr>Approaches to Data Cleaning</vt:lpstr>
      <vt:lpstr>TAKE-AWAYS</vt:lpstr>
      <vt:lpstr>Types of Missing Observations</vt:lpstr>
      <vt:lpstr>Types of Missing Observations</vt:lpstr>
      <vt:lpstr>The Case for Imputation</vt:lpstr>
      <vt:lpstr>Missing Mechanisms</vt:lpstr>
      <vt:lpstr>Imputation Methods</vt:lpstr>
      <vt:lpstr>PowerPoint Presentation</vt:lpstr>
      <vt:lpstr>PowerPoint Presentation</vt:lpstr>
      <vt:lpstr>PowerPoint Presentation</vt:lpstr>
      <vt:lpstr>PowerPoint Presentation</vt:lpstr>
      <vt:lpstr>Multiple Imputation</vt:lpstr>
      <vt:lpstr>Multiple Imputation</vt:lpstr>
      <vt:lpstr>TAKE-AWAYS</vt:lpstr>
      <vt:lpstr>Special Data Points</vt:lpstr>
      <vt:lpstr>Special Data Points</vt:lpstr>
      <vt:lpstr>Detecting Anomalies</vt:lpstr>
      <vt:lpstr>Detecting Anomalies</vt:lpstr>
      <vt:lpstr>Outlier Tests</vt:lpstr>
      <vt:lpstr>Illustration – Outliers </vt:lpstr>
      <vt:lpstr>Illustration – Influential Observations</vt:lpstr>
      <vt:lpstr>TAKE-AWAYS</vt:lpstr>
      <vt:lpstr>EXERCISES</vt:lpstr>
      <vt:lpstr>EXERCISES</vt:lpstr>
      <vt:lpstr>EXERCISES</vt:lpstr>
      <vt:lpstr>PowerPoint Presentation</vt:lpstr>
      <vt:lpstr>Pros and Cons</vt:lpstr>
      <vt:lpstr>Tools and Methods</vt:lpstr>
      <vt:lpstr>PowerPoint Presentation</vt:lpstr>
      <vt:lpstr>Outlier Tests</vt:lpstr>
      <vt:lpstr>Outlier Tests</vt:lpstr>
      <vt:lpstr>Outlier Tests</vt:lpstr>
      <vt:lpstr>Imputation Methods</vt:lpstr>
      <vt:lpstr>Imputation Methods</vt:lpstr>
      <vt:lpstr>Imputation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157</cp:revision>
  <dcterms:created xsi:type="dcterms:W3CDTF">2018-12-12T19:39:04Z</dcterms:created>
  <dcterms:modified xsi:type="dcterms:W3CDTF">2019-02-11T06:10:02Z</dcterms:modified>
</cp:coreProperties>
</file>