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7.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8.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9.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20.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notesSlides/notesSlide21.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9"/>
  </p:notesMasterIdLst>
  <p:sldIdLst>
    <p:sldId id="256" r:id="rId2"/>
    <p:sldId id="1754" r:id="rId3"/>
    <p:sldId id="1783" r:id="rId4"/>
    <p:sldId id="1755" r:id="rId5"/>
    <p:sldId id="1570" r:id="rId6"/>
    <p:sldId id="1571" r:id="rId7"/>
    <p:sldId id="1572" r:id="rId8"/>
    <p:sldId id="1756" r:id="rId9"/>
    <p:sldId id="1573" r:id="rId10"/>
    <p:sldId id="1757" r:id="rId11"/>
    <p:sldId id="1758" r:id="rId12"/>
    <p:sldId id="1524" r:id="rId13"/>
    <p:sldId id="1568" r:id="rId14"/>
    <p:sldId id="1525" r:id="rId15"/>
    <p:sldId id="1759" r:id="rId16"/>
    <p:sldId id="1779" r:id="rId17"/>
    <p:sldId id="1569" r:id="rId18"/>
    <p:sldId id="1526" r:id="rId19"/>
    <p:sldId id="1733" r:id="rId20"/>
    <p:sldId id="1780" r:id="rId21"/>
    <p:sldId id="1781" r:id="rId22"/>
    <p:sldId id="1574" r:id="rId23"/>
    <p:sldId id="1575" r:id="rId24"/>
    <p:sldId id="1576" r:id="rId25"/>
    <p:sldId id="1577" r:id="rId26"/>
    <p:sldId id="1578" r:id="rId27"/>
    <p:sldId id="1579" r:id="rId28"/>
    <p:sldId id="1580" r:id="rId29"/>
    <p:sldId id="1581" r:id="rId30"/>
    <p:sldId id="1760" r:id="rId31"/>
    <p:sldId id="1533" r:id="rId32"/>
    <p:sldId id="1586" r:id="rId33"/>
    <p:sldId id="1535" r:id="rId34"/>
    <p:sldId id="1761" r:id="rId35"/>
    <p:sldId id="1762" r:id="rId36"/>
    <p:sldId id="1735" r:id="rId37"/>
    <p:sldId id="1504" r:id="rId38"/>
    <p:sldId id="1736" r:id="rId39"/>
    <p:sldId id="1763" r:id="rId40"/>
    <p:sldId id="1776" r:id="rId41"/>
    <p:sldId id="1592" r:id="rId42"/>
    <p:sldId id="1742" r:id="rId43"/>
    <p:sldId id="1743" r:id="rId44"/>
    <p:sldId id="1741" r:id="rId45"/>
    <p:sldId id="1788" r:id="rId46"/>
    <p:sldId id="1789" r:id="rId47"/>
    <p:sldId id="1785" r:id="rId48"/>
    <p:sldId id="1786" r:id="rId49"/>
    <p:sldId id="1662" r:id="rId50"/>
    <p:sldId id="1663" r:id="rId51"/>
    <p:sldId id="1790" r:id="rId52"/>
    <p:sldId id="1791" r:id="rId53"/>
    <p:sldId id="1454" r:id="rId54"/>
    <p:sldId id="1750" r:id="rId55"/>
    <p:sldId id="1515" r:id="rId56"/>
    <p:sldId id="1516" r:id="rId57"/>
    <p:sldId id="178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13" autoAdjust="0"/>
    <p:restoredTop sz="94660"/>
  </p:normalViewPr>
  <p:slideViewPr>
    <p:cSldViewPr snapToGrid="0">
      <p:cViewPr varScale="1">
        <p:scale>
          <a:sx n="90" d="100"/>
          <a:sy n="90" d="100"/>
        </p:scale>
        <p:origin x="348" y="6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8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11D6-A39D-427C-A1F8-821D3D808D1C}"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E4137-9C57-4BE7-8509-9D67AAFC4A52}" type="slidenum">
              <a:rPr lang="en-US" smtClean="0"/>
              <a:t>‹#›</a:t>
            </a:fld>
            <a:endParaRPr lang="en-US"/>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a:t>
            </a:fld>
            <a:endParaRPr lang="en-US"/>
          </a:p>
        </p:txBody>
      </p:sp>
    </p:spTree>
    <p:extLst>
      <p:ext uri="{BB962C8B-B14F-4D97-AF65-F5344CB8AC3E}">
        <p14:creationId xmlns:p14="http://schemas.microsoft.com/office/powerpoint/2010/main" val="1434909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10</a:t>
            </a:fld>
            <a:endParaRPr lang="en-US"/>
          </a:p>
        </p:txBody>
      </p:sp>
    </p:spTree>
    <p:extLst>
      <p:ext uri="{BB962C8B-B14F-4D97-AF65-F5344CB8AC3E}">
        <p14:creationId xmlns:p14="http://schemas.microsoft.com/office/powerpoint/2010/main" val="182999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11</a:t>
            </a:fld>
            <a:endParaRPr lang="en-US"/>
          </a:p>
        </p:txBody>
      </p:sp>
    </p:spTree>
    <p:extLst>
      <p:ext uri="{BB962C8B-B14F-4D97-AF65-F5344CB8AC3E}">
        <p14:creationId xmlns:p14="http://schemas.microsoft.com/office/powerpoint/2010/main" val="384928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F22727-C33C-4955-9547-0390A67C3374}" type="slidenum">
              <a:rPr lang="en-US" smtClean="0"/>
              <a:t>12</a:t>
            </a:fld>
            <a:endParaRPr lang="en-US"/>
          </a:p>
        </p:txBody>
      </p:sp>
    </p:spTree>
    <p:extLst>
      <p:ext uri="{BB962C8B-B14F-4D97-AF65-F5344CB8AC3E}">
        <p14:creationId xmlns:p14="http://schemas.microsoft.com/office/powerpoint/2010/main" val="1451362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13</a:t>
            </a:fld>
            <a:endParaRPr lang="en-US"/>
          </a:p>
        </p:txBody>
      </p:sp>
    </p:spTree>
    <p:extLst>
      <p:ext uri="{BB962C8B-B14F-4D97-AF65-F5344CB8AC3E}">
        <p14:creationId xmlns:p14="http://schemas.microsoft.com/office/powerpoint/2010/main" val="3006971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14</a:t>
            </a:fld>
            <a:endParaRPr lang="en-US"/>
          </a:p>
        </p:txBody>
      </p:sp>
    </p:spTree>
    <p:extLst>
      <p:ext uri="{BB962C8B-B14F-4D97-AF65-F5344CB8AC3E}">
        <p14:creationId xmlns:p14="http://schemas.microsoft.com/office/powerpoint/2010/main" val="40603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15</a:t>
            </a:fld>
            <a:endParaRPr lang="en-US"/>
          </a:p>
        </p:txBody>
      </p:sp>
    </p:spTree>
    <p:extLst>
      <p:ext uri="{BB962C8B-B14F-4D97-AF65-F5344CB8AC3E}">
        <p14:creationId xmlns:p14="http://schemas.microsoft.com/office/powerpoint/2010/main" val="3339064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16</a:t>
            </a:fld>
            <a:endParaRPr lang="en-US"/>
          </a:p>
        </p:txBody>
      </p:sp>
    </p:spTree>
    <p:extLst>
      <p:ext uri="{BB962C8B-B14F-4D97-AF65-F5344CB8AC3E}">
        <p14:creationId xmlns:p14="http://schemas.microsoft.com/office/powerpoint/2010/main" val="2121599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34</a:t>
            </a:fld>
            <a:endParaRPr lang="en-US"/>
          </a:p>
        </p:txBody>
      </p:sp>
    </p:spTree>
    <p:extLst>
      <p:ext uri="{BB962C8B-B14F-4D97-AF65-F5344CB8AC3E}">
        <p14:creationId xmlns:p14="http://schemas.microsoft.com/office/powerpoint/2010/main" val="699599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39</a:t>
            </a:fld>
            <a:endParaRPr lang="en-US"/>
          </a:p>
        </p:txBody>
      </p:sp>
    </p:spTree>
    <p:extLst>
      <p:ext uri="{BB962C8B-B14F-4D97-AF65-F5344CB8AC3E}">
        <p14:creationId xmlns:p14="http://schemas.microsoft.com/office/powerpoint/2010/main" val="2658359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44</a:t>
            </a:fld>
            <a:endParaRPr lang="en-US"/>
          </a:p>
        </p:txBody>
      </p:sp>
    </p:spTree>
    <p:extLst>
      <p:ext uri="{BB962C8B-B14F-4D97-AF65-F5344CB8AC3E}">
        <p14:creationId xmlns:p14="http://schemas.microsoft.com/office/powerpoint/2010/main" val="184373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a:t>
            </a:fld>
            <a:endParaRPr lang="en-US"/>
          </a:p>
        </p:txBody>
      </p:sp>
    </p:spTree>
    <p:extLst>
      <p:ext uri="{BB962C8B-B14F-4D97-AF65-F5344CB8AC3E}">
        <p14:creationId xmlns:p14="http://schemas.microsoft.com/office/powerpoint/2010/main" val="428268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49</a:t>
            </a:fld>
            <a:endParaRPr lang="en-US" dirty="0"/>
          </a:p>
        </p:txBody>
      </p:sp>
    </p:spTree>
    <p:extLst>
      <p:ext uri="{BB962C8B-B14F-4D97-AF65-F5344CB8AC3E}">
        <p14:creationId xmlns:p14="http://schemas.microsoft.com/office/powerpoint/2010/main" val="198735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50</a:t>
            </a:fld>
            <a:endParaRPr lang="en-US" dirty="0"/>
          </a:p>
        </p:txBody>
      </p:sp>
    </p:spTree>
    <p:extLst>
      <p:ext uri="{BB962C8B-B14F-4D97-AF65-F5344CB8AC3E}">
        <p14:creationId xmlns:p14="http://schemas.microsoft.com/office/powerpoint/2010/main" val="322640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a:t>
            </a:fld>
            <a:endParaRPr lang="en-US"/>
          </a:p>
        </p:txBody>
      </p:sp>
    </p:spTree>
    <p:extLst>
      <p:ext uri="{BB962C8B-B14F-4D97-AF65-F5344CB8AC3E}">
        <p14:creationId xmlns:p14="http://schemas.microsoft.com/office/powerpoint/2010/main" val="97000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4</a:t>
            </a:fld>
            <a:endParaRPr lang="en-US"/>
          </a:p>
        </p:txBody>
      </p:sp>
    </p:spTree>
    <p:extLst>
      <p:ext uri="{BB962C8B-B14F-4D97-AF65-F5344CB8AC3E}">
        <p14:creationId xmlns:p14="http://schemas.microsoft.com/office/powerpoint/2010/main" val="211645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5</a:t>
            </a:fld>
            <a:endParaRPr lang="en-US"/>
          </a:p>
        </p:txBody>
      </p:sp>
    </p:spTree>
    <p:extLst>
      <p:ext uri="{BB962C8B-B14F-4D97-AF65-F5344CB8AC3E}">
        <p14:creationId xmlns:p14="http://schemas.microsoft.com/office/powerpoint/2010/main" val="204302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6</a:t>
            </a:fld>
            <a:endParaRPr lang="en-US"/>
          </a:p>
        </p:txBody>
      </p:sp>
    </p:spTree>
    <p:extLst>
      <p:ext uri="{BB962C8B-B14F-4D97-AF65-F5344CB8AC3E}">
        <p14:creationId xmlns:p14="http://schemas.microsoft.com/office/powerpoint/2010/main" val="274788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7</a:t>
            </a:fld>
            <a:endParaRPr lang="en-US"/>
          </a:p>
        </p:txBody>
      </p:sp>
    </p:spTree>
    <p:extLst>
      <p:ext uri="{BB962C8B-B14F-4D97-AF65-F5344CB8AC3E}">
        <p14:creationId xmlns:p14="http://schemas.microsoft.com/office/powerpoint/2010/main" val="199140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8</a:t>
            </a:fld>
            <a:endParaRPr lang="en-US"/>
          </a:p>
        </p:txBody>
      </p:sp>
    </p:spTree>
    <p:extLst>
      <p:ext uri="{BB962C8B-B14F-4D97-AF65-F5344CB8AC3E}">
        <p14:creationId xmlns:p14="http://schemas.microsoft.com/office/powerpoint/2010/main" val="62745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9</a:t>
            </a:fld>
            <a:endParaRPr lang="en-US"/>
          </a:p>
        </p:txBody>
      </p:sp>
    </p:spTree>
    <p:extLst>
      <p:ext uri="{BB962C8B-B14F-4D97-AF65-F5344CB8AC3E}">
        <p14:creationId xmlns:p14="http://schemas.microsoft.com/office/powerpoint/2010/main" val="280501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41407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8"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416386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7817" y="5722592"/>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data-action-lab.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98526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75788E20-EB5B-D740-9C2A-5B367064788D}"/>
              </a:ext>
            </a:extLst>
          </p:cNvPr>
          <p:cNvPicPr/>
          <p:nvPr userDrawn="1"/>
        </p:nvPicPr>
        <p:blipFill>
          <a:blip r:embed="rId10">
            <a:extLst>
              <a:ext uri="{28A0092B-C50C-407E-A947-70E740481C1C}">
                <a14:useLocalDpi xmlns:a14="http://schemas.microsoft.com/office/drawing/2010/main" val="0"/>
              </a:ext>
            </a:extLst>
          </a:blip>
          <a:stretch>
            <a:fillRect/>
          </a:stretch>
        </p:blipFill>
        <p:spPr>
          <a:xfrm>
            <a:off x="441840" y="6455412"/>
            <a:ext cx="4097020" cy="273946"/>
          </a:xfrm>
          <a:prstGeom prst="rect">
            <a:avLst/>
          </a:prstGeom>
        </p:spPr>
      </p:pic>
      <p:pic>
        <p:nvPicPr>
          <p:cNvPr id="16" name="Picture 15">
            <a:extLst>
              <a:ext uri="{FF2B5EF4-FFF2-40B4-BE49-F238E27FC236}">
                <a16:creationId xmlns:a16="http://schemas.microsoft.com/office/drawing/2014/main" xmlns="" id="{558159BA-A080-1348-A6C9-F7F24886F98C}"/>
              </a:ext>
            </a:extLst>
          </p:cNvPr>
          <p:cNvPicPr>
            <a:picLocks noChangeAspect="1"/>
          </p:cNvPicPr>
          <p:nvPr userDrawn="1"/>
        </p:nvPicPr>
        <p:blipFill>
          <a:blip r:embed="rId11">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7" name="TextBox 16">
            <a:extLst>
              <a:ext uri="{FF2B5EF4-FFF2-40B4-BE49-F238E27FC236}">
                <a16:creationId xmlns:a16="http://schemas.microsoft.com/office/drawing/2014/main" xmlns="" id="{A089C2C1-6C04-AA4B-8B6F-3CCC7A620178}"/>
              </a:ext>
            </a:extLst>
          </p:cNvPr>
          <p:cNvSpPr txBox="1"/>
          <p:nvPr userDrawn="1"/>
        </p:nvSpPr>
        <p:spPr>
          <a:xfrm>
            <a:off x="9037320" y="6407719"/>
            <a:ext cx="2377440" cy="369332"/>
          </a:xfrm>
          <a:prstGeom prst="rect">
            <a:avLst/>
          </a:prstGeom>
          <a:noFill/>
        </p:spPr>
        <p:txBody>
          <a:bodyPr wrap="square" rtlCol="0">
            <a:spAutoFit/>
          </a:bodyPr>
          <a:lstStyle/>
          <a:p>
            <a:pPr algn="r"/>
            <a:r>
              <a:rPr lang="en-US" dirty="0">
                <a:solidFill>
                  <a:srgbClr val="B3B3B3"/>
                </a:solidFill>
                <a:hlinkClick r:id="rId12">
                  <a:extLst>
                    <a:ext uri="{A12FA001-AC4F-418D-AE19-62706E023703}">
                      <ahyp:hlinkClr xmlns:ahyp="http://schemas.microsoft.com/office/drawing/2018/hyperlinkcolor" xmlns="" val="tx"/>
                    </a:ext>
                  </a:extLst>
                </a:hlinkClick>
              </a:rPr>
              <a:t>data-action-lab.com</a:t>
            </a:r>
            <a:endParaRPr lang="en-US" dirty="0">
              <a:solidFill>
                <a:srgbClr val="B3B3B3"/>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2"/>
          </a:solidFill>
          <a:latin typeface="Dagny OT" panose="020B0504020201020104" pitchFamily="34" charset="77"/>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Dagny OT" panose="020B0504020201020104" pitchFamily="34" charset="77"/>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Dagny OT" panose="020B0504020201020104" pitchFamily="34" charset="77"/>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hyperlink" Target="data-action-lab.com" TargetMode="External"/><Relationship Id="rId4" Type="http://schemas.openxmlformats.org/officeDocument/2006/relationships/tags" Target="../tags/tag4.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hyperlink" Target="http://pingax.com/regularization-implementation-r/" TargetMode="Externa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5.png"/><Relationship Id="rId5" Type="http://schemas.openxmlformats.org/officeDocument/2006/relationships/tags" Target="../tags/tag32.xml"/><Relationship Id="rId10" Type="http://schemas.openxmlformats.org/officeDocument/2006/relationships/image" Target="../media/image4.png"/><Relationship Id="rId4" Type="http://schemas.openxmlformats.org/officeDocument/2006/relationships/tags" Target="../tags/tag31.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hyperlink" Target="http://www.forbes.com/sites/silberzahnjones/2013/07/02/three-reasons-why-big-data-doesnt-make-you-smarter-lessons-from-the-world-of-intelligence/" TargetMode="Externa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24.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27.xml.rels><?xml version="1.0" encoding="UTF-8" standalone="yes"?>
<Relationships xmlns="http://schemas.openxmlformats.org/package/2006/relationships"><Relationship Id="rId13" Type="http://schemas.openxmlformats.org/officeDocument/2006/relationships/tags" Target="../tags/tag77.xml"/><Relationship Id="rId18" Type="http://schemas.openxmlformats.org/officeDocument/2006/relationships/tags" Target="../tags/tag82.xml"/><Relationship Id="rId26" Type="http://schemas.openxmlformats.org/officeDocument/2006/relationships/tags" Target="../tags/tag90.xml"/><Relationship Id="rId39" Type="http://schemas.openxmlformats.org/officeDocument/2006/relationships/tags" Target="../tags/tag103.xml"/><Relationship Id="rId21" Type="http://schemas.openxmlformats.org/officeDocument/2006/relationships/tags" Target="../tags/tag85.xml"/><Relationship Id="rId34" Type="http://schemas.openxmlformats.org/officeDocument/2006/relationships/tags" Target="../tags/tag98.xml"/><Relationship Id="rId42" Type="http://schemas.openxmlformats.org/officeDocument/2006/relationships/tags" Target="../tags/tag106.xml"/><Relationship Id="rId47" Type="http://schemas.openxmlformats.org/officeDocument/2006/relationships/tags" Target="../tags/tag111.xml"/><Relationship Id="rId50" Type="http://schemas.openxmlformats.org/officeDocument/2006/relationships/tags" Target="../tags/tag114.xml"/><Relationship Id="rId55" Type="http://schemas.openxmlformats.org/officeDocument/2006/relationships/tags" Target="../tags/tag119.xml"/><Relationship Id="rId63" Type="http://schemas.openxmlformats.org/officeDocument/2006/relationships/tags" Target="../tags/tag127.xml"/><Relationship Id="rId68" Type="http://schemas.openxmlformats.org/officeDocument/2006/relationships/tags" Target="../tags/tag132.xml"/><Relationship Id="rId76" Type="http://schemas.openxmlformats.org/officeDocument/2006/relationships/image" Target="../media/image15.png"/><Relationship Id="rId7" Type="http://schemas.openxmlformats.org/officeDocument/2006/relationships/tags" Target="../tags/tag71.xml"/><Relationship Id="rId71" Type="http://schemas.openxmlformats.org/officeDocument/2006/relationships/image" Target="../media/image10.png"/><Relationship Id="rId2" Type="http://schemas.openxmlformats.org/officeDocument/2006/relationships/tags" Target="../tags/tag66.xml"/><Relationship Id="rId16" Type="http://schemas.openxmlformats.org/officeDocument/2006/relationships/tags" Target="../tags/tag80.xml"/><Relationship Id="rId29" Type="http://schemas.openxmlformats.org/officeDocument/2006/relationships/tags" Target="../tags/tag93.xml"/><Relationship Id="rId11" Type="http://schemas.openxmlformats.org/officeDocument/2006/relationships/tags" Target="../tags/tag75.xml"/><Relationship Id="rId24" Type="http://schemas.openxmlformats.org/officeDocument/2006/relationships/tags" Target="../tags/tag88.xml"/><Relationship Id="rId32" Type="http://schemas.openxmlformats.org/officeDocument/2006/relationships/tags" Target="../tags/tag96.xml"/><Relationship Id="rId37" Type="http://schemas.openxmlformats.org/officeDocument/2006/relationships/tags" Target="../tags/tag101.xml"/><Relationship Id="rId40" Type="http://schemas.openxmlformats.org/officeDocument/2006/relationships/tags" Target="../tags/tag104.xml"/><Relationship Id="rId45" Type="http://schemas.openxmlformats.org/officeDocument/2006/relationships/tags" Target="../tags/tag109.xml"/><Relationship Id="rId53" Type="http://schemas.openxmlformats.org/officeDocument/2006/relationships/tags" Target="../tags/tag117.xml"/><Relationship Id="rId58" Type="http://schemas.openxmlformats.org/officeDocument/2006/relationships/tags" Target="../tags/tag122.xml"/><Relationship Id="rId66" Type="http://schemas.openxmlformats.org/officeDocument/2006/relationships/tags" Target="../tags/tag130.xml"/><Relationship Id="rId74" Type="http://schemas.openxmlformats.org/officeDocument/2006/relationships/image" Target="../media/image13.png"/><Relationship Id="rId79" Type="http://schemas.openxmlformats.org/officeDocument/2006/relationships/image" Target="../media/image18.png"/><Relationship Id="rId5" Type="http://schemas.openxmlformats.org/officeDocument/2006/relationships/tags" Target="../tags/tag69.xml"/><Relationship Id="rId61" Type="http://schemas.openxmlformats.org/officeDocument/2006/relationships/tags" Target="../tags/tag125.xml"/><Relationship Id="rId10" Type="http://schemas.openxmlformats.org/officeDocument/2006/relationships/tags" Target="../tags/tag74.xml"/><Relationship Id="rId19" Type="http://schemas.openxmlformats.org/officeDocument/2006/relationships/tags" Target="../tags/tag83.xml"/><Relationship Id="rId31" Type="http://schemas.openxmlformats.org/officeDocument/2006/relationships/tags" Target="../tags/tag95.xml"/><Relationship Id="rId44" Type="http://schemas.openxmlformats.org/officeDocument/2006/relationships/tags" Target="../tags/tag108.xml"/><Relationship Id="rId52" Type="http://schemas.openxmlformats.org/officeDocument/2006/relationships/tags" Target="../tags/tag116.xml"/><Relationship Id="rId60" Type="http://schemas.openxmlformats.org/officeDocument/2006/relationships/tags" Target="../tags/tag124.xml"/><Relationship Id="rId65" Type="http://schemas.openxmlformats.org/officeDocument/2006/relationships/tags" Target="../tags/tag129.xml"/><Relationship Id="rId73" Type="http://schemas.openxmlformats.org/officeDocument/2006/relationships/image" Target="../media/image12.png"/><Relationship Id="rId78" Type="http://schemas.openxmlformats.org/officeDocument/2006/relationships/image" Target="../media/image17.png"/><Relationship Id="rId81" Type="http://schemas.openxmlformats.org/officeDocument/2006/relationships/image" Target="../media/image20.png"/><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tags" Target="../tags/tag86.xml"/><Relationship Id="rId27" Type="http://schemas.openxmlformats.org/officeDocument/2006/relationships/tags" Target="../tags/tag91.xml"/><Relationship Id="rId30" Type="http://schemas.openxmlformats.org/officeDocument/2006/relationships/tags" Target="../tags/tag94.xml"/><Relationship Id="rId35" Type="http://schemas.openxmlformats.org/officeDocument/2006/relationships/tags" Target="../tags/tag99.xml"/><Relationship Id="rId43" Type="http://schemas.openxmlformats.org/officeDocument/2006/relationships/tags" Target="../tags/tag107.xml"/><Relationship Id="rId48" Type="http://schemas.openxmlformats.org/officeDocument/2006/relationships/tags" Target="../tags/tag112.xml"/><Relationship Id="rId56" Type="http://schemas.openxmlformats.org/officeDocument/2006/relationships/tags" Target="../tags/tag120.xml"/><Relationship Id="rId64" Type="http://schemas.openxmlformats.org/officeDocument/2006/relationships/tags" Target="../tags/tag128.xml"/><Relationship Id="rId69" Type="http://schemas.openxmlformats.org/officeDocument/2006/relationships/slideLayout" Target="../slideLayouts/slideLayout2.xml"/><Relationship Id="rId77" Type="http://schemas.openxmlformats.org/officeDocument/2006/relationships/image" Target="../media/image16.png"/><Relationship Id="rId8" Type="http://schemas.openxmlformats.org/officeDocument/2006/relationships/tags" Target="../tags/tag72.xml"/><Relationship Id="rId51" Type="http://schemas.openxmlformats.org/officeDocument/2006/relationships/tags" Target="../tags/tag115.xml"/><Relationship Id="rId72" Type="http://schemas.openxmlformats.org/officeDocument/2006/relationships/image" Target="../media/image11.png"/><Relationship Id="rId80" Type="http://schemas.openxmlformats.org/officeDocument/2006/relationships/image" Target="../media/image19.png"/><Relationship Id="rId3" Type="http://schemas.openxmlformats.org/officeDocument/2006/relationships/tags" Target="../tags/tag67.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tags" Target="../tags/tag89.xml"/><Relationship Id="rId33" Type="http://schemas.openxmlformats.org/officeDocument/2006/relationships/tags" Target="../tags/tag97.xml"/><Relationship Id="rId38" Type="http://schemas.openxmlformats.org/officeDocument/2006/relationships/tags" Target="../tags/tag102.xml"/><Relationship Id="rId46" Type="http://schemas.openxmlformats.org/officeDocument/2006/relationships/tags" Target="../tags/tag110.xml"/><Relationship Id="rId59" Type="http://schemas.openxmlformats.org/officeDocument/2006/relationships/tags" Target="../tags/tag123.xml"/><Relationship Id="rId67" Type="http://schemas.openxmlformats.org/officeDocument/2006/relationships/tags" Target="../tags/tag131.xml"/><Relationship Id="rId20" Type="http://schemas.openxmlformats.org/officeDocument/2006/relationships/tags" Target="../tags/tag84.xml"/><Relationship Id="rId41" Type="http://schemas.openxmlformats.org/officeDocument/2006/relationships/tags" Target="../tags/tag105.xml"/><Relationship Id="rId54" Type="http://schemas.openxmlformats.org/officeDocument/2006/relationships/tags" Target="../tags/tag118.xml"/><Relationship Id="rId62" Type="http://schemas.openxmlformats.org/officeDocument/2006/relationships/tags" Target="../tags/tag126.xml"/><Relationship Id="rId70" Type="http://schemas.openxmlformats.org/officeDocument/2006/relationships/image" Target="../media/image9.png"/><Relationship Id="rId75" Type="http://schemas.openxmlformats.org/officeDocument/2006/relationships/image" Target="../media/image14.jpeg"/><Relationship Id="rId1" Type="http://schemas.openxmlformats.org/officeDocument/2006/relationships/tags" Target="../tags/tag65.xml"/><Relationship Id="rId6" Type="http://schemas.openxmlformats.org/officeDocument/2006/relationships/tags" Target="../tags/tag70.xml"/><Relationship Id="rId15" Type="http://schemas.openxmlformats.org/officeDocument/2006/relationships/tags" Target="../tags/tag79.xml"/><Relationship Id="rId23" Type="http://schemas.openxmlformats.org/officeDocument/2006/relationships/tags" Target="../tags/tag87.xml"/><Relationship Id="rId28" Type="http://schemas.openxmlformats.org/officeDocument/2006/relationships/tags" Target="../tags/tag92.xml"/><Relationship Id="rId36" Type="http://schemas.openxmlformats.org/officeDocument/2006/relationships/tags" Target="../tags/tag100.xml"/><Relationship Id="rId49" Type="http://schemas.openxmlformats.org/officeDocument/2006/relationships/tags" Target="../tags/tag113.xml"/><Relationship Id="rId57" Type="http://schemas.openxmlformats.org/officeDocument/2006/relationships/tags" Target="../tags/tag12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tags" Target="../tags/tag13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hyperlink" Target="https://hbr.org/2013/07/how-google-flu-trends-is-getting-to-the-bottom" TargetMode="Externa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tags" Target="../tags/tag14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hyperlink" Target="http://www.phdcomics.com/comics.php?f=1271" TargetMode="Externa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tags" Target="../tags/tag15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4.xml"/><Relationship Id="rId1" Type="http://schemas.openxmlformats.org/officeDocument/2006/relationships/tags" Target="../tags/tag17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6.xml"/><Relationship Id="rId1" Type="http://schemas.openxmlformats.org/officeDocument/2006/relationships/tags" Target="../tags/tag17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8.xml"/><Relationship Id="rId1" Type="http://schemas.openxmlformats.org/officeDocument/2006/relationships/tags" Target="../tags/tag17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0.xml"/><Relationship Id="rId1" Type="http://schemas.openxmlformats.org/officeDocument/2006/relationships/tags" Target="../tags/tag17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notesSlide" Target="../notesSlides/notesSlide2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6.xml"/><Relationship Id="rId1" Type="http://schemas.openxmlformats.org/officeDocument/2006/relationships/tags" Target="../tags/tag185.xml"/></Relationships>
</file>

<file path=ppt/slides/_rels/slide52.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hyperlink" Target="http://cs109.org/" TargetMode="External"/><Relationship Id="rId5" Type="http://schemas.openxmlformats.org/officeDocument/2006/relationships/image" Target="../media/image22.png"/><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1.xml"/><Relationship Id="rId1" Type="http://schemas.openxmlformats.org/officeDocument/2006/relationships/tags" Target="../tags/tag19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3.xml"/><Relationship Id="rId1" Type="http://schemas.openxmlformats.org/officeDocument/2006/relationships/tags" Target="../tags/tag192.xml"/></Relationships>
</file>

<file path=ppt/slides/_rels/slide55.xml.rels><?xml version="1.0" encoding="UTF-8" standalone="yes"?>
<Relationships xmlns="http://schemas.openxmlformats.org/package/2006/relationships"><Relationship Id="rId8" Type="http://schemas.openxmlformats.org/officeDocument/2006/relationships/hyperlink" Target="http://methods.cochrane.org/bias/assessing-risk-bias-included-studies" TargetMode="External"/><Relationship Id="rId3" Type="http://schemas.openxmlformats.org/officeDocument/2006/relationships/slideLayout" Target="../slideLayouts/slideLayout2.xml"/><Relationship Id="rId7" Type="http://schemas.openxmlformats.org/officeDocument/2006/relationships/hyperlink" Target="https://en.wikipedia.org/wiki/Selection_bias" TargetMode="Externa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hyperlink" Target="https://en.wikipedia.org/wiki/Bias" TargetMode="External"/><Relationship Id="rId11" Type="http://schemas.openxmlformats.org/officeDocument/2006/relationships/hyperlink" Target="https://en.wikipedia.org/wiki/Benford's_law" TargetMode="External"/><Relationship Id="rId5" Type="http://schemas.openxmlformats.org/officeDocument/2006/relationships/hyperlink" Target="http://www.quirks.com/articles/9-types-of-research-bias-and-how-to-avoid-them" TargetMode="External"/><Relationship Id="rId10" Type="http://schemas.openxmlformats.org/officeDocument/2006/relationships/hyperlink" Target="https://en.wikipedia.org/wiki/Bias_(statistics)" TargetMode="External"/><Relationship Id="rId4" Type="http://schemas.openxmlformats.org/officeDocument/2006/relationships/hyperlink" Target="https://hbr.org/2013/07/how-google-flu-trends-is-getting-to-the-bottom" TargetMode="External"/><Relationship Id="rId9" Type="http://schemas.openxmlformats.org/officeDocument/2006/relationships/hyperlink" Target="http://www.quantshare.com/sa-59-data-snooping-bias" TargetMode="Externa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hyperlink" Target="http://www.statisticsdonewrong.com/" TargetMode="External"/><Relationship Id="rId5" Type="http://schemas.openxmlformats.org/officeDocument/2006/relationships/hyperlink" Target="https://en.wikipedia.org/wiki/Data_analysis_techniques_for_fraud_detection" TargetMode="External"/><Relationship Id="rId4" Type="http://schemas.openxmlformats.org/officeDocument/2006/relationships/hyperlink" Target="http://opim.wharton.upenn.edu/~uws/"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hyperlink" Target="https://www.datacamp.com/community/blog/data-science-past-present-future"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CA"/>
              <a:t>Problèmes et défis</a:t>
            </a:r>
          </a:p>
        </p:txBody>
      </p:sp>
      <p:sp>
        <p:nvSpPr>
          <p:cNvPr id="3" name="Subtitle 2"/>
          <p:cNvSpPr>
            <a:spLocks noGrp="1"/>
          </p:cNvSpPr>
          <p:nvPr>
            <p:ph type="subTitle" idx="1"/>
            <p:custDataLst>
              <p:tags r:id="rId2"/>
            </p:custDataLst>
          </p:nvPr>
        </p:nvSpPr>
        <p:spPr/>
        <p:txBody>
          <a:bodyPr/>
          <a:lstStyle/>
          <a:p>
            <a:r>
              <a:rPr lang="fr-CA"/>
              <a:t>FORMATION EN SCIENCES AVANCÉES DES DONNÉES</a:t>
            </a:r>
          </a:p>
        </p:txBody>
      </p:sp>
      <p:pic>
        <p:nvPicPr>
          <p:cNvPr id="4" name="Picture 3"/>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41840" y="6455225"/>
            <a:ext cx="4097020" cy="274320"/>
          </a:xfrm>
          <a:prstGeom prst="rect">
            <a:avLst/>
          </a:prstGeom>
        </p:spPr>
      </p:pic>
      <p:pic>
        <p:nvPicPr>
          <p:cNvPr id="5" name="Picture 4"/>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6" name="TextBox 5"/>
          <p:cNvSpPr txBox="1"/>
          <p:nvPr>
            <p:custDataLst>
              <p:tags r:id="rId5"/>
            </p:custDataLst>
          </p:nvPr>
        </p:nvSpPr>
        <p:spPr>
          <a:xfrm>
            <a:off x="9037320" y="6407719"/>
            <a:ext cx="2377440" cy="369332"/>
          </a:xfrm>
          <a:prstGeom prst="rect">
            <a:avLst/>
          </a:prstGeom>
          <a:noFill/>
        </p:spPr>
        <p:txBody>
          <a:bodyPr wrap="square" rtlCol="0">
            <a:spAutoFit/>
          </a:bodyPr>
          <a:lstStyle/>
          <a:p>
            <a:pPr algn="r"/>
            <a:r>
              <a:rPr lang="fr-CA">
                <a:hlinkClick r:id="rId10"/>
              </a:rPr>
              <a:t>data-action-lab.com</a:t>
            </a:r>
          </a:p>
        </p:txBody>
      </p:sp>
    </p:spTree>
    <p:extLst>
      <p:ext uri="{BB962C8B-B14F-4D97-AF65-F5344CB8AC3E}">
        <p14:creationId xmlns:p14="http://schemas.microsoft.com/office/powerpoint/2010/main" val="42415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1DE0A-8D2F-5A44-83B1-1B1A25EF1591}"/>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r>
              <a:rPr lang="fr-CA"/>
              <a:t>Selon la diction, les mauvaises informations sont synonymes de mauvaises conclusions. Quelles sont les conséquences pour les entreprises et les politiques publiques de la prise de décisions sur la base de mauvaises données?</a:t>
            </a:r>
          </a:p>
        </p:txBody>
      </p:sp>
    </p:spTree>
    <p:extLst>
      <p:ext uri="{BB962C8B-B14F-4D97-AF65-F5344CB8AC3E}">
        <p14:creationId xmlns:p14="http://schemas.microsoft.com/office/powerpoint/2010/main" val="86954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Surapprentissage</a:t>
            </a:r>
          </a:p>
        </p:txBody>
      </p:sp>
      <p:sp>
        <p:nvSpPr>
          <p:cNvPr id="3" name="Text Placeholder 2"/>
          <p:cNvSpPr>
            <a:spLocks noGrp="1"/>
          </p:cNvSpPr>
          <p:nvPr>
            <p:ph type="body" idx="1"/>
            <p:custDataLst>
              <p:tags r:id="rId2"/>
            </p:custDataLst>
          </p:nvPr>
        </p:nvSpPr>
        <p:spPr/>
        <p:txBody>
          <a:bodyPr>
            <a:noAutofit/>
          </a:bodyPr>
          <a:lstStyle/>
          <a:p>
            <a:r>
              <a:rPr lang="fr-CA" sz="1600" dirty="0"/>
              <a:t>PROBLÈMES ET DÉFIS</a:t>
            </a:r>
          </a:p>
          <a:p>
            <a:pPr algn="ctr"/>
            <a:endParaRPr lang="en-US" sz="1600" dirty="0"/>
          </a:p>
          <a:p>
            <a:pPr algn="ctr"/>
            <a:endParaRPr lang="en-US" sz="1600" dirty="0"/>
          </a:p>
          <a:p>
            <a:pPr algn="ctr"/>
            <a:endParaRPr lang="en-US" sz="1600" dirty="0"/>
          </a:p>
          <a:p>
            <a:pPr algn="r"/>
            <a:r>
              <a:rPr lang="fr-CA" sz="1600" dirty="0"/>
              <a:t>(Amar </a:t>
            </a:r>
            <a:r>
              <a:rPr lang="fr-CA" sz="1600" dirty="0" err="1"/>
              <a:t>Gondaliya</a:t>
            </a:r>
            <a:r>
              <a:rPr lang="fr-CA" sz="1600" dirty="0"/>
              <a:t>, </a:t>
            </a:r>
            <a:r>
              <a:rPr lang="fr-CA" sz="1600" dirty="0" err="1">
                <a:hlinkClick r:id="rId5"/>
              </a:rPr>
              <a:t>Pingax</a:t>
            </a:r>
            <a:r>
              <a:rPr lang="fr-CA" sz="1600" dirty="0"/>
              <a:t> [en anglais seulement])</a:t>
            </a:r>
          </a:p>
          <a:p>
            <a:pPr algn="just"/>
            <a:endParaRPr lang="en-CA" sz="1600" dirty="0">
              <a:cs typeface="Helvetica" panose="020B0604020202020204" pitchFamily="34" charset="0"/>
            </a:endParaRPr>
          </a:p>
          <a:p>
            <a:pPr algn="just"/>
            <a:endParaRPr lang="en-CA" sz="1600" dirty="0">
              <a:cs typeface="Helvetica" panose="020B0604020202020204" pitchFamily="34" charset="0"/>
            </a:endParaRPr>
          </a:p>
          <a:p>
            <a:endParaRPr lang="en-US" sz="1600" dirty="0">
              <a:latin typeface="Helvetica Light" charset="0"/>
              <a:ea typeface="Helvetica Light" charset="0"/>
              <a:cs typeface="Helvetica Light" charset="0"/>
            </a:endParaRPr>
          </a:p>
        </p:txBody>
      </p:sp>
    </p:spTree>
    <p:extLst>
      <p:ext uri="{BB962C8B-B14F-4D97-AF65-F5344CB8AC3E}">
        <p14:creationId xmlns:p14="http://schemas.microsoft.com/office/powerpoint/2010/main" val="342794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custDataLst>
              <p:tags r:id="rId1"/>
            </p:custDataLst>
          </p:nvPr>
        </p:nvSpPr>
        <p:spPr>
          <a:xfrm>
            <a:off x="3214623" y="1354963"/>
            <a:ext cx="5480627" cy="372532"/>
          </a:xfrm>
        </p:spPr>
        <p:txBody>
          <a:bodyPr>
            <a:normAutofit fontScale="92500" lnSpcReduction="20000"/>
          </a:bodyPr>
          <a:lstStyle/>
          <a:p>
            <a:pPr algn="ctr"/>
            <a:r>
              <a:rPr lang="fr-CA" dirty="0"/>
              <a:t>Boucle d’Or et les trois modèles</a:t>
            </a:r>
          </a:p>
        </p:txBody>
      </p:sp>
      <p:pic>
        <p:nvPicPr>
          <p:cNvPr id="6" name="Picture 5">
            <a:extLst>
              <a:ext uri="{FF2B5EF4-FFF2-40B4-BE49-F238E27FC236}">
                <a16:creationId xmlns:a16="http://schemas.microsoft.com/office/drawing/2014/main" xmlns="" id="{DFB04EAD-0627-D144-A17B-DC0F2BBAB5D8}"/>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453039" y="2076771"/>
            <a:ext cx="3346039" cy="3240000"/>
          </a:xfrm>
          <a:prstGeom prst="rect">
            <a:avLst/>
          </a:prstGeom>
        </p:spPr>
      </p:pic>
      <p:pic>
        <p:nvPicPr>
          <p:cNvPr id="7" name="Picture 6">
            <a:extLst>
              <a:ext uri="{FF2B5EF4-FFF2-40B4-BE49-F238E27FC236}">
                <a16:creationId xmlns:a16="http://schemas.microsoft.com/office/drawing/2014/main" xmlns="" id="{CFF339BA-BFCF-6749-AD87-D026C0999868}"/>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4422981" y="2076771"/>
            <a:ext cx="3346038" cy="3240000"/>
          </a:xfrm>
          <a:prstGeom prst="rect">
            <a:avLst/>
          </a:prstGeom>
        </p:spPr>
      </p:pic>
      <p:pic>
        <p:nvPicPr>
          <p:cNvPr id="8" name="Picture 7">
            <a:extLst>
              <a:ext uri="{FF2B5EF4-FFF2-40B4-BE49-F238E27FC236}">
                <a16:creationId xmlns:a16="http://schemas.microsoft.com/office/drawing/2014/main" xmlns="" id="{5957299E-C30E-7749-9163-E0D15B897719}"/>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8392923" y="2076771"/>
            <a:ext cx="3346038" cy="3240000"/>
          </a:xfrm>
          <a:prstGeom prst="rect">
            <a:avLst/>
          </a:prstGeom>
        </p:spPr>
      </p:pic>
      <p:sp>
        <p:nvSpPr>
          <p:cNvPr id="9" name="Text Placeholder 1">
            <a:extLst>
              <a:ext uri="{FF2B5EF4-FFF2-40B4-BE49-F238E27FC236}">
                <a16:creationId xmlns:a16="http://schemas.microsoft.com/office/drawing/2014/main" xmlns="" id="{99B09E35-95D9-E842-98C5-539FE77D3A4A}"/>
              </a:ext>
            </a:extLst>
          </p:cNvPr>
          <p:cNvSpPr txBox="1">
            <a:spLocks/>
          </p:cNvSpPr>
          <p:nvPr>
            <p:custDataLst>
              <p:tags r:id="rId5"/>
            </p:custDataLst>
          </p:nvPr>
        </p:nvSpPr>
        <p:spPr>
          <a:xfrm>
            <a:off x="616918" y="5381939"/>
            <a:ext cx="3018279" cy="37253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A">
                <a:latin typeface="Dagny OT" panose="020B0504020201020104" pitchFamily="34" charset="77"/>
              </a:rPr>
              <a:t>Sous-apprentissage</a:t>
            </a:r>
          </a:p>
        </p:txBody>
      </p:sp>
      <p:sp>
        <p:nvSpPr>
          <p:cNvPr id="10" name="Text Placeholder 1">
            <a:extLst>
              <a:ext uri="{FF2B5EF4-FFF2-40B4-BE49-F238E27FC236}">
                <a16:creationId xmlns:a16="http://schemas.microsoft.com/office/drawing/2014/main" xmlns="" id="{A9F71D7D-D177-0B4B-A5B8-883443B3B988}"/>
              </a:ext>
            </a:extLst>
          </p:cNvPr>
          <p:cNvSpPr txBox="1">
            <a:spLocks/>
          </p:cNvSpPr>
          <p:nvPr>
            <p:custDataLst>
              <p:tags r:id="rId6"/>
            </p:custDataLst>
          </p:nvPr>
        </p:nvSpPr>
        <p:spPr>
          <a:xfrm>
            <a:off x="4586860" y="5381939"/>
            <a:ext cx="3018279" cy="37253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A">
                <a:latin typeface="Dagny OT" panose="020B0504020201020104" pitchFamily="34" charset="77"/>
              </a:rPr>
              <a:t>Bonne représentation</a:t>
            </a:r>
          </a:p>
        </p:txBody>
      </p:sp>
      <p:sp>
        <p:nvSpPr>
          <p:cNvPr id="11" name="Text Placeholder 1">
            <a:extLst>
              <a:ext uri="{FF2B5EF4-FFF2-40B4-BE49-F238E27FC236}">
                <a16:creationId xmlns:a16="http://schemas.microsoft.com/office/drawing/2014/main" xmlns="" id="{6BE6DDD9-35E0-D640-A278-421C1475F7FE}"/>
              </a:ext>
            </a:extLst>
          </p:cNvPr>
          <p:cNvSpPr txBox="1">
            <a:spLocks/>
          </p:cNvSpPr>
          <p:nvPr>
            <p:custDataLst>
              <p:tags r:id="rId7"/>
            </p:custDataLst>
          </p:nvPr>
        </p:nvSpPr>
        <p:spPr>
          <a:xfrm>
            <a:off x="8556802" y="5396871"/>
            <a:ext cx="3018279" cy="37253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A">
                <a:latin typeface="Dagny OT" panose="020B0504020201020104" pitchFamily="34" charset="77"/>
              </a:rPr>
              <a:t>Surapprentissage</a:t>
            </a:r>
          </a:p>
        </p:txBody>
      </p:sp>
    </p:spTree>
    <p:extLst>
      <p:ext uri="{BB962C8B-B14F-4D97-AF65-F5344CB8AC3E}">
        <p14:creationId xmlns:p14="http://schemas.microsoft.com/office/powerpoint/2010/main" val="186786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Notions fondamentales</a:t>
            </a:r>
          </a:p>
        </p:txBody>
      </p:sp>
      <p:sp>
        <p:nvSpPr>
          <p:cNvPr id="3" name="Content Placeholder 2"/>
          <p:cNvSpPr>
            <a:spLocks noGrp="1"/>
          </p:cNvSpPr>
          <p:nvPr>
            <p:ph idx="1"/>
            <p:custDataLst>
              <p:tags r:id="rId2"/>
            </p:custDataLst>
          </p:nvPr>
        </p:nvSpPr>
        <p:spPr/>
        <p:txBody>
          <a:bodyPr>
            <a:normAutofit fontScale="92500" lnSpcReduction="10000"/>
          </a:bodyPr>
          <a:lstStyle/>
          <a:p>
            <a:pPr algn="just">
              <a:lnSpc>
                <a:spcPct val="100000"/>
              </a:lnSpc>
            </a:pPr>
            <a:r>
              <a:rPr lang="fr-CA" dirty="0"/>
              <a:t>On espère que les règles ou modèles générés par n’importe quelle technique sur un </a:t>
            </a:r>
            <a:r>
              <a:rPr lang="fr-CA" b="1" dirty="0"/>
              <a:t>ensemble d’apprentissage</a:t>
            </a:r>
            <a:r>
              <a:rPr lang="fr-CA" dirty="0"/>
              <a:t> puissent être généralisés à de </a:t>
            </a:r>
            <a:r>
              <a:rPr lang="fr-CA" b="1" dirty="0"/>
              <a:t>nouvelles données</a:t>
            </a:r>
            <a:r>
              <a:rPr lang="fr-CA" dirty="0"/>
              <a:t> (ou </a:t>
            </a:r>
            <a:r>
              <a:rPr lang="fr-CA" b="1" dirty="0"/>
              <a:t>ensembles de validation/d’essai</a:t>
            </a:r>
            <a:r>
              <a:rPr lang="fr-CA" dirty="0"/>
              <a:t>).</a:t>
            </a:r>
          </a:p>
          <a:p>
            <a:pPr>
              <a:lnSpc>
                <a:spcPct val="100000"/>
              </a:lnSpc>
            </a:pPr>
            <a:endParaRPr lang="en-US" sz="1000" dirty="0"/>
          </a:p>
          <a:p>
            <a:pPr algn="just">
              <a:lnSpc>
                <a:spcPct val="100000"/>
              </a:lnSpc>
            </a:pPr>
            <a:r>
              <a:rPr lang="fr-CA" dirty="0"/>
              <a:t>Des problèmes surviennent lorsque les connaissances acquises grâce à un </a:t>
            </a:r>
            <a:r>
              <a:rPr lang="fr-CA" b="1" dirty="0"/>
              <a:t>apprentissage supervisé</a:t>
            </a:r>
            <a:r>
              <a:rPr lang="fr-CA" dirty="0"/>
              <a:t> ne se généralisent pas correctement aux données.</a:t>
            </a:r>
          </a:p>
          <a:p>
            <a:pPr algn="just">
              <a:lnSpc>
                <a:spcPct val="100000"/>
              </a:lnSpc>
            </a:pPr>
            <a:endParaRPr lang="en-US" sz="1000" dirty="0"/>
          </a:p>
          <a:p>
            <a:pPr algn="just">
              <a:lnSpc>
                <a:spcPct val="100000"/>
              </a:lnSpc>
            </a:pPr>
            <a:r>
              <a:rPr lang="fr-CA" dirty="0"/>
              <a:t>L’</a:t>
            </a:r>
            <a:r>
              <a:rPr lang="fr-CA" b="1" dirty="0"/>
              <a:t>apprentissage non supervisé</a:t>
            </a:r>
            <a:r>
              <a:rPr lang="fr-CA" dirty="0"/>
              <a:t> peut également être touché.</a:t>
            </a:r>
          </a:p>
          <a:p>
            <a:pPr>
              <a:lnSpc>
                <a:spcPct val="100000"/>
              </a:lnSpc>
            </a:pPr>
            <a:endParaRPr lang="en-US" sz="1000" dirty="0"/>
          </a:p>
          <a:p>
            <a:pPr algn="just">
              <a:lnSpc>
                <a:spcPct val="100000"/>
              </a:lnSpc>
            </a:pPr>
            <a:r>
              <a:rPr lang="fr-CA" dirty="0"/>
              <a:t>Ironiquement, cela peut se produire si les règles ou les modèles s’adaptent </a:t>
            </a:r>
            <a:r>
              <a:rPr lang="fr-CA" b="1" dirty="0"/>
              <a:t>trop bien</a:t>
            </a:r>
            <a:r>
              <a:rPr lang="fr-CA" dirty="0"/>
              <a:t> à l’ensemble d’apprentissage – les résultats sont </a:t>
            </a:r>
            <a:r>
              <a:rPr lang="fr-CA" b="1" dirty="0"/>
              <a:t>trop étroitement liés à l’ensemble d’apprentissage</a:t>
            </a:r>
            <a:r>
              <a:rPr lang="fr-CA" dirty="0"/>
              <a:t>.</a:t>
            </a:r>
          </a:p>
          <a:p>
            <a:endParaRPr lang="en-US" sz="100" dirty="0"/>
          </a:p>
        </p:txBody>
      </p:sp>
    </p:spTree>
    <p:extLst>
      <p:ext uri="{BB962C8B-B14F-4D97-AF65-F5344CB8AC3E}">
        <p14:creationId xmlns:p14="http://schemas.microsoft.com/office/powerpoint/2010/main" val="331178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Exemple</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a:t>Règle I :</a:t>
            </a:r>
            <a:r>
              <a:rPr lang="fr-CA" dirty="0"/>
              <a:t> D’après un sondage mené auprès de 400 Allemands, nous déduisons que 43,75 % de la population mondiale a les cheveux noirs, 37,5 % les cheveux bruns, 9 % les cheveux blonds, 0,25 % les cheveux roux et 9,5 % les cheveux gris. </a:t>
            </a:r>
          </a:p>
          <a:p>
            <a:pPr algn="just">
              <a:lnSpc>
                <a:spcPct val="100000"/>
              </a:lnSpc>
            </a:pPr>
            <a:endParaRPr lang="en-US" sz="1000" b="1" dirty="0"/>
          </a:p>
          <a:p>
            <a:pPr algn="just">
              <a:lnSpc>
                <a:spcPct val="100000"/>
              </a:lnSpc>
            </a:pPr>
            <a:r>
              <a:rPr lang="fr-CA" b="1" dirty="0"/>
              <a:t>Règle II :</a:t>
            </a:r>
            <a:r>
              <a:rPr lang="fr-CA" dirty="0"/>
              <a:t> La couleur des cheveux est noire, brune, blonde, rousse ou grise.</a:t>
            </a:r>
          </a:p>
          <a:p>
            <a:pPr algn="just">
              <a:lnSpc>
                <a:spcPct val="100000"/>
              </a:lnSpc>
            </a:pPr>
            <a:endParaRPr lang="en-US" sz="1000" b="1" dirty="0"/>
          </a:p>
          <a:p>
            <a:pPr algn="just">
              <a:lnSpc>
                <a:spcPct val="100000"/>
              </a:lnSpc>
            </a:pPr>
            <a:r>
              <a:rPr lang="fr-CA" b="1" dirty="0"/>
              <a:t>Règle III :</a:t>
            </a:r>
            <a:r>
              <a:rPr lang="fr-CA" dirty="0"/>
              <a:t> Env. 40 % des gens ont les cheveux noirs, 40 % les cheveux bruns, 5 % les cheveux blonds, 2 % les cheveux roux et 13 % les cheveux gris.</a:t>
            </a:r>
          </a:p>
          <a:p>
            <a:pPr algn="just">
              <a:lnSpc>
                <a:spcPct val="100000"/>
              </a:lnSpc>
            </a:pPr>
            <a:endParaRPr lang="en-US" sz="1000" dirty="0"/>
          </a:p>
        </p:txBody>
      </p:sp>
    </p:spTree>
    <p:extLst>
      <p:ext uri="{BB962C8B-B14F-4D97-AF65-F5344CB8AC3E}">
        <p14:creationId xmlns:p14="http://schemas.microsoft.com/office/powerpoint/2010/main" val="350114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6D31F-3A4B-BD48-BC0C-FB99B5FBF227}"/>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pPr algn="just"/>
            <a:r>
              <a:rPr lang="fr-CA"/>
              <a:t>Laquelle des trois règles est la plus utile? La plus vague? Laquelle est trop spécifique? </a:t>
            </a:r>
          </a:p>
        </p:txBody>
      </p:sp>
    </p:spTree>
    <p:extLst>
      <p:ext uri="{BB962C8B-B14F-4D97-AF65-F5344CB8AC3E}">
        <p14:creationId xmlns:p14="http://schemas.microsoft.com/office/powerpoint/2010/main" val="347267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F7C0385-D938-B44B-98F0-10D2A5F0378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205430" y="877485"/>
            <a:ext cx="9781140" cy="5103029"/>
          </a:xfrm>
          <a:prstGeom prst="rect">
            <a:avLst/>
          </a:prstGeom>
        </p:spPr>
      </p:pic>
    </p:spTree>
    <p:extLst>
      <p:ext uri="{BB962C8B-B14F-4D97-AF65-F5344CB8AC3E}">
        <p14:creationId xmlns:p14="http://schemas.microsoft.com/office/powerpoint/2010/main" val="370303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E8A02CA0-D55C-6943-8E8B-C5DE34EC1813}"/>
              </a:ext>
            </a:extLst>
          </p:cNvPr>
          <p:cNvSpPr>
            <a:spLocks noGrp="1"/>
          </p:cNvSpPr>
          <p:nvPr>
            <p:ph type="title"/>
            <p:custDataLst>
              <p:tags r:id="rId1"/>
            </p:custDataLst>
          </p:nvPr>
        </p:nvSpPr>
        <p:spPr/>
        <p:txBody>
          <a:bodyPr/>
          <a:lstStyle/>
          <a:p>
            <a:r>
              <a:rPr lang="fr-CA"/>
              <a:t>SURAPPRENTISSAGE</a:t>
            </a:r>
          </a:p>
        </p:txBody>
      </p:sp>
      <p:sp>
        <p:nvSpPr>
          <p:cNvPr id="10" name="Content Placeholder 9">
            <a:extLst>
              <a:ext uri="{FF2B5EF4-FFF2-40B4-BE49-F238E27FC236}">
                <a16:creationId xmlns:a16="http://schemas.microsoft.com/office/drawing/2014/main" xmlns="" id="{331EFFC8-DAAB-8D47-943D-F71E5173E1E4}"/>
              </a:ext>
            </a:extLst>
          </p:cNvPr>
          <p:cNvSpPr>
            <a:spLocks noGrp="1"/>
          </p:cNvSpPr>
          <p:nvPr>
            <p:ph idx="1"/>
            <p:custDataLst>
              <p:tags r:id="rId2"/>
            </p:custDataLst>
          </p:nvPr>
        </p:nvSpPr>
        <p:spPr/>
        <p:txBody>
          <a:bodyPr/>
          <a:lstStyle/>
          <a:p>
            <a:pPr algn="ctr"/>
            <a:r>
              <a:rPr lang="fr-CA" dirty="0"/>
              <a:t>Il faut </a:t>
            </a:r>
            <a:r>
              <a:rPr lang="fr-CA" b="1" dirty="0">
                <a:cs typeface="Helvetica" panose="020B0604020202020204" pitchFamily="34" charset="0"/>
              </a:rPr>
              <a:t>TOUJOURS</a:t>
            </a:r>
            <a:r>
              <a:rPr lang="fr-CA" dirty="0"/>
              <a:t> évaluer les modèles sur des données pas encore examinées (d’essai).</a:t>
            </a:r>
          </a:p>
        </p:txBody>
      </p:sp>
    </p:spTree>
    <p:extLst>
      <p:ext uri="{BB962C8B-B14F-4D97-AF65-F5344CB8AC3E}">
        <p14:creationId xmlns:p14="http://schemas.microsoft.com/office/powerpoint/2010/main" val="296923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Solutions possibles</a:t>
            </a:r>
          </a:p>
        </p:txBody>
      </p:sp>
      <p:sp>
        <p:nvSpPr>
          <p:cNvPr id="3" name="Content Placeholder 2"/>
          <p:cNvSpPr>
            <a:spLocks noGrp="1"/>
          </p:cNvSpPr>
          <p:nvPr>
            <p:ph idx="1"/>
            <p:custDataLst>
              <p:tags r:id="rId2"/>
            </p:custDataLst>
          </p:nvPr>
        </p:nvSpPr>
        <p:spPr/>
        <p:txBody>
          <a:bodyPr/>
          <a:lstStyle/>
          <a:p>
            <a:pPr>
              <a:lnSpc>
                <a:spcPct val="100000"/>
              </a:lnSpc>
            </a:pPr>
            <a:r>
              <a:rPr lang="fr-CA" dirty="0"/>
              <a:t>On peut résoudre le surapprentissage de plusieurs façons :</a:t>
            </a:r>
          </a:p>
          <a:p>
            <a:pPr lvl="1" algn="l">
              <a:lnSpc>
                <a:spcPct val="100000"/>
              </a:lnSpc>
            </a:pPr>
            <a:r>
              <a:rPr lang="fr-CA" b="1" dirty="0"/>
              <a:t>Utilisation de nombreux ensembles d’apprentissage</a:t>
            </a:r>
            <a:br>
              <a:rPr lang="fr-CA" b="1" dirty="0"/>
            </a:br>
            <a:r>
              <a:rPr lang="fr-CA" dirty="0"/>
              <a:t>Intersection autorisée (ou non : voir validation croisée)</a:t>
            </a:r>
          </a:p>
          <a:p>
            <a:pPr lvl="1" algn="l">
              <a:lnSpc>
                <a:spcPct val="100000"/>
              </a:lnSpc>
            </a:pPr>
            <a:r>
              <a:rPr lang="fr-CA" b="1" dirty="0"/>
              <a:t>Utilisation d’ensembles d’apprentissage plus grands</a:t>
            </a:r>
            <a:br>
              <a:rPr lang="fr-CA" b="1" dirty="0"/>
            </a:br>
            <a:r>
              <a:rPr lang="fr-CA" dirty="0"/>
              <a:t>Répartition de 70 % - 30 % suggérée</a:t>
            </a:r>
          </a:p>
          <a:p>
            <a:pPr lvl="1" algn="l">
              <a:lnSpc>
                <a:spcPct val="100000"/>
              </a:lnSpc>
            </a:pPr>
            <a:r>
              <a:rPr lang="fr-CA" b="1" dirty="0"/>
              <a:t>Optimisation des données au lieu du modèle</a:t>
            </a:r>
            <a:br>
              <a:rPr lang="fr-CA" b="1" dirty="0"/>
            </a:br>
            <a:r>
              <a:rPr lang="fr-CA" dirty="0"/>
              <a:t>La qualité des modèles est proportionnelle à celle des données</a:t>
            </a:r>
          </a:p>
        </p:txBody>
      </p:sp>
    </p:spTree>
    <p:extLst>
      <p:ext uri="{BB962C8B-B14F-4D97-AF65-F5344CB8AC3E}">
        <p14:creationId xmlns:p14="http://schemas.microsoft.com/office/powerpoint/2010/main" val="15236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Procédures recommandées</a:t>
            </a:r>
          </a:p>
        </p:txBody>
      </p:sp>
      <p:sp>
        <p:nvSpPr>
          <p:cNvPr id="3" name="Content Placeholder 2"/>
          <p:cNvSpPr>
            <a:spLocks noGrp="1"/>
          </p:cNvSpPr>
          <p:nvPr>
            <p:ph idx="1"/>
            <p:custDataLst>
              <p:tags r:id="rId2"/>
            </p:custDataLst>
          </p:nvPr>
        </p:nvSpPr>
        <p:spPr/>
        <p:txBody>
          <a:bodyPr>
            <a:normAutofit lnSpcReduction="10000"/>
          </a:bodyPr>
          <a:lstStyle/>
          <a:p>
            <a:pPr>
              <a:lnSpc>
                <a:spcPct val="100000"/>
              </a:lnSpc>
            </a:pPr>
            <a:r>
              <a:rPr lang="fr-CA" b="1" dirty="0"/>
              <a:t>Petits</a:t>
            </a:r>
            <a:r>
              <a:rPr lang="fr-CA" dirty="0"/>
              <a:t> ensembles de données (moins de quelques centaines d’observations)</a:t>
            </a:r>
          </a:p>
          <a:p>
            <a:pPr lvl="1">
              <a:lnSpc>
                <a:spcPct val="100000"/>
              </a:lnSpc>
            </a:pPr>
            <a:r>
              <a:rPr lang="fr-CA" dirty="0"/>
              <a:t>Utiliser 100 à 200 répétitions d’une procédure d’</a:t>
            </a:r>
            <a:r>
              <a:rPr lang="fr-CA" b="1" dirty="0"/>
              <a:t>auto-amorçage</a:t>
            </a:r>
          </a:p>
          <a:p>
            <a:pPr>
              <a:lnSpc>
                <a:spcPct val="100000"/>
              </a:lnSpc>
            </a:pPr>
            <a:r>
              <a:rPr lang="fr-CA" dirty="0"/>
              <a:t>Ensembles de données de </a:t>
            </a:r>
            <a:r>
              <a:rPr lang="fr-CA" b="1" dirty="0"/>
              <a:t>taille moyenne</a:t>
            </a:r>
            <a:r>
              <a:rPr lang="fr-CA" dirty="0"/>
              <a:t> (moins de quelques milliers d’observations)</a:t>
            </a:r>
          </a:p>
          <a:p>
            <a:pPr lvl="1">
              <a:lnSpc>
                <a:spcPct val="100000"/>
              </a:lnSpc>
            </a:pPr>
            <a:r>
              <a:rPr lang="fr-CA" dirty="0"/>
              <a:t>Utiliser quelques répétitions d’une </a:t>
            </a:r>
            <a:r>
              <a:rPr lang="fr-CA" b="1" dirty="0"/>
              <a:t>validation croisée</a:t>
            </a:r>
            <a:r>
              <a:rPr lang="fr-CA" dirty="0"/>
              <a:t> découpée en 10 de l’ensemble d’apprentissage (voir la diapositive suivante)</a:t>
            </a:r>
          </a:p>
          <a:p>
            <a:pPr>
              <a:lnSpc>
                <a:spcPct val="100000"/>
              </a:lnSpc>
            </a:pPr>
            <a:r>
              <a:rPr lang="fr-CA" b="1" dirty="0"/>
              <a:t>Grands</a:t>
            </a:r>
            <a:r>
              <a:rPr lang="fr-CA" dirty="0"/>
              <a:t> ensembles de données</a:t>
            </a:r>
          </a:p>
          <a:p>
            <a:pPr lvl="1">
              <a:lnSpc>
                <a:spcPct val="100000"/>
              </a:lnSpc>
            </a:pPr>
            <a:r>
              <a:rPr lang="fr-CA" dirty="0"/>
              <a:t>Utiliser quelques répétitions d’une répartition de </a:t>
            </a:r>
            <a:r>
              <a:rPr lang="fr-CA" b="1" dirty="0"/>
              <a:t>test</a:t>
            </a:r>
            <a:r>
              <a:rPr lang="fr-CA" dirty="0"/>
              <a:t> (70 %-30 %)</a:t>
            </a:r>
          </a:p>
          <a:p>
            <a:pPr marL="457200" lvl="1" indent="0">
              <a:lnSpc>
                <a:spcPct val="100000"/>
              </a:lnSpc>
              <a:buNone/>
              <a:tabLst>
                <a:tab pos="4287838" algn="l"/>
              </a:tabLst>
            </a:pPr>
            <a:r>
              <a:rPr lang="fr-CA" dirty="0"/>
              <a:t>	_________________________</a:t>
            </a:r>
          </a:p>
          <a:p>
            <a:pPr indent="-228600" algn="just">
              <a:lnSpc>
                <a:spcPct val="100000"/>
              </a:lnSpc>
            </a:pPr>
            <a:r>
              <a:rPr lang="fr-CA" b="1" dirty="0"/>
              <a:t>Remarque : </a:t>
            </a:r>
            <a:r>
              <a:rPr lang="fr-CA" dirty="0"/>
              <a:t>Les limites de décision dépendent de la puissance de calcul et du nombre de tâches/flux de production. </a:t>
            </a:r>
          </a:p>
        </p:txBody>
      </p:sp>
      <p:sp>
        <p:nvSpPr>
          <p:cNvPr id="4" name="Content Placeholder 2">
            <a:extLst>
              <a:ext uri="{FF2B5EF4-FFF2-40B4-BE49-F238E27FC236}">
                <a16:creationId xmlns:a16="http://schemas.microsoft.com/office/drawing/2014/main" xmlns="" id="{8106B7DF-703A-254A-91C6-6977F96D6B60}"/>
              </a:ext>
            </a:extLst>
          </p:cNvPr>
          <p:cNvSpPr txBox="1">
            <a:spLocks/>
          </p:cNvSpPr>
          <p:nvPr>
            <p:custDataLst>
              <p:tags r:id="rId3"/>
            </p:custDataLst>
          </p:nvPr>
        </p:nvSpPr>
        <p:spPr>
          <a:xfrm>
            <a:off x="2471927" y="0"/>
            <a:ext cx="9720073" cy="31455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037" lvl="1" indent="0" algn="r">
              <a:buFont typeface="Wingdings" panose="05000000000000000000" pitchFamily="2" charset="2"/>
              <a:buNone/>
            </a:pPr>
            <a:r>
              <a:rPr lang="fr-CA" sz="1800">
                <a:solidFill>
                  <a:schemeClr val="tx2"/>
                </a:solidFill>
                <a:latin typeface="Dagny OT" panose="020B0504020201020104" pitchFamily="34" charset="77"/>
              </a:rPr>
              <a:t>[L.Torgo, </a:t>
            </a:r>
            <a:r>
              <a:rPr lang="fr-CA" sz="1800" i="1">
                <a:solidFill>
                  <a:schemeClr val="tx2"/>
                </a:solidFill>
                <a:latin typeface="Dagny OT" panose="020B0504020201020104" pitchFamily="34" charset="77"/>
              </a:rPr>
              <a:t>Data Mining with R</a:t>
            </a:r>
            <a:r>
              <a:rPr lang="fr-CA" sz="1800">
                <a:solidFill>
                  <a:schemeClr val="tx2"/>
                </a:solidFill>
                <a:latin typeface="Dagny OT" panose="020B0504020201020104" pitchFamily="34" charset="77"/>
              </a:rPr>
              <a:t>]</a:t>
            </a:r>
          </a:p>
        </p:txBody>
      </p:sp>
    </p:spTree>
    <p:extLst>
      <p:ext uri="{BB962C8B-B14F-4D97-AF65-F5344CB8AC3E}">
        <p14:creationId xmlns:p14="http://schemas.microsoft.com/office/powerpoint/2010/main" val="118557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APERÇU</a:t>
            </a:r>
          </a:p>
        </p:txBody>
      </p:sp>
      <p:sp>
        <p:nvSpPr>
          <p:cNvPr id="3" name="Content Placeholder 2"/>
          <p:cNvSpPr>
            <a:spLocks noGrp="1"/>
          </p:cNvSpPr>
          <p:nvPr>
            <p:ph idx="1"/>
            <p:custDataLst>
              <p:tags r:id="rId2"/>
            </p:custDataLst>
          </p:nvPr>
        </p:nvSpPr>
        <p:spPr>
          <a:xfrm>
            <a:off x="581193" y="2180496"/>
            <a:ext cx="8683578" cy="4140767"/>
          </a:xfrm>
        </p:spPr>
        <p:txBody>
          <a:bodyPr>
            <a:normAutofit lnSpcReduction="10000"/>
          </a:bodyPr>
          <a:lstStyle/>
          <a:p>
            <a:pPr marL="457200" indent="-457200">
              <a:buAutoNum type="arabicPeriod"/>
            </a:pPr>
            <a:r>
              <a:rPr lang="fr-CA" dirty="0"/>
              <a:t>Mauvaises données</a:t>
            </a:r>
          </a:p>
          <a:p>
            <a:pPr marL="457200" indent="-457200">
              <a:buAutoNum type="arabicPeriod"/>
            </a:pPr>
            <a:r>
              <a:rPr lang="fr-CA" dirty="0"/>
              <a:t>Surapprentissage</a:t>
            </a:r>
          </a:p>
          <a:p>
            <a:pPr marL="457200" indent="-457200">
              <a:buAutoNum type="arabicPeriod"/>
            </a:pPr>
            <a:r>
              <a:rPr lang="fr-CA" dirty="0"/>
              <a:t>Mégadonnées</a:t>
            </a:r>
          </a:p>
          <a:p>
            <a:pPr marL="457200" indent="-457200">
              <a:buAutoNum type="arabicPeriod"/>
            </a:pPr>
            <a:r>
              <a:rPr lang="fr-CA" dirty="0"/>
              <a:t>Pertinence et portabilité</a:t>
            </a:r>
          </a:p>
          <a:p>
            <a:pPr marL="457200" indent="-457200">
              <a:buAutoNum type="arabicPeriod"/>
            </a:pPr>
            <a:r>
              <a:rPr lang="fr-CA" dirty="0"/>
              <a:t>Biais, sophisme, interprétation</a:t>
            </a:r>
          </a:p>
          <a:p>
            <a:pPr marL="457200" indent="-457200">
              <a:buAutoNum type="arabicPeriod"/>
            </a:pPr>
            <a:r>
              <a:rPr lang="fr-CA" dirty="0"/>
              <a:t>Mythes et erreurs</a:t>
            </a:r>
          </a:p>
          <a:p>
            <a:pPr marL="457200" indent="-457200">
              <a:buAutoNum type="arabicPeriod"/>
            </a:pPr>
            <a:r>
              <a:rPr lang="fr-CA" dirty="0"/>
              <a:t>Avenir de la science des données, de l’intelligence artificielle et de l’apprentissage machine</a:t>
            </a:r>
          </a:p>
          <a:p>
            <a:pPr marL="457200" indent="-457200">
              <a:buAutoNum type="arabicPeriod"/>
            </a:pPr>
            <a:r>
              <a:rPr lang="fr-CA" dirty="0"/>
              <a:t>Conclusion</a:t>
            </a:r>
          </a:p>
        </p:txBody>
      </p:sp>
      <p:sp>
        <p:nvSpPr>
          <p:cNvPr id="5" name="Content Placeholder 2"/>
          <p:cNvSpPr txBox="1">
            <a:spLocks/>
          </p:cNvSpPr>
          <p:nvPr>
            <p:custDataLst>
              <p:tags r:id="rId3"/>
            </p:custDataLst>
          </p:nvPr>
        </p:nvSpPr>
        <p:spPr>
          <a:xfrm>
            <a:off x="6240027" y="1825625"/>
            <a:ext cx="6017288"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latin typeface="Helvetica Light" charset="0"/>
              <a:ea typeface="Helvetica Light" charset="0"/>
              <a:cs typeface="Helvetica Light" charset="0"/>
            </a:endParaRPr>
          </a:p>
        </p:txBody>
      </p:sp>
    </p:spTree>
    <p:extLst>
      <p:ext uri="{BB962C8B-B14F-4D97-AF65-F5344CB8AC3E}">
        <p14:creationId xmlns:p14="http://schemas.microsoft.com/office/powerpoint/2010/main" val="41355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6BAB101-6BD5-CC47-93C9-164F730B9FB9}"/>
              </a:ext>
            </a:extLst>
          </p:cNvPr>
          <p:cNvSpPr/>
          <p:nvPr>
            <p:custDataLst>
              <p:tags r:id="rId1"/>
            </p:custDataLst>
          </p:nvPr>
        </p:nvSpPr>
        <p:spPr>
          <a:xfrm>
            <a:off x="192881" y="183336"/>
            <a:ext cx="11715750" cy="6617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94F9A8EF-F9C8-864A-90C5-E3CDFCAE1B88}"/>
              </a:ext>
            </a:extLst>
          </p:cNvPr>
          <p:cNvPicPr>
            <a:picLocks noGrp="1" noChangeAspect="1"/>
          </p:cNvPicPr>
          <p:nvPr>
            <p:ph idx="1"/>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776266" y="183336"/>
            <a:ext cx="10639468" cy="6491327"/>
          </a:xfrm>
        </p:spPr>
      </p:pic>
    </p:spTree>
    <p:extLst>
      <p:ext uri="{BB962C8B-B14F-4D97-AF65-F5344CB8AC3E}">
        <p14:creationId xmlns:p14="http://schemas.microsoft.com/office/powerpoint/2010/main" val="41140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MÉGADONNÉES</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xmlns="" id="{993003E6-2360-2449-9EF9-EE4E32DDA4BA}"/>
              </a:ext>
            </a:extLst>
          </p:cNvPr>
          <p:cNvSpPr/>
          <p:nvPr>
            <p:custDataLst>
              <p:tags r:id="rId3"/>
            </p:custDataLst>
          </p:nvPr>
        </p:nvSpPr>
        <p:spPr>
          <a:xfrm>
            <a:off x="560556" y="5451663"/>
            <a:ext cx="11029615" cy="769441"/>
          </a:xfrm>
          <a:prstGeom prst="rect">
            <a:avLst/>
          </a:prstGeom>
        </p:spPr>
        <p:txBody>
          <a:bodyPr wrap="square">
            <a:spAutoFit/>
          </a:bodyPr>
          <a:lstStyle/>
          <a:p>
            <a:pPr algn="ctr"/>
            <a:r>
              <a:rPr lang="fr-CA" dirty="0">
                <a:solidFill>
                  <a:schemeClr val="bg1"/>
                </a:solidFill>
                <a:latin typeface="Dagny OT" panose="020B0504020201020104" pitchFamily="34" charset="77"/>
              </a:rPr>
              <a:t>« Les données, grandes ou petites, sont aussi utiles que les questions que vous leur posez. »</a:t>
            </a:r>
          </a:p>
          <a:p>
            <a:pPr algn="r"/>
            <a:r>
              <a:rPr lang="fr-CA" sz="1400" dirty="0">
                <a:solidFill>
                  <a:schemeClr val="bg1"/>
                </a:solidFill>
                <a:latin typeface="Dagny OT" panose="020B0504020201020104" pitchFamily="34" charset="77"/>
                <a:cs typeface="Helvetica" panose="020B0604020202020204" pitchFamily="34" charset="0"/>
              </a:rPr>
              <a:t>(Milo Jones et Philippe </a:t>
            </a:r>
            <a:r>
              <a:rPr lang="fr-CA" sz="1400" dirty="0" err="1">
                <a:solidFill>
                  <a:schemeClr val="bg1"/>
                </a:solidFill>
                <a:latin typeface="Dagny OT" panose="020B0504020201020104" pitchFamily="34" charset="77"/>
                <a:cs typeface="Helvetica" panose="020B0604020202020204" pitchFamily="34" charset="0"/>
              </a:rPr>
              <a:t>Silberzahn</a:t>
            </a:r>
            <a:r>
              <a:rPr lang="fr-CA" sz="1400" dirty="0">
                <a:solidFill>
                  <a:schemeClr val="bg1"/>
                </a:solidFill>
                <a:latin typeface="Dagny OT" panose="020B0504020201020104" pitchFamily="34" charset="77"/>
                <a:cs typeface="Helvetica" panose="020B0604020202020204" pitchFamily="34" charset="0"/>
              </a:rPr>
              <a:t>, </a:t>
            </a:r>
            <a:r>
              <a:rPr lang="fr-CA" sz="1400" dirty="0">
                <a:solidFill>
                  <a:schemeClr val="bg1"/>
                </a:solidFill>
                <a:latin typeface="Dagny OT" panose="020B0504020201020104" pitchFamily="34" charset="77"/>
                <a:cs typeface="Helvetica" panose="020B0604020202020204" pitchFamily="34" charset="0"/>
                <a:hlinkClick r:id="rId5">
                  <a:extLst>
                    <a:ext uri="{A12FA001-AC4F-418D-AE19-62706E023703}">
                      <ahyp:hlinkClr xmlns:ahyp="http://schemas.microsoft.com/office/drawing/2018/hyperlinkcolor" xmlns="" val="tx"/>
                    </a:ext>
                  </a:extLst>
                </a:hlinkClick>
              </a:rPr>
              <a:t>Forbes Magazine</a:t>
            </a:r>
            <a:r>
              <a:rPr lang="fr-CA" sz="1400" dirty="0">
                <a:solidFill>
                  <a:schemeClr val="bg1"/>
                </a:solidFill>
                <a:latin typeface="Dagny OT" panose="020B0504020201020104" pitchFamily="34" charset="77"/>
                <a:cs typeface="Helvetica" panose="020B0604020202020204" pitchFamily="34" charset="0"/>
              </a:rPr>
              <a:t> [en anglais seulement])</a:t>
            </a:r>
          </a:p>
          <a:p>
            <a:pPr algn="just"/>
            <a:endParaRPr lang="en-CA" sz="1200" dirty="0">
              <a:solidFill>
                <a:schemeClr val="bg1"/>
              </a:solidFill>
              <a:latin typeface="Dagny OT" panose="020B0504020201020104" pitchFamily="34" charset="77"/>
              <a:cs typeface="Helvetica" panose="020B0604020202020204" pitchFamily="34" charset="0"/>
            </a:endParaRPr>
          </a:p>
        </p:txBody>
      </p:sp>
    </p:spTree>
    <p:extLst>
      <p:ext uri="{BB962C8B-B14F-4D97-AF65-F5344CB8AC3E}">
        <p14:creationId xmlns:p14="http://schemas.microsoft.com/office/powerpoint/2010/main" val="532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dirty="0"/>
              <a:t>Un mot d’avertissement</a:t>
            </a:r>
          </a:p>
        </p:txBody>
      </p:sp>
      <p:sp>
        <p:nvSpPr>
          <p:cNvPr id="3" name="Content Placeholder 2"/>
          <p:cNvSpPr>
            <a:spLocks noGrp="1"/>
          </p:cNvSpPr>
          <p:nvPr>
            <p:ph idx="1"/>
            <p:custDataLst>
              <p:tags r:id="rId2"/>
            </p:custDataLst>
          </p:nvPr>
        </p:nvSpPr>
        <p:spPr>
          <a:xfrm>
            <a:off x="581192" y="2111488"/>
            <a:ext cx="11029615" cy="4140767"/>
          </a:xfrm>
        </p:spPr>
        <p:txBody>
          <a:bodyPr>
            <a:noAutofit/>
          </a:bodyPr>
          <a:lstStyle/>
          <a:p>
            <a:pPr>
              <a:lnSpc>
                <a:spcPct val="100000"/>
              </a:lnSpc>
            </a:pPr>
            <a:r>
              <a:rPr lang="fr-CA" sz="2000" b="1" dirty="0"/>
              <a:t>Les mégadonnées ne sont pas une boule de cristal</a:t>
            </a:r>
          </a:p>
          <a:p>
            <a:pPr lvl="1">
              <a:lnSpc>
                <a:spcPct val="100000"/>
              </a:lnSpc>
            </a:pPr>
            <a:r>
              <a:rPr lang="fr-CA" sz="1800" dirty="0"/>
              <a:t>« Le rendement passé ne garantit pas les résultats futurs »</a:t>
            </a:r>
          </a:p>
          <a:p>
            <a:pPr>
              <a:lnSpc>
                <a:spcPct val="100000"/>
              </a:lnSpc>
            </a:pPr>
            <a:endParaRPr lang="en-US" sz="900" b="1" dirty="0"/>
          </a:p>
          <a:p>
            <a:pPr>
              <a:lnSpc>
                <a:spcPct val="100000"/>
              </a:lnSpc>
            </a:pPr>
            <a:r>
              <a:rPr lang="fr-CA" sz="2000" b="1" dirty="0"/>
              <a:t>Les mégadonnées ne peuvent pas dicter des valeurs personnelles ou organisationnelles</a:t>
            </a:r>
          </a:p>
          <a:p>
            <a:pPr lvl="1">
              <a:lnSpc>
                <a:spcPct val="100000"/>
              </a:lnSpc>
            </a:pPr>
            <a:r>
              <a:rPr lang="fr-CA" sz="1800" dirty="0"/>
              <a:t>La bonne réponse sur le plan de la valeur peut être la mauvaise réponse sur le plan de la science des données</a:t>
            </a:r>
          </a:p>
          <a:p>
            <a:pPr lvl="1">
              <a:lnSpc>
                <a:spcPct val="100000"/>
              </a:lnSpc>
            </a:pPr>
            <a:r>
              <a:rPr lang="fr-CA" sz="1800" dirty="0"/>
              <a:t>Les conclusions basées sur les données n’existent pas en vase clos : le contexte compte</a:t>
            </a:r>
          </a:p>
          <a:p>
            <a:pPr lvl="1">
              <a:lnSpc>
                <a:spcPct val="100000"/>
              </a:lnSpc>
            </a:pPr>
            <a:r>
              <a:rPr lang="fr-CA" sz="1800" dirty="0"/>
              <a:t>L’obéissance aveugle à des résultats basés sur des données est aussi dangereuse qu’un rejet basé sur une réaction instinctive</a:t>
            </a:r>
          </a:p>
          <a:p>
            <a:pPr>
              <a:lnSpc>
                <a:spcPct val="100000"/>
              </a:lnSpc>
            </a:pPr>
            <a:endParaRPr lang="en-US" sz="900" b="1" dirty="0"/>
          </a:p>
          <a:p>
            <a:pPr>
              <a:lnSpc>
                <a:spcPct val="100000"/>
              </a:lnSpc>
            </a:pPr>
            <a:r>
              <a:rPr lang="fr-CA" sz="2000" b="1" dirty="0"/>
              <a:t>Les mégadonnées ne peuvent pas résoudre tous les problèmes</a:t>
            </a:r>
          </a:p>
          <a:p>
            <a:pPr lvl="1">
              <a:lnSpc>
                <a:spcPct val="100000"/>
              </a:lnSpc>
            </a:pPr>
            <a:r>
              <a:rPr lang="fr-CA" sz="1800" dirty="0"/>
              <a:t>« Quand on n’a qu’un marteau, tout ressemble à un clou »</a:t>
            </a:r>
          </a:p>
        </p:txBody>
      </p:sp>
    </p:spTree>
    <p:extLst>
      <p:ext uri="{BB962C8B-B14F-4D97-AF65-F5344CB8AC3E}">
        <p14:creationId xmlns:p14="http://schemas.microsoft.com/office/powerpoint/2010/main" val="357807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81192" y="702156"/>
            <a:ext cx="8157366" cy="1013800"/>
          </a:xfrm>
        </p:spPr>
        <p:txBody>
          <a:bodyPr/>
          <a:lstStyle/>
          <a:p>
            <a:r>
              <a:rPr lang="fr-CA" dirty="0"/>
              <a:t>Comparaison entre les mégadonnées et les petites données</a:t>
            </a:r>
          </a:p>
        </p:txBody>
      </p:sp>
      <p:sp>
        <p:nvSpPr>
          <p:cNvPr id="3" name="Content Placeholder 2"/>
          <p:cNvSpPr>
            <a:spLocks noGrp="1"/>
          </p:cNvSpPr>
          <p:nvPr>
            <p:ph idx="1"/>
            <p:custDataLst>
              <p:tags r:id="rId2"/>
            </p:custDataLst>
          </p:nvPr>
        </p:nvSpPr>
        <p:spPr/>
        <p:txBody>
          <a:bodyPr>
            <a:noAutofit/>
          </a:bodyPr>
          <a:lstStyle/>
          <a:p>
            <a:pPr>
              <a:lnSpc>
                <a:spcPct val="100000"/>
              </a:lnSpc>
            </a:pPr>
            <a:r>
              <a:rPr lang="fr-CA" b="1" dirty="0"/>
              <a:t>Quelle est la différence principale? </a:t>
            </a:r>
          </a:p>
          <a:p>
            <a:pPr lvl="1">
              <a:lnSpc>
                <a:spcPct val="100000"/>
              </a:lnSpc>
            </a:pPr>
            <a:r>
              <a:rPr lang="fr-CA" dirty="0"/>
              <a:t>Les ensembles de données sont </a:t>
            </a:r>
            <a:r>
              <a:rPr lang="fr-CA" b="1" dirty="0"/>
              <a:t>VOLUMINEUX</a:t>
            </a:r>
          </a:p>
          <a:p>
            <a:pPr lvl="1">
              <a:lnSpc>
                <a:spcPct val="100000"/>
              </a:lnSpc>
            </a:pPr>
            <a:r>
              <a:rPr lang="fr-CA" dirty="0"/>
              <a:t>Problèmes : collecte, capture, accès, stockage, analyse, visualisation</a:t>
            </a:r>
          </a:p>
          <a:p>
            <a:pPr>
              <a:lnSpc>
                <a:spcPct val="100000"/>
              </a:lnSpc>
            </a:pPr>
            <a:r>
              <a:rPr lang="fr-CA" b="1" dirty="0"/>
              <a:t>D’où viennent les données? </a:t>
            </a:r>
          </a:p>
          <a:p>
            <a:pPr lvl="1">
              <a:lnSpc>
                <a:spcPct val="100000"/>
              </a:lnSpc>
            </a:pPr>
            <a:r>
              <a:rPr lang="fr-CA" dirty="0"/>
              <a:t>Les progrès technologiques permettent de dépasser les limites de vitesse de traitement des données</a:t>
            </a:r>
          </a:p>
          <a:p>
            <a:pPr lvl="1">
              <a:lnSpc>
                <a:spcPct val="100000"/>
              </a:lnSpc>
            </a:pPr>
            <a:r>
              <a:rPr lang="fr-CA" dirty="0"/>
              <a:t>Détection de l’information, appareils mobiles, appareils photo et réseaux sans fil</a:t>
            </a:r>
          </a:p>
          <a:p>
            <a:pPr>
              <a:lnSpc>
                <a:spcPct val="100000"/>
              </a:lnSpc>
            </a:pPr>
            <a:r>
              <a:rPr lang="fr-CA" b="1" dirty="0"/>
              <a:t>Quels sont les défis? </a:t>
            </a:r>
          </a:p>
          <a:p>
            <a:pPr lvl="1">
              <a:lnSpc>
                <a:spcPct val="100000"/>
              </a:lnSpc>
            </a:pPr>
            <a:r>
              <a:rPr lang="fr-CA" dirty="0"/>
              <a:t>La plupart des techniques ont été élaborées pour de très petits ensembles de données</a:t>
            </a:r>
          </a:p>
          <a:p>
            <a:pPr lvl="1">
              <a:lnSpc>
                <a:spcPct val="100000"/>
              </a:lnSpc>
            </a:pPr>
            <a:r>
              <a:rPr lang="fr-CA" dirty="0"/>
              <a:t>La méthode directe laissera le meilleur analyste attendre les résultats pendant des années</a:t>
            </a:r>
          </a:p>
        </p:txBody>
      </p:sp>
    </p:spTree>
    <p:extLst>
      <p:ext uri="{BB962C8B-B14F-4D97-AF65-F5344CB8AC3E}">
        <p14:creationId xmlns:p14="http://schemas.microsoft.com/office/powerpoint/2010/main" val="298869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Paradigme des 5 V</a:t>
            </a:r>
          </a:p>
        </p:txBody>
      </p:sp>
      <p:sp>
        <p:nvSpPr>
          <p:cNvPr id="3" name="Content Placeholder 2"/>
          <p:cNvSpPr>
            <a:spLocks noGrp="1"/>
          </p:cNvSpPr>
          <p:nvPr>
            <p:ph idx="1"/>
            <p:custDataLst>
              <p:tags r:id="rId2"/>
            </p:custDataLst>
          </p:nvPr>
        </p:nvSpPr>
        <p:spPr/>
        <p:txBody>
          <a:bodyPr>
            <a:noAutofit/>
          </a:bodyPr>
          <a:lstStyle/>
          <a:p>
            <a:pPr>
              <a:lnSpc>
                <a:spcPct val="100000"/>
              </a:lnSpc>
            </a:pPr>
            <a:r>
              <a:rPr lang="fr-CA" b="1" dirty="0"/>
              <a:t>Volume : </a:t>
            </a:r>
            <a:r>
              <a:rPr lang="fr-CA" dirty="0"/>
              <a:t>grandes quantités de données</a:t>
            </a:r>
          </a:p>
          <a:p>
            <a:pPr>
              <a:lnSpc>
                <a:spcPct val="100000"/>
              </a:lnSpc>
            </a:pPr>
            <a:endParaRPr lang="en-US" sz="1000" b="1" dirty="0"/>
          </a:p>
          <a:p>
            <a:pPr>
              <a:lnSpc>
                <a:spcPct val="100000"/>
              </a:lnSpc>
            </a:pPr>
            <a:r>
              <a:rPr lang="fr-CA" b="1" dirty="0"/>
              <a:t>Vélocité : </a:t>
            </a:r>
            <a:r>
              <a:rPr lang="fr-CA" dirty="0"/>
              <a:t>vitesse à laquelle les données sont créées, consultées, traitées</a:t>
            </a:r>
          </a:p>
          <a:p>
            <a:pPr>
              <a:lnSpc>
                <a:spcPct val="100000"/>
              </a:lnSpc>
            </a:pPr>
            <a:endParaRPr lang="en-US" sz="1000" b="1" dirty="0"/>
          </a:p>
          <a:p>
            <a:pPr>
              <a:lnSpc>
                <a:spcPct val="100000"/>
              </a:lnSpc>
            </a:pPr>
            <a:r>
              <a:rPr lang="fr-CA" b="1" dirty="0"/>
              <a:t>Variété : </a:t>
            </a:r>
            <a:r>
              <a:rPr lang="fr-CA" dirty="0"/>
              <a:t>différents types de données disponibles, ne peuvent pas tous être sauvegardés dans des bases de données relationnelles (tableaux, images,…)</a:t>
            </a:r>
            <a:r>
              <a:rPr lang="fr-CA" b="1" dirty="0"/>
              <a:t> </a:t>
            </a:r>
          </a:p>
          <a:p>
            <a:pPr>
              <a:lnSpc>
                <a:spcPct val="100000"/>
              </a:lnSpc>
            </a:pPr>
            <a:endParaRPr lang="en-US" sz="1000" b="1" dirty="0"/>
          </a:p>
          <a:p>
            <a:pPr>
              <a:lnSpc>
                <a:spcPct val="100000"/>
              </a:lnSpc>
            </a:pPr>
            <a:r>
              <a:rPr lang="fr-CA" b="1" dirty="0"/>
              <a:t>Véracité : </a:t>
            </a:r>
            <a:r>
              <a:rPr lang="fr-CA" dirty="0"/>
              <a:t>difficulté de contrôler la qualité et l’exactitude des mégadonnées</a:t>
            </a:r>
          </a:p>
          <a:p>
            <a:pPr>
              <a:lnSpc>
                <a:spcPct val="100000"/>
              </a:lnSpc>
            </a:pPr>
            <a:endParaRPr lang="en-US" sz="1000" b="1" dirty="0"/>
          </a:p>
          <a:p>
            <a:pPr>
              <a:lnSpc>
                <a:spcPct val="100000"/>
              </a:lnSpc>
            </a:pPr>
            <a:r>
              <a:rPr lang="fr-CA" b="1" dirty="0"/>
              <a:t>Valeur : </a:t>
            </a:r>
            <a:r>
              <a:rPr lang="fr-CA" dirty="0"/>
              <a:t>transformation des données en quelque chose d’utile</a:t>
            </a:r>
          </a:p>
        </p:txBody>
      </p:sp>
      <p:sp>
        <p:nvSpPr>
          <p:cNvPr id="7" name="TextBox 6"/>
          <p:cNvSpPr txBox="1"/>
          <p:nvPr>
            <p:custDataLst>
              <p:tags r:id="rId3"/>
            </p:custDataLst>
          </p:nvPr>
        </p:nvSpPr>
        <p:spPr>
          <a:xfrm>
            <a:off x="9376208" y="5471309"/>
            <a:ext cx="2234599" cy="954107"/>
          </a:xfrm>
          <a:prstGeom prst="rect">
            <a:avLst/>
          </a:prstGeom>
          <a:solidFill>
            <a:schemeClr val="accent2">
              <a:lumMod val="20000"/>
              <a:lumOff val="80000"/>
            </a:schemeClr>
          </a:solidFill>
          <a:ln>
            <a:solidFill>
              <a:schemeClr val="accent1"/>
            </a:solidFill>
          </a:ln>
        </p:spPr>
        <p:txBody>
          <a:bodyPr wrap="square" rtlCol="0">
            <a:spAutoFit/>
          </a:bodyPr>
          <a:lstStyle/>
          <a:p>
            <a:pPr>
              <a:buClr>
                <a:schemeClr val="accent1"/>
              </a:buClr>
            </a:pPr>
            <a:r>
              <a:rPr lang="fr-CA" sz="2800" b="1">
                <a:latin typeface="Dagny OT" panose="020B0504020201020104" pitchFamily="34" charset="77"/>
              </a:rPr>
              <a:t>Variabilité</a:t>
            </a:r>
          </a:p>
          <a:p>
            <a:pPr>
              <a:buClr>
                <a:schemeClr val="accent1"/>
              </a:buClr>
            </a:pPr>
            <a:r>
              <a:rPr lang="fr-CA" sz="2800" b="1">
                <a:latin typeface="Dagny OT" panose="020B0504020201020104" pitchFamily="34" charset="77"/>
              </a:rPr>
              <a:t>Visualisation</a:t>
            </a:r>
          </a:p>
        </p:txBody>
      </p:sp>
    </p:spTree>
    <p:extLst>
      <p:ext uri="{BB962C8B-B14F-4D97-AF65-F5344CB8AC3E}">
        <p14:creationId xmlns:p14="http://schemas.microsoft.com/office/powerpoint/2010/main" val="37086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Problème des mégadonnées</a:t>
            </a:r>
          </a:p>
        </p:txBody>
      </p:sp>
      <p:sp>
        <p:nvSpPr>
          <p:cNvPr id="3" name="Content Placeholder 2"/>
          <p:cNvSpPr>
            <a:spLocks noGrp="1"/>
          </p:cNvSpPr>
          <p:nvPr>
            <p:ph idx="1"/>
            <p:custDataLst>
              <p:tags r:id="rId2"/>
            </p:custDataLst>
          </p:nvPr>
        </p:nvSpPr>
        <p:spPr/>
        <p:txBody>
          <a:bodyPr>
            <a:noAutofit/>
          </a:bodyPr>
          <a:lstStyle/>
          <a:p>
            <a:pPr algn="just">
              <a:lnSpc>
                <a:spcPct val="100000"/>
              </a:lnSpc>
            </a:pPr>
            <a:r>
              <a:rPr lang="fr-CA" sz="2200" dirty="0"/>
              <a:t>De nombreux calculs sont effectués </a:t>
            </a:r>
            <a:r>
              <a:rPr lang="fr-CA" sz="2200" b="1" dirty="0"/>
              <a:t>instantanément</a:t>
            </a:r>
            <a:r>
              <a:rPr lang="fr-CA" sz="2200" dirty="0"/>
              <a:t>, d’autres prennent </a:t>
            </a:r>
            <a:r>
              <a:rPr lang="fr-CA" sz="2200" b="1" dirty="0"/>
              <a:t>beaucoup</a:t>
            </a:r>
            <a:r>
              <a:rPr lang="fr-CA" sz="2200" dirty="0"/>
              <a:t> de temps. </a:t>
            </a:r>
          </a:p>
          <a:p>
            <a:pPr algn="just">
              <a:lnSpc>
                <a:spcPct val="100000"/>
              </a:lnSpc>
            </a:pPr>
            <a:r>
              <a:rPr lang="fr-CA" sz="1000" dirty="0"/>
              <a:t> </a:t>
            </a:r>
          </a:p>
          <a:p>
            <a:pPr algn="just">
              <a:lnSpc>
                <a:spcPct val="100000"/>
              </a:lnSpc>
            </a:pPr>
            <a:r>
              <a:rPr lang="fr-CA" sz="2200" dirty="0"/>
              <a:t>Le traitement de très grands ensembles de données en est un exemple parfait. L’analyse en R ou Python d’ensembles de données en croissance constante entraîne des décalages informatiques. Finalement, le temps nécessaire devient </a:t>
            </a:r>
            <a:r>
              <a:rPr lang="fr-CA" sz="2200" b="1" dirty="0"/>
              <a:t>« impossiblement » long</a:t>
            </a:r>
            <a:r>
              <a:rPr lang="fr-CA" sz="2200" dirty="0"/>
              <a:t>. </a:t>
            </a:r>
          </a:p>
          <a:p>
            <a:pPr algn="just">
              <a:lnSpc>
                <a:spcPct val="100000"/>
              </a:lnSpc>
            </a:pPr>
            <a:endParaRPr lang="en-US" sz="1000" dirty="0"/>
          </a:p>
          <a:p>
            <a:pPr algn="just">
              <a:lnSpc>
                <a:spcPct val="100000"/>
              </a:lnSpc>
            </a:pPr>
            <a:r>
              <a:rPr lang="fr-CA" sz="2200" dirty="0"/>
              <a:t>L’optimisation du code et l’utilisation d’un processeur plus rapide peuvent résoudre le problème dans une certaine mesure seulement. </a:t>
            </a:r>
          </a:p>
          <a:p>
            <a:pPr algn="just">
              <a:lnSpc>
                <a:spcPct val="100000"/>
              </a:lnSpc>
            </a:pPr>
            <a:endParaRPr lang="en-US" sz="1000" b="1" dirty="0"/>
          </a:p>
          <a:p>
            <a:pPr algn="just">
              <a:lnSpc>
                <a:spcPct val="100000"/>
              </a:lnSpc>
            </a:pPr>
            <a:r>
              <a:rPr lang="fr-CA" sz="2200" dirty="0"/>
              <a:t>C’est le </a:t>
            </a:r>
            <a:r>
              <a:rPr lang="fr-CA" sz="2200" b="1" dirty="0"/>
              <a:t>problème des mégadonnées</a:t>
            </a:r>
            <a:r>
              <a:rPr lang="fr-CA" sz="2200" dirty="0"/>
              <a:t>.</a:t>
            </a:r>
          </a:p>
        </p:txBody>
      </p:sp>
    </p:spTree>
    <p:extLst>
      <p:ext uri="{BB962C8B-B14F-4D97-AF65-F5344CB8AC3E}">
        <p14:creationId xmlns:p14="http://schemas.microsoft.com/office/powerpoint/2010/main" val="310355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Informatique répartie</a:t>
            </a:r>
          </a:p>
        </p:txBody>
      </p:sp>
      <p:sp>
        <p:nvSpPr>
          <p:cNvPr id="3" name="Content Placeholder 2"/>
          <p:cNvSpPr>
            <a:spLocks noGrp="1"/>
          </p:cNvSpPr>
          <p:nvPr>
            <p:ph idx="1"/>
            <p:custDataLst>
              <p:tags r:id="rId2"/>
            </p:custDataLst>
          </p:nvPr>
        </p:nvSpPr>
        <p:spPr>
          <a:xfrm>
            <a:off x="581192" y="2120114"/>
            <a:ext cx="11029615" cy="4140767"/>
          </a:xfrm>
        </p:spPr>
        <p:txBody>
          <a:bodyPr>
            <a:noAutofit/>
          </a:bodyPr>
          <a:lstStyle/>
          <a:p>
            <a:pPr algn="just"/>
            <a:r>
              <a:rPr lang="fr-CA" dirty="0"/>
              <a:t>La </a:t>
            </a:r>
            <a:r>
              <a:rPr lang="fr-CA" b="1" dirty="0"/>
              <a:t>répartition</a:t>
            </a:r>
            <a:r>
              <a:rPr lang="fr-CA" dirty="0"/>
              <a:t> des calculs entre plusieurs cœurs de processeur/processeurs peut diviser le temps de calcul par un facteur de 4, 32 ou 1 000.</a:t>
            </a:r>
            <a:r>
              <a:rPr lang="fr-CA" sz="1000" dirty="0"/>
              <a:t> </a:t>
            </a:r>
            <a:r>
              <a:rPr lang="fr-CA" dirty="0"/>
              <a:t>Cela permet aux algorithmes de s’exécuter sur les mégadonnées et de mettre à jour les analyses, les services intelligents et les recommandations </a:t>
            </a:r>
            <a:r>
              <a:rPr lang="fr-CA" b="1" dirty="0"/>
              <a:t>chaque jour</a:t>
            </a:r>
            <a:r>
              <a:rPr lang="fr-CA" dirty="0"/>
              <a:t>, </a:t>
            </a:r>
            <a:r>
              <a:rPr lang="fr-CA" b="1" dirty="0"/>
              <a:t>toutes les heures</a:t>
            </a:r>
            <a:r>
              <a:rPr lang="fr-CA" dirty="0"/>
              <a:t> et </a:t>
            </a:r>
            <a:r>
              <a:rPr lang="fr-CA" b="1" dirty="0"/>
              <a:t>en temps réel</a:t>
            </a:r>
            <a:r>
              <a:rPr lang="fr-CA" dirty="0"/>
              <a:t>.</a:t>
            </a:r>
          </a:p>
          <a:p>
            <a:pPr algn="just"/>
            <a:endParaRPr lang="en-US" sz="300" b="1" dirty="0"/>
          </a:p>
          <a:p>
            <a:r>
              <a:rPr lang="fr-CA" dirty="0"/>
              <a:t>Analogie de l’</a:t>
            </a:r>
            <a:r>
              <a:rPr lang="fr-CA" b="1" dirty="0"/>
              <a:t>élection</a:t>
            </a:r>
            <a:r>
              <a:rPr lang="fr-CA" dirty="0"/>
              <a:t> pour décrire la parallélisation :</a:t>
            </a:r>
          </a:p>
          <a:p>
            <a:pPr lvl="1"/>
            <a:r>
              <a:rPr lang="fr-CA" dirty="0"/>
              <a:t>Dépouillement du scrutin dans les différents bureaux de vote d’une circonscription </a:t>
            </a:r>
          </a:p>
          <a:p>
            <a:pPr lvl="1"/>
            <a:r>
              <a:rPr lang="fr-CA" dirty="0"/>
              <a:t>Chaque bureau dépouille simultanément ses bulletins et rapporte son total</a:t>
            </a:r>
          </a:p>
          <a:p>
            <a:pPr lvl="1"/>
            <a:r>
              <a:rPr lang="fr-CA" dirty="0"/>
              <a:t>Les totaux de tous les bureaux de vote sont agrégés au siège des élections </a:t>
            </a:r>
          </a:p>
          <a:p>
            <a:pPr lvl="1"/>
            <a:r>
              <a:rPr lang="fr-CA" dirty="0"/>
              <a:t>Si une seule personne comptait tous les bulletins de vote, on finirait par obtenir le même résultat, mais cela prendrait </a:t>
            </a:r>
            <a:r>
              <a:rPr lang="fr-CA" i="1" dirty="0"/>
              <a:t>trop de temps</a:t>
            </a:r>
            <a:r>
              <a:rPr lang="fr-CA" dirty="0"/>
              <a:t> </a:t>
            </a:r>
          </a:p>
        </p:txBody>
      </p:sp>
    </p:spTree>
    <p:extLst>
      <p:ext uri="{BB962C8B-B14F-4D97-AF65-F5344CB8AC3E}">
        <p14:creationId xmlns:p14="http://schemas.microsoft.com/office/powerpoint/2010/main" val="138264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Analogie : élection au conseil d’administration</a:t>
            </a:r>
          </a:p>
        </p:txBody>
      </p:sp>
      <p:pic>
        <p:nvPicPr>
          <p:cNvPr id="26" name="Picture 25"/>
          <p:cNvPicPr>
            <a:picLocks noChangeAspect="1"/>
          </p:cNvPicPr>
          <p:nvPr>
            <p:custDataLst>
              <p:tags r:id="rId2"/>
            </p:custDataLst>
          </p:nvPr>
        </p:nvPicPr>
        <p:blipFill>
          <a:blip r:embed="rId70">
            <a:extLst>
              <a:ext uri="{28A0092B-C50C-407E-A947-70E740481C1C}">
                <a14:useLocalDpi xmlns:a14="http://schemas.microsoft.com/office/drawing/2010/main" val="0"/>
              </a:ext>
            </a:extLst>
          </a:blip>
          <a:stretch>
            <a:fillRect/>
          </a:stretch>
        </p:blipFill>
        <p:spPr>
          <a:xfrm>
            <a:off x="10353004" y="2060848"/>
            <a:ext cx="630936" cy="914400"/>
          </a:xfrm>
          <a:prstGeom prst="rect">
            <a:avLst/>
          </a:prstGeom>
        </p:spPr>
      </p:pic>
      <p:pic>
        <p:nvPicPr>
          <p:cNvPr id="27" name="Picture 26"/>
          <p:cNvPicPr>
            <a:picLocks noChangeAspect="1"/>
          </p:cNvPicPr>
          <p:nvPr>
            <p:custDataLst>
              <p:tags r:id="rId3"/>
            </p:custDataLst>
          </p:nvPr>
        </p:nvPicPr>
        <p:blipFill>
          <a:blip r:embed="rId71">
            <a:extLst>
              <a:ext uri="{28A0092B-C50C-407E-A947-70E740481C1C}">
                <a14:useLocalDpi xmlns:a14="http://schemas.microsoft.com/office/drawing/2010/main" val="0"/>
              </a:ext>
            </a:extLst>
          </a:blip>
          <a:stretch>
            <a:fillRect/>
          </a:stretch>
        </p:blipFill>
        <p:spPr>
          <a:xfrm>
            <a:off x="10353004" y="5178896"/>
            <a:ext cx="1072323" cy="1554091"/>
          </a:xfrm>
          <a:prstGeom prst="rect">
            <a:avLst/>
          </a:prstGeom>
        </p:spPr>
      </p:pic>
      <p:pic>
        <p:nvPicPr>
          <p:cNvPr id="28" name="Picture 27"/>
          <p:cNvPicPr>
            <a:picLocks noChangeAspect="1"/>
          </p:cNvPicPr>
          <p:nvPr>
            <p:custDataLst>
              <p:tags r:id="rId4"/>
            </p:custDataLst>
          </p:nvPr>
        </p:nvPicPr>
        <p:blipFill>
          <a:blip r:embed="rId72">
            <a:extLst>
              <a:ext uri="{28A0092B-C50C-407E-A947-70E740481C1C}">
                <a14:useLocalDpi xmlns:a14="http://schemas.microsoft.com/office/drawing/2010/main" val="0"/>
              </a:ext>
            </a:extLst>
          </a:blip>
          <a:stretch>
            <a:fillRect/>
          </a:stretch>
        </p:blipFill>
        <p:spPr>
          <a:xfrm>
            <a:off x="10359862" y="3666728"/>
            <a:ext cx="603504" cy="914400"/>
          </a:xfrm>
          <a:prstGeom prst="rect">
            <a:avLst/>
          </a:prstGeom>
        </p:spPr>
      </p:pic>
      <p:pic>
        <p:nvPicPr>
          <p:cNvPr id="11" name="Picture 10"/>
          <p:cNvPicPr>
            <a:picLocks noChangeAspect="1"/>
          </p:cNvPicPr>
          <p:nvPr>
            <p:custDataLst>
              <p:tags r:id="rId5"/>
            </p:custDataLst>
          </p:nvPr>
        </p:nvPicPr>
        <p:blipFill>
          <a:blip r:embed="rId73">
            <a:extLst>
              <a:ext uri="{28A0092B-C50C-407E-A947-70E740481C1C}">
                <a14:useLocalDpi xmlns:a14="http://schemas.microsoft.com/office/drawing/2010/main" val="0"/>
              </a:ext>
            </a:extLst>
          </a:blip>
          <a:stretch>
            <a:fillRect/>
          </a:stretch>
        </p:blipFill>
        <p:spPr>
          <a:xfrm>
            <a:off x="891372" y="5524624"/>
            <a:ext cx="1097280" cy="685800"/>
          </a:xfrm>
          <a:prstGeom prst="rect">
            <a:avLst/>
          </a:prstGeom>
        </p:spPr>
      </p:pic>
      <p:pic>
        <p:nvPicPr>
          <p:cNvPr id="17" name="Picture 16"/>
          <p:cNvPicPr>
            <a:picLocks noChangeAspect="1"/>
          </p:cNvPicPr>
          <p:nvPr>
            <p:custDataLst>
              <p:tags r:id="rId6"/>
            </p:custDataLst>
          </p:nvPr>
        </p:nvPicPr>
        <p:blipFill>
          <a:blip r:embed="rId74" cstate="print">
            <a:extLst>
              <a:ext uri="{28A0092B-C50C-407E-A947-70E740481C1C}">
                <a14:useLocalDpi xmlns:a14="http://schemas.microsoft.com/office/drawing/2010/main" val="0"/>
              </a:ext>
            </a:extLst>
          </a:blip>
          <a:stretch>
            <a:fillRect/>
          </a:stretch>
        </p:blipFill>
        <p:spPr>
          <a:xfrm>
            <a:off x="3792480" y="5524624"/>
            <a:ext cx="1423035" cy="685800"/>
          </a:xfrm>
          <a:prstGeom prst="rect">
            <a:avLst/>
          </a:prstGeom>
        </p:spPr>
      </p:pic>
      <p:pic>
        <p:nvPicPr>
          <p:cNvPr id="29" name="Picture 28"/>
          <p:cNvPicPr>
            <a:picLocks noChangeAspect="1"/>
          </p:cNvPicPr>
          <p:nvPr>
            <p:custDataLst>
              <p:tags r:id="rId7"/>
            </p:custDataLst>
          </p:nvPr>
        </p:nvPicPr>
        <p:blipFill>
          <a:blip r:embed="rId75" cstate="print">
            <a:extLst>
              <a:ext uri="{28A0092B-C50C-407E-A947-70E740481C1C}">
                <a14:useLocalDpi xmlns:a14="http://schemas.microsoft.com/office/drawing/2010/main" val="0"/>
              </a:ext>
            </a:extLst>
          </a:blip>
          <a:stretch>
            <a:fillRect/>
          </a:stretch>
        </p:blipFill>
        <p:spPr>
          <a:xfrm>
            <a:off x="2136295" y="5399182"/>
            <a:ext cx="693148" cy="936687"/>
          </a:xfrm>
          <a:prstGeom prst="rect">
            <a:avLst/>
          </a:prstGeom>
        </p:spPr>
      </p:pic>
      <p:cxnSp>
        <p:nvCxnSpPr>
          <p:cNvPr id="49" name="Straight Arrow Connector 48"/>
          <p:cNvCxnSpPr>
            <a:stCxn id="11" idx="3"/>
            <a:endCxn id="29" idx="1"/>
          </p:cNvCxnSpPr>
          <p:nvPr>
            <p:custDataLst>
              <p:tags r:id="rId8"/>
            </p:custDataLst>
          </p:nvPr>
        </p:nvCxnSpPr>
        <p:spPr>
          <a:xfrm>
            <a:off x="1988653" y="5867525"/>
            <a:ext cx="14764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9" idx="0"/>
            <a:endCxn id="17" idx="1"/>
          </p:cNvCxnSpPr>
          <p:nvPr>
            <p:custDataLst>
              <p:tags r:id="rId9"/>
            </p:custDataLst>
          </p:nvPr>
        </p:nvCxnSpPr>
        <p:spPr>
          <a:xfrm>
            <a:off x="2482869" y="5399182"/>
            <a:ext cx="1309610" cy="4683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9" idx="2"/>
            <a:endCxn id="17" idx="1"/>
          </p:cNvCxnSpPr>
          <p:nvPr>
            <p:custDataLst>
              <p:tags r:id="rId10"/>
            </p:custDataLst>
          </p:nvPr>
        </p:nvCxnSpPr>
        <p:spPr>
          <a:xfrm flipV="1">
            <a:off x="2482869" y="5867524"/>
            <a:ext cx="1309610" cy="4683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29" idx="3"/>
            <a:endCxn id="17" idx="1"/>
          </p:cNvCxnSpPr>
          <p:nvPr>
            <p:custDataLst>
              <p:tags r:id="rId11"/>
            </p:custDataLst>
          </p:nvPr>
        </p:nvCxnSpPr>
        <p:spPr>
          <a:xfrm flipV="1">
            <a:off x="2829443" y="5867525"/>
            <a:ext cx="963036" cy="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7" idx="3"/>
            <a:endCxn id="25" idx="1"/>
          </p:cNvCxnSpPr>
          <p:nvPr>
            <p:custDataLst>
              <p:tags r:id="rId12"/>
            </p:custDataLst>
          </p:nvPr>
        </p:nvCxnSpPr>
        <p:spPr>
          <a:xfrm flipV="1">
            <a:off x="5215515" y="4067260"/>
            <a:ext cx="1313269" cy="18002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7" idx="3"/>
            <a:endCxn id="23" idx="1"/>
          </p:cNvCxnSpPr>
          <p:nvPr>
            <p:custDataLst>
              <p:tags r:id="rId13"/>
            </p:custDataLst>
          </p:nvPr>
        </p:nvCxnSpPr>
        <p:spPr>
          <a:xfrm flipV="1">
            <a:off x="5215515" y="2870076"/>
            <a:ext cx="1313269" cy="299744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7" idx="3"/>
            <a:endCxn id="24" idx="1"/>
          </p:cNvCxnSpPr>
          <p:nvPr>
            <p:custDataLst>
              <p:tags r:id="rId14"/>
            </p:custDataLst>
          </p:nvPr>
        </p:nvCxnSpPr>
        <p:spPr>
          <a:xfrm flipV="1">
            <a:off x="5215515" y="5264446"/>
            <a:ext cx="1313269" cy="603079"/>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pic>
        <p:nvPicPr>
          <p:cNvPr id="230" name="Picture 229"/>
          <p:cNvPicPr>
            <a:picLocks noChangeAspect="1"/>
          </p:cNvPicPr>
          <p:nvPr>
            <p:custDataLst>
              <p:tags r:id="rId15"/>
            </p:custDataLst>
          </p:nvPr>
        </p:nvPicPr>
        <p:blipFill>
          <a:blip r:embed="rId76">
            <a:extLst>
              <a:ext uri="{28A0092B-C50C-407E-A947-70E740481C1C}">
                <a14:useLocalDpi xmlns:a14="http://schemas.microsoft.com/office/drawing/2010/main" val="0"/>
              </a:ext>
            </a:extLst>
          </a:blip>
          <a:stretch>
            <a:fillRect/>
          </a:stretch>
        </p:blipFill>
        <p:spPr>
          <a:xfrm>
            <a:off x="891372" y="2098004"/>
            <a:ext cx="1097280" cy="685799"/>
          </a:xfrm>
          <a:prstGeom prst="rect">
            <a:avLst/>
          </a:prstGeom>
        </p:spPr>
      </p:pic>
      <p:pic>
        <p:nvPicPr>
          <p:cNvPr id="232" name="Picture 231"/>
          <p:cNvPicPr>
            <a:picLocks noChangeAspect="1"/>
          </p:cNvPicPr>
          <p:nvPr>
            <p:custDataLst>
              <p:tags r:id="rId16"/>
            </p:custDataLst>
          </p:nvPr>
        </p:nvPicPr>
        <p:blipFill>
          <a:blip r:embed="rId74" cstate="print">
            <a:extLst>
              <a:ext uri="{28A0092B-C50C-407E-A947-70E740481C1C}">
                <a14:useLocalDpi xmlns:a14="http://schemas.microsoft.com/office/drawing/2010/main" val="0"/>
              </a:ext>
            </a:extLst>
          </a:blip>
          <a:stretch>
            <a:fillRect/>
          </a:stretch>
        </p:blipFill>
        <p:spPr>
          <a:xfrm>
            <a:off x="3792480" y="2098003"/>
            <a:ext cx="1423035" cy="685800"/>
          </a:xfrm>
          <a:prstGeom prst="rect">
            <a:avLst/>
          </a:prstGeom>
        </p:spPr>
      </p:pic>
      <p:pic>
        <p:nvPicPr>
          <p:cNvPr id="233" name="Picture 232"/>
          <p:cNvPicPr>
            <a:picLocks noChangeAspect="1"/>
          </p:cNvPicPr>
          <p:nvPr>
            <p:custDataLst>
              <p:tags r:id="rId17"/>
            </p:custDataLst>
          </p:nvPr>
        </p:nvPicPr>
        <p:blipFill>
          <a:blip r:embed="rId75" cstate="print">
            <a:extLst>
              <a:ext uri="{28A0092B-C50C-407E-A947-70E740481C1C}">
                <a14:useLocalDpi xmlns:a14="http://schemas.microsoft.com/office/drawing/2010/main" val="0"/>
              </a:ext>
            </a:extLst>
          </a:blip>
          <a:stretch>
            <a:fillRect/>
          </a:stretch>
        </p:blipFill>
        <p:spPr>
          <a:xfrm>
            <a:off x="2136295" y="1972561"/>
            <a:ext cx="693148" cy="936687"/>
          </a:xfrm>
          <a:prstGeom prst="rect">
            <a:avLst/>
          </a:prstGeom>
        </p:spPr>
      </p:pic>
      <p:cxnSp>
        <p:nvCxnSpPr>
          <p:cNvPr id="234" name="Straight Arrow Connector 233"/>
          <p:cNvCxnSpPr>
            <a:stCxn id="230" idx="3"/>
            <a:endCxn id="233" idx="1"/>
          </p:cNvCxnSpPr>
          <p:nvPr>
            <p:custDataLst>
              <p:tags r:id="rId18"/>
            </p:custDataLst>
          </p:nvPr>
        </p:nvCxnSpPr>
        <p:spPr>
          <a:xfrm>
            <a:off x="1988653" y="2440904"/>
            <a:ext cx="14764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233" idx="0"/>
            <a:endCxn id="232" idx="1"/>
          </p:cNvCxnSpPr>
          <p:nvPr>
            <p:custDataLst>
              <p:tags r:id="rId19"/>
            </p:custDataLst>
          </p:nvPr>
        </p:nvCxnSpPr>
        <p:spPr>
          <a:xfrm>
            <a:off x="2482869" y="1972561"/>
            <a:ext cx="1309610" cy="4683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233" idx="2"/>
            <a:endCxn id="232" idx="1"/>
          </p:cNvCxnSpPr>
          <p:nvPr>
            <p:custDataLst>
              <p:tags r:id="rId20"/>
            </p:custDataLst>
          </p:nvPr>
        </p:nvCxnSpPr>
        <p:spPr>
          <a:xfrm flipV="1">
            <a:off x="2482869" y="2440903"/>
            <a:ext cx="1309610" cy="4683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233" idx="3"/>
            <a:endCxn id="232" idx="1"/>
          </p:cNvCxnSpPr>
          <p:nvPr>
            <p:custDataLst>
              <p:tags r:id="rId21"/>
            </p:custDataLst>
          </p:nvPr>
        </p:nvCxnSpPr>
        <p:spPr>
          <a:xfrm flipV="1">
            <a:off x="2829443" y="2440904"/>
            <a:ext cx="963036" cy="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pic>
        <p:nvPicPr>
          <p:cNvPr id="239" name="Picture 238"/>
          <p:cNvPicPr>
            <a:picLocks noChangeAspect="1"/>
          </p:cNvPicPr>
          <p:nvPr>
            <p:custDataLst>
              <p:tags r:id="rId22"/>
            </p:custDataLst>
          </p:nvPr>
        </p:nvPicPr>
        <p:blipFill>
          <a:blip r:embed="rId77">
            <a:extLst>
              <a:ext uri="{28A0092B-C50C-407E-A947-70E740481C1C}">
                <a14:useLocalDpi xmlns:a14="http://schemas.microsoft.com/office/drawing/2010/main" val="0"/>
              </a:ext>
            </a:extLst>
          </a:blip>
          <a:stretch>
            <a:fillRect/>
          </a:stretch>
        </p:blipFill>
        <p:spPr>
          <a:xfrm>
            <a:off x="1018246" y="3337836"/>
            <a:ext cx="843533" cy="685800"/>
          </a:xfrm>
          <a:prstGeom prst="rect">
            <a:avLst/>
          </a:prstGeom>
        </p:spPr>
      </p:pic>
      <p:pic>
        <p:nvPicPr>
          <p:cNvPr id="241" name="Picture 240"/>
          <p:cNvPicPr>
            <a:picLocks noChangeAspect="1"/>
          </p:cNvPicPr>
          <p:nvPr>
            <p:custDataLst>
              <p:tags r:id="rId23"/>
            </p:custDataLst>
          </p:nvPr>
        </p:nvPicPr>
        <p:blipFill>
          <a:blip r:embed="rId74" cstate="print">
            <a:extLst>
              <a:ext uri="{28A0092B-C50C-407E-A947-70E740481C1C}">
                <a14:useLocalDpi xmlns:a14="http://schemas.microsoft.com/office/drawing/2010/main" val="0"/>
              </a:ext>
            </a:extLst>
          </a:blip>
          <a:stretch>
            <a:fillRect/>
          </a:stretch>
        </p:blipFill>
        <p:spPr>
          <a:xfrm>
            <a:off x="3792480" y="3337836"/>
            <a:ext cx="1423035" cy="685800"/>
          </a:xfrm>
          <a:prstGeom prst="rect">
            <a:avLst/>
          </a:prstGeom>
        </p:spPr>
      </p:pic>
      <p:pic>
        <p:nvPicPr>
          <p:cNvPr id="242" name="Picture 241"/>
          <p:cNvPicPr>
            <a:picLocks noChangeAspect="1"/>
          </p:cNvPicPr>
          <p:nvPr>
            <p:custDataLst>
              <p:tags r:id="rId24"/>
            </p:custDataLst>
          </p:nvPr>
        </p:nvPicPr>
        <p:blipFill>
          <a:blip r:embed="rId75" cstate="print">
            <a:extLst>
              <a:ext uri="{28A0092B-C50C-407E-A947-70E740481C1C}">
                <a14:useLocalDpi xmlns:a14="http://schemas.microsoft.com/office/drawing/2010/main" val="0"/>
              </a:ext>
            </a:extLst>
          </a:blip>
          <a:stretch>
            <a:fillRect/>
          </a:stretch>
        </p:blipFill>
        <p:spPr>
          <a:xfrm>
            <a:off x="2136295" y="3212394"/>
            <a:ext cx="693148" cy="936687"/>
          </a:xfrm>
          <a:prstGeom prst="rect">
            <a:avLst/>
          </a:prstGeom>
        </p:spPr>
      </p:pic>
      <p:cxnSp>
        <p:nvCxnSpPr>
          <p:cNvPr id="243" name="Straight Arrow Connector 242"/>
          <p:cNvCxnSpPr>
            <a:stCxn id="239" idx="3"/>
            <a:endCxn id="242" idx="1"/>
          </p:cNvCxnSpPr>
          <p:nvPr>
            <p:custDataLst>
              <p:tags r:id="rId25"/>
            </p:custDataLst>
          </p:nvPr>
        </p:nvCxnSpPr>
        <p:spPr>
          <a:xfrm>
            <a:off x="1861779" y="3680737"/>
            <a:ext cx="27451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42" idx="0"/>
            <a:endCxn id="241" idx="1"/>
          </p:cNvCxnSpPr>
          <p:nvPr>
            <p:custDataLst>
              <p:tags r:id="rId26"/>
            </p:custDataLst>
          </p:nvPr>
        </p:nvCxnSpPr>
        <p:spPr>
          <a:xfrm>
            <a:off x="2482869" y="3212394"/>
            <a:ext cx="1309610" cy="4683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42" idx="2"/>
            <a:endCxn id="241" idx="1"/>
          </p:cNvCxnSpPr>
          <p:nvPr>
            <p:custDataLst>
              <p:tags r:id="rId27"/>
            </p:custDataLst>
          </p:nvPr>
        </p:nvCxnSpPr>
        <p:spPr>
          <a:xfrm flipV="1">
            <a:off x="2482869" y="3680736"/>
            <a:ext cx="1309610" cy="4683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242" idx="3"/>
            <a:endCxn id="241" idx="1"/>
          </p:cNvCxnSpPr>
          <p:nvPr>
            <p:custDataLst>
              <p:tags r:id="rId28"/>
            </p:custDataLst>
          </p:nvPr>
        </p:nvCxnSpPr>
        <p:spPr>
          <a:xfrm flipV="1">
            <a:off x="2829443" y="3680737"/>
            <a:ext cx="963036" cy="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232" idx="3"/>
            <a:endCxn id="23" idx="1"/>
          </p:cNvCxnSpPr>
          <p:nvPr>
            <p:custDataLst>
              <p:tags r:id="rId29"/>
            </p:custDataLst>
          </p:nvPr>
        </p:nvCxnSpPr>
        <p:spPr>
          <a:xfrm>
            <a:off x="5215515" y="2440904"/>
            <a:ext cx="1313269" cy="42917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1" idx="3"/>
            <a:endCxn id="23" idx="1"/>
          </p:cNvCxnSpPr>
          <p:nvPr>
            <p:custDataLst>
              <p:tags r:id="rId30"/>
            </p:custDataLst>
          </p:nvPr>
        </p:nvCxnSpPr>
        <p:spPr>
          <a:xfrm flipV="1">
            <a:off x="5215515" y="2870076"/>
            <a:ext cx="1313269" cy="81066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1" idx="3"/>
            <a:endCxn id="25" idx="1"/>
          </p:cNvCxnSpPr>
          <p:nvPr>
            <p:custDataLst>
              <p:tags r:id="rId31"/>
            </p:custDataLst>
          </p:nvPr>
        </p:nvCxnSpPr>
        <p:spPr>
          <a:xfrm>
            <a:off x="5215515" y="3680736"/>
            <a:ext cx="1313269" cy="3865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2" idx="3"/>
            <a:endCxn id="25" idx="1"/>
          </p:cNvCxnSpPr>
          <p:nvPr>
            <p:custDataLst>
              <p:tags r:id="rId32"/>
            </p:custDataLst>
          </p:nvPr>
        </p:nvCxnSpPr>
        <p:spPr>
          <a:xfrm>
            <a:off x="5215515" y="2440904"/>
            <a:ext cx="1313269" cy="1626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1" idx="3"/>
            <a:endCxn id="24" idx="1"/>
          </p:cNvCxnSpPr>
          <p:nvPr>
            <p:custDataLst>
              <p:tags r:id="rId33"/>
            </p:custDataLst>
          </p:nvPr>
        </p:nvCxnSpPr>
        <p:spPr>
          <a:xfrm>
            <a:off x="5215515" y="3680737"/>
            <a:ext cx="1313269" cy="1583709"/>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32" idx="3"/>
            <a:endCxn id="24" idx="1"/>
          </p:cNvCxnSpPr>
          <p:nvPr>
            <p:custDataLst>
              <p:tags r:id="rId34"/>
            </p:custDataLst>
          </p:nvPr>
        </p:nvCxnSpPr>
        <p:spPr>
          <a:xfrm>
            <a:off x="5215515" y="2440903"/>
            <a:ext cx="1313269" cy="2823542"/>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a:stCxn id="23" idx="3"/>
            <a:endCxn id="275" idx="1"/>
          </p:cNvCxnSpPr>
          <p:nvPr>
            <p:custDataLst>
              <p:tags r:id="rId35"/>
            </p:custDataLst>
          </p:nvPr>
        </p:nvCxnSpPr>
        <p:spPr>
          <a:xfrm>
            <a:off x="8253571" y="2870076"/>
            <a:ext cx="723485" cy="105856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75" name="Picture 274"/>
          <p:cNvPicPr>
            <a:picLocks noChangeAspect="1"/>
          </p:cNvPicPr>
          <p:nvPr>
            <p:custDataLst>
              <p:tags r:id="rId36"/>
            </p:custDataLst>
          </p:nvPr>
        </p:nvPicPr>
        <p:blipFill>
          <a:blip r:embed="rId78" cstate="print">
            <a:extLst>
              <a:ext uri="{28A0092B-C50C-407E-A947-70E740481C1C}">
                <a14:useLocalDpi xmlns:a14="http://schemas.microsoft.com/office/drawing/2010/main" val="0"/>
              </a:ext>
            </a:extLst>
          </a:blip>
          <a:stretch>
            <a:fillRect/>
          </a:stretch>
        </p:blipFill>
        <p:spPr>
          <a:xfrm>
            <a:off x="8977055" y="3501008"/>
            <a:ext cx="534540" cy="855264"/>
          </a:xfrm>
          <a:prstGeom prst="rect">
            <a:avLst/>
          </a:prstGeom>
        </p:spPr>
      </p:pic>
      <p:cxnSp>
        <p:nvCxnSpPr>
          <p:cNvPr id="278" name="Straight Arrow Connector 277"/>
          <p:cNvCxnSpPr>
            <a:stCxn id="275" idx="3"/>
            <a:endCxn id="26" idx="2"/>
          </p:cNvCxnSpPr>
          <p:nvPr>
            <p:custDataLst>
              <p:tags r:id="rId37"/>
            </p:custDataLst>
          </p:nvPr>
        </p:nvCxnSpPr>
        <p:spPr>
          <a:xfrm flipV="1">
            <a:off x="9511596" y="2975248"/>
            <a:ext cx="1156877" cy="95339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5" idx="3"/>
            <a:endCxn id="275" idx="1"/>
          </p:cNvCxnSpPr>
          <p:nvPr>
            <p:custDataLst>
              <p:tags r:id="rId38"/>
            </p:custDataLst>
          </p:nvPr>
        </p:nvCxnSpPr>
        <p:spPr>
          <a:xfrm flipV="1">
            <a:off x="8253571" y="3928640"/>
            <a:ext cx="723485" cy="138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75" idx="3"/>
            <a:endCxn id="28" idx="1"/>
          </p:cNvCxnSpPr>
          <p:nvPr>
            <p:custDataLst>
              <p:tags r:id="rId39"/>
            </p:custDataLst>
          </p:nvPr>
        </p:nvCxnSpPr>
        <p:spPr>
          <a:xfrm>
            <a:off x="9511596" y="3928640"/>
            <a:ext cx="848267" cy="1952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4" idx="3"/>
            <a:endCxn id="275" idx="1"/>
          </p:cNvCxnSpPr>
          <p:nvPr>
            <p:custDataLst>
              <p:tags r:id="rId40"/>
            </p:custDataLst>
          </p:nvPr>
        </p:nvCxnSpPr>
        <p:spPr>
          <a:xfrm flipV="1">
            <a:off x="8253571" y="3928641"/>
            <a:ext cx="723485" cy="1335805"/>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stCxn id="275" idx="3"/>
            <a:endCxn id="27" idx="1"/>
          </p:cNvCxnSpPr>
          <p:nvPr>
            <p:custDataLst>
              <p:tags r:id="rId41"/>
            </p:custDataLst>
          </p:nvPr>
        </p:nvCxnSpPr>
        <p:spPr>
          <a:xfrm>
            <a:off x="9511595" y="3928641"/>
            <a:ext cx="841408" cy="2027301"/>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custDataLst>
              <p:tags r:id="rId42"/>
            </p:custDataLst>
          </p:nvPr>
        </p:nvSpPr>
        <p:spPr>
          <a:xfrm>
            <a:off x="3700278" y="2708920"/>
            <a:ext cx="606548" cy="369332"/>
          </a:xfrm>
          <a:prstGeom prst="rect">
            <a:avLst/>
          </a:prstGeom>
          <a:noFill/>
        </p:spPr>
        <p:txBody>
          <a:bodyPr wrap="square" rtlCol="0">
            <a:spAutoFit/>
          </a:bodyPr>
          <a:lstStyle/>
          <a:p>
            <a:pPr algn="ctr"/>
            <a:r>
              <a:rPr lang="fr-CA" b="1">
                <a:solidFill>
                  <a:srgbClr val="002060"/>
                </a:solidFill>
                <a:latin typeface="Helvetica" pitchFamily="2" charset="0"/>
              </a:rPr>
              <a:t>230</a:t>
            </a:r>
          </a:p>
        </p:txBody>
      </p:sp>
      <p:sp>
        <p:nvSpPr>
          <p:cNvPr id="301" name="TextBox 300"/>
          <p:cNvSpPr txBox="1"/>
          <p:nvPr>
            <p:custDataLst>
              <p:tags r:id="rId43"/>
            </p:custDataLst>
          </p:nvPr>
        </p:nvSpPr>
        <p:spPr>
          <a:xfrm>
            <a:off x="6456775" y="3131676"/>
            <a:ext cx="606548" cy="369332"/>
          </a:xfrm>
          <a:prstGeom prst="rect">
            <a:avLst/>
          </a:prstGeom>
          <a:noFill/>
        </p:spPr>
        <p:txBody>
          <a:bodyPr wrap="square" rtlCol="0">
            <a:spAutoFit/>
          </a:bodyPr>
          <a:lstStyle/>
          <a:p>
            <a:pPr algn="ctr"/>
            <a:r>
              <a:rPr lang="fr-CA" b="1">
                <a:solidFill>
                  <a:srgbClr val="002060"/>
                </a:solidFill>
                <a:latin typeface="Helvetica" pitchFamily="2" charset="0"/>
              </a:rPr>
              <a:t>230</a:t>
            </a:r>
          </a:p>
        </p:txBody>
      </p:sp>
      <p:sp>
        <p:nvSpPr>
          <p:cNvPr id="302" name="TextBox 301"/>
          <p:cNvSpPr txBox="1"/>
          <p:nvPr>
            <p:custDataLst>
              <p:tags r:id="rId44"/>
            </p:custDataLst>
          </p:nvPr>
        </p:nvSpPr>
        <p:spPr>
          <a:xfrm>
            <a:off x="3700278" y="3940320"/>
            <a:ext cx="606548" cy="369332"/>
          </a:xfrm>
          <a:prstGeom prst="rect">
            <a:avLst/>
          </a:prstGeom>
          <a:noFill/>
        </p:spPr>
        <p:txBody>
          <a:bodyPr wrap="square" rtlCol="0">
            <a:spAutoFit/>
          </a:bodyPr>
          <a:lstStyle/>
          <a:p>
            <a:pPr algn="ctr"/>
            <a:r>
              <a:rPr lang="fr-CA" b="1">
                <a:solidFill>
                  <a:srgbClr val="002060"/>
                </a:solidFill>
                <a:latin typeface="Helvetica" pitchFamily="2" charset="0"/>
              </a:rPr>
              <a:t>112</a:t>
            </a:r>
          </a:p>
        </p:txBody>
      </p:sp>
      <p:sp>
        <p:nvSpPr>
          <p:cNvPr id="303" name="TextBox 302"/>
          <p:cNvSpPr txBox="1"/>
          <p:nvPr>
            <p:custDataLst>
              <p:tags r:id="rId45"/>
            </p:custDataLst>
          </p:nvPr>
        </p:nvSpPr>
        <p:spPr>
          <a:xfrm>
            <a:off x="6948994" y="3131676"/>
            <a:ext cx="606548" cy="369332"/>
          </a:xfrm>
          <a:prstGeom prst="rect">
            <a:avLst/>
          </a:prstGeom>
          <a:noFill/>
        </p:spPr>
        <p:txBody>
          <a:bodyPr wrap="square" rtlCol="0">
            <a:spAutoFit/>
          </a:bodyPr>
          <a:lstStyle/>
          <a:p>
            <a:pPr algn="ctr"/>
            <a:r>
              <a:rPr lang="fr-CA" b="1">
                <a:solidFill>
                  <a:srgbClr val="002060"/>
                </a:solidFill>
                <a:latin typeface="Helvetica" pitchFamily="2" charset="0"/>
              </a:rPr>
              <a:t>112</a:t>
            </a:r>
          </a:p>
        </p:txBody>
      </p:sp>
      <p:sp>
        <p:nvSpPr>
          <p:cNvPr id="304" name="TextBox 303"/>
          <p:cNvSpPr txBox="1"/>
          <p:nvPr>
            <p:custDataLst>
              <p:tags r:id="rId46"/>
            </p:custDataLst>
          </p:nvPr>
        </p:nvSpPr>
        <p:spPr>
          <a:xfrm>
            <a:off x="3700278" y="6127703"/>
            <a:ext cx="606548" cy="369332"/>
          </a:xfrm>
          <a:prstGeom prst="rect">
            <a:avLst/>
          </a:prstGeom>
          <a:noFill/>
        </p:spPr>
        <p:txBody>
          <a:bodyPr wrap="square" rtlCol="0">
            <a:spAutoFit/>
          </a:bodyPr>
          <a:lstStyle/>
          <a:p>
            <a:pPr algn="ctr"/>
            <a:r>
              <a:rPr lang="fr-CA" b="1">
                <a:solidFill>
                  <a:srgbClr val="002060"/>
                </a:solidFill>
                <a:latin typeface="Helvetica" pitchFamily="2" charset="0"/>
              </a:rPr>
              <a:t>75</a:t>
            </a:r>
          </a:p>
        </p:txBody>
      </p:sp>
      <p:sp>
        <p:nvSpPr>
          <p:cNvPr id="305" name="TextBox 304"/>
          <p:cNvSpPr txBox="1"/>
          <p:nvPr>
            <p:custDataLst>
              <p:tags r:id="rId47"/>
            </p:custDataLst>
          </p:nvPr>
        </p:nvSpPr>
        <p:spPr>
          <a:xfrm>
            <a:off x="7701103" y="3131676"/>
            <a:ext cx="606548" cy="369332"/>
          </a:xfrm>
          <a:prstGeom prst="rect">
            <a:avLst/>
          </a:prstGeom>
          <a:noFill/>
        </p:spPr>
        <p:txBody>
          <a:bodyPr wrap="square" rtlCol="0">
            <a:spAutoFit/>
          </a:bodyPr>
          <a:lstStyle/>
          <a:p>
            <a:pPr algn="ctr"/>
            <a:r>
              <a:rPr lang="fr-CA" b="1">
                <a:solidFill>
                  <a:srgbClr val="002060"/>
                </a:solidFill>
                <a:latin typeface="Helvetica" pitchFamily="2" charset="0"/>
              </a:rPr>
              <a:t>75</a:t>
            </a:r>
          </a:p>
        </p:txBody>
      </p:sp>
      <p:sp>
        <p:nvSpPr>
          <p:cNvPr id="306" name="TextBox 305"/>
          <p:cNvSpPr txBox="1"/>
          <p:nvPr>
            <p:custDataLst>
              <p:tags r:id="rId48"/>
            </p:custDataLst>
          </p:nvPr>
        </p:nvSpPr>
        <p:spPr>
          <a:xfrm>
            <a:off x="10748567" y="2003583"/>
            <a:ext cx="831687" cy="369332"/>
          </a:xfrm>
          <a:prstGeom prst="rect">
            <a:avLst/>
          </a:prstGeom>
          <a:noFill/>
        </p:spPr>
        <p:txBody>
          <a:bodyPr wrap="square" rtlCol="0">
            <a:spAutoFit/>
          </a:bodyPr>
          <a:lstStyle/>
          <a:p>
            <a:pPr algn="ctr"/>
            <a:r>
              <a:rPr lang="fr-CA" b="1">
                <a:solidFill>
                  <a:srgbClr val="002060"/>
                </a:solidFill>
                <a:latin typeface="Helvetica" pitchFamily="2" charset="0"/>
              </a:rPr>
              <a:t>6 752</a:t>
            </a:r>
          </a:p>
        </p:txBody>
      </p:sp>
      <p:sp>
        <p:nvSpPr>
          <p:cNvPr id="307" name="TextBox 306"/>
          <p:cNvSpPr txBox="1"/>
          <p:nvPr>
            <p:custDataLst>
              <p:tags r:id="rId49"/>
            </p:custDataLst>
          </p:nvPr>
        </p:nvSpPr>
        <p:spPr>
          <a:xfrm rot="16200000">
            <a:off x="1105695" y="4577670"/>
            <a:ext cx="606548" cy="369332"/>
          </a:xfrm>
          <a:prstGeom prst="rect">
            <a:avLst/>
          </a:prstGeom>
          <a:noFill/>
        </p:spPr>
        <p:txBody>
          <a:bodyPr wrap="square" rtlCol="0">
            <a:spAutoFit/>
          </a:bodyPr>
          <a:lstStyle/>
          <a:p>
            <a:pPr algn="ctr"/>
            <a:r>
              <a:rPr lang="fr-CA" b="1">
                <a:solidFill>
                  <a:schemeClr val="tx1">
                    <a:lumMod val="65000"/>
                    <a:lumOff val="35000"/>
                  </a:schemeClr>
                </a:solidFill>
                <a:latin typeface="Helvetica" pitchFamily="2" charset="0"/>
              </a:rPr>
              <a:t>…</a:t>
            </a:r>
          </a:p>
        </p:txBody>
      </p:sp>
      <p:sp>
        <p:nvSpPr>
          <p:cNvPr id="308" name="TextBox 307"/>
          <p:cNvSpPr txBox="1"/>
          <p:nvPr>
            <p:custDataLst>
              <p:tags r:id="rId50"/>
            </p:custDataLst>
          </p:nvPr>
        </p:nvSpPr>
        <p:spPr>
          <a:xfrm rot="16200000">
            <a:off x="4145337" y="4577670"/>
            <a:ext cx="606548" cy="369332"/>
          </a:xfrm>
          <a:prstGeom prst="rect">
            <a:avLst/>
          </a:prstGeom>
          <a:noFill/>
        </p:spPr>
        <p:txBody>
          <a:bodyPr wrap="square" rtlCol="0">
            <a:spAutoFit/>
          </a:bodyPr>
          <a:lstStyle/>
          <a:p>
            <a:pPr algn="ctr"/>
            <a:r>
              <a:rPr lang="fr-CA" b="1">
                <a:solidFill>
                  <a:schemeClr val="tx1">
                    <a:lumMod val="65000"/>
                    <a:lumOff val="35000"/>
                  </a:schemeClr>
                </a:solidFill>
                <a:latin typeface="Helvetica" pitchFamily="2" charset="0"/>
              </a:rPr>
              <a:t>…</a:t>
            </a:r>
          </a:p>
        </p:txBody>
      </p:sp>
      <p:sp>
        <p:nvSpPr>
          <p:cNvPr id="309" name="TextBox 308"/>
          <p:cNvSpPr txBox="1"/>
          <p:nvPr>
            <p:custDataLst>
              <p:tags r:id="rId51"/>
            </p:custDataLst>
          </p:nvPr>
        </p:nvSpPr>
        <p:spPr>
          <a:xfrm rot="16200000">
            <a:off x="2179595" y="4577669"/>
            <a:ext cx="606548" cy="369332"/>
          </a:xfrm>
          <a:prstGeom prst="rect">
            <a:avLst/>
          </a:prstGeom>
          <a:noFill/>
        </p:spPr>
        <p:txBody>
          <a:bodyPr wrap="square" rtlCol="0">
            <a:spAutoFit/>
          </a:bodyPr>
          <a:lstStyle/>
          <a:p>
            <a:pPr algn="ctr"/>
            <a:r>
              <a:rPr lang="fr-CA" b="1">
                <a:solidFill>
                  <a:schemeClr val="tx1">
                    <a:lumMod val="65000"/>
                    <a:lumOff val="35000"/>
                  </a:schemeClr>
                </a:solidFill>
                <a:latin typeface="Helvetica" pitchFamily="2" charset="0"/>
              </a:rPr>
              <a:t>…</a:t>
            </a:r>
          </a:p>
        </p:txBody>
      </p:sp>
      <p:grpSp>
        <p:nvGrpSpPr>
          <p:cNvPr id="312" name="Group 311"/>
          <p:cNvGrpSpPr/>
          <p:nvPr>
            <p:custDataLst>
              <p:tags r:id="rId52"/>
            </p:custDataLst>
          </p:nvPr>
        </p:nvGrpSpPr>
        <p:grpSpPr>
          <a:xfrm>
            <a:off x="6528784" y="2527176"/>
            <a:ext cx="1724787" cy="685800"/>
            <a:chOff x="6238428" y="2527176"/>
            <a:chExt cx="1724787" cy="685800"/>
          </a:xfrm>
        </p:grpSpPr>
        <p:pic>
          <p:nvPicPr>
            <p:cNvPr id="23" name="Picture 22"/>
            <p:cNvPicPr>
              <a:picLocks noChangeAspect="1"/>
            </p:cNvPicPr>
            <p:nvPr/>
          </p:nvPicPr>
          <p:blipFill>
            <a:blip r:embed="rId79" cstate="print">
              <a:extLst>
                <a:ext uri="{28A0092B-C50C-407E-A947-70E740481C1C}">
                  <a14:useLocalDpi xmlns:a14="http://schemas.microsoft.com/office/drawing/2010/main" val="0"/>
                </a:ext>
              </a:extLst>
            </a:blip>
            <a:stretch>
              <a:fillRect/>
            </a:stretch>
          </p:blipFill>
          <p:spPr>
            <a:xfrm>
              <a:off x="6238428" y="2527176"/>
              <a:ext cx="1724787" cy="685800"/>
            </a:xfrm>
            <a:prstGeom prst="rect">
              <a:avLst/>
            </a:prstGeom>
          </p:spPr>
        </p:pic>
        <p:sp>
          <p:nvSpPr>
            <p:cNvPr id="311" name="TextBox 310"/>
            <p:cNvSpPr txBox="1"/>
            <p:nvPr/>
          </p:nvSpPr>
          <p:spPr>
            <a:xfrm>
              <a:off x="7041199" y="2684763"/>
              <a:ext cx="606548" cy="369332"/>
            </a:xfrm>
            <a:prstGeom prst="rect">
              <a:avLst/>
            </a:prstGeom>
            <a:noFill/>
          </p:spPr>
          <p:txBody>
            <a:bodyPr wrap="square" rtlCol="0">
              <a:spAutoFit/>
            </a:bodyPr>
            <a:lstStyle/>
            <a:p>
              <a:pPr algn="ctr"/>
              <a:r>
                <a:rPr lang="fr-CA" b="1">
                  <a:solidFill>
                    <a:srgbClr val="0070C0"/>
                  </a:solidFill>
                  <a:latin typeface="Helvetica" pitchFamily="2" charset="0"/>
                </a:rPr>
                <a:t>…</a:t>
              </a:r>
            </a:p>
          </p:txBody>
        </p:sp>
      </p:grpSp>
      <p:grpSp>
        <p:nvGrpSpPr>
          <p:cNvPr id="314" name="Group 313"/>
          <p:cNvGrpSpPr/>
          <p:nvPr>
            <p:custDataLst>
              <p:tags r:id="rId53"/>
            </p:custDataLst>
          </p:nvPr>
        </p:nvGrpSpPr>
        <p:grpSpPr>
          <a:xfrm>
            <a:off x="6528784" y="3724360"/>
            <a:ext cx="1724787" cy="685800"/>
            <a:chOff x="6238428" y="3724360"/>
            <a:chExt cx="1724787" cy="685800"/>
          </a:xfrm>
        </p:grpSpPr>
        <p:pic>
          <p:nvPicPr>
            <p:cNvPr id="25" name="Picture 24"/>
            <p:cNvPicPr>
              <a:picLocks noChangeAspect="1"/>
            </p:cNvPicPr>
            <p:nvPr/>
          </p:nvPicPr>
          <p:blipFill>
            <a:blip r:embed="rId80" cstate="print">
              <a:extLst>
                <a:ext uri="{28A0092B-C50C-407E-A947-70E740481C1C}">
                  <a14:useLocalDpi xmlns:a14="http://schemas.microsoft.com/office/drawing/2010/main" val="0"/>
                </a:ext>
              </a:extLst>
            </a:blip>
            <a:stretch>
              <a:fillRect/>
            </a:stretch>
          </p:blipFill>
          <p:spPr>
            <a:xfrm>
              <a:off x="6238428" y="3724360"/>
              <a:ext cx="1724787" cy="685800"/>
            </a:xfrm>
            <a:prstGeom prst="rect">
              <a:avLst/>
            </a:prstGeom>
          </p:spPr>
        </p:pic>
        <p:sp>
          <p:nvSpPr>
            <p:cNvPr id="313" name="TextBox 312"/>
            <p:cNvSpPr txBox="1"/>
            <p:nvPr/>
          </p:nvSpPr>
          <p:spPr>
            <a:xfrm>
              <a:off x="7007829" y="3813284"/>
              <a:ext cx="606548" cy="369332"/>
            </a:xfrm>
            <a:prstGeom prst="rect">
              <a:avLst/>
            </a:prstGeom>
            <a:noFill/>
          </p:spPr>
          <p:txBody>
            <a:bodyPr wrap="square" rtlCol="0">
              <a:spAutoFit/>
            </a:bodyPr>
            <a:lstStyle/>
            <a:p>
              <a:pPr algn="ctr"/>
              <a:r>
                <a:rPr lang="fr-CA" b="1">
                  <a:solidFill>
                    <a:srgbClr val="FF0000"/>
                  </a:solidFill>
                  <a:latin typeface="Helvetica" pitchFamily="2" charset="0"/>
                </a:rPr>
                <a:t>…</a:t>
              </a:r>
            </a:p>
          </p:txBody>
        </p:sp>
      </p:grpSp>
      <p:grpSp>
        <p:nvGrpSpPr>
          <p:cNvPr id="316" name="Group 315"/>
          <p:cNvGrpSpPr/>
          <p:nvPr>
            <p:custDataLst>
              <p:tags r:id="rId54"/>
            </p:custDataLst>
          </p:nvPr>
        </p:nvGrpSpPr>
        <p:grpSpPr>
          <a:xfrm>
            <a:off x="6528784" y="4921545"/>
            <a:ext cx="1724787" cy="685800"/>
            <a:chOff x="6238428" y="4921545"/>
            <a:chExt cx="1724787" cy="685800"/>
          </a:xfrm>
        </p:grpSpPr>
        <p:pic>
          <p:nvPicPr>
            <p:cNvPr id="24" name="Picture 23"/>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6238428" y="4921545"/>
              <a:ext cx="1724787" cy="685800"/>
            </a:xfrm>
            <a:prstGeom prst="rect">
              <a:avLst/>
            </a:prstGeom>
          </p:spPr>
        </p:pic>
        <p:sp>
          <p:nvSpPr>
            <p:cNvPr id="315" name="TextBox 314"/>
            <p:cNvSpPr txBox="1"/>
            <p:nvPr/>
          </p:nvSpPr>
          <p:spPr>
            <a:xfrm>
              <a:off x="7030691" y="5059721"/>
              <a:ext cx="606548" cy="369332"/>
            </a:xfrm>
            <a:prstGeom prst="rect">
              <a:avLst/>
            </a:prstGeom>
            <a:noFill/>
          </p:spPr>
          <p:txBody>
            <a:bodyPr wrap="square" rtlCol="0">
              <a:spAutoFit/>
            </a:bodyPr>
            <a:lstStyle/>
            <a:p>
              <a:pPr algn="ctr"/>
              <a:r>
                <a:rPr lang="fr-CA" b="1">
                  <a:solidFill>
                    <a:srgbClr val="00CC00"/>
                  </a:solidFill>
                  <a:latin typeface="Helvetica" pitchFamily="2" charset="0"/>
                </a:rPr>
                <a:t>…</a:t>
              </a:r>
            </a:p>
          </p:txBody>
        </p:sp>
      </p:grpSp>
      <p:sp>
        <p:nvSpPr>
          <p:cNvPr id="317" name="TextBox 316"/>
          <p:cNvSpPr txBox="1"/>
          <p:nvPr>
            <p:custDataLst>
              <p:tags r:id="rId55"/>
            </p:custDataLst>
          </p:nvPr>
        </p:nvSpPr>
        <p:spPr>
          <a:xfrm>
            <a:off x="4181407" y="2708920"/>
            <a:ext cx="606548" cy="369332"/>
          </a:xfrm>
          <a:prstGeom prst="rect">
            <a:avLst/>
          </a:prstGeom>
          <a:noFill/>
        </p:spPr>
        <p:txBody>
          <a:bodyPr wrap="square" rtlCol="0">
            <a:spAutoFit/>
          </a:bodyPr>
          <a:lstStyle/>
          <a:p>
            <a:pPr algn="ctr"/>
            <a:r>
              <a:rPr lang="fr-CA" b="1">
                <a:solidFill>
                  <a:srgbClr val="FF0000"/>
                </a:solidFill>
                <a:latin typeface="Helvetica" pitchFamily="2" charset="0"/>
              </a:rPr>
              <a:t>198</a:t>
            </a:r>
          </a:p>
        </p:txBody>
      </p:sp>
      <p:sp>
        <p:nvSpPr>
          <p:cNvPr id="318" name="TextBox 317"/>
          <p:cNvSpPr txBox="1"/>
          <p:nvPr>
            <p:custDataLst>
              <p:tags r:id="rId56"/>
            </p:custDataLst>
          </p:nvPr>
        </p:nvSpPr>
        <p:spPr>
          <a:xfrm>
            <a:off x="6456775" y="4324852"/>
            <a:ext cx="606548" cy="369332"/>
          </a:xfrm>
          <a:prstGeom prst="rect">
            <a:avLst/>
          </a:prstGeom>
          <a:noFill/>
        </p:spPr>
        <p:txBody>
          <a:bodyPr wrap="square" rtlCol="0">
            <a:spAutoFit/>
          </a:bodyPr>
          <a:lstStyle/>
          <a:p>
            <a:pPr algn="ctr"/>
            <a:r>
              <a:rPr lang="fr-CA" b="1">
                <a:solidFill>
                  <a:srgbClr val="FF0000"/>
                </a:solidFill>
                <a:latin typeface="Helvetica" pitchFamily="2" charset="0"/>
              </a:rPr>
              <a:t>198</a:t>
            </a:r>
          </a:p>
        </p:txBody>
      </p:sp>
      <p:sp>
        <p:nvSpPr>
          <p:cNvPr id="319" name="TextBox 318"/>
          <p:cNvSpPr txBox="1"/>
          <p:nvPr>
            <p:custDataLst>
              <p:tags r:id="rId57"/>
            </p:custDataLst>
          </p:nvPr>
        </p:nvSpPr>
        <p:spPr>
          <a:xfrm>
            <a:off x="4181407" y="3940320"/>
            <a:ext cx="606548" cy="369332"/>
          </a:xfrm>
          <a:prstGeom prst="rect">
            <a:avLst/>
          </a:prstGeom>
          <a:noFill/>
        </p:spPr>
        <p:txBody>
          <a:bodyPr wrap="square" rtlCol="0">
            <a:spAutoFit/>
          </a:bodyPr>
          <a:lstStyle/>
          <a:p>
            <a:pPr algn="ctr"/>
            <a:r>
              <a:rPr lang="fr-CA" b="1">
                <a:solidFill>
                  <a:srgbClr val="FF0000"/>
                </a:solidFill>
                <a:latin typeface="Helvetica" pitchFamily="2" charset="0"/>
              </a:rPr>
              <a:t>123</a:t>
            </a:r>
          </a:p>
        </p:txBody>
      </p:sp>
      <p:sp>
        <p:nvSpPr>
          <p:cNvPr id="320" name="TextBox 319"/>
          <p:cNvSpPr txBox="1"/>
          <p:nvPr>
            <p:custDataLst>
              <p:tags r:id="rId58"/>
            </p:custDataLst>
          </p:nvPr>
        </p:nvSpPr>
        <p:spPr>
          <a:xfrm>
            <a:off x="6948994" y="4324852"/>
            <a:ext cx="606548" cy="369332"/>
          </a:xfrm>
          <a:prstGeom prst="rect">
            <a:avLst/>
          </a:prstGeom>
          <a:noFill/>
        </p:spPr>
        <p:txBody>
          <a:bodyPr wrap="square" rtlCol="0">
            <a:spAutoFit/>
          </a:bodyPr>
          <a:lstStyle/>
          <a:p>
            <a:pPr algn="ctr"/>
            <a:r>
              <a:rPr lang="fr-CA" b="1">
                <a:solidFill>
                  <a:srgbClr val="FF0000"/>
                </a:solidFill>
                <a:latin typeface="Helvetica" pitchFamily="2" charset="0"/>
              </a:rPr>
              <a:t>123</a:t>
            </a:r>
          </a:p>
        </p:txBody>
      </p:sp>
      <p:sp>
        <p:nvSpPr>
          <p:cNvPr id="321" name="TextBox 320"/>
          <p:cNvSpPr txBox="1"/>
          <p:nvPr>
            <p:custDataLst>
              <p:tags r:id="rId59"/>
            </p:custDataLst>
          </p:nvPr>
        </p:nvSpPr>
        <p:spPr>
          <a:xfrm>
            <a:off x="4181407" y="6127703"/>
            <a:ext cx="606548" cy="369332"/>
          </a:xfrm>
          <a:prstGeom prst="rect">
            <a:avLst/>
          </a:prstGeom>
          <a:noFill/>
        </p:spPr>
        <p:txBody>
          <a:bodyPr wrap="square" rtlCol="0">
            <a:spAutoFit/>
          </a:bodyPr>
          <a:lstStyle/>
          <a:p>
            <a:pPr algn="ctr"/>
            <a:r>
              <a:rPr lang="fr-CA" b="1">
                <a:solidFill>
                  <a:srgbClr val="FF0000"/>
                </a:solidFill>
                <a:latin typeface="Helvetica" pitchFamily="2" charset="0"/>
              </a:rPr>
              <a:t>201</a:t>
            </a:r>
          </a:p>
        </p:txBody>
      </p:sp>
      <p:sp>
        <p:nvSpPr>
          <p:cNvPr id="322" name="TextBox 321"/>
          <p:cNvSpPr txBox="1"/>
          <p:nvPr>
            <p:custDataLst>
              <p:tags r:id="rId60"/>
            </p:custDataLst>
          </p:nvPr>
        </p:nvSpPr>
        <p:spPr>
          <a:xfrm>
            <a:off x="7701103" y="4324852"/>
            <a:ext cx="606548" cy="369332"/>
          </a:xfrm>
          <a:prstGeom prst="rect">
            <a:avLst/>
          </a:prstGeom>
          <a:noFill/>
        </p:spPr>
        <p:txBody>
          <a:bodyPr wrap="square" rtlCol="0">
            <a:spAutoFit/>
          </a:bodyPr>
          <a:lstStyle/>
          <a:p>
            <a:pPr algn="ctr"/>
            <a:r>
              <a:rPr lang="fr-CA" b="1">
                <a:solidFill>
                  <a:srgbClr val="FF0000"/>
                </a:solidFill>
                <a:latin typeface="Helvetica" pitchFamily="2" charset="0"/>
              </a:rPr>
              <a:t>201</a:t>
            </a:r>
          </a:p>
        </p:txBody>
      </p:sp>
      <p:sp>
        <p:nvSpPr>
          <p:cNvPr id="323" name="TextBox 322"/>
          <p:cNvSpPr txBox="1"/>
          <p:nvPr>
            <p:custDataLst>
              <p:tags r:id="rId61"/>
            </p:custDataLst>
          </p:nvPr>
        </p:nvSpPr>
        <p:spPr>
          <a:xfrm>
            <a:off x="10748567" y="3591239"/>
            <a:ext cx="831687" cy="369332"/>
          </a:xfrm>
          <a:prstGeom prst="rect">
            <a:avLst/>
          </a:prstGeom>
          <a:noFill/>
        </p:spPr>
        <p:txBody>
          <a:bodyPr wrap="square" rtlCol="0">
            <a:spAutoFit/>
          </a:bodyPr>
          <a:lstStyle/>
          <a:p>
            <a:pPr algn="ctr"/>
            <a:r>
              <a:rPr lang="fr-CA" b="1">
                <a:solidFill>
                  <a:srgbClr val="FF0000"/>
                </a:solidFill>
                <a:latin typeface="Helvetica" pitchFamily="2" charset="0"/>
              </a:rPr>
              <a:t>9 001</a:t>
            </a:r>
          </a:p>
        </p:txBody>
      </p:sp>
      <p:sp>
        <p:nvSpPr>
          <p:cNvPr id="324" name="TextBox 323"/>
          <p:cNvSpPr txBox="1"/>
          <p:nvPr>
            <p:custDataLst>
              <p:tags r:id="rId62"/>
            </p:custDataLst>
          </p:nvPr>
        </p:nvSpPr>
        <p:spPr>
          <a:xfrm>
            <a:off x="4677210" y="2708920"/>
            <a:ext cx="606548" cy="369332"/>
          </a:xfrm>
          <a:prstGeom prst="rect">
            <a:avLst/>
          </a:prstGeom>
          <a:noFill/>
        </p:spPr>
        <p:txBody>
          <a:bodyPr wrap="square" rtlCol="0">
            <a:spAutoFit/>
          </a:bodyPr>
          <a:lstStyle/>
          <a:p>
            <a:pPr algn="ctr"/>
            <a:r>
              <a:rPr lang="fr-CA" b="1">
                <a:solidFill>
                  <a:srgbClr val="00CC00"/>
                </a:solidFill>
                <a:latin typeface="Helvetica" pitchFamily="2" charset="0"/>
              </a:rPr>
              <a:t>228</a:t>
            </a:r>
          </a:p>
        </p:txBody>
      </p:sp>
      <p:sp>
        <p:nvSpPr>
          <p:cNvPr id="325" name="TextBox 324"/>
          <p:cNvSpPr txBox="1"/>
          <p:nvPr>
            <p:custDataLst>
              <p:tags r:id="rId63"/>
            </p:custDataLst>
          </p:nvPr>
        </p:nvSpPr>
        <p:spPr>
          <a:xfrm>
            <a:off x="4677210" y="3940320"/>
            <a:ext cx="606548" cy="369332"/>
          </a:xfrm>
          <a:prstGeom prst="rect">
            <a:avLst/>
          </a:prstGeom>
          <a:noFill/>
        </p:spPr>
        <p:txBody>
          <a:bodyPr wrap="square" rtlCol="0">
            <a:spAutoFit/>
          </a:bodyPr>
          <a:lstStyle/>
          <a:p>
            <a:pPr algn="ctr"/>
            <a:r>
              <a:rPr lang="fr-CA" b="1">
                <a:solidFill>
                  <a:srgbClr val="00CC00"/>
                </a:solidFill>
                <a:latin typeface="Helvetica" pitchFamily="2" charset="0"/>
              </a:rPr>
              <a:t>144</a:t>
            </a:r>
          </a:p>
        </p:txBody>
      </p:sp>
      <p:sp>
        <p:nvSpPr>
          <p:cNvPr id="326" name="TextBox 325"/>
          <p:cNvSpPr txBox="1"/>
          <p:nvPr>
            <p:custDataLst>
              <p:tags r:id="rId64"/>
            </p:custDataLst>
          </p:nvPr>
        </p:nvSpPr>
        <p:spPr>
          <a:xfrm>
            <a:off x="4677210" y="6127703"/>
            <a:ext cx="606548" cy="369332"/>
          </a:xfrm>
          <a:prstGeom prst="rect">
            <a:avLst/>
          </a:prstGeom>
          <a:noFill/>
        </p:spPr>
        <p:txBody>
          <a:bodyPr wrap="square" rtlCol="0">
            <a:spAutoFit/>
          </a:bodyPr>
          <a:lstStyle/>
          <a:p>
            <a:pPr algn="ctr"/>
            <a:r>
              <a:rPr lang="fr-CA" b="1">
                <a:solidFill>
                  <a:srgbClr val="00CC00"/>
                </a:solidFill>
                <a:latin typeface="Helvetica" pitchFamily="2" charset="0"/>
              </a:rPr>
              <a:t>212</a:t>
            </a:r>
          </a:p>
        </p:txBody>
      </p:sp>
      <p:sp>
        <p:nvSpPr>
          <p:cNvPr id="327" name="TextBox 326"/>
          <p:cNvSpPr txBox="1"/>
          <p:nvPr>
            <p:custDataLst>
              <p:tags r:id="rId65"/>
            </p:custDataLst>
          </p:nvPr>
        </p:nvSpPr>
        <p:spPr>
          <a:xfrm>
            <a:off x="6456775" y="5534280"/>
            <a:ext cx="606548" cy="369332"/>
          </a:xfrm>
          <a:prstGeom prst="rect">
            <a:avLst/>
          </a:prstGeom>
          <a:noFill/>
        </p:spPr>
        <p:txBody>
          <a:bodyPr wrap="square" rtlCol="0">
            <a:spAutoFit/>
          </a:bodyPr>
          <a:lstStyle/>
          <a:p>
            <a:pPr algn="ctr"/>
            <a:r>
              <a:rPr lang="fr-CA" b="1">
                <a:solidFill>
                  <a:srgbClr val="00CC00"/>
                </a:solidFill>
                <a:latin typeface="Helvetica" pitchFamily="2" charset="0"/>
              </a:rPr>
              <a:t>228</a:t>
            </a:r>
          </a:p>
        </p:txBody>
      </p:sp>
      <p:sp>
        <p:nvSpPr>
          <p:cNvPr id="328" name="TextBox 327"/>
          <p:cNvSpPr txBox="1"/>
          <p:nvPr>
            <p:custDataLst>
              <p:tags r:id="rId66"/>
            </p:custDataLst>
          </p:nvPr>
        </p:nvSpPr>
        <p:spPr>
          <a:xfrm>
            <a:off x="6948994" y="5534280"/>
            <a:ext cx="606548" cy="369332"/>
          </a:xfrm>
          <a:prstGeom prst="rect">
            <a:avLst/>
          </a:prstGeom>
          <a:noFill/>
        </p:spPr>
        <p:txBody>
          <a:bodyPr wrap="square" rtlCol="0">
            <a:spAutoFit/>
          </a:bodyPr>
          <a:lstStyle/>
          <a:p>
            <a:pPr algn="ctr"/>
            <a:r>
              <a:rPr lang="fr-CA" b="1">
                <a:solidFill>
                  <a:srgbClr val="00CC00"/>
                </a:solidFill>
                <a:latin typeface="Helvetica" pitchFamily="2" charset="0"/>
              </a:rPr>
              <a:t>144</a:t>
            </a:r>
          </a:p>
        </p:txBody>
      </p:sp>
      <p:sp>
        <p:nvSpPr>
          <p:cNvPr id="329" name="TextBox 328"/>
          <p:cNvSpPr txBox="1"/>
          <p:nvPr>
            <p:custDataLst>
              <p:tags r:id="rId67"/>
            </p:custDataLst>
          </p:nvPr>
        </p:nvSpPr>
        <p:spPr>
          <a:xfrm>
            <a:off x="7701103" y="5534280"/>
            <a:ext cx="606548" cy="369332"/>
          </a:xfrm>
          <a:prstGeom prst="rect">
            <a:avLst/>
          </a:prstGeom>
          <a:noFill/>
        </p:spPr>
        <p:txBody>
          <a:bodyPr wrap="square" rtlCol="0">
            <a:spAutoFit/>
          </a:bodyPr>
          <a:lstStyle/>
          <a:p>
            <a:pPr algn="ctr"/>
            <a:r>
              <a:rPr lang="fr-CA" b="1">
                <a:solidFill>
                  <a:srgbClr val="00CC00"/>
                </a:solidFill>
                <a:latin typeface="Helvetica" pitchFamily="2" charset="0"/>
              </a:rPr>
              <a:t>212</a:t>
            </a:r>
          </a:p>
        </p:txBody>
      </p:sp>
      <p:sp>
        <p:nvSpPr>
          <p:cNvPr id="330" name="TextBox 329"/>
          <p:cNvSpPr txBox="1"/>
          <p:nvPr>
            <p:custDataLst>
              <p:tags r:id="rId68"/>
            </p:custDataLst>
          </p:nvPr>
        </p:nvSpPr>
        <p:spPr>
          <a:xfrm>
            <a:off x="9511596" y="6028398"/>
            <a:ext cx="912499" cy="369332"/>
          </a:xfrm>
          <a:prstGeom prst="rect">
            <a:avLst/>
          </a:prstGeom>
          <a:noFill/>
        </p:spPr>
        <p:txBody>
          <a:bodyPr wrap="square" rtlCol="0">
            <a:spAutoFit/>
          </a:bodyPr>
          <a:lstStyle/>
          <a:p>
            <a:pPr algn="ctr"/>
            <a:r>
              <a:rPr lang="fr-CA" b="1">
                <a:solidFill>
                  <a:srgbClr val="00CC00"/>
                </a:solidFill>
                <a:latin typeface="Helvetica" pitchFamily="2" charset="0"/>
              </a:rPr>
              <a:t>11 793</a:t>
            </a:r>
          </a:p>
        </p:txBody>
      </p:sp>
    </p:spTree>
    <p:extLst>
      <p:ext uri="{BB962C8B-B14F-4D97-AF65-F5344CB8AC3E}">
        <p14:creationId xmlns:p14="http://schemas.microsoft.com/office/powerpoint/2010/main" val="593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8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2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7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P spid="301" grpId="0"/>
      <p:bldP spid="302" grpId="0"/>
      <p:bldP spid="303" grpId="0"/>
      <p:bldP spid="304" grpId="0"/>
      <p:bldP spid="305" grpId="0"/>
      <p:bldP spid="306" grpId="0"/>
      <p:bldP spid="308" grpId="0"/>
      <p:bldP spid="317" grpId="0"/>
      <p:bldP spid="318" grpId="0"/>
      <p:bldP spid="319" grpId="0"/>
      <p:bldP spid="320" grpId="0"/>
      <p:bldP spid="321" grpId="0"/>
      <p:bldP spid="322" grpId="0"/>
      <p:bldP spid="323" grpId="0"/>
      <p:bldP spid="324" grpId="0"/>
      <p:bldP spid="325" grpId="0"/>
      <p:bldP spid="326" grpId="0"/>
      <p:bldP spid="327" grpId="0"/>
      <p:bldP spid="328" grpId="0"/>
      <p:bldP spid="329" grpId="0"/>
      <p:bldP spid="3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Analogie : pizzeria</a:t>
            </a:r>
          </a:p>
        </p:txBody>
      </p:sp>
      <p:sp>
        <p:nvSpPr>
          <p:cNvPr id="3" name="Content Placeholder 2"/>
          <p:cNvSpPr>
            <a:spLocks noGrp="1"/>
          </p:cNvSpPr>
          <p:nvPr>
            <p:ph idx="1"/>
            <p:custDataLst>
              <p:tags r:id="rId2"/>
            </p:custDataLst>
          </p:nvPr>
        </p:nvSpPr>
        <p:spPr/>
        <p:txBody>
          <a:bodyPr>
            <a:normAutofit lnSpcReduction="10000"/>
          </a:bodyPr>
          <a:lstStyle/>
          <a:p>
            <a:pPr algn="just">
              <a:lnSpc>
                <a:spcPct val="100000"/>
              </a:lnSpc>
            </a:pPr>
            <a:r>
              <a:rPr lang="fr-CA" dirty="0"/>
              <a:t>Les avantages du parallélisme dépendent de la possibilité d’adapter les algorithmes de série pour utiliser un matériel parallèle.</a:t>
            </a:r>
          </a:p>
          <a:p>
            <a:pPr algn="just">
              <a:lnSpc>
                <a:spcPct val="100000"/>
              </a:lnSpc>
            </a:pPr>
            <a:endParaRPr lang="en-US" sz="1000" dirty="0"/>
          </a:p>
          <a:p>
            <a:pPr algn="just">
              <a:lnSpc>
                <a:spcPct val="100000"/>
              </a:lnSpc>
            </a:pPr>
            <a:r>
              <a:rPr lang="fr-CA" dirty="0"/>
              <a:t>Analogie de la </a:t>
            </a:r>
            <a:r>
              <a:rPr lang="fr-CA" b="1" dirty="0"/>
              <a:t>pizzeria</a:t>
            </a:r>
            <a:r>
              <a:rPr lang="fr-CA" dirty="0"/>
              <a:t> pour les limitations de la parallélisation/goulot d’étranglement : </a:t>
            </a:r>
          </a:p>
          <a:p>
            <a:pPr lvl="1" algn="just">
              <a:lnSpc>
                <a:spcPct val="100000"/>
              </a:lnSpc>
            </a:pPr>
            <a:r>
              <a:rPr lang="fr-CA" dirty="0"/>
              <a:t>Plusieurs cuisiniers peuvent préparer les garnitures en parallèle </a:t>
            </a:r>
          </a:p>
          <a:p>
            <a:pPr lvl="1" algn="just">
              <a:lnSpc>
                <a:spcPct val="100000"/>
              </a:lnSpc>
            </a:pPr>
            <a:r>
              <a:rPr lang="fr-CA" dirty="0"/>
              <a:t>Mais la cuisson de la croûte ne peut pas être parallélisée</a:t>
            </a:r>
          </a:p>
          <a:p>
            <a:pPr lvl="1" algn="just">
              <a:lnSpc>
                <a:spcPct val="100000"/>
              </a:lnSpc>
            </a:pPr>
            <a:r>
              <a:rPr lang="fr-CA" dirty="0"/>
              <a:t>Le doublement du volume du four augmentera le nombre de pizzas que l’on peut préparer simultanément, mais n’accélère pas substantiellement la durée de préparation d’une pizza en particulier</a:t>
            </a:r>
          </a:p>
          <a:p>
            <a:pPr lvl="1" algn="just">
              <a:lnSpc>
                <a:spcPct val="100000"/>
              </a:lnSpc>
            </a:pPr>
            <a:r>
              <a:rPr lang="fr-CA" dirty="0"/>
              <a:t>Parfois, les goulots d’étranglement préviennent tout gain de parallélisme : les gens font la queue des deux côtés d’une table pour aller chercher de la soupe, mais il n’y a qu’une louche</a:t>
            </a:r>
          </a:p>
        </p:txBody>
      </p:sp>
    </p:spTree>
    <p:extLst>
      <p:ext uri="{BB962C8B-B14F-4D97-AF65-F5344CB8AC3E}">
        <p14:creationId xmlns:p14="http://schemas.microsoft.com/office/powerpoint/2010/main" val="225964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Nouvelle nouvelle</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a:latin typeface="Helvetica" pitchFamily="2" charset="0"/>
              </a:rPr>
              <a:t>La plupart</a:t>
            </a:r>
            <a:r>
              <a:rPr lang="fr-CA" dirty="0"/>
              <a:t> des tâches de calcul pratiques peuvent être parallélisées et le sont. Les spécialistes en science des données modernes utilisent des cadres dans lesquels l’informatique répartie est déjà implémentée (par exemple, Apache Spark implémente MapReduce).  </a:t>
            </a:r>
          </a:p>
        </p:txBody>
      </p:sp>
    </p:spTree>
    <p:extLst>
      <p:ext uri="{BB962C8B-B14F-4D97-AF65-F5344CB8AC3E}">
        <p14:creationId xmlns:p14="http://schemas.microsoft.com/office/powerpoint/2010/main" val="286909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FD94B-B95B-D54A-91AE-7DC85CD156CB}"/>
              </a:ext>
            </a:extLst>
          </p:cNvPr>
          <p:cNvSpPr>
            <a:spLocks noGrp="1"/>
          </p:cNvSpPr>
          <p:nvPr>
            <p:ph type="title"/>
            <p:custDataLst>
              <p:tags r:id="rId1"/>
            </p:custDataLst>
          </p:nvPr>
        </p:nvSpPr>
        <p:spPr/>
        <p:txBody>
          <a:bodyPr/>
          <a:lstStyle/>
          <a:p>
            <a:r>
              <a:rPr lang="fr-CA" dirty="0"/>
              <a:t>OBJECTIFS D’APPRENTISSAGE</a:t>
            </a:r>
          </a:p>
        </p:txBody>
      </p:sp>
      <p:sp>
        <p:nvSpPr>
          <p:cNvPr id="3" name="Content Placeholder 2">
            <a:extLst>
              <a:ext uri="{FF2B5EF4-FFF2-40B4-BE49-F238E27FC236}">
                <a16:creationId xmlns:a16="http://schemas.microsoft.com/office/drawing/2014/main" xmlns="" id="{49681DFB-60FA-5342-8AF7-044176262D5C}"/>
              </a:ext>
            </a:extLst>
          </p:cNvPr>
          <p:cNvSpPr>
            <a:spLocks noGrp="1"/>
          </p:cNvSpPr>
          <p:nvPr>
            <p:ph idx="1"/>
            <p:custDataLst>
              <p:tags r:id="rId2"/>
            </p:custDataLst>
          </p:nvPr>
        </p:nvSpPr>
        <p:spPr/>
        <p:txBody>
          <a:bodyPr>
            <a:normAutofit lnSpcReduction="10000"/>
          </a:bodyPr>
          <a:lstStyle/>
          <a:p>
            <a:pPr algn="just"/>
            <a:r>
              <a:rPr lang="fr-CA" dirty="0"/>
              <a:t>Être capable de décrire, à un niveau élevé, quelques-uns des problèmes et défis courants associés à l’analyse des données.</a:t>
            </a:r>
          </a:p>
          <a:p>
            <a:endParaRPr lang="en-US" sz="500" dirty="0"/>
          </a:p>
          <a:p>
            <a:r>
              <a:rPr lang="fr-CA" dirty="0"/>
              <a:t>Comprendre la valeur d’un modèle approximatif.</a:t>
            </a:r>
          </a:p>
          <a:p>
            <a:endParaRPr lang="en-US" sz="500" dirty="0"/>
          </a:p>
          <a:p>
            <a:r>
              <a:rPr lang="fr-CA" dirty="0"/>
              <a:t>Connaître la description des 5 V des mégadonnées.</a:t>
            </a:r>
          </a:p>
          <a:p>
            <a:endParaRPr lang="en-US" sz="500" dirty="0"/>
          </a:p>
          <a:p>
            <a:r>
              <a:rPr lang="fr-CA" dirty="0"/>
              <a:t>Apprécier les utilisations appropriées des résultats de la science des données.</a:t>
            </a:r>
          </a:p>
          <a:p>
            <a:endParaRPr lang="en-US" sz="500" dirty="0"/>
          </a:p>
          <a:p>
            <a:r>
              <a:rPr lang="fr-CA" dirty="0"/>
              <a:t>Prendre conscience de certains types courants de biais en science des données.</a:t>
            </a:r>
          </a:p>
          <a:p>
            <a:endParaRPr lang="en-US" sz="500" dirty="0"/>
          </a:p>
          <a:p>
            <a:r>
              <a:rPr lang="fr-CA" dirty="0"/>
              <a:t>Prendre conscience de certains mythes et erreurs classiques en science des données.</a:t>
            </a:r>
          </a:p>
        </p:txBody>
      </p:sp>
    </p:spTree>
    <p:extLst>
      <p:ext uri="{BB962C8B-B14F-4D97-AF65-F5344CB8AC3E}">
        <p14:creationId xmlns:p14="http://schemas.microsoft.com/office/powerpoint/2010/main" val="69801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Pertinence et portabilité</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xmlns="" id="{8E8B1F57-E8B8-004D-B2ED-05430125DD88}"/>
              </a:ext>
            </a:extLst>
          </p:cNvPr>
          <p:cNvSpPr/>
          <p:nvPr>
            <p:custDataLst>
              <p:tags r:id="rId3"/>
            </p:custDataLst>
          </p:nvPr>
        </p:nvSpPr>
        <p:spPr>
          <a:xfrm>
            <a:off x="507206" y="5113362"/>
            <a:ext cx="11160750" cy="1323439"/>
          </a:xfrm>
          <a:prstGeom prst="rect">
            <a:avLst/>
          </a:prstGeom>
        </p:spPr>
        <p:txBody>
          <a:bodyPr wrap="square">
            <a:spAutoFit/>
          </a:bodyPr>
          <a:lstStyle/>
          <a:p>
            <a:pPr algn="ctr"/>
            <a:r>
              <a:rPr lang="fr-CA" sz="1700" dirty="0">
                <a:solidFill>
                  <a:schemeClr val="bg1"/>
                </a:solidFill>
                <a:latin typeface="Dagny OT" panose="020B0504020201020104" pitchFamily="34" charset="77"/>
              </a:rPr>
              <a:t>« Il peut être tentant d’utiliser les données comme une béquille dans la prise de décision : </a:t>
            </a:r>
            <a:r>
              <a:rPr lang="en-US" sz="1700" dirty="0">
                <a:solidFill>
                  <a:schemeClr val="bg1"/>
                </a:solidFill>
                <a:latin typeface="Dagny OT" panose="020B0504020201020104" pitchFamily="34" charset="77"/>
              </a:rPr>
              <a:t>“</a:t>
            </a:r>
            <a:r>
              <a:rPr lang="fr-CA" sz="1700" dirty="0">
                <a:solidFill>
                  <a:schemeClr val="bg1"/>
                </a:solidFill>
                <a:latin typeface="Dagny OT" panose="020B0504020201020104" pitchFamily="34" charset="77"/>
              </a:rPr>
              <a:t> Ce sont les données qui le disent! ” Mais </a:t>
            </a:r>
            <a:r>
              <a:rPr lang="fr-CA" sz="1700" b="1" dirty="0">
                <a:solidFill>
                  <a:schemeClr val="bg1"/>
                </a:solidFill>
                <a:latin typeface="Dagny OT" panose="020B0504020201020104" pitchFamily="34" charset="77"/>
              </a:rPr>
              <a:t>parfois, les données nous déçoivent</a:t>
            </a:r>
            <a:r>
              <a:rPr lang="fr-CA" sz="1700" dirty="0">
                <a:solidFill>
                  <a:schemeClr val="bg1"/>
                </a:solidFill>
                <a:latin typeface="Dagny OT" panose="020B0504020201020104" pitchFamily="34" charset="77"/>
              </a:rPr>
              <a:t>, et la corrélation intéressante que vous avez trouvée n’est qu’un sous-produit d’un échantillon désordonné et biaisé. [...] Les sceptiques avisés peuvent vous aider à prendre du recul, à réfléchir et à vous demander si </a:t>
            </a:r>
            <a:r>
              <a:rPr lang="fr-CA" sz="1700" b="1" dirty="0">
                <a:solidFill>
                  <a:schemeClr val="bg1"/>
                </a:solidFill>
                <a:latin typeface="Dagny OT" panose="020B0504020201020104" pitchFamily="34" charset="77"/>
              </a:rPr>
              <a:t>ce que disent les données correspond réellement</a:t>
            </a:r>
            <a:r>
              <a:rPr lang="fr-CA" sz="1700" dirty="0">
                <a:solidFill>
                  <a:schemeClr val="bg1"/>
                </a:solidFill>
                <a:latin typeface="Dagny OT" panose="020B0504020201020104" pitchFamily="34" charset="77"/>
              </a:rPr>
              <a:t> à ce que vous savez et attendez du monde. »</a:t>
            </a:r>
          </a:p>
          <a:p>
            <a:pPr algn="r"/>
            <a:r>
              <a:rPr lang="fr-CA" sz="1200" dirty="0">
                <a:solidFill>
                  <a:schemeClr val="bg1"/>
                </a:solidFill>
                <a:latin typeface="Dagny OT" panose="020B0504020201020104" pitchFamily="34" charset="77"/>
              </a:rPr>
              <a:t>(Nicholas </a:t>
            </a:r>
            <a:r>
              <a:rPr lang="fr-CA" sz="1200" dirty="0" err="1">
                <a:solidFill>
                  <a:schemeClr val="bg1"/>
                </a:solidFill>
                <a:latin typeface="Dagny OT" panose="020B0504020201020104" pitchFamily="34" charset="77"/>
              </a:rPr>
              <a:t>Diakopoulos</a:t>
            </a:r>
            <a:r>
              <a:rPr lang="fr-CA" sz="1200" dirty="0">
                <a:solidFill>
                  <a:schemeClr val="bg1"/>
                </a:solidFill>
                <a:latin typeface="Dagny OT" panose="020B0504020201020104" pitchFamily="34" charset="77"/>
              </a:rPr>
              <a:t>, </a:t>
            </a:r>
            <a:r>
              <a:rPr lang="fr-CA" sz="1200" dirty="0">
                <a:solidFill>
                  <a:schemeClr val="bg1"/>
                </a:solidFill>
                <a:latin typeface="Dagny OT" panose="020B0504020201020104" pitchFamily="34" charset="77"/>
                <a:hlinkClick r:id="rId5">
                  <a:extLst>
                    <a:ext uri="{A12FA001-AC4F-418D-AE19-62706E023703}">
                      <ahyp:hlinkClr xmlns:ahyp="http://schemas.microsoft.com/office/drawing/2018/hyperlinkcolor" xmlns="" val="tx"/>
                    </a:ext>
                  </a:extLst>
                </a:hlinkClick>
              </a:rPr>
              <a:t>Harvard Business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xmlns="" val="tx"/>
                    </a:ext>
                  </a:extLst>
                </a:hlinkClick>
              </a:rPr>
              <a:t>Review</a:t>
            </a:r>
            <a:r>
              <a:rPr lang="fr-CA" sz="1200" dirty="0">
                <a:solidFill>
                  <a:schemeClr val="bg1"/>
                </a:solidFill>
                <a:latin typeface="Dagny OT" panose="020B0504020201020104" pitchFamily="34" charset="77"/>
              </a:rPr>
              <a:t> [en anglais seulement])</a:t>
            </a:r>
          </a:p>
        </p:txBody>
      </p:sp>
    </p:spTree>
    <p:extLst>
      <p:ext uri="{BB962C8B-B14F-4D97-AF65-F5344CB8AC3E}">
        <p14:creationId xmlns:p14="http://schemas.microsoft.com/office/powerpoint/2010/main" val="420642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Pertinence et portabilité</a:t>
            </a:r>
          </a:p>
        </p:txBody>
      </p:sp>
      <p:sp>
        <p:nvSpPr>
          <p:cNvPr id="3" name="Content Placeholder 2"/>
          <p:cNvSpPr>
            <a:spLocks noGrp="1"/>
          </p:cNvSpPr>
          <p:nvPr>
            <p:ph idx="1"/>
            <p:custDataLst>
              <p:tags r:id="rId2"/>
            </p:custDataLst>
          </p:nvPr>
        </p:nvSpPr>
        <p:spPr/>
        <p:txBody>
          <a:bodyPr/>
          <a:lstStyle/>
          <a:p>
            <a:pPr>
              <a:lnSpc>
                <a:spcPct val="100000"/>
              </a:lnSpc>
            </a:pPr>
            <a:r>
              <a:rPr lang="fr-CA" dirty="0"/>
              <a:t>Les modèles de science des données seront largement utilisés dans les années à venir (cela a déjà commencé). </a:t>
            </a:r>
          </a:p>
          <a:p>
            <a:pPr>
              <a:lnSpc>
                <a:spcPct val="100000"/>
              </a:lnSpc>
            </a:pPr>
            <a:endParaRPr lang="en-CA" sz="1000" dirty="0"/>
          </a:p>
          <a:p>
            <a:pPr algn="just">
              <a:lnSpc>
                <a:spcPct val="100000"/>
              </a:lnSpc>
            </a:pPr>
            <a:r>
              <a:rPr lang="fr-CA" dirty="0"/>
              <a:t>Nous avons discuté des avantages et des inconvénients de certaines applications pour des raisons éthiques et non techniques, mais il existe également des </a:t>
            </a:r>
            <a:r>
              <a:rPr lang="fr-CA" b="1" dirty="0"/>
              <a:t>défis techniques</a:t>
            </a:r>
            <a:r>
              <a:rPr lang="fr-CA" dirty="0"/>
              <a:t>. </a:t>
            </a:r>
          </a:p>
          <a:p>
            <a:pPr>
              <a:lnSpc>
                <a:spcPct val="100000"/>
              </a:lnSpc>
            </a:pPr>
            <a:endParaRPr lang="en-US" sz="1000" dirty="0"/>
          </a:p>
          <a:p>
            <a:pPr>
              <a:lnSpc>
                <a:spcPct val="100000"/>
              </a:lnSpc>
            </a:pPr>
            <a:r>
              <a:rPr lang="fr-CA" dirty="0"/>
              <a:t>Les méthodes de la science des données ne sont </a:t>
            </a:r>
            <a:r>
              <a:rPr lang="fr-CA" b="1" dirty="0"/>
              <a:t>pas</a:t>
            </a:r>
            <a:r>
              <a:rPr lang="fr-CA" dirty="0"/>
              <a:t> appropriées si : </a:t>
            </a:r>
          </a:p>
          <a:p>
            <a:pPr lvl="1">
              <a:lnSpc>
                <a:spcPct val="100000"/>
              </a:lnSpc>
            </a:pPr>
            <a:r>
              <a:rPr lang="fr-CA" dirty="0"/>
              <a:t>vous devez absolument utiliser des ensembles de données existants (</a:t>
            </a:r>
            <a:r>
              <a:rPr lang="fr-CA" b="1" dirty="0"/>
              <a:t>hérités</a:t>
            </a:r>
            <a:r>
              <a:rPr lang="fr-CA" dirty="0"/>
              <a:t>) au lieu d’un ensemble de données idéal (« ce sont les meilleures données dont nous disposons! »)</a:t>
            </a:r>
          </a:p>
        </p:txBody>
      </p:sp>
    </p:spTree>
    <p:extLst>
      <p:ext uri="{BB962C8B-B14F-4D97-AF65-F5344CB8AC3E}">
        <p14:creationId xmlns:p14="http://schemas.microsoft.com/office/powerpoint/2010/main" val="420360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Pertinence et portabilité</a:t>
            </a:r>
          </a:p>
        </p:txBody>
      </p:sp>
      <p:sp>
        <p:nvSpPr>
          <p:cNvPr id="3" name="Content Placeholder 2"/>
          <p:cNvSpPr>
            <a:spLocks noGrp="1"/>
          </p:cNvSpPr>
          <p:nvPr>
            <p:ph idx="1"/>
            <p:custDataLst>
              <p:tags r:id="rId2"/>
            </p:custDataLst>
          </p:nvPr>
        </p:nvSpPr>
        <p:spPr/>
        <p:txBody>
          <a:bodyPr/>
          <a:lstStyle/>
          <a:p>
            <a:pPr>
              <a:lnSpc>
                <a:spcPct val="100000"/>
              </a:lnSpc>
            </a:pPr>
            <a:r>
              <a:rPr lang="fr-CA" dirty="0"/>
              <a:t>Les méthodes de la science des données ne sont </a:t>
            </a:r>
            <a:r>
              <a:rPr lang="fr-CA" b="1" dirty="0"/>
              <a:t>pas</a:t>
            </a:r>
            <a:r>
              <a:rPr lang="fr-CA" dirty="0"/>
              <a:t> appropriées si : (suite) </a:t>
            </a:r>
          </a:p>
          <a:p>
            <a:pPr lvl="1">
              <a:lnSpc>
                <a:spcPct val="100000"/>
              </a:lnSpc>
            </a:pPr>
            <a:r>
              <a:rPr lang="fr-CA" dirty="0"/>
              <a:t>l’ensemble de données a des attributs qui prédisent utilement une valeur d’intérêt, mais qui ne sont pas disponibles lorsqu’une prédiction est requise </a:t>
            </a:r>
          </a:p>
          <a:p>
            <a:pPr marL="914400" lvl="2" indent="0" algn="just">
              <a:lnSpc>
                <a:spcPct val="100000"/>
              </a:lnSpc>
              <a:buNone/>
            </a:pPr>
            <a:r>
              <a:rPr lang="fr-CA" sz="2000" b="1" dirty="0"/>
              <a:t>Exemple :</a:t>
            </a:r>
            <a:r>
              <a:rPr lang="fr-CA" sz="2000" dirty="0"/>
              <a:t> Le temps total passé sur un site Web peut prédire les futurs achats d’un visiteur, mais cette prévision doit être faite avant que le temps total passé sur le site Web soit connu…</a:t>
            </a:r>
          </a:p>
          <a:p>
            <a:pPr lvl="1" algn="just">
              <a:lnSpc>
                <a:spcPct val="100000"/>
              </a:lnSpc>
            </a:pPr>
            <a:endParaRPr lang="en-US" sz="1000" dirty="0"/>
          </a:p>
          <a:p>
            <a:pPr lvl="1" algn="just">
              <a:lnSpc>
                <a:spcPct val="100000"/>
              </a:lnSpc>
            </a:pPr>
            <a:r>
              <a:rPr lang="fr-CA" dirty="0"/>
              <a:t>vous voulez prédire l’appartenance à une classe en utilisant un algorithme d’apprentissage non supervisé</a:t>
            </a:r>
          </a:p>
          <a:p>
            <a:pPr marL="914400" lvl="2" indent="0">
              <a:lnSpc>
                <a:spcPct val="100000"/>
              </a:lnSpc>
              <a:buNone/>
            </a:pPr>
            <a:r>
              <a:rPr lang="fr-CA" sz="2000" b="1" dirty="0"/>
              <a:t>Exemple :</a:t>
            </a:r>
            <a:r>
              <a:rPr lang="fr-CA" sz="2000" dirty="0"/>
              <a:t> Le regroupement des données sur les prêts en défaut peut conduire à une grappe contenant de nombreux emprunteurs en défaut. Si de nouvelles instances sont ajoutées à cette grappe, faut-il les considérer comme des emprunteurs en défaut? </a:t>
            </a:r>
          </a:p>
        </p:txBody>
      </p:sp>
    </p:spTree>
    <p:extLst>
      <p:ext uri="{BB962C8B-B14F-4D97-AF65-F5344CB8AC3E}">
        <p14:creationId xmlns:p14="http://schemas.microsoft.com/office/powerpoint/2010/main" val="52412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Hypothèses non transférables</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Chaque modèle émet certaines hypothèses sur ce qui est ou non </a:t>
            </a:r>
            <a:r>
              <a:rPr lang="fr-CA" b="1" dirty="0"/>
              <a:t>pertinent</a:t>
            </a:r>
            <a:r>
              <a:rPr lang="fr-CA" dirty="0"/>
              <a:t> pour son fonctionnement, mais on a tendance à ne recueillir que des données </a:t>
            </a:r>
            <a:r>
              <a:rPr lang="fr-CA" b="1" dirty="0"/>
              <a:t>censées</a:t>
            </a:r>
            <a:r>
              <a:rPr lang="fr-CA" dirty="0"/>
              <a:t> être pertinentes pour une situation donnée.</a:t>
            </a:r>
          </a:p>
          <a:p>
            <a:pPr algn="just">
              <a:lnSpc>
                <a:spcPct val="100000"/>
              </a:lnSpc>
            </a:pPr>
            <a:endParaRPr lang="en-US" sz="1000" dirty="0"/>
          </a:p>
          <a:p>
            <a:pPr algn="just">
              <a:lnSpc>
                <a:spcPct val="100000"/>
              </a:lnSpc>
            </a:pPr>
            <a:r>
              <a:rPr lang="fr-CA" dirty="0"/>
              <a:t>Si les données sont utilisées dans d’autres contextes ou pour effectuer des prédictions en fonction d’attributs sans données, la validation des résultats est impossible.</a:t>
            </a:r>
          </a:p>
          <a:p>
            <a:pPr lvl="1" algn="just">
              <a:lnSpc>
                <a:spcPct val="100000"/>
              </a:lnSpc>
            </a:pPr>
            <a:r>
              <a:rPr lang="fr-CA" b="1" dirty="0"/>
              <a:t>Exemple :</a:t>
            </a:r>
            <a:r>
              <a:rPr lang="fr-CA" dirty="0"/>
              <a:t> Pouvons-nous utiliser un modèle qui prédit les emprunteurs hypothécaires en défaut pour prévoir également les détenteurs d’un prêt auto en défaut?</a:t>
            </a:r>
          </a:p>
          <a:p>
            <a:pPr algn="just">
              <a:lnSpc>
                <a:spcPct val="100000"/>
              </a:lnSpc>
            </a:pPr>
            <a:endParaRPr lang="en-US" sz="100" dirty="0"/>
          </a:p>
        </p:txBody>
      </p:sp>
    </p:spTree>
    <p:extLst>
      <p:ext uri="{BB962C8B-B14F-4D97-AF65-F5344CB8AC3E}">
        <p14:creationId xmlns:p14="http://schemas.microsoft.com/office/powerpoint/2010/main" val="305975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1A46B-EBB0-2B4C-A97F-94B2A59DCD75}"/>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pPr>
              <a:lnSpc>
                <a:spcPct val="100000"/>
              </a:lnSpc>
            </a:pPr>
            <a:r>
              <a:rPr lang="fr-CA" dirty="0"/>
              <a:t>N’y a-t-il vraiment aucun lien entre les défauts de paiement hypothécaire et les défauts de paiement de prêt auto? </a:t>
            </a:r>
          </a:p>
        </p:txBody>
      </p:sp>
    </p:spTree>
    <p:extLst>
      <p:ext uri="{BB962C8B-B14F-4D97-AF65-F5344CB8AC3E}">
        <p14:creationId xmlns:p14="http://schemas.microsoft.com/office/powerpoint/2010/main" val="135549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xmlns="" id="{C77E9A3C-0837-614D-9ECE-97A3146E8671}"/>
              </a:ext>
            </a:extLst>
          </p:cNvPr>
          <p:cNvSpPr/>
          <p:nvPr>
            <p:custDataLst>
              <p:tags r:id="rId3"/>
            </p:custDataLst>
          </p:nvPr>
        </p:nvSpPr>
        <p:spPr>
          <a:xfrm>
            <a:off x="581192" y="5070255"/>
            <a:ext cx="11029614" cy="1384995"/>
          </a:xfrm>
          <a:prstGeom prst="rect">
            <a:avLst/>
          </a:prstGeom>
        </p:spPr>
        <p:txBody>
          <a:bodyPr wrap="square">
            <a:spAutoFit/>
          </a:bodyPr>
          <a:lstStyle/>
          <a:p>
            <a:pPr algn="ctr"/>
            <a:r>
              <a:rPr lang="fr-CA" dirty="0">
                <a:solidFill>
                  <a:schemeClr val="bg1"/>
                </a:solidFill>
                <a:latin typeface="Dagny OT" panose="020B0504020201020104" pitchFamily="34" charset="77"/>
              </a:rPr>
              <a:t>« Si l’écart entre deux résultats de sondage est inférieur à la marge d’erreur, il n’y a rien à reporter. Les faits scientifiques ne sont pas déterminés par des sondages d’opinion. Un sondage effectué auprès de vos téléspectateurs/internautes n’est pas un sondage scientifique.</a:t>
            </a:r>
            <a:br>
              <a:rPr lang="fr-CA" dirty="0">
                <a:solidFill>
                  <a:schemeClr val="bg1"/>
                </a:solidFill>
                <a:latin typeface="Dagny OT" panose="020B0504020201020104" pitchFamily="34" charset="77"/>
              </a:rPr>
            </a:br>
            <a:r>
              <a:rPr lang="fr-CA" dirty="0">
                <a:solidFill>
                  <a:schemeClr val="bg1"/>
                </a:solidFill>
                <a:latin typeface="Dagny OT" panose="020B0504020201020104" pitchFamily="34" charset="77"/>
              </a:rPr>
              <a:t>Qu’arriverait-il si tous les sondages incluaient l’option « Je n’en ai rien à faire »?</a:t>
            </a:r>
          </a:p>
          <a:p>
            <a:pPr algn="r"/>
            <a:r>
              <a:rPr lang="fr-CA" sz="1200" dirty="0">
                <a:solidFill>
                  <a:schemeClr val="bg1"/>
                </a:solidFill>
                <a:latin typeface="Dagny OT" panose="020B0504020201020104" pitchFamily="34" charset="77"/>
              </a:rPr>
              <a:t>(Jorge Chan,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xmlns="" val="tx"/>
                    </a:ext>
                  </a:extLst>
                </a:hlinkClick>
              </a:rPr>
              <a:t>Piled</a:t>
            </a:r>
            <a:r>
              <a:rPr lang="fr-CA" sz="1200" dirty="0">
                <a:solidFill>
                  <a:schemeClr val="bg1"/>
                </a:solidFill>
                <a:latin typeface="Dagny OT" panose="020B0504020201020104" pitchFamily="34" charset="77"/>
                <a:hlinkClick r:id="rId5">
                  <a:extLst>
                    <a:ext uri="{A12FA001-AC4F-418D-AE19-62706E023703}">
                      <ahyp:hlinkClr xmlns:ahyp="http://schemas.microsoft.com/office/drawing/2018/hyperlinkcolor" xmlns="" val="tx"/>
                    </a:ext>
                  </a:extLst>
                </a:hlinkClick>
              </a:rPr>
              <a:t>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xmlns="" val="tx"/>
                    </a:ext>
                  </a:extLst>
                </a:hlinkClick>
              </a:rPr>
              <a:t>Higher</a:t>
            </a:r>
            <a:r>
              <a:rPr lang="fr-CA" sz="1200" dirty="0">
                <a:solidFill>
                  <a:schemeClr val="bg1"/>
                </a:solidFill>
                <a:latin typeface="Dagny OT" panose="020B0504020201020104" pitchFamily="34" charset="77"/>
                <a:hlinkClick r:id="rId5">
                  <a:extLst>
                    <a:ext uri="{A12FA001-AC4F-418D-AE19-62706E023703}">
                      <ahyp:hlinkClr xmlns:ahyp="http://schemas.microsoft.com/office/drawing/2018/hyperlinkcolor" xmlns="" val="tx"/>
                    </a:ext>
                  </a:extLst>
                </a:hlinkClick>
              </a:rPr>
              <a:t> and </a:t>
            </a:r>
            <a:r>
              <a:rPr lang="fr-CA" sz="1200" dirty="0" err="1">
                <a:solidFill>
                  <a:schemeClr val="bg1"/>
                </a:solidFill>
                <a:latin typeface="Dagny OT" panose="020B0504020201020104" pitchFamily="34" charset="77"/>
                <a:hlinkClick r:id="rId5">
                  <a:extLst>
                    <a:ext uri="{A12FA001-AC4F-418D-AE19-62706E023703}">
                      <ahyp:hlinkClr xmlns:ahyp="http://schemas.microsoft.com/office/drawing/2018/hyperlinkcolor" xmlns="" val="tx"/>
                    </a:ext>
                  </a:extLst>
                </a:hlinkClick>
              </a:rPr>
              <a:t>Deeper</a:t>
            </a:r>
            <a:r>
              <a:rPr lang="fr-CA" sz="1200" dirty="0">
                <a:solidFill>
                  <a:schemeClr val="bg1"/>
                </a:solidFill>
                <a:latin typeface="Dagny OT" panose="020B0504020201020104" pitchFamily="34" charset="77"/>
              </a:rPr>
              <a:t> [en anglais seulement])</a:t>
            </a:r>
          </a:p>
        </p:txBody>
      </p:sp>
    </p:spTree>
    <p:extLst>
      <p:ext uri="{BB962C8B-B14F-4D97-AF65-F5344CB8AC3E}">
        <p14:creationId xmlns:p14="http://schemas.microsoft.com/office/powerpoint/2010/main" val="425325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p:sp>
        <p:nvSpPr>
          <p:cNvPr id="3" name="Content Placeholder 2"/>
          <p:cNvSpPr>
            <a:spLocks noGrp="1"/>
          </p:cNvSpPr>
          <p:nvPr>
            <p:ph idx="1"/>
            <p:custDataLst>
              <p:tags r:id="rId2"/>
            </p:custDataLst>
          </p:nvPr>
        </p:nvSpPr>
        <p:spPr/>
        <p:txBody>
          <a:bodyPr>
            <a:normAutofit lnSpcReduction="10000"/>
          </a:bodyPr>
          <a:lstStyle/>
          <a:p>
            <a:pPr algn="just">
              <a:lnSpc>
                <a:spcPct val="100000"/>
              </a:lnSpc>
            </a:pPr>
            <a:r>
              <a:rPr lang="fr-CA" dirty="0"/>
              <a:t>Lorsque vous consultez (ou menez) des études, vous devriez essayer de déterminer comment les biais suivants auraient pu entrer en jeu :</a:t>
            </a:r>
          </a:p>
          <a:p>
            <a:pPr lvl="1">
              <a:lnSpc>
                <a:spcPct val="100000"/>
              </a:lnSpc>
            </a:pPr>
            <a:r>
              <a:rPr lang="fr-CA" b="1" dirty="0"/>
              <a:t>Biais de sélection</a:t>
            </a:r>
            <a:r>
              <a:rPr lang="fr-CA" dirty="0"/>
              <a:t> (quelles données a-t-on incluses, comment les a-t-on sélectionnées?)</a:t>
            </a:r>
          </a:p>
          <a:p>
            <a:pPr lvl="1">
              <a:lnSpc>
                <a:spcPct val="100000"/>
              </a:lnSpc>
            </a:pPr>
            <a:r>
              <a:rPr lang="fr-CA" b="1" dirty="0"/>
              <a:t>Biais d’omission de variable</a:t>
            </a:r>
            <a:r>
              <a:rPr lang="fr-CA" dirty="0"/>
              <a:t> (a-t-on ignoré des variables pertinentes?)</a:t>
            </a:r>
          </a:p>
          <a:p>
            <a:pPr lvl="1">
              <a:lnSpc>
                <a:spcPct val="100000"/>
              </a:lnSpc>
            </a:pPr>
            <a:r>
              <a:rPr lang="fr-CA" b="1" dirty="0"/>
              <a:t>Biais de détection </a:t>
            </a:r>
            <a:r>
              <a:rPr lang="fr-CA" dirty="0"/>
              <a:t>(des connaissances antérieures ont-elles influé sur les résultats?)</a:t>
            </a:r>
          </a:p>
          <a:p>
            <a:pPr lvl="1">
              <a:lnSpc>
                <a:spcPct val="100000"/>
              </a:lnSpc>
            </a:pPr>
            <a:r>
              <a:rPr lang="fr-CA" b="1" dirty="0"/>
              <a:t>Biais de financement </a:t>
            </a:r>
            <a:r>
              <a:rPr lang="fr-CA" dirty="0"/>
              <a:t>(qui paie ceci?)</a:t>
            </a:r>
          </a:p>
          <a:p>
            <a:pPr lvl="1">
              <a:lnSpc>
                <a:spcPct val="100000"/>
              </a:lnSpc>
            </a:pPr>
            <a:r>
              <a:rPr lang="fr-CA" b="1" dirty="0"/>
              <a:t>Biais de publication </a:t>
            </a:r>
            <a:r>
              <a:rPr lang="fr-CA" dirty="0"/>
              <a:t>(qu’est-ce qui n’est pas publié?)</a:t>
            </a:r>
          </a:p>
          <a:p>
            <a:pPr lvl="1">
              <a:lnSpc>
                <a:spcPct val="100000"/>
              </a:lnSpc>
            </a:pPr>
            <a:r>
              <a:rPr lang="fr-CA" b="1" dirty="0"/>
              <a:t>Biais de surveillance des données </a:t>
            </a:r>
            <a:r>
              <a:rPr lang="fr-CA" dirty="0"/>
              <a:t>(fait-on trop d’efforts?)</a:t>
            </a:r>
          </a:p>
          <a:p>
            <a:pPr lvl="1">
              <a:lnSpc>
                <a:spcPct val="100000"/>
              </a:lnSpc>
            </a:pPr>
            <a:r>
              <a:rPr lang="fr-CA" b="1" dirty="0"/>
              <a:t>Biais analytique </a:t>
            </a:r>
            <a:r>
              <a:rPr lang="fr-CA" dirty="0"/>
              <a:t>(le choix de la méthode donnée a-t-il influé sur les résultats?)</a:t>
            </a:r>
          </a:p>
          <a:p>
            <a:pPr lvl="1">
              <a:lnSpc>
                <a:spcPct val="100000"/>
              </a:lnSpc>
            </a:pPr>
            <a:r>
              <a:rPr lang="fr-CA" b="1" dirty="0"/>
              <a:t>Biais d’exclusion </a:t>
            </a:r>
            <a:r>
              <a:rPr lang="fr-CA" dirty="0"/>
              <a:t>(exclue-t-on certaines observations/unités bien précises?)</a:t>
            </a:r>
          </a:p>
        </p:txBody>
      </p:sp>
    </p:spTree>
    <p:extLst>
      <p:ext uri="{BB962C8B-B14F-4D97-AF65-F5344CB8AC3E}">
        <p14:creationId xmlns:p14="http://schemas.microsoft.com/office/powerpoint/2010/main" val="179849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p:sp>
        <p:nvSpPr>
          <p:cNvPr id="3" name="Content Placeholder 2"/>
          <p:cNvSpPr>
            <a:spLocks noGrp="1"/>
          </p:cNvSpPr>
          <p:nvPr>
            <p:ph idx="1"/>
            <p:custDataLst>
              <p:tags r:id="rId2"/>
            </p:custDataLst>
          </p:nvPr>
        </p:nvSpPr>
        <p:spPr/>
        <p:txBody>
          <a:bodyPr/>
          <a:lstStyle/>
          <a:p>
            <a:r>
              <a:rPr lang="fr-CA" dirty="0"/>
              <a:t>La corrélation n’est pas un lien de causalité (mais c’est un indice!)</a:t>
            </a:r>
          </a:p>
          <a:p>
            <a:endParaRPr lang="en-US" sz="1000" dirty="0"/>
          </a:p>
          <a:p>
            <a:r>
              <a:rPr lang="fr-CA" dirty="0"/>
              <a:t>Les tendances extrêmes peuvent induire en erreur.</a:t>
            </a:r>
          </a:p>
          <a:p>
            <a:endParaRPr lang="en-US" sz="1000" dirty="0"/>
          </a:p>
          <a:p>
            <a:r>
              <a:rPr lang="fr-CA" dirty="0"/>
              <a:t>Il faut rester dans les limites d’une étude.</a:t>
            </a:r>
          </a:p>
          <a:p>
            <a:endParaRPr lang="en-US" sz="1000" dirty="0"/>
          </a:p>
          <a:p>
            <a:r>
              <a:rPr lang="fr-CA" dirty="0"/>
              <a:t>Gardez le taux de base à l’esprit.</a:t>
            </a:r>
          </a:p>
          <a:p>
            <a:endParaRPr lang="en-US" sz="1000" dirty="0"/>
          </a:p>
          <a:p>
            <a:r>
              <a:rPr lang="fr-CA" dirty="0"/>
              <a:t>Des résultats étranges se produisent parfois (paradoxe de Simpson).</a:t>
            </a:r>
          </a:p>
        </p:txBody>
      </p:sp>
    </p:spTree>
    <p:extLst>
      <p:ext uri="{BB962C8B-B14F-4D97-AF65-F5344CB8AC3E}">
        <p14:creationId xmlns:p14="http://schemas.microsoft.com/office/powerpoint/2010/main" val="168243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Biais, sophismes et interprétation</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lstStyle/>
              <a:p>
                <a:r>
                  <a:rPr lang="fr-CA"/>
                  <a:t>Le hasard joue un rôle.</a:t>
                </a:r>
              </a:p>
              <a:p>
                <a:endParaRPr lang="en-US" sz="1000" dirty="0"/>
              </a:p>
              <a:p>
                <a:r>
                  <a:rPr lang="fr-CA"/>
                  <a:t>Toute activité analytique comporte une composante humaine.</a:t>
                </a:r>
              </a:p>
              <a:p>
                <a:endParaRPr lang="en-US" sz="1000" dirty="0"/>
              </a:p>
              <a:p>
                <a:r>
                  <a:rPr lang="fr-CA"/>
                  <a:t>De petits effets peuvent tout de même être (statistiquement) significatifs.</a:t>
                </a:r>
              </a:p>
              <a:p>
                <a:endParaRPr lang="en-US" sz="1000" dirty="0"/>
              </a:p>
              <a:p>
                <a:r>
                  <a:rPr lang="fr-CA"/>
                  <a:t>Méfiez-vous des statistiques sacro-saintes (valeur </a:t>
                </a:r>
                <a14:m>
                  <m:oMath xmlns:m="http://schemas.openxmlformats.org/officeDocument/2006/math">
                    <m:r>
                      <a:rPr lang="en-US" i="1" dirty="0" smtClean="0">
                        <a:latin typeface="Cambria Math" panose="02040503050406030204" pitchFamily="18" charset="0"/>
                      </a:rPr>
                      <m:t>𝑝</m:t>
                    </m:r>
                  </m:oMath>
                </a14:m>
                <a:r>
                  <a:rPr lang="fr-CA"/>
                  <a:t>, etc.).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36118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850CE-D79B-954D-99E7-AF18BDA2A7D7}"/>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pPr>
              <a:lnSpc>
                <a:spcPct val="100000"/>
              </a:lnSpc>
            </a:pPr>
            <a:r>
              <a:rPr lang="fr-CA" dirty="0"/>
              <a:t>La présence d’un biais invalide-t-elle nécessairement les résultats?</a:t>
            </a:r>
          </a:p>
        </p:txBody>
      </p:sp>
    </p:spTree>
    <p:extLst>
      <p:ext uri="{BB962C8B-B14F-4D97-AF65-F5344CB8AC3E}">
        <p14:creationId xmlns:p14="http://schemas.microsoft.com/office/powerpoint/2010/main" val="249344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Mauvaises données</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xmlns="" id="{993003E6-2360-2449-9EF9-EE4E32DDA4BA}"/>
              </a:ext>
            </a:extLst>
          </p:cNvPr>
          <p:cNvSpPr/>
          <p:nvPr>
            <p:custDataLst>
              <p:tags r:id="rId3"/>
            </p:custDataLst>
          </p:nvPr>
        </p:nvSpPr>
        <p:spPr>
          <a:xfrm>
            <a:off x="574842" y="5233851"/>
            <a:ext cx="11029615" cy="1292662"/>
          </a:xfrm>
          <a:prstGeom prst="rect">
            <a:avLst/>
          </a:prstGeom>
        </p:spPr>
        <p:txBody>
          <a:bodyPr wrap="square">
            <a:spAutoFit/>
          </a:bodyPr>
          <a:lstStyle/>
          <a:p>
            <a:pPr algn="ctr"/>
            <a:r>
              <a:rPr lang="fr-CA" dirty="0">
                <a:solidFill>
                  <a:schemeClr val="bg1"/>
                </a:solidFill>
                <a:latin typeface="Dagny OT" panose="020B0504020201020104" pitchFamily="34" charset="77"/>
              </a:rPr>
              <a:t>« Nous </a:t>
            </a:r>
            <a:r>
              <a:rPr lang="fr-CA" i="1" dirty="0">
                <a:solidFill>
                  <a:schemeClr val="bg1"/>
                </a:solidFill>
                <a:latin typeface="Dagny OT" panose="020B0504020201020104" pitchFamily="34" charset="77"/>
              </a:rPr>
              <a:t>disons</a:t>
            </a:r>
            <a:r>
              <a:rPr lang="fr-CA" dirty="0">
                <a:solidFill>
                  <a:schemeClr val="bg1"/>
                </a:solidFill>
                <a:latin typeface="Dagny OT" panose="020B0504020201020104" pitchFamily="34" charset="77"/>
              </a:rPr>
              <a:t> tous que nous aimons les données, mais ce n’est pas vrai. Ce que nous aimons, c’est obtenir des perspectives grâce aux données. Cela n’équivaut pas tout à fait à aimer les données. En fait, j’ose dire que je ne me soucie pas vraiment des données, et il semblerait que je ne suis pas le seul. »</a:t>
            </a:r>
          </a:p>
          <a:p>
            <a:pPr algn="r"/>
            <a:r>
              <a:rPr lang="fr-CA" sz="1200" dirty="0">
                <a:solidFill>
                  <a:schemeClr val="bg1"/>
                </a:solidFill>
                <a:latin typeface="Dagny OT" panose="020B0504020201020104" pitchFamily="34" charset="77"/>
                <a:cs typeface="Helvetica" panose="020B0604020202020204" pitchFamily="34" charset="0"/>
              </a:rPr>
              <a:t>(Q.E. McCallum, </a:t>
            </a:r>
            <a:r>
              <a:rPr lang="fr-CA" sz="1200" i="1" dirty="0">
                <a:solidFill>
                  <a:schemeClr val="bg1"/>
                </a:solidFill>
                <a:latin typeface="Dagny OT" panose="020B0504020201020104" pitchFamily="34" charset="77"/>
                <a:cs typeface="Helvetica" panose="020B0604020202020204" pitchFamily="34" charset="0"/>
              </a:rPr>
              <a:t>Bad Data </a:t>
            </a:r>
            <a:r>
              <a:rPr lang="fr-CA" sz="1200" i="1" dirty="0" err="1">
                <a:solidFill>
                  <a:schemeClr val="bg1"/>
                </a:solidFill>
                <a:latin typeface="Dagny OT" panose="020B0504020201020104" pitchFamily="34" charset="77"/>
                <a:cs typeface="Helvetica" panose="020B0604020202020204" pitchFamily="34" charset="0"/>
              </a:rPr>
              <a:t>Handbook</a:t>
            </a:r>
            <a:r>
              <a:rPr lang="fr-CA" sz="1200" dirty="0">
                <a:solidFill>
                  <a:schemeClr val="bg1"/>
                </a:solidFill>
                <a:latin typeface="Dagny OT" panose="020B0504020201020104" pitchFamily="34" charset="77"/>
                <a:cs typeface="Helvetica" panose="020B0604020202020204" pitchFamily="34" charset="0"/>
              </a:rPr>
              <a:t>)</a:t>
            </a:r>
          </a:p>
          <a:p>
            <a:pPr algn="just"/>
            <a:endParaRPr lang="en-CA" sz="1200" dirty="0">
              <a:cs typeface="Helvetica" panose="020B0604020202020204" pitchFamily="34" charset="0"/>
            </a:endParaRPr>
          </a:p>
        </p:txBody>
      </p:sp>
    </p:spTree>
    <p:extLst>
      <p:ext uri="{BB962C8B-B14F-4D97-AF65-F5344CB8AC3E}">
        <p14:creationId xmlns:p14="http://schemas.microsoft.com/office/powerpoint/2010/main" val="293054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xmlns="" id="{2812D68C-E6F2-1C4D-ADC8-B1224B69DDC8}"/>
              </a:ext>
            </a:extLst>
          </p:cNvPr>
          <p:cNvSpPr/>
          <p:nvPr>
            <p:custDataLst>
              <p:tags r:id="rId3"/>
            </p:custDataLst>
          </p:nvPr>
        </p:nvSpPr>
        <p:spPr>
          <a:xfrm>
            <a:off x="1466491" y="5264319"/>
            <a:ext cx="9161252" cy="1015663"/>
          </a:xfrm>
          <a:prstGeom prst="rect">
            <a:avLst/>
          </a:prstGeom>
        </p:spPr>
        <p:txBody>
          <a:bodyPr wrap="square">
            <a:spAutoFit/>
          </a:bodyPr>
          <a:lstStyle/>
          <a:p>
            <a:pPr algn="ctr"/>
            <a:r>
              <a:rPr lang="fr-CA" dirty="0">
                <a:solidFill>
                  <a:schemeClr val="bg1"/>
                </a:solidFill>
                <a:latin typeface="Dagny OT" panose="020B0504020201020104" pitchFamily="34" charset="77"/>
                <a:cs typeface="Helvetica" panose="020B0604020202020204" pitchFamily="34" charset="0"/>
              </a:rPr>
              <a:t>« Rien n’est toujours absolument ainsi. »</a:t>
            </a:r>
          </a:p>
          <a:p>
            <a:pPr algn="r"/>
            <a:r>
              <a:rPr lang="fr-CA" sz="1200" dirty="0">
                <a:solidFill>
                  <a:schemeClr val="bg1"/>
                </a:solidFill>
                <a:latin typeface="Dagny OT" panose="020B0504020201020104" pitchFamily="34" charset="77"/>
                <a:cs typeface="Helvetica" panose="020B0604020202020204" pitchFamily="34" charset="0"/>
              </a:rPr>
              <a:t>(Première loi de Sturgeon)</a:t>
            </a:r>
          </a:p>
          <a:p>
            <a:pPr algn="ctr"/>
            <a:r>
              <a:rPr lang="fr-CA" dirty="0">
                <a:solidFill>
                  <a:schemeClr val="bg1"/>
                </a:solidFill>
                <a:latin typeface="Dagny OT" panose="020B0504020201020104" pitchFamily="34" charset="77"/>
                <a:cs typeface="Helvetica" panose="020B0604020202020204" pitchFamily="34" charset="0"/>
              </a:rPr>
              <a:t>« Quatre-vingt-dix pour cent de toute chose est du déchet. »</a:t>
            </a:r>
          </a:p>
          <a:p>
            <a:pPr algn="r"/>
            <a:r>
              <a:rPr lang="fr-CA" sz="1200" dirty="0">
                <a:solidFill>
                  <a:schemeClr val="bg1"/>
                </a:solidFill>
                <a:latin typeface="Dagny OT" panose="020B0504020201020104" pitchFamily="34" charset="77"/>
                <a:cs typeface="Helvetica" panose="020B0604020202020204" pitchFamily="34" charset="0"/>
              </a:rPr>
              <a:t>(maxime de Sturgeon)</a:t>
            </a:r>
          </a:p>
        </p:txBody>
      </p:sp>
    </p:spTree>
    <p:extLst>
      <p:ext uri="{BB962C8B-B14F-4D97-AF65-F5344CB8AC3E}">
        <p14:creationId xmlns:p14="http://schemas.microsoft.com/office/powerpoint/2010/main" val="9416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 de la science des données</a:t>
            </a:r>
          </a:p>
        </p:txBody>
      </p:sp>
      <p:sp>
        <p:nvSpPr>
          <p:cNvPr id="3" name="Content Placeholder 2"/>
          <p:cNvSpPr>
            <a:spLocks noGrp="1"/>
          </p:cNvSpPr>
          <p:nvPr>
            <p:ph idx="1"/>
            <p:custDataLst>
              <p:tags r:id="rId2"/>
            </p:custDataLst>
          </p:nvPr>
        </p:nvSpPr>
        <p:spPr>
          <a:xfrm>
            <a:off x="581192" y="1990712"/>
            <a:ext cx="11029615" cy="4140767"/>
          </a:xfrm>
        </p:spPr>
        <p:txBody>
          <a:bodyPr/>
          <a:lstStyle/>
          <a:p>
            <a:pPr>
              <a:lnSpc>
                <a:spcPct val="100000"/>
              </a:lnSpc>
            </a:pPr>
            <a:r>
              <a:rPr lang="fr-CA" b="1" dirty="0"/>
              <a:t>Mythe n</a:t>
            </a:r>
            <a:r>
              <a:rPr lang="fr-CA" b="1" baseline="30000" dirty="0"/>
              <a:t>o</a:t>
            </a:r>
            <a:r>
              <a:rPr lang="fr-CA" b="1" dirty="0"/>
              <a:t> 1</a:t>
            </a:r>
            <a:r>
              <a:rPr lang="fr-CA" dirty="0"/>
              <a:t> – La science des données a trait aux algorithmes.</a:t>
            </a:r>
          </a:p>
          <a:p>
            <a:pPr>
              <a:lnSpc>
                <a:spcPct val="100000"/>
              </a:lnSpc>
            </a:pPr>
            <a:endParaRPr lang="en-US" sz="1000" dirty="0"/>
          </a:p>
          <a:p>
            <a:pPr>
              <a:lnSpc>
                <a:spcPct val="100000"/>
              </a:lnSpc>
            </a:pPr>
            <a:r>
              <a:rPr lang="fr-CA" b="1" dirty="0"/>
              <a:t>Mythe n</a:t>
            </a:r>
            <a:r>
              <a:rPr lang="fr-CA" b="1" baseline="30000" dirty="0"/>
              <a:t>o</a:t>
            </a:r>
            <a:r>
              <a:rPr lang="fr-CA" b="1" dirty="0"/>
              <a:t> 2</a:t>
            </a:r>
            <a:r>
              <a:rPr lang="fr-CA" dirty="0"/>
              <a:t> – La science des données a trait à l’exactitude prédictive.</a:t>
            </a:r>
          </a:p>
          <a:p>
            <a:pPr>
              <a:lnSpc>
                <a:spcPct val="100000"/>
              </a:lnSpc>
            </a:pPr>
            <a:endParaRPr lang="en-CA" sz="1000" dirty="0"/>
          </a:p>
          <a:p>
            <a:pPr>
              <a:lnSpc>
                <a:spcPct val="100000"/>
              </a:lnSpc>
            </a:pPr>
            <a:r>
              <a:rPr lang="fr-CA" b="1" dirty="0"/>
              <a:t>Mythe n</a:t>
            </a:r>
            <a:r>
              <a:rPr lang="fr-CA" b="1" baseline="30000" dirty="0"/>
              <a:t>o</a:t>
            </a:r>
            <a:r>
              <a:rPr lang="fr-CA" b="1" dirty="0"/>
              <a:t> 3</a:t>
            </a:r>
            <a:r>
              <a:rPr lang="fr-CA" dirty="0"/>
              <a:t> – La science des données nécessite un entrepôt de données.</a:t>
            </a:r>
          </a:p>
          <a:p>
            <a:pPr>
              <a:lnSpc>
                <a:spcPct val="100000"/>
              </a:lnSpc>
            </a:pPr>
            <a:endParaRPr lang="en-CA" sz="1000" dirty="0"/>
          </a:p>
          <a:p>
            <a:pPr>
              <a:lnSpc>
                <a:spcPct val="100000"/>
              </a:lnSpc>
            </a:pPr>
            <a:r>
              <a:rPr lang="fr-CA" b="1" dirty="0"/>
              <a:t>Mythe n</a:t>
            </a:r>
            <a:r>
              <a:rPr lang="fr-CA" b="1" baseline="30000" dirty="0"/>
              <a:t>o</a:t>
            </a:r>
            <a:r>
              <a:rPr lang="fr-CA" b="1" dirty="0"/>
              <a:t> 4</a:t>
            </a:r>
            <a:r>
              <a:rPr lang="fr-CA" dirty="0"/>
              <a:t> – La science des données nécessite de grandes quantités de données.</a:t>
            </a:r>
          </a:p>
          <a:p>
            <a:pPr>
              <a:lnSpc>
                <a:spcPct val="100000"/>
              </a:lnSpc>
            </a:pPr>
            <a:endParaRPr lang="en-CA" sz="1000" dirty="0"/>
          </a:p>
          <a:p>
            <a:pPr>
              <a:lnSpc>
                <a:spcPct val="100000"/>
              </a:lnSpc>
            </a:pPr>
            <a:r>
              <a:rPr lang="fr-CA" b="1" dirty="0"/>
              <a:t>Mythe n</a:t>
            </a:r>
            <a:r>
              <a:rPr lang="fr-CA" b="1" baseline="30000" dirty="0"/>
              <a:t>o</a:t>
            </a:r>
            <a:r>
              <a:rPr lang="fr-CA" b="1" dirty="0"/>
              <a:t> 5</a:t>
            </a:r>
            <a:r>
              <a:rPr lang="fr-CA" dirty="0"/>
              <a:t> – La science des données nécessite des experts techniques.</a:t>
            </a:r>
          </a:p>
        </p:txBody>
      </p:sp>
      <p:sp>
        <p:nvSpPr>
          <p:cNvPr id="4" name="Text Placeholder 5">
            <a:extLst>
              <a:ext uri="{FF2B5EF4-FFF2-40B4-BE49-F238E27FC236}">
                <a16:creationId xmlns:a16="http://schemas.microsoft.com/office/drawing/2014/main" xmlns="" id="{CE452365-F90E-8348-A7E8-D61E4A447553}"/>
              </a:ext>
            </a:extLst>
          </p:cNvPr>
          <p:cNvSpPr txBox="1">
            <a:spLocks/>
          </p:cNvSpPr>
          <p:nvPr>
            <p:custDataLst>
              <p:tags r:id="rId3"/>
            </p:custDataLst>
          </p:nvPr>
        </p:nvSpPr>
        <p:spPr>
          <a:xfrm>
            <a:off x="2931268" y="0"/>
            <a:ext cx="9260732" cy="261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CA" sz="1800">
                <a:solidFill>
                  <a:schemeClr val="tx2"/>
                </a:solidFill>
                <a:latin typeface="Dagny OT" panose="020B0504020201020104" pitchFamily="34" charset="77"/>
              </a:rPr>
              <a:t>[A.K. Maheshwari, </a:t>
            </a:r>
            <a:r>
              <a:rPr lang="fr-CA" sz="1800" i="1">
                <a:solidFill>
                  <a:schemeClr val="tx2"/>
                </a:solidFill>
                <a:latin typeface="Dagny OT" panose="020B0504020201020104" pitchFamily="34" charset="77"/>
              </a:rPr>
              <a:t>Business Intelligence and Data Mining</a:t>
            </a:r>
            <a:r>
              <a:rPr lang="fr-CA" sz="1800">
                <a:solidFill>
                  <a:schemeClr val="tx2"/>
                </a:solidFill>
                <a:latin typeface="Dagny OT" panose="020B0504020201020104" pitchFamily="34" charset="77"/>
              </a:rPr>
              <a:t>]</a:t>
            </a:r>
          </a:p>
        </p:txBody>
      </p:sp>
    </p:spTree>
    <p:extLst>
      <p:ext uri="{BB962C8B-B14F-4D97-AF65-F5344CB8AC3E}">
        <p14:creationId xmlns:p14="http://schemas.microsoft.com/office/powerpoint/2010/main" val="281397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 de la science des données</a:t>
            </a:r>
          </a:p>
        </p:txBody>
      </p:sp>
      <p:sp>
        <p:nvSpPr>
          <p:cNvPr id="3" name="Content Placeholder 2"/>
          <p:cNvSpPr>
            <a:spLocks noGrp="1"/>
          </p:cNvSpPr>
          <p:nvPr>
            <p:ph idx="1"/>
            <p:custDataLst>
              <p:tags r:id="rId2"/>
            </p:custDataLst>
          </p:nvPr>
        </p:nvSpPr>
        <p:spPr/>
        <p:txBody>
          <a:bodyPr/>
          <a:lstStyle/>
          <a:p>
            <a:pPr>
              <a:lnSpc>
                <a:spcPct val="100000"/>
              </a:lnSpc>
            </a:pPr>
            <a:r>
              <a:rPr lang="fr-CA" b="1" dirty="0"/>
              <a:t>Erreur n</a:t>
            </a:r>
            <a:r>
              <a:rPr lang="fr-CA" b="1" baseline="30000" dirty="0"/>
              <a:t>o</a:t>
            </a:r>
            <a:r>
              <a:rPr lang="fr-CA" b="1" dirty="0"/>
              <a:t> 1</a:t>
            </a:r>
            <a:r>
              <a:rPr lang="fr-CA" dirty="0"/>
              <a:t> – Sélectionner le mauvais problème.</a:t>
            </a:r>
          </a:p>
          <a:p>
            <a:pPr>
              <a:lnSpc>
                <a:spcPct val="100000"/>
              </a:lnSpc>
            </a:pPr>
            <a:endParaRPr lang="en-US" sz="1000" dirty="0"/>
          </a:p>
          <a:p>
            <a:pPr>
              <a:lnSpc>
                <a:spcPct val="100000"/>
              </a:lnSpc>
            </a:pPr>
            <a:r>
              <a:rPr lang="fr-CA" b="1" dirty="0"/>
              <a:t>Erreur n</a:t>
            </a:r>
            <a:r>
              <a:rPr lang="fr-CA" b="1" baseline="30000" dirty="0"/>
              <a:t>o</a:t>
            </a:r>
            <a:r>
              <a:rPr lang="fr-CA" b="1" dirty="0"/>
              <a:t> 2</a:t>
            </a:r>
            <a:r>
              <a:rPr lang="fr-CA" dirty="0"/>
              <a:t> – Se retrouver enseveli sous des tonnes de données sans aucune compréhension des métadonnées. </a:t>
            </a:r>
          </a:p>
          <a:p>
            <a:pPr>
              <a:lnSpc>
                <a:spcPct val="100000"/>
              </a:lnSpc>
            </a:pPr>
            <a:endParaRPr lang="en-CA" sz="1000" dirty="0"/>
          </a:p>
          <a:p>
            <a:pPr>
              <a:lnSpc>
                <a:spcPct val="100000"/>
              </a:lnSpc>
            </a:pPr>
            <a:r>
              <a:rPr lang="fr-CA" b="1" dirty="0"/>
              <a:t>Erreur n</a:t>
            </a:r>
            <a:r>
              <a:rPr lang="fr-CA" b="1" baseline="30000" dirty="0"/>
              <a:t>o</a:t>
            </a:r>
            <a:r>
              <a:rPr lang="fr-CA" b="1" dirty="0"/>
              <a:t> 3</a:t>
            </a:r>
            <a:r>
              <a:rPr lang="fr-CA" dirty="0"/>
              <a:t> – Ne pas planifier le processus d’analyse des données.</a:t>
            </a:r>
          </a:p>
          <a:p>
            <a:pPr>
              <a:lnSpc>
                <a:spcPct val="100000"/>
              </a:lnSpc>
            </a:pPr>
            <a:endParaRPr lang="en-CA" sz="1000" dirty="0"/>
          </a:p>
          <a:p>
            <a:pPr>
              <a:lnSpc>
                <a:spcPct val="100000"/>
              </a:lnSpc>
            </a:pPr>
            <a:r>
              <a:rPr lang="fr-CA" b="1" dirty="0"/>
              <a:t>Erreur n</a:t>
            </a:r>
            <a:r>
              <a:rPr lang="fr-CA" b="1" baseline="30000" dirty="0"/>
              <a:t>o</a:t>
            </a:r>
            <a:r>
              <a:rPr lang="fr-CA" b="1" dirty="0"/>
              <a:t> 4</a:t>
            </a:r>
            <a:r>
              <a:rPr lang="fr-CA" dirty="0"/>
              <a:t> – Avoir des connaissances insuffisantes sur l’entreprise et le domaine.</a:t>
            </a:r>
          </a:p>
          <a:p>
            <a:pPr>
              <a:lnSpc>
                <a:spcPct val="100000"/>
              </a:lnSpc>
            </a:pPr>
            <a:endParaRPr lang="en-CA" sz="1000" dirty="0"/>
          </a:p>
          <a:p>
            <a:pPr>
              <a:lnSpc>
                <a:spcPct val="100000"/>
              </a:lnSpc>
            </a:pPr>
            <a:r>
              <a:rPr lang="fr-CA" b="1" dirty="0"/>
              <a:t>Erreur n</a:t>
            </a:r>
            <a:r>
              <a:rPr lang="fr-CA" b="1" baseline="30000" dirty="0"/>
              <a:t>o</a:t>
            </a:r>
            <a:r>
              <a:rPr lang="fr-CA" b="1" dirty="0"/>
              <a:t> 5</a:t>
            </a:r>
            <a:r>
              <a:rPr lang="fr-CA" dirty="0"/>
              <a:t> – Utiliser des outils d’analyse des données incompatibles.</a:t>
            </a:r>
          </a:p>
        </p:txBody>
      </p:sp>
      <p:sp>
        <p:nvSpPr>
          <p:cNvPr id="5" name="Text Placeholder 5">
            <a:extLst>
              <a:ext uri="{FF2B5EF4-FFF2-40B4-BE49-F238E27FC236}">
                <a16:creationId xmlns:a16="http://schemas.microsoft.com/office/drawing/2014/main" xmlns="" id="{5CD96AC3-9CCC-074B-80B0-AB76158F85EB}"/>
              </a:ext>
            </a:extLst>
          </p:cNvPr>
          <p:cNvSpPr txBox="1">
            <a:spLocks/>
          </p:cNvSpPr>
          <p:nvPr>
            <p:custDataLst>
              <p:tags r:id="rId3"/>
            </p:custDataLst>
          </p:nvPr>
        </p:nvSpPr>
        <p:spPr>
          <a:xfrm>
            <a:off x="2931268" y="0"/>
            <a:ext cx="9260732" cy="261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CA" sz="1800" dirty="0">
                <a:solidFill>
                  <a:schemeClr val="tx2"/>
                </a:solidFill>
                <a:latin typeface="Dagny OT" panose="020B0504020201020104" pitchFamily="34" charset="77"/>
              </a:rPr>
              <a:t>[A.K. </a:t>
            </a:r>
            <a:r>
              <a:rPr lang="fr-CA" sz="1800" dirty="0" err="1">
                <a:solidFill>
                  <a:schemeClr val="tx2"/>
                </a:solidFill>
                <a:latin typeface="Dagny OT" panose="020B0504020201020104" pitchFamily="34" charset="77"/>
              </a:rPr>
              <a:t>Maheshwari</a:t>
            </a:r>
            <a:r>
              <a:rPr lang="fr-CA" sz="1800" dirty="0">
                <a:solidFill>
                  <a:schemeClr val="tx2"/>
                </a:solidFill>
                <a:latin typeface="Dagny OT" panose="020B0504020201020104" pitchFamily="34" charset="77"/>
              </a:rPr>
              <a:t>, </a:t>
            </a:r>
            <a:r>
              <a:rPr lang="fr-CA" sz="1800" i="1" dirty="0">
                <a:solidFill>
                  <a:schemeClr val="tx2"/>
                </a:solidFill>
                <a:latin typeface="Dagny OT" panose="020B0504020201020104" pitchFamily="34" charset="77"/>
              </a:rPr>
              <a:t>Business Intelligence and Data Mining</a:t>
            </a:r>
            <a:r>
              <a:rPr lang="fr-CA" sz="1800" dirty="0">
                <a:solidFill>
                  <a:schemeClr val="tx2"/>
                </a:solidFill>
                <a:latin typeface="Dagny OT" panose="020B0504020201020104" pitchFamily="34" charset="77"/>
              </a:rPr>
              <a:t>]</a:t>
            </a:r>
          </a:p>
        </p:txBody>
      </p:sp>
    </p:spTree>
    <p:extLst>
      <p:ext uri="{BB962C8B-B14F-4D97-AF65-F5344CB8AC3E}">
        <p14:creationId xmlns:p14="http://schemas.microsoft.com/office/powerpoint/2010/main" val="18234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Mythes et erreurs de la science des données</a:t>
            </a:r>
          </a:p>
        </p:txBody>
      </p:sp>
      <p:sp>
        <p:nvSpPr>
          <p:cNvPr id="3" name="Content Placeholder 2"/>
          <p:cNvSpPr>
            <a:spLocks noGrp="1"/>
          </p:cNvSpPr>
          <p:nvPr>
            <p:ph idx="1"/>
            <p:custDataLst>
              <p:tags r:id="rId2"/>
            </p:custDataLst>
          </p:nvPr>
        </p:nvSpPr>
        <p:spPr/>
        <p:txBody>
          <a:bodyPr/>
          <a:lstStyle/>
          <a:p>
            <a:pPr>
              <a:lnSpc>
                <a:spcPct val="100000"/>
              </a:lnSpc>
            </a:pPr>
            <a:r>
              <a:rPr lang="fr-CA" b="1" dirty="0"/>
              <a:t>Erreur n</a:t>
            </a:r>
            <a:r>
              <a:rPr lang="fr-CA" b="1" baseline="30000" dirty="0"/>
              <a:t>o</a:t>
            </a:r>
            <a:r>
              <a:rPr lang="fr-CA" b="1" dirty="0"/>
              <a:t> 6</a:t>
            </a:r>
            <a:r>
              <a:rPr lang="fr-CA" dirty="0"/>
              <a:t> – Utiliser des outils trop spécifiques.</a:t>
            </a:r>
          </a:p>
          <a:p>
            <a:pPr>
              <a:lnSpc>
                <a:spcPct val="100000"/>
              </a:lnSpc>
            </a:pPr>
            <a:endParaRPr lang="en-US" sz="1000" dirty="0"/>
          </a:p>
          <a:p>
            <a:pPr>
              <a:lnSpc>
                <a:spcPct val="100000"/>
              </a:lnSpc>
            </a:pPr>
            <a:r>
              <a:rPr lang="fr-CA" b="1" dirty="0"/>
              <a:t>Erreur n</a:t>
            </a:r>
            <a:r>
              <a:rPr lang="fr-CA" b="1" baseline="30000" dirty="0"/>
              <a:t>o</a:t>
            </a:r>
            <a:r>
              <a:rPr lang="fr-CA" b="1" dirty="0"/>
              <a:t> 7</a:t>
            </a:r>
            <a:r>
              <a:rPr lang="fr-CA" dirty="0"/>
              <a:t> – Ignorer les prédictions/enregistrements individuels en faveur de résultats regroupés. </a:t>
            </a:r>
          </a:p>
          <a:p>
            <a:pPr>
              <a:lnSpc>
                <a:spcPct val="100000"/>
              </a:lnSpc>
            </a:pPr>
            <a:endParaRPr lang="en-CA" sz="1000" dirty="0"/>
          </a:p>
          <a:p>
            <a:pPr>
              <a:lnSpc>
                <a:spcPct val="100000"/>
              </a:lnSpc>
            </a:pPr>
            <a:r>
              <a:rPr lang="fr-CA" b="1" dirty="0"/>
              <a:t>Erreur n</a:t>
            </a:r>
            <a:r>
              <a:rPr lang="fr-CA" b="1" baseline="30000" dirty="0"/>
              <a:t>o</a:t>
            </a:r>
            <a:r>
              <a:rPr lang="fr-CA" b="1" dirty="0"/>
              <a:t> 8</a:t>
            </a:r>
            <a:r>
              <a:rPr lang="fr-CA" dirty="0"/>
              <a:t> – Manquer de temps.</a:t>
            </a:r>
          </a:p>
          <a:p>
            <a:pPr>
              <a:lnSpc>
                <a:spcPct val="100000"/>
              </a:lnSpc>
            </a:pPr>
            <a:endParaRPr lang="en-CA" sz="1000" dirty="0"/>
          </a:p>
          <a:p>
            <a:pPr>
              <a:lnSpc>
                <a:spcPct val="100000"/>
              </a:lnSpc>
            </a:pPr>
            <a:r>
              <a:rPr lang="fr-CA" b="1" dirty="0"/>
              <a:t>Erreur n</a:t>
            </a:r>
            <a:r>
              <a:rPr lang="fr-CA" b="1" baseline="30000" dirty="0"/>
              <a:t>o</a:t>
            </a:r>
            <a:r>
              <a:rPr lang="fr-CA" b="1" dirty="0"/>
              <a:t> 9</a:t>
            </a:r>
            <a:r>
              <a:rPr lang="fr-CA" dirty="0"/>
              <a:t> – Mesurer les résultats différemment du promoteur.</a:t>
            </a:r>
          </a:p>
          <a:p>
            <a:pPr>
              <a:lnSpc>
                <a:spcPct val="100000"/>
              </a:lnSpc>
            </a:pPr>
            <a:endParaRPr lang="en-CA" sz="1000" dirty="0"/>
          </a:p>
          <a:p>
            <a:pPr>
              <a:lnSpc>
                <a:spcPct val="100000"/>
              </a:lnSpc>
            </a:pPr>
            <a:r>
              <a:rPr lang="fr-CA" b="1" dirty="0"/>
              <a:t>Erreur n</a:t>
            </a:r>
            <a:r>
              <a:rPr lang="fr-CA" b="1" baseline="30000" dirty="0"/>
              <a:t>o</a:t>
            </a:r>
            <a:r>
              <a:rPr lang="fr-CA" b="1" dirty="0"/>
              <a:t> 10</a:t>
            </a:r>
            <a:r>
              <a:rPr lang="fr-CA" dirty="0"/>
              <a:t> – Croire naïvement ce qu’on nous dit au sujet des données.</a:t>
            </a:r>
          </a:p>
        </p:txBody>
      </p:sp>
      <p:sp>
        <p:nvSpPr>
          <p:cNvPr id="5" name="Text Placeholder 5">
            <a:extLst>
              <a:ext uri="{FF2B5EF4-FFF2-40B4-BE49-F238E27FC236}">
                <a16:creationId xmlns:a16="http://schemas.microsoft.com/office/drawing/2014/main" xmlns="" id="{39567974-5C92-DA45-A14D-C89CB10D888F}"/>
              </a:ext>
            </a:extLst>
          </p:cNvPr>
          <p:cNvSpPr txBox="1">
            <a:spLocks/>
          </p:cNvSpPr>
          <p:nvPr>
            <p:custDataLst>
              <p:tags r:id="rId3"/>
            </p:custDataLst>
          </p:nvPr>
        </p:nvSpPr>
        <p:spPr>
          <a:xfrm>
            <a:off x="2931268" y="0"/>
            <a:ext cx="9260732" cy="261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CA" sz="1800">
                <a:solidFill>
                  <a:schemeClr val="tx2"/>
                </a:solidFill>
                <a:latin typeface="Dagny OT" panose="020B0504020201020104" pitchFamily="34" charset="77"/>
              </a:rPr>
              <a:t>[A.K. Maheshwari, </a:t>
            </a:r>
            <a:r>
              <a:rPr lang="fr-CA" sz="1800" i="1">
                <a:solidFill>
                  <a:schemeClr val="tx2"/>
                </a:solidFill>
                <a:latin typeface="Dagny OT" panose="020B0504020201020104" pitchFamily="34" charset="77"/>
              </a:rPr>
              <a:t>Business Intelligence and Data Mining</a:t>
            </a:r>
            <a:r>
              <a:rPr lang="fr-CA" sz="1800">
                <a:solidFill>
                  <a:schemeClr val="tx2"/>
                </a:solidFill>
                <a:latin typeface="Dagny OT" panose="020B0504020201020104" pitchFamily="34" charset="77"/>
              </a:rPr>
              <a:t>]</a:t>
            </a:r>
          </a:p>
        </p:txBody>
      </p:sp>
    </p:spTree>
    <p:extLst>
      <p:ext uri="{BB962C8B-B14F-4D97-AF65-F5344CB8AC3E}">
        <p14:creationId xmlns:p14="http://schemas.microsoft.com/office/powerpoint/2010/main" val="279265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1FB4E-2931-094E-A407-89318D0E02C6}"/>
              </a:ext>
            </a:extLst>
          </p:cNvPr>
          <p:cNvSpPr>
            <a:spLocks noGrp="1"/>
          </p:cNvSpPr>
          <p:nvPr>
            <p:ph type="title"/>
            <p:custDataLst>
              <p:tags r:id="rId1"/>
            </p:custDataLst>
          </p:nvPr>
        </p:nvSpPr>
        <p:spPr/>
        <p:txBody>
          <a:bodyPr/>
          <a:lstStyle/>
          <a:p>
            <a:r>
              <a:rPr lang="fr-CA"/>
              <a:t>DISCUSSION</a:t>
            </a:r>
          </a:p>
        </p:txBody>
      </p:sp>
      <p:sp>
        <p:nvSpPr>
          <p:cNvPr id="3" name="Content Placeholder 2"/>
          <p:cNvSpPr>
            <a:spLocks noGrp="1"/>
          </p:cNvSpPr>
          <p:nvPr>
            <p:ph idx="1"/>
            <p:custDataLst>
              <p:tags r:id="rId2"/>
            </p:custDataLst>
          </p:nvPr>
        </p:nvSpPr>
        <p:spPr/>
        <p:txBody>
          <a:bodyPr/>
          <a:lstStyle/>
          <a:p>
            <a:r>
              <a:rPr lang="fr-CA"/>
              <a:t>La science des données consiste à poser les bonnes questions et à accepter des solutions imaginatives. </a:t>
            </a:r>
          </a:p>
          <a:p>
            <a:endParaRPr lang="en-US" sz="1000" dirty="0"/>
          </a:p>
          <a:p>
            <a:r>
              <a:rPr lang="fr-CA"/>
              <a:t>Dans la bataille entre la « science des données éprouvée et vérifiée » et la « science des données perturbatrice », dans quel camp vous rangez-vous?</a:t>
            </a:r>
          </a:p>
        </p:txBody>
      </p:sp>
    </p:spTree>
    <p:extLst>
      <p:ext uri="{BB962C8B-B14F-4D97-AF65-F5344CB8AC3E}">
        <p14:creationId xmlns:p14="http://schemas.microsoft.com/office/powerpoint/2010/main" val="53704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3004F-1A7A-784A-97F3-92660F13391C}"/>
              </a:ext>
            </a:extLst>
          </p:cNvPr>
          <p:cNvSpPr>
            <a:spLocks noGrp="1"/>
          </p:cNvSpPr>
          <p:nvPr>
            <p:ph type="title"/>
            <p:custDataLst>
              <p:tags r:id="rId1"/>
            </p:custDataLst>
          </p:nvPr>
        </p:nvSpPr>
        <p:spPr/>
        <p:txBody>
          <a:bodyPr/>
          <a:lstStyle/>
          <a:p>
            <a:r>
              <a:rPr lang="fr-CA"/>
              <a:t>EXERCICE – QUESTIONS DE TYPE VRAI OU FAUX</a:t>
            </a:r>
          </a:p>
        </p:txBody>
      </p:sp>
      <p:sp>
        <p:nvSpPr>
          <p:cNvPr id="3" name="Content Placeholder 2">
            <a:extLst>
              <a:ext uri="{FF2B5EF4-FFF2-40B4-BE49-F238E27FC236}">
                <a16:creationId xmlns:a16="http://schemas.microsoft.com/office/drawing/2014/main" xmlns="" id="{BA498DD0-A028-7A48-A8B5-DF64E42D4250}"/>
              </a:ext>
            </a:extLst>
          </p:cNvPr>
          <p:cNvSpPr>
            <a:spLocks noGrp="1"/>
          </p:cNvSpPr>
          <p:nvPr>
            <p:ph idx="1"/>
            <p:custDataLst>
              <p:tags r:id="rId2"/>
            </p:custDataLst>
          </p:nvPr>
        </p:nvSpPr>
        <p:spPr>
          <a:xfrm>
            <a:off x="581192" y="2180496"/>
            <a:ext cx="11163133" cy="4140767"/>
          </a:xfrm>
        </p:spPr>
        <p:txBody>
          <a:bodyPr/>
          <a:lstStyle/>
          <a:p>
            <a:pPr marL="457200" indent="-457200">
              <a:buAutoNum type="arabicPeriod"/>
            </a:pPr>
            <a:r>
              <a:rPr lang="fr-CA" dirty="0"/>
              <a:t>La performance prédictive d’un modèle supervisé est évaluée sur l’ensemble d’apprentissage. </a:t>
            </a:r>
          </a:p>
          <a:p>
            <a:pPr marL="457200" indent="-457200">
              <a:buAutoNum type="arabicPeriod"/>
            </a:pPr>
            <a:r>
              <a:rPr lang="fr-CA" dirty="0"/>
              <a:t>On peut utiliser la validation croisée pour réduire le risque de surapprentissage d’un modèle prédictif.  </a:t>
            </a:r>
          </a:p>
          <a:p>
            <a:pPr marL="457200" indent="-457200">
              <a:buAutoNum type="arabicPeriod"/>
            </a:pPr>
            <a:r>
              <a:rPr lang="fr-CA" dirty="0"/>
              <a:t>Il est toujours préférable d’utiliser autant de variables que possible dans un modèle.</a:t>
            </a:r>
          </a:p>
          <a:p>
            <a:pPr marL="457200" indent="-457200">
              <a:buAutoNum type="arabicPeriod"/>
            </a:pPr>
            <a:r>
              <a:rPr lang="fr-CA" dirty="0"/>
              <a:t>Si l’on supprime des observations dont les valeurs sont manquantes, cela peut entraîner des biais et des erreurs.</a:t>
            </a:r>
          </a:p>
          <a:p>
            <a:pPr marL="457200" indent="-457200">
              <a:buAutoNum type="arabicPeriod"/>
            </a:pPr>
            <a:r>
              <a:rPr lang="fr-CA" dirty="0"/>
              <a:t>Nous pouvons utiliser un algorithme de groupement pour prédire l’appartenance à une classe. </a:t>
            </a:r>
          </a:p>
        </p:txBody>
      </p:sp>
    </p:spTree>
    <p:extLst>
      <p:ext uri="{BB962C8B-B14F-4D97-AF65-F5344CB8AC3E}">
        <p14:creationId xmlns:p14="http://schemas.microsoft.com/office/powerpoint/2010/main" val="170575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3004F-1A7A-784A-97F3-92660F13391C}"/>
              </a:ext>
            </a:extLst>
          </p:cNvPr>
          <p:cNvSpPr>
            <a:spLocks noGrp="1"/>
          </p:cNvSpPr>
          <p:nvPr>
            <p:ph type="title"/>
            <p:custDataLst>
              <p:tags r:id="rId1"/>
            </p:custDataLst>
          </p:nvPr>
        </p:nvSpPr>
        <p:spPr/>
        <p:txBody>
          <a:bodyPr/>
          <a:lstStyle/>
          <a:p>
            <a:r>
              <a:rPr lang="fr-CA"/>
              <a:t>EXERCICE – QUESTIONS DE TYPE VRAI OU FAUX</a:t>
            </a:r>
          </a:p>
        </p:txBody>
      </p:sp>
      <p:sp>
        <p:nvSpPr>
          <p:cNvPr id="3" name="Content Placeholder 2">
            <a:extLst>
              <a:ext uri="{FF2B5EF4-FFF2-40B4-BE49-F238E27FC236}">
                <a16:creationId xmlns:a16="http://schemas.microsoft.com/office/drawing/2014/main" xmlns="" id="{BA498DD0-A028-7A48-A8B5-DF64E42D4250}"/>
              </a:ext>
            </a:extLst>
          </p:cNvPr>
          <p:cNvSpPr>
            <a:spLocks noGrp="1"/>
          </p:cNvSpPr>
          <p:nvPr>
            <p:ph idx="1"/>
            <p:custDataLst>
              <p:tags r:id="rId2"/>
            </p:custDataLst>
          </p:nvPr>
        </p:nvSpPr>
        <p:spPr/>
        <p:txBody>
          <a:bodyPr/>
          <a:lstStyle/>
          <a:p>
            <a:pPr marL="457200" indent="-457200" algn="just">
              <a:buFont typeface="+mj-lt"/>
              <a:buAutoNum type="arabicPeriod" startAt="6"/>
            </a:pPr>
            <a:r>
              <a:rPr lang="fr-CA" dirty="0"/>
              <a:t>Si toutes les méthodes ne donnent pas le même résultat, cela prouve qu’il est impossible de répondre à la question.</a:t>
            </a:r>
          </a:p>
          <a:p>
            <a:pPr marL="457200" indent="-457200" algn="just">
              <a:buFont typeface="+mj-lt"/>
              <a:buAutoNum type="arabicPeriod" startAt="6"/>
            </a:pPr>
            <a:r>
              <a:rPr lang="fr-CA" dirty="0"/>
              <a:t>Les connaissances sur l’entreprise et le domaine ne sont nécessaires que lorsque vous travaillez avec d’anciennes données.</a:t>
            </a:r>
          </a:p>
          <a:p>
            <a:pPr marL="457200" indent="-457200" algn="just">
              <a:buFont typeface="+mj-lt"/>
              <a:buAutoNum type="arabicPeriod" startAt="6"/>
            </a:pPr>
            <a:r>
              <a:rPr lang="fr-CA" dirty="0"/>
              <a:t>Les promoteurs et les clients doivent être informés de tous les détails analytiques.  </a:t>
            </a:r>
          </a:p>
          <a:p>
            <a:pPr marL="457200" indent="-457200" algn="just">
              <a:buFont typeface="+mj-lt"/>
              <a:buAutoNum type="arabicPeriod" startAt="6"/>
            </a:pPr>
            <a:r>
              <a:rPr lang="fr-CA" dirty="0"/>
              <a:t>Il est impossible de planifier le processus d’analyse des données avant de savoir à quoi les données ressemblent. </a:t>
            </a:r>
          </a:p>
          <a:p>
            <a:pPr marL="457200" indent="-457200" algn="just">
              <a:buFont typeface="+mj-lt"/>
              <a:buAutoNum type="arabicPeriod" startAt="6"/>
            </a:pPr>
            <a:r>
              <a:rPr lang="fr-CA" dirty="0"/>
              <a:t>Les données disponibles ne sont pas toujours appropriées ou ne représentent pas toujours la situation que nous modélisons.</a:t>
            </a:r>
          </a:p>
          <a:p>
            <a:endParaRPr lang="en-US" dirty="0"/>
          </a:p>
        </p:txBody>
      </p:sp>
    </p:spTree>
    <p:extLst>
      <p:ext uri="{BB962C8B-B14F-4D97-AF65-F5344CB8AC3E}">
        <p14:creationId xmlns:p14="http://schemas.microsoft.com/office/powerpoint/2010/main" val="36446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fr-CA" dirty="0"/>
              <a:t>Avenir de la science des données, de l’intelligence artificielle et de l’apprentissage machine</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Tree>
    <p:extLst>
      <p:ext uri="{BB962C8B-B14F-4D97-AF65-F5344CB8AC3E}">
        <p14:creationId xmlns:p14="http://schemas.microsoft.com/office/powerpoint/2010/main" val="38316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91EB80E-4032-8F4A-BE3F-3A76CCFF6A35}"/>
              </a:ext>
            </a:extLst>
          </p:cNvPr>
          <p:cNvSpPr>
            <a:spLocks noGrp="1"/>
          </p:cNvSpPr>
          <p:nvPr>
            <p:ph type="title"/>
            <p:custDataLst>
              <p:tags r:id="rId1"/>
            </p:custDataLst>
          </p:nvPr>
        </p:nvSpPr>
        <p:spPr/>
        <p:txBody>
          <a:bodyPr/>
          <a:lstStyle/>
          <a:p>
            <a:r>
              <a:rPr lang="fr-CA" dirty="0"/>
              <a:t>CE DONT NOUS N’AVONS PAS PARLÉ</a:t>
            </a:r>
          </a:p>
        </p:txBody>
      </p:sp>
      <p:sp>
        <p:nvSpPr>
          <p:cNvPr id="5" name="Content Placeholder 4">
            <a:extLst>
              <a:ext uri="{FF2B5EF4-FFF2-40B4-BE49-F238E27FC236}">
                <a16:creationId xmlns:a16="http://schemas.microsoft.com/office/drawing/2014/main" xmlns="" id="{6848F8DD-C13E-4D47-9265-61F0FC95D89D}"/>
              </a:ext>
            </a:extLst>
          </p:cNvPr>
          <p:cNvSpPr>
            <a:spLocks noGrp="1"/>
          </p:cNvSpPr>
          <p:nvPr>
            <p:ph idx="1"/>
            <p:custDataLst>
              <p:tags r:id="rId2"/>
            </p:custDataLst>
          </p:nvPr>
        </p:nvSpPr>
        <p:spPr/>
        <p:txBody>
          <a:bodyPr/>
          <a:lstStyle/>
          <a:p>
            <a:r>
              <a:rPr lang="fr-CA" dirty="0"/>
              <a:t>Des tonnes d’autres algorithmes de classification et de groupement</a:t>
            </a:r>
          </a:p>
          <a:p>
            <a:r>
              <a:rPr lang="fr-CA" dirty="0"/>
              <a:t>Systèmes de recommandation</a:t>
            </a:r>
          </a:p>
          <a:p>
            <a:r>
              <a:rPr lang="fr-CA" dirty="0"/>
              <a:t>Flux de données</a:t>
            </a:r>
          </a:p>
          <a:p>
            <a:r>
              <a:rPr lang="fr-CA" dirty="0"/>
              <a:t>Analyse bayésienne des données</a:t>
            </a:r>
          </a:p>
          <a:p>
            <a:r>
              <a:rPr lang="fr-CA" dirty="0"/>
              <a:t>Traitement du langage naturel (approfondi)</a:t>
            </a:r>
          </a:p>
          <a:p>
            <a:r>
              <a:rPr lang="fr-CA" dirty="0"/>
              <a:t>Extraction de traits et réduction de la dimension (fléau de la dimension)</a:t>
            </a:r>
          </a:p>
          <a:p>
            <a:r>
              <a:rPr lang="fr-CA" dirty="0"/>
              <a:t>Ingénierie des données</a:t>
            </a:r>
          </a:p>
          <a:p>
            <a:r>
              <a:rPr lang="fr-CA" dirty="0"/>
              <a:t>… et bien plus encore!</a:t>
            </a:r>
          </a:p>
        </p:txBody>
      </p:sp>
    </p:spTree>
    <p:extLst>
      <p:ext uri="{BB962C8B-B14F-4D97-AF65-F5344CB8AC3E}">
        <p14:creationId xmlns:p14="http://schemas.microsoft.com/office/powerpoint/2010/main" val="14847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Tâches de l’avenir</a:t>
            </a:r>
          </a:p>
        </p:txBody>
      </p:sp>
      <p:sp>
        <p:nvSpPr>
          <p:cNvPr id="3" name="Content Placeholder 2"/>
          <p:cNvSpPr>
            <a:spLocks noGrp="1"/>
          </p:cNvSpPr>
          <p:nvPr>
            <p:ph idx="1"/>
            <p:custDataLst>
              <p:tags r:id="rId2"/>
            </p:custDataLst>
          </p:nvPr>
        </p:nvSpPr>
        <p:spPr/>
        <p:txBody>
          <a:bodyPr/>
          <a:lstStyle/>
          <a:p>
            <a:pPr>
              <a:lnSpc>
                <a:spcPct val="100000"/>
              </a:lnSpc>
              <a:buClr>
                <a:schemeClr val="tx2"/>
              </a:buClr>
              <a:buSzPct val="100000"/>
            </a:pPr>
            <a:r>
              <a:rPr lang="fr-CA" dirty="0"/>
              <a:t>Véhicules sans chauffeur</a:t>
            </a:r>
          </a:p>
          <a:p>
            <a:pPr>
              <a:lnSpc>
                <a:spcPct val="100000"/>
              </a:lnSpc>
              <a:buClr>
                <a:schemeClr val="tx2"/>
              </a:buClr>
              <a:buSzPct val="100000"/>
            </a:pPr>
            <a:endParaRPr lang="en-US" sz="500" dirty="0"/>
          </a:p>
          <a:p>
            <a:pPr>
              <a:lnSpc>
                <a:spcPct val="100000"/>
              </a:lnSpc>
              <a:buClr>
                <a:schemeClr val="tx2"/>
              </a:buClr>
              <a:buSzPct val="100000"/>
            </a:pPr>
            <a:r>
              <a:rPr lang="fr-CA" dirty="0"/>
              <a:t>Traduction automatique et compréhension des langues</a:t>
            </a:r>
          </a:p>
          <a:p>
            <a:pPr>
              <a:lnSpc>
                <a:spcPct val="100000"/>
              </a:lnSpc>
              <a:buClr>
                <a:schemeClr val="tx2"/>
              </a:buClr>
              <a:buSzPct val="100000"/>
            </a:pPr>
            <a:endParaRPr lang="en-US" sz="500" dirty="0"/>
          </a:p>
          <a:p>
            <a:pPr>
              <a:lnSpc>
                <a:spcPct val="100000"/>
              </a:lnSpc>
              <a:buClr>
                <a:schemeClr val="tx2"/>
              </a:buClr>
              <a:buSzPct val="100000"/>
            </a:pPr>
            <a:r>
              <a:rPr lang="fr-CA" dirty="0"/>
              <a:t>Détection et prévention des perturbations du climat et des écosystèmes</a:t>
            </a:r>
          </a:p>
          <a:p>
            <a:pPr>
              <a:lnSpc>
                <a:spcPct val="100000"/>
              </a:lnSpc>
              <a:buClr>
                <a:schemeClr val="tx2"/>
              </a:buClr>
              <a:buSzPct val="100000"/>
            </a:pPr>
            <a:endParaRPr lang="en-US" sz="500" dirty="0"/>
          </a:p>
          <a:p>
            <a:pPr>
              <a:lnSpc>
                <a:spcPct val="100000"/>
              </a:lnSpc>
              <a:buClr>
                <a:schemeClr val="tx2"/>
              </a:buClr>
              <a:buSzPct val="100000"/>
            </a:pPr>
            <a:r>
              <a:rPr lang="fr-CA" dirty="0"/>
              <a:t>Science des données automatisée (?!)</a:t>
            </a:r>
          </a:p>
          <a:p>
            <a:pPr>
              <a:lnSpc>
                <a:spcPct val="100000"/>
              </a:lnSpc>
              <a:buClr>
                <a:schemeClr val="tx2"/>
              </a:buClr>
              <a:buSzPct val="100000"/>
            </a:pPr>
            <a:endParaRPr lang="en-US" sz="500" dirty="0"/>
          </a:p>
          <a:p>
            <a:pPr>
              <a:lnSpc>
                <a:spcPct val="100000"/>
              </a:lnSpc>
              <a:buClr>
                <a:schemeClr val="tx2"/>
              </a:buClr>
              <a:buSzPct val="100000"/>
            </a:pPr>
            <a:r>
              <a:rPr lang="fr-CA" dirty="0"/>
              <a:t>Détection et prévention des événements catastrophiques astronomiques </a:t>
            </a:r>
          </a:p>
          <a:p>
            <a:pPr>
              <a:lnSpc>
                <a:spcPct val="100000"/>
              </a:lnSpc>
              <a:buClr>
                <a:schemeClr val="tx2"/>
              </a:buClr>
              <a:buSzPct val="100000"/>
            </a:pPr>
            <a:endParaRPr lang="en-US" sz="500" dirty="0"/>
          </a:p>
          <a:p>
            <a:pPr>
              <a:lnSpc>
                <a:spcPct val="100000"/>
              </a:lnSpc>
              <a:buClr>
                <a:schemeClr val="tx2"/>
              </a:buClr>
              <a:buSzPct val="100000"/>
            </a:pPr>
            <a:r>
              <a:rPr lang="fr-CA" dirty="0"/>
              <a:t>L’intelligence artificielle explicable</a:t>
            </a:r>
          </a:p>
        </p:txBody>
      </p:sp>
    </p:spTree>
    <p:extLst>
      <p:ext uri="{BB962C8B-B14F-4D97-AF65-F5344CB8AC3E}">
        <p14:creationId xmlns:p14="http://schemas.microsoft.com/office/powerpoint/2010/main" val="198623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xmlns="" id="{82ED0A3C-698F-6242-9807-50FB1F1251C0}"/>
              </a:ext>
            </a:extLst>
          </p:cNvPr>
          <p:cNvSpPr>
            <a:spLocks noGrp="1"/>
          </p:cNvSpPr>
          <p:nvPr>
            <p:ph idx="1"/>
            <p:custDataLst>
              <p:tags r:id="rId2"/>
            </p:custDataLst>
          </p:nvPr>
        </p:nvSpPr>
        <p:spPr/>
        <p:txBody>
          <a:bodyPr/>
          <a:lstStyle/>
          <a:p>
            <a:pPr>
              <a:lnSpc>
                <a:spcPct val="100000"/>
              </a:lnSpc>
            </a:pPr>
            <a:r>
              <a:rPr lang="fr-CA" dirty="0"/>
              <a:t>L’ensemble de données répond-il aux </a:t>
            </a:r>
            <a:r>
              <a:rPr lang="fr-CA" b="1" dirty="0"/>
              <a:t>critères</a:t>
            </a:r>
            <a:r>
              <a:rPr lang="fr-CA" dirty="0"/>
              <a:t>?</a:t>
            </a:r>
          </a:p>
          <a:p>
            <a:pPr lvl="1">
              <a:lnSpc>
                <a:spcPct val="100000"/>
              </a:lnSpc>
            </a:pPr>
            <a:r>
              <a:rPr lang="fr-CA" dirty="0"/>
              <a:t>Entrées non valides, observations anormales, etc.</a:t>
            </a:r>
          </a:p>
          <a:p>
            <a:pPr lvl="1">
              <a:lnSpc>
                <a:spcPct val="100000"/>
              </a:lnSpc>
            </a:pPr>
            <a:endParaRPr lang="en-CA" sz="1000" dirty="0"/>
          </a:p>
          <a:p>
            <a:pPr>
              <a:lnSpc>
                <a:spcPct val="100000"/>
              </a:lnSpc>
            </a:pPr>
            <a:r>
              <a:rPr lang="fr-CA" dirty="0"/>
              <a:t>Données mises en forme en vue de la consommation humaine, pas de la lisibilité par les machines</a:t>
            </a:r>
          </a:p>
          <a:p>
            <a:pPr>
              <a:lnSpc>
                <a:spcPct val="100000"/>
              </a:lnSpc>
            </a:pPr>
            <a:endParaRPr lang="en-CA" sz="1000" dirty="0"/>
          </a:p>
          <a:p>
            <a:pPr>
              <a:lnSpc>
                <a:spcPct val="100000"/>
              </a:lnSpc>
            </a:pPr>
            <a:r>
              <a:rPr lang="fr-CA" dirty="0"/>
              <a:t>Difficultés de </a:t>
            </a:r>
            <a:r>
              <a:rPr lang="fr-CA" b="1" dirty="0"/>
              <a:t>traitement de texte</a:t>
            </a:r>
          </a:p>
          <a:p>
            <a:pPr lvl="1">
              <a:lnSpc>
                <a:spcPct val="100000"/>
              </a:lnSpc>
            </a:pPr>
            <a:r>
              <a:rPr lang="fr-CA" dirty="0"/>
              <a:t>Codage</a:t>
            </a:r>
          </a:p>
          <a:p>
            <a:pPr lvl="1">
              <a:lnSpc>
                <a:spcPct val="100000"/>
              </a:lnSpc>
            </a:pPr>
            <a:r>
              <a:rPr lang="fr-CA" dirty="0"/>
              <a:t>Caractères propres à l’application</a:t>
            </a:r>
          </a:p>
        </p:txBody>
      </p:sp>
    </p:spTree>
    <p:extLst>
      <p:ext uri="{BB962C8B-B14F-4D97-AF65-F5344CB8AC3E}">
        <p14:creationId xmlns:p14="http://schemas.microsoft.com/office/powerpoint/2010/main" val="168949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Tendances de l’avenir</a:t>
            </a:r>
          </a:p>
        </p:txBody>
      </p:sp>
      <p:sp>
        <p:nvSpPr>
          <p:cNvPr id="3" name="Content Placeholder 2"/>
          <p:cNvSpPr>
            <a:spLocks noGrp="1"/>
          </p:cNvSpPr>
          <p:nvPr>
            <p:ph idx="1"/>
            <p:custDataLst>
              <p:tags r:id="rId2"/>
            </p:custDataLst>
          </p:nvPr>
        </p:nvSpPr>
        <p:spPr/>
        <p:txBody>
          <a:bodyPr/>
          <a:lstStyle/>
          <a:p>
            <a:pPr>
              <a:lnSpc>
                <a:spcPct val="100000"/>
              </a:lnSpc>
              <a:buClr>
                <a:schemeClr val="tx2"/>
              </a:buClr>
              <a:buSzPct val="100000"/>
            </a:pPr>
            <a:r>
              <a:rPr lang="fr-CA"/>
              <a:t>Nouvelles questions</a:t>
            </a:r>
          </a:p>
          <a:p>
            <a:pPr>
              <a:lnSpc>
                <a:spcPct val="100000"/>
              </a:lnSpc>
              <a:buClr>
                <a:schemeClr val="tx2"/>
              </a:buClr>
              <a:buSzPct val="100000"/>
            </a:pPr>
            <a:endParaRPr lang="en-US" sz="1000" dirty="0"/>
          </a:p>
          <a:p>
            <a:pPr>
              <a:lnSpc>
                <a:spcPct val="100000"/>
              </a:lnSpc>
              <a:buClr>
                <a:schemeClr val="tx2"/>
              </a:buClr>
              <a:buSzPct val="100000"/>
            </a:pPr>
            <a:r>
              <a:rPr lang="fr-CA"/>
              <a:t>Nouveaux outils</a:t>
            </a:r>
          </a:p>
          <a:p>
            <a:pPr>
              <a:lnSpc>
                <a:spcPct val="100000"/>
              </a:lnSpc>
              <a:buClr>
                <a:schemeClr val="tx2"/>
              </a:buClr>
              <a:buSzPct val="100000"/>
            </a:pPr>
            <a:endParaRPr lang="en-US" sz="1000" dirty="0"/>
          </a:p>
          <a:p>
            <a:pPr>
              <a:lnSpc>
                <a:spcPct val="100000"/>
              </a:lnSpc>
              <a:buClr>
                <a:schemeClr val="tx2"/>
              </a:buClr>
              <a:buSzPct val="100000"/>
            </a:pPr>
            <a:r>
              <a:rPr lang="fr-CA"/>
              <a:t>Nouvelles sources de données</a:t>
            </a:r>
          </a:p>
          <a:p>
            <a:pPr>
              <a:lnSpc>
                <a:spcPct val="100000"/>
              </a:lnSpc>
              <a:buClr>
                <a:schemeClr val="tx2"/>
              </a:buClr>
              <a:buSzPct val="100000"/>
            </a:pPr>
            <a:endParaRPr lang="en-US" sz="1000" dirty="0"/>
          </a:p>
          <a:p>
            <a:pPr>
              <a:lnSpc>
                <a:spcPct val="100000"/>
              </a:lnSpc>
              <a:buClr>
                <a:schemeClr val="tx2"/>
              </a:buClr>
              <a:buSzPct val="100000"/>
            </a:pPr>
            <a:r>
              <a:rPr lang="fr-CA"/>
              <a:t>Science des données comme composante de travail</a:t>
            </a:r>
          </a:p>
          <a:p>
            <a:pPr>
              <a:lnSpc>
                <a:spcPct val="100000"/>
              </a:lnSpc>
              <a:buClr>
                <a:schemeClr val="tx2"/>
              </a:buClr>
              <a:buSzPct val="100000"/>
            </a:pPr>
            <a:endParaRPr lang="en-US" sz="1000" dirty="0"/>
          </a:p>
          <a:p>
            <a:pPr>
              <a:lnSpc>
                <a:spcPct val="100000"/>
              </a:lnSpc>
              <a:buClr>
                <a:schemeClr val="tx2"/>
              </a:buClr>
              <a:buSzPct val="100000"/>
            </a:pPr>
            <a:r>
              <a:rPr lang="fr-CA"/>
              <a:t>Intelligence amplifiée/en essaim</a:t>
            </a:r>
          </a:p>
        </p:txBody>
      </p:sp>
    </p:spTree>
    <p:extLst>
      <p:ext uri="{BB962C8B-B14F-4D97-AF65-F5344CB8AC3E}">
        <p14:creationId xmlns:p14="http://schemas.microsoft.com/office/powerpoint/2010/main" val="331873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Conclusion</a:t>
            </a:r>
          </a:p>
        </p:txBody>
      </p:sp>
      <p:sp>
        <p:nvSpPr>
          <p:cNvPr id="3" name="Text Placeholder 2"/>
          <p:cNvSpPr>
            <a:spLocks noGrp="1"/>
          </p:cNvSpPr>
          <p:nvPr>
            <p:ph type="body" idx="1"/>
            <p:custDataLst>
              <p:tags r:id="rId2"/>
            </p:custDataLst>
          </p:nvPr>
        </p:nvSpPr>
        <p:spPr/>
        <p:txBody>
          <a:bodyPr/>
          <a:lstStyle/>
          <a:p>
            <a:pPr algn="just"/>
            <a:r>
              <a:rPr lang="fr-CA" sz="1600">
                <a:cs typeface="Helvetica" panose="020B0604020202020204" pitchFamily="34" charset="0"/>
              </a:rPr>
              <a:t>PROBLÈMES ET DÉFIS</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Tree>
    <p:extLst>
      <p:ext uri="{BB962C8B-B14F-4D97-AF65-F5344CB8AC3E}">
        <p14:creationId xmlns:p14="http://schemas.microsoft.com/office/powerpoint/2010/main" val="293095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rotWithShape="1">
          <a:blip r:embed="rId5" cstate="print">
            <a:extLst>
              <a:ext uri="{28A0092B-C50C-407E-A947-70E740481C1C}">
                <a14:useLocalDpi xmlns:a14="http://schemas.microsoft.com/office/drawing/2010/main" val="0"/>
              </a:ext>
            </a:extLst>
          </a:blip>
          <a:srcRect r="1988"/>
          <a:stretch/>
        </p:blipFill>
        <p:spPr>
          <a:xfrm>
            <a:off x="6849620" y="649749"/>
            <a:ext cx="5332607" cy="6199542"/>
          </a:xfrm>
          <a:prstGeom prst="rect">
            <a:avLst/>
          </a:prstGeom>
        </p:spPr>
      </p:pic>
      <p:sp>
        <p:nvSpPr>
          <p:cNvPr id="3" name="Rectangle 2"/>
          <p:cNvSpPr/>
          <p:nvPr>
            <p:custDataLst>
              <p:tags r:id="rId2"/>
            </p:custDataLst>
          </p:nvPr>
        </p:nvSpPr>
        <p:spPr>
          <a:xfrm>
            <a:off x="6817232" y="0"/>
            <a:ext cx="5364995" cy="369332"/>
          </a:xfrm>
          <a:prstGeom prst="rect">
            <a:avLst/>
          </a:prstGeom>
        </p:spPr>
        <p:txBody>
          <a:bodyPr wrap="none">
            <a:spAutoFit/>
          </a:bodyPr>
          <a:lstStyle/>
          <a:p>
            <a:pPr algn="r"/>
            <a:r>
              <a:rPr lang="fr-CA">
                <a:solidFill>
                  <a:schemeClr val="tx2"/>
                </a:solidFill>
                <a:latin typeface="Dagny OT" panose="020B0504020201020104" pitchFamily="34" charset="0"/>
                <a:ea typeface="Helvetica Light" charset="0"/>
                <a:cs typeface="Helvetica Light" charset="0"/>
              </a:rPr>
              <a:t>[Joe Blitzstein et Hanspeter Pfister, </a:t>
            </a:r>
            <a:r>
              <a:rPr lang="fr-CA">
                <a:solidFill>
                  <a:schemeClr val="tx2"/>
                </a:solidFill>
                <a:latin typeface="Dagny OT" panose="020B0504020201020104" pitchFamily="34" charset="0"/>
                <a:ea typeface="Helvetica Light" charset="0"/>
                <a:cs typeface="Helvetica Light" charset="0"/>
                <a:hlinkClick r:id="rId6"/>
              </a:rPr>
              <a:t>http://cs109.org</a:t>
            </a:r>
            <a:r>
              <a:rPr lang="fr-CA">
                <a:solidFill>
                  <a:schemeClr val="tx2"/>
                </a:solidFill>
                <a:latin typeface="Dagny OT" panose="020B0504020201020104" pitchFamily="34" charset="0"/>
                <a:ea typeface="Helvetica Light" charset="0"/>
                <a:cs typeface="Helvetica Light" charset="0"/>
              </a:rPr>
              <a:t> (en anglais seulement)]</a:t>
            </a:r>
          </a:p>
        </p:txBody>
      </p:sp>
      <p:sp>
        <p:nvSpPr>
          <p:cNvPr id="5" name="Content Placeholder 2">
            <a:extLst>
              <a:ext uri="{FF2B5EF4-FFF2-40B4-BE49-F238E27FC236}">
                <a16:creationId xmlns:a16="http://schemas.microsoft.com/office/drawing/2014/main" xmlns="" id="{08F4E18D-3539-6245-BB75-D8A1A4A3E985}"/>
              </a:ext>
            </a:extLst>
          </p:cNvPr>
          <p:cNvSpPr txBox="1">
            <a:spLocks/>
          </p:cNvSpPr>
          <p:nvPr>
            <p:custDataLst>
              <p:tags r:id="rId3"/>
            </p:custDataLst>
          </p:nvPr>
        </p:nvSpPr>
        <p:spPr>
          <a:xfrm>
            <a:off x="465777" y="815431"/>
            <a:ext cx="6204989" cy="435133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Helvetica Ligh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Helvetica Ligh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igh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igh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tx2"/>
              </a:buClr>
              <a:buSzPct val="100000"/>
            </a:pPr>
            <a:r>
              <a:rPr lang="fr-CA" sz="2200" dirty="0">
                <a:solidFill>
                  <a:schemeClr val="tx2"/>
                </a:solidFill>
                <a:latin typeface="Dagny OT"/>
                <a:cs typeface="Dagny OT"/>
              </a:rPr>
              <a:t>La science des données est une activité d’équipe à laquelle participent des experts en la matière.</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Les considérations d’ordre éthique sont primordiales et ne doivent pas nécessairement être en conflit avec la rentabilité.</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Laissez parler les données. </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Soyez à l’affût des idées exploitables!</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Processus supervisé ou non supervisé</a:t>
            </a:r>
          </a:p>
          <a:p>
            <a:pPr>
              <a:lnSpc>
                <a:spcPct val="100000"/>
              </a:lnSpc>
              <a:buClr>
                <a:schemeClr val="tx2"/>
              </a:buClr>
              <a:buSzPct val="100000"/>
            </a:pPr>
            <a:endParaRPr lang="en-US" sz="1000" dirty="0">
              <a:solidFill>
                <a:schemeClr val="tx2"/>
              </a:solidFill>
              <a:latin typeface="Dagny OT"/>
              <a:cs typeface="Dagny OT"/>
            </a:endParaRPr>
          </a:p>
          <a:p>
            <a:pPr>
              <a:lnSpc>
                <a:spcPct val="100000"/>
              </a:lnSpc>
              <a:buClr>
                <a:schemeClr val="tx2"/>
              </a:buClr>
              <a:buSzPct val="100000"/>
            </a:pPr>
            <a:r>
              <a:rPr lang="fr-CA" sz="2200" dirty="0">
                <a:solidFill>
                  <a:schemeClr val="tx2"/>
                </a:solidFill>
                <a:latin typeface="Dagny OT"/>
                <a:cs typeface="Dagny OT"/>
              </a:rPr>
              <a:t>Une grande partie du temps d’analyse est consacrée à la préparation des données</a:t>
            </a:r>
            <a:r>
              <a:rPr lang="fr-CA" sz="2200" dirty="0">
                <a:solidFill>
                  <a:schemeClr val="tx2"/>
                </a:solidFill>
              </a:rPr>
              <a:t>.</a:t>
            </a:r>
          </a:p>
          <a:p>
            <a:pPr>
              <a:lnSpc>
                <a:spcPct val="100000"/>
              </a:lnSpc>
              <a:buClr>
                <a:schemeClr val="tx2"/>
              </a:buClr>
              <a:buSzPct val="100000"/>
            </a:pPr>
            <a:endParaRPr lang="en-US" dirty="0">
              <a:solidFill>
                <a:schemeClr val="tx2"/>
              </a:solidFill>
            </a:endParaRPr>
          </a:p>
          <a:p>
            <a:pPr>
              <a:buClr>
                <a:schemeClr val="tx2"/>
              </a:buClr>
              <a:buSzPct val="100000"/>
            </a:pPr>
            <a:endParaRPr lang="en-US" dirty="0">
              <a:solidFill>
                <a:schemeClr val="tx2"/>
              </a:solidFill>
            </a:endParaRPr>
          </a:p>
          <a:p>
            <a:pPr>
              <a:buClr>
                <a:schemeClr val="tx2"/>
              </a:buClr>
              <a:buSzPct val="100000"/>
            </a:pPr>
            <a:endParaRPr lang="en-US" dirty="0">
              <a:solidFill>
                <a:schemeClr val="tx2"/>
              </a:solidFill>
            </a:endParaRPr>
          </a:p>
        </p:txBody>
      </p:sp>
    </p:spTree>
    <p:extLst>
      <p:ext uri="{BB962C8B-B14F-4D97-AF65-F5344CB8AC3E}">
        <p14:creationId xmlns:p14="http://schemas.microsoft.com/office/powerpoint/2010/main" val="340913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4" name="Text Placeholder 3">
            <a:extLst>
              <a:ext uri="{FF2B5EF4-FFF2-40B4-BE49-F238E27FC236}">
                <a16:creationId xmlns:a16="http://schemas.microsoft.com/office/drawing/2014/main" xmlns="" id="{41E80A97-A389-714E-94C1-7CEB6A774AD8}"/>
              </a:ext>
            </a:extLst>
          </p:cNvPr>
          <p:cNvSpPr>
            <a:spLocks noGrp="1"/>
          </p:cNvSpPr>
          <p:nvPr>
            <p:ph type="body" idx="1"/>
            <p:custDataLst>
              <p:tags r:id="rId2"/>
            </p:custDataLst>
          </p:nvPr>
        </p:nvSpPr>
        <p:spPr/>
        <p:txBody>
          <a:bodyPr/>
          <a:lstStyle/>
          <a:p>
            <a:r>
              <a:rPr lang="fr-CA"/>
              <a:t>PROBLÈMES ET DÉFIS</a:t>
            </a:r>
          </a:p>
        </p:txBody>
      </p:sp>
    </p:spTree>
    <p:extLst>
      <p:ext uri="{BB962C8B-B14F-4D97-AF65-F5344CB8AC3E}">
        <p14:creationId xmlns:p14="http://schemas.microsoft.com/office/powerpoint/2010/main" val="400600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6" name="Content Placeholder 2">
            <a:extLst>
              <a:ext uri="{FF2B5EF4-FFF2-40B4-BE49-F238E27FC236}">
                <a16:creationId xmlns:a16="http://schemas.microsoft.com/office/drawing/2014/main" xmlns="" id="{1F574C06-36A7-4C90-A8F1-66F5D86B5347}"/>
              </a:ext>
            </a:extLst>
          </p:cNvPr>
          <p:cNvSpPr>
            <a:spLocks noGrp="1"/>
          </p:cNvSpPr>
          <p:nvPr>
            <p:ph idx="1"/>
            <p:custDataLst>
              <p:tags r:id="rId2"/>
            </p:custDataLst>
          </p:nvPr>
        </p:nvSpPr>
        <p:spPr>
          <a:xfrm>
            <a:off x="581192" y="2180496"/>
            <a:ext cx="11029615" cy="4140767"/>
          </a:xfrm>
        </p:spPr>
        <p:txBody>
          <a:bodyPr>
            <a:noAutofit/>
          </a:bodyPr>
          <a:lstStyle/>
          <a:p>
            <a:pPr algn="just"/>
            <a:r>
              <a:rPr lang="fr-CA" sz="2000" dirty="0" err="1"/>
              <a:t>Aggarwal</a:t>
            </a:r>
            <a:r>
              <a:rPr lang="fr-CA" sz="2000" dirty="0"/>
              <a:t>, C.C., éd. </a:t>
            </a:r>
            <a:r>
              <a:rPr lang="fr-CA" sz="2000" i="1" dirty="0"/>
              <a:t>Data Classification: </a:t>
            </a:r>
            <a:r>
              <a:rPr lang="fr-CA" sz="2000" i="1" dirty="0" err="1"/>
              <a:t>Algorithms</a:t>
            </a:r>
            <a:r>
              <a:rPr lang="fr-CA" sz="2000" i="1" dirty="0"/>
              <a:t> and Applications</a:t>
            </a:r>
            <a:r>
              <a:rPr lang="fr-CA" sz="2000" dirty="0"/>
              <a:t>, CRC </a:t>
            </a:r>
            <a:r>
              <a:rPr lang="fr-CA" sz="2000" dirty="0" err="1"/>
              <a:t>Press</a:t>
            </a:r>
            <a:r>
              <a:rPr lang="fr-CA" sz="2000" dirty="0"/>
              <a:t>, 2015.</a:t>
            </a:r>
          </a:p>
          <a:p>
            <a:pPr algn="just"/>
            <a:endParaRPr lang="en-CA" sz="100" dirty="0"/>
          </a:p>
          <a:p>
            <a:pPr algn="just"/>
            <a:r>
              <a:rPr lang="fr-CA" sz="2000" dirty="0" err="1"/>
              <a:t>Aggarwal</a:t>
            </a:r>
            <a:r>
              <a:rPr lang="fr-CA" sz="2000" dirty="0"/>
              <a:t>, C.C., et C.K. </a:t>
            </a:r>
            <a:r>
              <a:rPr lang="fr-CA" sz="2000" dirty="0" err="1"/>
              <a:t>Reddy</a:t>
            </a:r>
            <a:r>
              <a:rPr lang="fr-CA" sz="2000" dirty="0"/>
              <a:t>, éd. </a:t>
            </a:r>
            <a:r>
              <a:rPr lang="fr-CA" sz="2000" i="1" dirty="0"/>
              <a:t>Data </a:t>
            </a:r>
            <a:r>
              <a:rPr lang="fr-CA" sz="2000" i="1" dirty="0" err="1"/>
              <a:t>Custering</a:t>
            </a:r>
            <a:r>
              <a:rPr lang="fr-CA" sz="2000" i="1" dirty="0"/>
              <a:t>: </a:t>
            </a:r>
            <a:r>
              <a:rPr lang="fr-CA" sz="2000" i="1" dirty="0" err="1"/>
              <a:t>Algorithms</a:t>
            </a:r>
            <a:r>
              <a:rPr lang="fr-CA" sz="2000" i="1" dirty="0"/>
              <a:t> and Applications</a:t>
            </a:r>
            <a:r>
              <a:rPr lang="fr-CA" sz="2000" dirty="0"/>
              <a:t>, CRC </a:t>
            </a:r>
            <a:r>
              <a:rPr lang="fr-CA" sz="2000" dirty="0" err="1"/>
              <a:t>Press</a:t>
            </a:r>
            <a:r>
              <a:rPr lang="fr-CA" sz="2000" dirty="0"/>
              <a:t>, 2014.</a:t>
            </a:r>
          </a:p>
          <a:p>
            <a:pPr algn="just"/>
            <a:endParaRPr lang="en-CA" sz="100" dirty="0"/>
          </a:p>
          <a:p>
            <a:pPr algn="just"/>
            <a:r>
              <a:rPr lang="fr-CA" sz="2000" dirty="0" err="1"/>
              <a:t>Torgo</a:t>
            </a:r>
            <a:r>
              <a:rPr lang="fr-CA" sz="2000" dirty="0"/>
              <a:t>, L. </a:t>
            </a:r>
            <a:r>
              <a:rPr lang="fr-CA" sz="2000" i="1" dirty="0"/>
              <a:t>Data Mining </a:t>
            </a:r>
            <a:r>
              <a:rPr lang="fr-CA" sz="2000" i="1" dirty="0" err="1"/>
              <a:t>with</a:t>
            </a:r>
            <a:r>
              <a:rPr lang="fr-CA" sz="2000" i="1" dirty="0"/>
              <a:t> R: Learning </a:t>
            </a:r>
            <a:r>
              <a:rPr lang="fr-CA" sz="2000" i="1" dirty="0" err="1"/>
              <a:t>with</a:t>
            </a:r>
            <a:r>
              <a:rPr lang="fr-CA" sz="2000" i="1" dirty="0"/>
              <a:t> Case </a:t>
            </a:r>
            <a:r>
              <a:rPr lang="fr-CA" sz="2000" i="1" dirty="0" err="1"/>
              <a:t>Studies</a:t>
            </a:r>
            <a:r>
              <a:rPr lang="fr-CA" sz="2000" dirty="0"/>
              <a:t>, 2</a:t>
            </a:r>
            <a:r>
              <a:rPr lang="fr-CA" sz="2000" baseline="30000" dirty="0"/>
              <a:t>e</a:t>
            </a:r>
            <a:r>
              <a:rPr lang="fr-CA" sz="2000" dirty="0"/>
              <a:t> éd., CRC </a:t>
            </a:r>
            <a:r>
              <a:rPr lang="fr-CA" sz="2000" dirty="0" err="1"/>
              <a:t>Press</a:t>
            </a:r>
            <a:r>
              <a:rPr lang="fr-CA" sz="2000" dirty="0"/>
              <a:t>, 2017.</a:t>
            </a:r>
          </a:p>
          <a:p>
            <a:pPr algn="just"/>
            <a:endParaRPr lang="en-CA" sz="100" dirty="0"/>
          </a:p>
          <a:p>
            <a:pPr algn="just"/>
            <a:r>
              <a:rPr lang="fr-CA" sz="2000" dirty="0"/>
              <a:t>McCallum, Q.E. </a:t>
            </a:r>
            <a:r>
              <a:rPr lang="fr-CA" sz="2000" i="1" dirty="0"/>
              <a:t>Bad Data </a:t>
            </a:r>
            <a:r>
              <a:rPr lang="fr-CA" sz="2000" i="1" dirty="0" err="1"/>
              <a:t>Handbook</a:t>
            </a:r>
            <a:r>
              <a:rPr lang="fr-CA" sz="2000" dirty="0"/>
              <a:t>, </a:t>
            </a:r>
            <a:r>
              <a:rPr lang="fr-CA" sz="2000" dirty="0" err="1"/>
              <a:t>O’Reilly</a:t>
            </a:r>
            <a:r>
              <a:rPr lang="fr-CA" sz="2000" dirty="0"/>
              <a:t>, 2013.</a:t>
            </a:r>
          </a:p>
          <a:p>
            <a:pPr algn="just"/>
            <a:endParaRPr lang="en-CA" sz="100" dirty="0"/>
          </a:p>
          <a:p>
            <a:pPr algn="just"/>
            <a:r>
              <a:rPr lang="fr-CA" sz="2000" dirty="0" err="1"/>
              <a:t>Maheshwari</a:t>
            </a:r>
            <a:r>
              <a:rPr lang="fr-CA" sz="2000" dirty="0"/>
              <a:t>, A.K. </a:t>
            </a:r>
            <a:r>
              <a:rPr lang="fr-CA" sz="2000" i="1" dirty="0"/>
              <a:t>Business Intelligence and Data Mining</a:t>
            </a:r>
            <a:r>
              <a:rPr lang="fr-CA" sz="2000" dirty="0"/>
              <a:t>, Business Expert </a:t>
            </a:r>
            <a:r>
              <a:rPr lang="fr-CA" sz="2000" dirty="0" err="1"/>
              <a:t>Press</a:t>
            </a:r>
            <a:r>
              <a:rPr lang="fr-CA" sz="2000" dirty="0"/>
              <a:t>, 2015.</a:t>
            </a:r>
          </a:p>
          <a:p>
            <a:pPr algn="just"/>
            <a:endParaRPr lang="en-US" sz="100" dirty="0"/>
          </a:p>
          <a:p>
            <a:pPr algn="just"/>
            <a:r>
              <a:rPr lang="fr-CA" sz="2000" dirty="0"/>
              <a:t>Provost, F., et T. Fawcett. </a:t>
            </a:r>
            <a:r>
              <a:rPr lang="fr-CA" sz="2000" i="1" dirty="0"/>
              <a:t>Data science pour l’entreprise</a:t>
            </a:r>
            <a:r>
              <a:rPr lang="fr-CA" sz="2000" dirty="0"/>
              <a:t>, Eyrolles, 2018.</a:t>
            </a:r>
          </a:p>
          <a:p>
            <a:pPr algn="just"/>
            <a:endParaRPr lang="en-US" sz="100" dirty="0"/>
          </a:p>
          <a:p>
            <a:pPr algn="just"/>
            <a:r>
              <a:rPr lang="fr-CA" sz="2000" dirty="0"/>
              <a:t>Frank, E., et I.H. Witten. </a:t>
            </a:r>
            <a:r>
              <a:rPr lang="fr-CA" sz="2000" i="1" dirty="0"/>
              <a:t>Data Mining: </a:t>
            </a:r>
            <a:r>
              <a:rPr lang="fr-CA" sz="2000" i="1" dirty="0" err="1"/>
              <a:t>Practical</a:t>
            </a:r>
            <a:r>
              <a:rPr lang="fr-CA" sz="2000" i="1" dirty="0"/>
              <a:t> Machine Learning Tools and Techniques</a:t>
            </a:r>
            <a:r>
              <a:rPr lang="fr-CA" sz="2000" dirty="0"/>
              <a:t>, 2</a:t>
            </a:r>
            <a:r>
              <a:rPr lang="fr-CA" sz="2000" baseline="30000" dirty="0"/>
              <a:t>e</a:t>
            </a:r>
            <a:r>
              <a:rPr lang="fr-CA" sz="2000" dirty="0"/>
              <a:t> éd., Elsevier, 2005.</a:t>
            </a:r>
          </a:p>
          <a:p>
            <a:pPr algn="just"/>
            <a:endParaRPr lang="en-US" sz="100" dirty="0"/>
          </a:p>
        </p:txBody>
      </p:sp>
    </p:spTree>
    <p:extLst>
      <p:ext uri="{BB962C8B-B14F-4D97-AF65-F5344CB8AC3E}">
        <p14:creationId xmlns:p14="http://schemas.microsoft.com/office/powerpoint/2010/main" val="7503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6" name="Content Placeholder 2">
            <a:extLst>
              <a:ext uri="{FF2B5EF4-FFF2-40B4-BE49-F238E27FC236}">
                <a16:creationId xmlns:a16="http://schemas.microsoft.com/office/drawing/2014/main" xmlns="" id="{919C33D2-F912-40E7-9872-A623B406A61A}"/>
              </a:ext>
            </a:extLst>
          </p:cNvPr>
          <p:cNvSpPr>
            <a:spLocks noGrp="1"/>
          </p:cNvSpPr>
          <p:nvPr>
            <p:ph idx="1"/>
            <p:custDataLst>
              <p:tags r:id="rId2"/>
            </p:custDataLst>
          </p:nvPr>
        </p:nvSpPr>
        <p:spPr>
          <a:xfrm>
            <a:off x="581192" y="2180496"/>
            <a:ext cx="11029615" cy="4140767"/>
          </a:xfrm>
        </p:spPr>
        <p:txBody>
          <a:bodyPr>
            <a:normAutofit lnSpcReduction="10000"/>
          </a:bodyPr>
          <a:lstStyle/>
          <a:p>
            <a:pPr algn="just">
              <a:buSzPct val="100000"/>
            </a:pPr>
            <a:r>
              <a:rPr lang="fr-CA" sz="2000" dirty="0"/>
              <a:t>Sur Internet : </a:t>
            </a:r>
            <a:r>
              <a:rPr lang="fr-CA" sz="2000" dirty="0">
                <a:hlinkClick r:id="rId4"/>
              </a:rPr>
              <a:t>https://hbr.org/2013/07/how-google-flu-trends-is-getting-to-the-bottom</a:t>
            </a:r>
            <a:r>
              <a:rPr lang="fr-CA" sz="2000" u="none" dirty="0"/>
              <a:t>.</a:t>
            </a:r>
            <a:r>
              <a:rPr lang="fr-CA" sz="2000" dirty="0"/>
              <a:t> </a:t>
            </a:r>
          </a:p>
          <a:p>
            <a:pPr algn="just">
              <a:buSzPct val="100000"/>
            </a:pPr>
            <a:endParaRPr lang="en-US" sz="100" dirty="0">
              <a:hlinkClick r:id="rId5"/>
            </a:endParaRPr>
          </a:p>
          <a:p>
            <a:pPr algn="just">
              <a:buSzPct val="100000"/>
            </a:pPr>
            <a:r>
              <a:rPr lang="fr-CA" sz="2000" dirty="0"/>
              <a:t>Sur Internet : </a:t>
            </a:r>
            <a:r>
              <a:rPr lang="fr-CA" sz="2000" i="1" dirty="0">
                <a:hlinkClick r:id="rId5"/>
              </a:rPr>
              <a:t>9 types of </a:t>
            </a:r>
            <a:r>
              <a:rPr lang="fr-CA" sz="2000" i="1" dirty="0" err="1">
                <a:hlinkClick r:id="rId5"/>
              </a:rPr>
              <a:t>research</a:t>
            </a:r>
            <a:r>
              <a:rPr lang="fr-CA" sz="2000" i="1" dirty="0">
                <a:hlinkClick r:id="rId5"/>
              </a:rPr>
              <a:t> </a:t>
            </a:r>
            <a:r>
              <a:rPr lang="fr-CA" sz="2000" i="1" dirty="0" err="1">
                <a:hlinkClick r:id="rId5"/>
              </a:rPr>
              <a:t>bias</a:t>
            </a:r>
            <a:r>
              <a:rPr lang="fr-CA" sz="2000" i="1" dirty="0">
                <a:hlinkClick r:id="rId5"/>
              </a:rPr>
              <a:t> and how to </a:t>
            </a:r>
            <a:r>
              <a:rPr lang="fr-CA" sz="2000" i="1" dirty="0" err="1">
                <a:hlinkClick r:id="rId5"/>
              </a:rPr>
              <a:t>avoid</a:t>
            </a:r>
            <a:r>
              <a:rPr lang="fr-CA" sz="2000" i="1" dirty="0">
                <a:hlinkClick r:id="rId5"/>
              </a:rPr>
              <a:t> </a:t>
            </a:r>
            <a:r>
              <a:rPr lang="fr-CA" sz="2000" i="1" dirty="0" err="1">
                <a:hlinkClick r:id="rId5"/>
              </a:rPr>
              <a:t>them</a:t>
            </a:r>
            <a:r>
              <a:rPr lang="fr-CA" sz="2000" u="none" dirty="0"/>
              <a:t>.</a:t>
            </a:r>
            <a:endParaRPr lang="fr-CA" sz="2000" u="none" dirty="0">
              <a:hlinkClick r:id="rId5"/>
            </a:endParaRPr>
          </a:p>
          <a:p>
            <a:pPr algn="just">
              <a:buSzPct val="100000"/>
            </a:pPr>
            <a:endParaRPr lang="en-US" sz="100" dirty="0"/>
          </a:p>
          <a:p>
            <a:pPr algn="just">
              <a:buSzPct val="100000"/>
            </a:pPr>
            <a:r>
              <a:rPr lang="fr-CA" sz="2000" dirty="0"/>
              <a:t>Entrée </a:t>
            </a:r>
            <a:r>
              <a:rPr lang="fr-CA" sz="2000" dirty="0" err="1"/>
              <a:t>Bias</a:t>
            </a:r>
            <a:r>
              <a:rPr lang="fr-CA" sz="2000" dirty="0"/>
              <a:t> dans </a:t>
            </a:r>
            <a:r>
              <a:rPr lang="fr-CA" sz="2000" dirty="0" err="1"/>
              <a:t>Wikipedia</a:t>
            </a:r>
            <a:r>
              <a:rPr lang="fr-CA" sz="2000" dirty="0"/>
              <a:t>. Sur Internet : </a:t>
            </a:r>
            <a:r>
              <a:rPr lang="fr-CA" sz="2000" dirty="0">
                <a:hlinkClick r:id="rId6"/>
              </a:rPr>
              <a:t>https://en.wikipedia.org/wiki/Bias</a:t>
            </a:r>
            <a:r>
              <a:rPr lang="fr-CA" sz="2000" dirty="0"/>
              <a:t>.</a:t>
            </a:r>
          </a:p>
          <a:p>
            <a:pPr algn="just">
              <a:buSzPct val="100000"/>
            </a:pPr>
            <a:endParaRPr lang="en-US" sz="100" dirty="0"/>
          </a:p>
          <a:p>
            <a:pPr algn="just">
              <a:buSzPct val="100000"/>
            </a:pPr>
            <a:r>
              <a:rPr lang="fr-CA" sz="2000" dirty="0"/>
              <a:t>Entrée </a:t>
            </a:r>
            <a:r>
              <a:rPr lang="fr-CA" sz="2000" dirty="0" err="1"/>
              <a:t>Selection</a:t>
            </a:r>
            <a:r>
              <a:rPr lang="fr-CA" sz="2000" dirty="0"/>
              <a:t> </a:t>
            </a:r>
            <a:r>
              <a:rPr lang="fr-CA" sz="2000" dirty="0" err="1"/>
              <a:t>Bias</a:t>
            </a:r>
            <a:r>
              <a:rPr lang="fr-CA" sz="2000" dirty="0"/>
              <a:t> dans </a:t>
            </a:r>
            <a:r>
              <a:rPr lang="fr-CA" sz="2000" dirty="0" err="1"/>
              <a:t>Wikipedia</a:t>
            </a:r>
            <a:r>
              <a:rPr lang="fr-CA" sz="2000" dirty="0"/>
              <a:t>. Sur Internet : </a:t>
            </a:r>
            <a:r>
              <a:rPr lang="fr-CA" sz="2000" dirty="0">
                <a:hlinkClick r:id="rId7"/>
              </a:rPr>
              <a:t>https://en.wikipedia.org/wiki/Selection_bias</a:t>
            </a:r>
            <a:r>
              <a:rPr lang="fr-CA" sz="2000" dirty="0"/>
              <a:t>.</a:t>
            </a:r>
          </a:p>
          <a:p>
            <a:pPr algn="just">
              <a:buSzPct val="100000"/>
            </a:pPr>
            <a:endParaRPr lang="en-US" sz="100" dirty="0">
              <a:hlinkClick r:id="rId8"/>
            </a:endParaRPr>
          </a:p>
          <a:p>
            <a:pPr algn="just">
              <a:buSzPct val="100000"/>
            </a:pPr>
            <a:r>
              <a:rPr lang="fr-CA" sz="2000" i="1" dirty="0"/>
              <a:t>Cochrane Methods</a:t>
            </a:r>
            <a:r>
              <a:rPr lang="fr-CA" sz="2000" dirty="0"/>
              <a:t>. Sur Internet : « </a:t>
            </a:r>
            <a:r>
              <a:rPr lang="fr-CA" sz="2000" dirty="0" err="1">
                <a:hlinkClick r:id="rId8"/>
              </a:rPr>
              <a:t>Assessing</a:t>
            </a:r>
            <a:r>
              <a:rPr lang="fr-CA" sz="2000" dirty="0">
                <a:hlinkClick r:id="rId8"/>
              </a:rPr>
              <a:t> Risk of </a:t>
            </a:r>
            <a:r>
              <a:rPr lang="fr-CA" sz="2000" dirty="0" err="1">
                <a:hlinkClick r:id="rId8"/>
              </a:rPr>
              <a:t>Bias</a:t>
            </a:r>
            <a:r>
              <a:rPr lang="fr-CA" sz="2000" dirty="0">
                <a:hlinkClick r:id="rId8"/>
              </a:rPr>
              <a:t> in </a:t>
            </a:r>
            <a:r>
              <a:rPr lang="fr-CA" sz="2000" dirty="0" err="1">
                <a:hlinkClick r:id="rId8"/>
              </a:rPr>
              <a:t>Included</a:t>
            </a:r>
            <a:r>
              <a:rPr lang="fr-CA" sz="2000" dirty="0">
                <a:hlinkClick r:id="rId8"/>
              </a:rPr>
              <a:t> </a:t>
            </a:r>
            <a:r>
              <a:rPr lang="fr-CA" sz="2000" dirty="0" err="1">
                <a:hlinkClick r:id="rId8"/>
              </a:rPr>
              <a:t>Studies</a:t>
            </a:r>
            <a:r>
              <a:rPr lang="fr-CA" sz="2000" dirty="0"/>
              <a:t> ».</a:t>
            </a:r>
          </a:p>
          <a:p>
            <a:pPr algn="just">
              <a:buSzPct val="100000"/>
            </a:pPr>
            <a:endParaRPr lang="en-US" sz="100" dirty="0">
              <a:hlinkClick r:id="rId9"/>
            </a:endParaRPr>
          </a:p>
          <a:p>
            <a:pPr algn="just">
              <a:buSzPct val="100000"/>
            </a:pPr>
            <a:r>
              <a:rPr lang="fr-CA" sz="2000" i="1" dirty="0" err="1"/>
              <a:t>Quantshare</a:t>
            </a:r>
            <a:r>
              <a:rPr lang="fr-CA" sz="2000" dirty="0"/>
              <a:t>. Sur Internet : « </a:t>
            </a:r>
            <a:r>
              <a:rPr lang="fr-CA" sz="2000" dirty="0">
                <a:hlinkClick r:id="rId9"/>
              </a:rPr>
              <a:t>Data </a:t>
            </a:r>
            <a:r>
              <a:rPr lang="fr-CA" sz="2000" dirty="0" err="1">
                <a:hlinkClick r:id="rId9"/>
              </a:rPr>
              <a:t>Snooping</a:t>
            </a:r>
            <a:r>
              <a:rPr lang="fr-CA" sz="2000" dirty="0">
                <a:hlinkClick r:id="rId9"/>
              </a:rPr>
              <a:t> </a:t>
            </a:r>
            <a:r>
              <a:rPr lang="fr-CA" sz="2000" dirty="0" err="1">
                <a:hlinkClick r:id="rId9"/>
              </a:rPr>
              <a:t>Bias</a:t>
            </a:r>
            <a:r>
              <a:rPr lang="fr-CA" sz="2000" dirty="0"/>
              <a:t> ».</a:t>
            </a:r>
          </a:p>
          <a:p>
            <a:pPr algn="just">
              <a:buSzPct val="100000"/>
            </a:pPr>
            <a:endParaRPr lang="en-US" sz="100" dirty="0"/>
          </a:p>
          <a:p>
            <a:pPr algn="just">
              <a:buSzPct val="100000"/>
            </a:pPr>
            <a:r>
              <a:rPr lang="fr-CA" sz="2000" dirty="0"/>
              <a:t>Entrée </a:t>
            </a:r>
            <a:r>
              <a:rPr lang="fr-CA" sz="2000" dirty="0" err="1"/>
              <a:t>Bias</a:t>
            </a:r>
            <a:r>
              <a:rPr lang="fr-CA" sz="2000" dirty="0"/>
              <a:t> (</a:t>
            </a:r>
            <a:r>
              <a:rPr lang="fr-CA" sz="2000" dirty="0" err="1"/>
              <a:t>statistics</a:t>
            </a:r>
            <a:r>
              <a:rPr lang="fr-CA" sz="2000" dirty="0"/>
              <a:t>) dans </a:t>
            </a:r>
            <a:r>
              <a:rPr lang="fr-CA" sz="2000" dirty="0" err="1"/>
              <a:t>Wikipedia</a:t>
            </a:r>
            <a:r>
              <a:rPr lang="fr-CA" sz="2000" dirty="0"/>
              <a:t>. Sur Internet : </a:t>
            </a:r>
            <a:r>
              <a:rPr lang="fr-CA" sz="2000" dirty="0">
                <a:hlinkClick r:id="rId10"/>
              </a:rPr>
              <a:t>https://en.wikipedia.org/wiki/Bias_(statistics)</a:t>
            </a:r>
            <a:r>
              <a:rPr lang="fr-CA" sz="2000" dirty="0"/>
              <a:t>.</a:t>
            </a:r>
          </a:p>
          <a:p>
            <a:pPr algn="just">
              <a:buSzPct val="100000"/>
            </a:pPr>
            <a:endParaRPr lang="en-US" sz="100" dirty="0"/>
          </a:p>
          <a:p>
            <a:pPr algn="just">
              <a:buSzPct val="100000"/>
            </a:pPr>
            <a:r>
              <a:rPr lang="fr-CA" sz="2000" dirty="0"/>
              <a:t>Entrée </a:t>
            </a:r>
            <a:r>
              <a:rPr lang="fr-CA" sz="2000" dirty="0" err="1"/>
              <a:t>Benford’s</a:t>
            </a:r>
            <a:r>
              <a:rPr lang="fr-CA" sz="2000" dirty="0"/>
              <a:t> Law dans </a:t>
            </a:r>
            <a:r>
              <a:rPr lang="fr-CA" sz="2000" dirty="0" err="1"/>
              <a:t>Wikipedia</a:t>
            </a:r>
            <a:r>
              <a:rPr lang="fr-CA" sz="2000" dirty="0"/>
              <a:t>. Sur Internet : </a:t>
            </a:r>
            <a:r>
              <a:rPr lang="fr-CA" sz="2000" dirty="0">
                <a:hlinkClick r:id="rId11"/>
              </a:rPr>
              <a:t>https://en.wikipedia.org/wiki/Benford%27s_law</a:t>
            </a:r>
            <a:r>
              <a:rPr lang="fr-CA" sz="2000" dirty="0"/>
              <a:t>.</a:t>
            </a:r>
          </a:p>
          <a:p>
            <a:pPr algn="just">
              <a:buSzPct val="100000"/>
            </a:pPr>
            <a:endParaRPr lang="en-CA" sz="100" dirty="0"/>
          </a:p>
        </p:txBody>
      </p:sp>
    </p:spTree>
    <p:extLst>
      <p:ext uri="{BB962C8B-B14F-4D97-AF65-F5344CB8AC3E}">
        <p14:creationId xmlns:p14="http://schemas.microsoft.com/office/powerpoint/2010/main" val="158129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6" name="Content Placeholder 2">
            <a:extLst>
              <a:ext uri="{FF2B5EF4-FFF2-40B4-BE49-F238E27FC236}">
                <a16:creationId xmlns:a16="http://schemas.microsoft.com/office/drawing/2014/main" xmlns="" id="{6E1F6682-E340-4B3D-9D49-0A33A2DD58D6}"/>
              </a:ext>
            </a:extLst>
          </p:cNvPr>
          <p:cNvSpPr>
            <a:spLocks noGrp="1"/>
          </p:cNvSpPr>
          <p:nvPr>
            <p:ph idx="1"/>
            <p:custDataLst>
              <p:tags r:id="rId2"/>
            </p:custDataLst>
          </p:nvPr>
        </p:nvSpPr>
        <p:spPr>
          <a:xfrm>
            <a:off x="581192" y="2180496"/>
            <a:ext cx="11029615" cy="4140767"/>
          </a:xfrm>
        </p:spPr>
        <p:txBody>
          <a:bodyPr>
            <a:noAutofit/>
          </a:bodyPr>
          <a:lstStyle/>
          <a:p>
            <a:pPr algn="just">
              <a:buSzPct val="100000"/>
            </a:pPr>
            <a:r>
              <a:rPr lang="fr-CA" sz="2000" dirty="0" err="1"/>
              <a:t>Silver</a:t>
            </a:r>
            <a:r>
              <a:rPr lang="fr-CA" sz="2000" dirty="0"/>
              <a:t>, N. </a:t>
            </a:r>
            <a:r>
              <a:rPr lang="fr-CA" sz="2000" i="1" dirty="0"/>
              <a:t>The Signal and the Noise: </a:t>
            </a:r>
            <a:r>
              <a:rPr lang="fr-CA" sz="2000" i="1" dirty="0" err="1"/>
              <a:t>Why</a:t>
            </a:r>
            <a:r>
              <a:rPr lang="fr-CA" sz="2000" i="1" dirty="0"/>
              <a:t> So </a:t>
            </a:r>
            <a:r>
              <a:rPr lang="fr-CA" sz="2000" i="1" dirty="0" err="1"/>
              <a:t>Many</a:t>
            </a:r>
            <a:r>
              <a:rPr lang="fr-CA" sz="2000" i="1" dirty="0"/>
              <a:t> </a:t>
            </a:r>
            <a:r>
              <a:rPr lang="fr-CA" sz="2000" i="1" dirty="0" err="1"/>
              <a:t>Predictions</a:t>
            </a:r>
            <a:r>
              <a:rPr lang="fr-CA" sz="2000" i="1" dirty="0"/>
              <a:t> Fail – But </a:t>
            </a:r>
            <a:r>
              <a:rPr lang="fr-CA" sz="2000" i="1" dirty="0" err="1"/>
              <a:t>Some</a:t>
            </a:r>
            <a:r>
              <a:rPr lang="fr-CA" sz="2000" i="1" dirty="0"/>
              <a:t> Don’t</a:t>
            </a:r>
            <a:r>
              <a:rPr lang="fr-CA" sz="2000" dirty="0"/>
              <a:t>, Penguin </a:t>
            </a:r>
            <a:r>
              <a:rPr lang="fr-CA" sz="2000" dirty="0" err="1"/>
              <a:t>Press</a:t>
            </a:r>
            <a:r>
              <a:rPr lang="fr-CA" sz="2000" dirty="0"/>
              <a:t>, New York, 2012.</a:t>
            </a:r>
          </a:p>
          <a:p>
            <a:pPr algn="just">
              <a:buSzPct val="100000"/>
            </a:pPr>
            <a:endParaRPr lang="en-US" sz="100" dirty="0"/>
          </a:p>
          <a:p>
            <a:pPr algn="just">
              <a:buSzPct val="100000"/>
            </a:pPr>
            <a:r>
              <a:rPr lang="fr-CA" sz="2000" dirty="0"/>
              <a:t>Lewis, M. </a:t>
            </a:r>
            <a:r>
              <a:rPr lang="fr-CA" sz="2000" i="1" dirty="0" err="1"/>
              <a:t>Moneyball</a:t>
            </a:r>
            <a:r>
              <a:rPr lang="fr-CA" sz="2000" i="1" dirty="0"/>
              <a:t>: The Art of </a:t>
            </a:r>
            <a:r>
              <a:rPr lang="fr-CA" sz="2000" i="1" dirty="0" err="1"/>
              <a:t>Winning</a:t>
            </a:r>
            <a:r>
              <a:rPr lang="fr-CA" sz="2000" i="1" dirty="0"/>
              <a:t> an </a:t>
            </a:r>
            <a:r>
              <a:rPr lang="fr-CA" sz="2000" i="1" dirty="0" err="1"/>
              <a:t>Unfair</a:t>
            </a:r>
            <a:r>
              <a:rPr lang="fr-CA" sz="2000" i="1" dirty="0"/>
              <a:t> Game, Norton</a:t>
            </a:r>
            <a:r>
              <a:rPr lang="fr-CA" sz="2000" dirty="0"/>
              <a:t>, New York, 2003.</a:t>
            </a:r>
          </a:p>
          <a:p>
            <a:pPr algn="just">
              <a:buSzPct val="100000"/>
            </a:pPr>
            <a:endParaRPr lang="en-US" sz="100" dirty="0"/>
          </a:p>
          <a:p>
            <a:pPr algn="just">
              <a:buSzPct val="100000"/>
            </a:pPr>
            <a:r>
              <a:rPr lang="fr-CA" sz="2000" dirty="0"/>
              <a:t>Uri </a:t>
            </a:r>
            <a:r>
              <a:rPr lang="fr-CA" sz="2000" dirty="0" err="1"/>
              <a:t>Simonshon</a:t>
            </a:r>
            <a:r>
              <a:rPr lang="fr-CA" sz="2000" dirty="0"/>
              <a:t>. Sur Internet : </a:t>
            </a:r>
            <a:r>
              <a:rPr lang="fr-CA" sz="2000" dirty="0">
                <a:hlinkClick r:id="rId4"/>
              </a:rPr>
              <a:t>http://opim.wharton.upenn.edu/~uws/</a:t>
            </a:r>
            <a:r>
              <a:rPr lang="fr-CA" sz="2000" dirty="0"/>
              <a:t>.</a:t>
            </a:r>
          </a:p>
          <a:p>
            <a:pPr algn="just">
              <a:buSzPct val="100000"/>
            </a:pPr>
            <a:endParaRPr lang="en-US" sz="100" dirty="0"/>
          </a:p>
          <a:p>
            <a:pPr algn="just">
              <a:buSzPct val="100000"/>
            </a:pPr>
            <a:r>
              <a:rPr lang="fr-CA" sz="2000" dirty="0"/>
              <a:t>Sur Internet : </a:t>
            </a:r>
            <a:r>
              <a:rPr lang="fr-CA" sz="2000" dirty="0">
                <a:hlinkClick r:id="rId5"/>
              </a:rPr>
              <a:t>https://en.wikipedia.org/wiki/Data_analysis_techniques_for_fraud_detection</a:t>
            </a:r>
            <a:r>
              <a:rPr lang="fr-CA" sz="2000" u="none" dirty="0"/>
              <a:t>.</a:t>
            </a:r>
            <a:endParaRPr lang="fr-CA" sz="2000" u="none" dirty="0">
              <a:hlinkClick r:id="rId5"/>
            </a:endParaRPr>
          </a:p>
          <a:p>
            <a:pPr algn="just">
              <a:buSzPct val="100000"/>
            </a:pPr>
            <a:endParaRPr lang="en-US" sz="100" dirty="0"/>
          </a:p>
          <a:p>
            <a:pPr algn="just">
              <a:buSzPct val="100000"/>
            </a:pPr>
            <a:r>
              <a:rPr lang="fr-CA" sz="2000" dirty="0"/>
              <a:t>Flaherty, D. « The Vaccine-</a:t>
            </a:r>
            <a:r>
              <a:rPr lang="fr-CA" sz="2000" dirty="0" err="1"/>
              <a:t>Autism</a:t>
            </a:r>
            <a:r>
              <a:rPr lang="fr-CA" sz="2000" dirty="0"/>
              <a:t> Connection: A Public </a:t>
            </a:r>
            <a:r>
              <a:rPr lang="fr-CA" sz="2000" dirty="0" err="1"/>
              <a:t>Health</a:t>
            </a:r>
            <a:r>
              <a:rPr lang="fr-CA" sz="2000" dirty="0"/>
              <a:t> Crisis </a:t>
            </a:r>
            <a:r>
              <a:rPr lang="fr-CA" sz="2000" dirty="0" err="1"/>
              <a:t>Caused</a:t>
            </a:r>
            <a:r>
              <a:rPr lang="fr-CA" sz="2000" dirty="0"/>
              <a:t> by </a:t>
            </a:r>
            <a:r>
              <a:rPr lang="fr-CA" sz="2000" dirty="0" err="1"/>
              <a:t>Unethical</a:t>
            </a:r>
            <a:r>
              <a:rPr lang="fr-CA" sz="2000" dirty="0"/>
              <a:t> </a:t>
            </a:r>
            <a:r>
              <a:rPr lang="fr-CA" sz="2000" dirty="0" err="1"/>
              <a:t>Medical</a:t>
            </a:r>
            <a:r>
              <a:rPr lang="fr-CA" sz="2000" dirty="0"/>
              <a:t> Practices and </a:t>
            </a:r>
            <a:r>
              <a:rPr lang="fr-CA" sz="2000" dirty="0" err="1"/>
              <a:t>Fraudulent</a:t>
            </a:r>
            <a:r>
              <a:rPr lang="fr-CA" sz="2000" dirty="0"/>
              <a:t> Science », </a:t>
            </a:r>
            <a:r>
              <a:rPr lang="fr-CA" sz="2000" i="1" dirty="0" err="1"/>
              <a:t>Annals</a:t>
            </a:r>
            <a:r>
              <a:rPr lang="fr-CA" sz="2000" i="1" dirty="0"/>
              <a:t> of </a:t>
            </a:r>
            <a:r>
              <a:rPr lang="fr-CA" sz="2000" i="1" dirty="0" err="1"/>
              <a:t>Pharmacotherapy</a:t>
            </a:r>
            <a:r>
              <a:rPr lang="fr-CA" sz="2000" dirty="0"/>
              <a:t>, vol. 45, n</a:t>
            </a:r>
            <a:r>
              <a:rPr lang="fr-CA" sz="2000" baseline="30000" dirty="0"/>
              <a:t>o</a:t>
            </a:r>
            <a:r>
              <a:rPr lang="fr-CA" sz="2000" dirty="0"/>
              <a:t> 10 (octobre 2011), p. 1302-1304.</a:t>
            </a:r>
          </a:p>
          <a:p>
            <a:pPr algn="just">
              <a:buSzPct val="100000"/>
            </a:pPr>
            <a:endParaRPr lang="en-US" sz="100" dirty="0"/>
          </a:p>
          <a:p>
            <a:pPr algn="just">
              <a:buSzPct val="100000"/>
            </a:pPr>
            <a:r>
              <a:rPr lang="fr-CA" sz="2000" dirty="0"/>
              <a:t>Reinhart, A. Sur Internet : </a:t>
            </a:r>
            <a:r>
              <a:rPr lang="fr-CA" sz="2000" i="1" dirty="0" err="1">
                <a:hlinkClick r:id="rId6"/>
              </a:rPr>
              <a:t>Statistics</a:t>
            </a:r>
            <a:r>
              <a:rPr lang="fr-CA" sz="2000" i="1" dirty="0">
                <a:hlinkClick r:id="rId6"/>
              </a:rPr>
              <a:t> </a:t>
            </a:r>
            <a:r>
              <a:rPr lang="fr-CA" sz="2000" i="1" dirty="0" err="1">
                <a:hlinkClick r:id="rId6"/>
              </a:rPr>
              <a:t>Done</a:t>
            </a:r>
            <a:r>
              <a:rPr lang="fr-CA" sz="2000" i="1" dirty="0">
                <a:hlinkClick r:id="rId6"/>
              </a:rPr>
              <a:t> </a:t>
            </a:r>
            <a:r>
              <a:rPr lang="fr-CA" sz="2000" i="1" dirty="0" err="1">
                <a:hlinkClick r:id="rId6"/>
              </a:rPr>
              <a:t>Wrong</a:t>
            </a:r>
            <a:r>
              <a:rPr lang="fr-CA" sz="2000" dirty="0"/>
              <a:t>.</a:t>
            </a:r>
          </a:p>
        </p:txBody>
      </p:sp>
    </p:spTree>
    <p:extLst>
      <p:ext uri="{BB962C8B-B14F-4D97-AF65-F5344CB8AC3E}">
        <p14:creationId xmlns:p14="http://schemas.microsoft.com/office/powerpoint/2010/main" val="16296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a:t>RÉfÉrences</a:t>
            </a:r>
            <a:endParaRPr lang="en-US" dirty="0"/>
          </a:p>
        </p:txBody>
      </p:sp>
      <p:sp>
        <p:nvSpPr>
          <p:cNvPr id="3" name="Content Placeholder 2"/>
          <p:cNvSpPr>
            <a:spLocks noGrp="1"/>
          </p:cNvSpPr>
          <p:nvPr>
            <p:ph idx="1"/>
            <p:custDataLst>
              <p:tags r:id="rId2"/>
            </p:custDataLst>
          </p:nvPr>
        </p:nvSpPr>
        <p:spPr/>
        <p:txBody>
          <a:bodyPr>
            <a:noAutofit/>
          </a:bodyPr>
          <a:lstStyle/>
          <a:p>
            <a:pPr algn="just">
              <a:lnSpc>
                <a:spcPct val="100000"/>
              </a:lnSpc>
            </a:pPr>
            <a:r>
              <a:rPr lang="fr-CA" sz="2000" dirty="0">
                <a:latin typeface="Dagny OT" panose="020B0504020201020104" pitchFamily="34" charset="0"/>
              </a:rPr>
              <a:t>Sur Internet : </a:t>
            </a:r>
            <a:r>
              <a:rPr lang="fr-CA" sz="2000" dirty="0">
                <a:latin typeface="Dagny OT" panose="020B0504020201020104" pitchFamily="34" charset="0"/>
                <a:hlinkClick r:id="rId4"/>
              </a:rPr>
              <a:t>https://www.datacamp.com/community/blog/data-science-past-present-future</a:t>
            </a:r>
            <a:r>
              <a:rPr lang="fr-CA" sz="2000" dirty="0">
                <a:latin typeface="Dagny OT" panose="020B0504020201020104" pitchFamily="34" charset="0"/>
              </a:rPr>
              <a:t>.</a:t>
            </a:r>
            <a:endParaRPr lang="fr-CA" sz="2000" dirty="0">
              <a:latin typeface="Dagny OT" panose="020B0504020201020104" pitchFamily="34" charset="0"/>
              <a:hlinkClick r:id="rId4"/>
            </a:endParaRPr>
          </a:p>
          <a:p>
            <a:pPr algn="just">
              <a:lnSpc>
                <a:spcPct val="100000"/>
              </a:lnSpc>
            </a:pPr>
            <a:endParaRPr lang="en-US" sz="500" dirty="0">
              <a:latin typeface="Dagny OT" panose="020B0504020201020104" pitchFamily="34" charset="0"/>
            </a:endParaRPr>
          </a:p>
          <a:p>
            <a:pPr algn="just">
              <a:lnSpc>
                <a:spcPct val="100000"/>
              </a:lnSpc>
            </a:pPr>
            <a:r>
              <a:rPr lang="fr-CA" sz="2000" dirty="0" err="1">
                <a:latin typeface="Dagny OT" panose="020B0504020201020104" pitchFamily="34" charset="0"/>
              </a:rPr>
              <a:t>Kargupta</a:t>
            </a:r>
            <a:r>
              <a:rPr lang="fr-CA" sz="2000" dirty="0">
                <a:latin typeface="Dagny OT" panose="020B0504020201020104" pitchFamily="34" charset="0"/>
              </a:rPr>
              <a:t>, H., J. Han, P.S. Yu, R. </a:t>
            </a:r>
            <a:r>
              <a:rPr lang="fr-CA" sz="2000" dirty="0" err="1">
                <a:latin typeface="Dagny OT" panose="020B0504020201020104" pitchFamily="34" charset="0"/>
              </a:rPr>
              <a:t>Motwani</a:t>
            </a:r>
            <a:r>
              <a:rPr lang="fr-CA" sz="2000" dirty="0">
                <a:latin typeface="Dagny OT" panose="020B0504020201020104" pitchFamily="34" charset="0"/>
              </a:rPr>
              <a:t> et V. Kumar, éd. </a:t>
            </a:r>
            <a:r>
              <a:rPr lang="fr-CA" sz="2000" i="1" dirty="0">
                <a:latin typeface="Dagny OT" panose="020B0504020201020104" pitchFamily="34" charset="0"/>
              </a:rPr>
              <a:t>Next </a:t>
            </a:r>
            <a:r>
              <a:rPr lang="fr-CA" sz="2000" i="1" dirty="0" err="1">
                <a:latin typeface="Dagny OT" panose="020B0504020201020104" pitchFamily="34" charset="0"/>
              </a:rPr>
              <a:t>Generation</a:t>
            </a:r>
            <a:r>
              <a:rPr lang="fr-CA" sz="2000" i="1" dirty="0">
                <a:latin typeface="Dagny OT" panose="020B0504020201020104" pitchFamily="34" charset="0"/>
              </a:rPr>
              <a:t> of Data Mining</a:t>
            </a:r>
            <a:r>
              <a:rPr lang="fr-CA" sz="2000" dirty="0">
                <a:latin typeface="Dagny OT" panose="020B0504020201020104" pitchFamily="34" charset="0"/>
              </a:rPr>
              <a:t>, CRC/Chapman &amp; Hall, 2009.  </a:t>
            </a:r>
          </a:p>
        </p:txBody>
      </p:sp>
    </p:spTree>
    <p:extLst>
      <p:ext uri="{BB962C8B-B14F-4D97-AF65-F5344CB8AC3E}">
        <p14:creationId xmlns:p14="http://schemas.microsoft.com/office/powerpoint/2010/main" val="214291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xmlns="" id="{82ED0A3C-698F-6242-9807-50FB1F1251C0}"/>
              </a:ext>
            </a:extLst>
          </p:cNvPr>
          <p:cNvSpPr>
            <a:spLocks noGrp="1"/>
          </p:cNvSpPr>
          <p:nvPr>
            <p:ph idx="1"/>
            <p:custDataLst>
              <p:tags r:id="rId2"/>
            </p:custDataLst>
          </p:nvPr>
        </p:nvSpPr>
        <p:spPr/>
        <p:txBody>
          <a:bodyPr>
            <a:normAutofit fontScale="92500" lnSpcReduction="10000"/>
          </a:bodyPr>
          <a:lstStyle/>
          <a:p>
            <a:pPr>
              <a:lnSpc>
                <a:spcPct val="100000"/>
              </a:lnSpc>
            </a:pPr>
            <a:r>
              <a:rPr lang="fr-CA" dirty="0"/>
              <a:t>Recueil de données </a:t>
            </a:r>
            <a:r>
              <a:rPr lang="fr-CA" b="1" dirty="0"/>
              <a:t>en ligne</a:t>
            </a:r>
          </a:p>
          <a:p>
            <a:pPr lvl="1">
              <a:lnSpc>
                <a:spcPct val="100000"/>
              </a:lnSpc>
            </a:pPr>
            <a:r>
              <a:rPr lang="fr-CA" dirty="0"/>
              <a:t>Légalité de l’obtention des données</a:t>
            </a:r>
          </a:p>
          <a:p>
            <a:pPr lvl="1">
              <a:lnSpc>
                <a:spcPct val="100000"/>
              </a:lnSpc>
            </a:pPr>
            <a:r>
              <a:rPr lang="fr-CA" dirty="0"/>
              <a:t>Stockage des versions hors ligne</a:t>
            </a:r>
          </a:p>
          <a:p>
            <a:pPr>
              <a:lnSpc>
                <a:spcPct val="100000"/>
              </a:lnSpc>
            </a:pPr>
            <a:endParaRPr lang="en-CA" sz="500" dirty="0"/>
          </a:p>
          <a:p>
            <a:pPr>
              <a:lnSpc>
                <a:spcPct val="100000"/>
              </a:lnSpc>
            </a:pPr>
            <a:r>
              <a:rPr lang="fr-CA" dirty="0"/>
              <a:t>Détection des </a:t>
            </a:r>
            <a:r>
              <a:rPr lang="fr-CA" b="1" dirty="0"/>
              <a:t>mensonges</a:t>
            </a:r>
            <a:r>
              <a:rPr lang="fr-CA" dirty="0"/>
              <a:t> et des </a:t>
            </a:r>
            <a:r>
              <a:rPr lang="fr-CA" b="1" dirty="0"/>
              <a:t>inexactitudes</a:t>
            </a:r>
          </a:p>
          <a:p>
            <a:pPr lvl="1">
              <a:lnSpc>
                <a:spcPct val="100000"/>
              </a:lnSpc>
            </a:pPr>
            <a:r>
              <a:rPr lang="fr-CA" dirty="0"/>
              <a:t>Signalisation des erreurs (mensonges ou inexactitudes)</a:t>
            </a:r>
          </a:p>
          <a:p>
            <a:pPr lvl="1">
              <a:lnSpc>
                <a:spcPct val="100000"/>
              </a:lnSpc>
            </a:pPr>
            <a:r>
              <a:rPr lang="fr-CA" dirty="0"/>
              <a:t>Utilisation d’un langage polarisant</a:t>
            </a:r>
          </a:p>
          <a:p>
            <a:pPr>
              <a:lnSpc>
                <a:spcPct val="100000"/>
              </a:lnSpc>
            </a:pPr>
            <a:endParaRPr lang="en-CA" sz="500" dirty="0"/>
          </a:p>
          <a:p>
            <a:pPr>
              <a:lnSpc>
                <a:spcPct val="100000"/>
              </a:lnSpc>
            </a:pPr>
            <a:r>
              <a:rPr lang="fr-CA" dirty="0"/>
              <a:t>Données et réalité</a:t>
            </a:r>
          </a:p>
          <a:p>
            <a:pPr lvl="1">
              <a:lnSpc>
                <a:spcPct val="100000"/>
              </a:lnSpc>
            </a:pPr>
            <a:r>
              <a:rPr lang="fr-CA" dirty="0"/>
              <a:t>Mauvaises données</a:t>
            </a:r>
          </a:p>
          <a:p>
            <a:pPr lvl="1">
              <a:lnSpc>
                <a:spcPct val="100000"/>
              </a:lnSpc>
            </a:pPr>
            <a:r>
              <a:rPr lang="fr-CA" dirty="0"/>
              <a:t>Mauvaise réalité?</a:t>
            </a:r>
          </a:p>
        </p:txBody>
      </p:sp>
    </p:spTree>
    <p:extLst>
      <p:ext uri="{BB962C8B-B14F-4D97-AF65-F5344CB8AC3E}">
        <p14:creationId xmlns:p14="http://schemas.microsoft.com/office/powerpoint/2010/main" val="32278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xmlns="" id="{82ED0A3C-698F-6242-9807-50FB1F1251C0}"/>
              </a:ext>
            </a:extLst>
          </p:cNvPr>
          <p:cNvSpPr>
            <a:spLocks noGrp="1"/>
          </p:cNvSpPr>
          <p:nvPr>
            <p:ph idx="1"/>
            <p:custDataLst>
              <p:tags r:id="rId2"/>
            </p:custDataLst>
          </p:nvPr>
        </p:nvSpPr>
        <p:spPr/>
        <p:txBody>
          <a:bodyPr>
            <a:normAutofit lnSpcReduction="10000"/>
          </a:bodyPr>
          <a:lstStyle/>
          <a:p>
            <a:pPr>
              <a:lnSpc>
                <a:spcPct val="100000"/>
              </a:lnSpc>
            </a:pPr>
            <a:r>
              <a:rPr lang="fr-CA" dirty="0"/>
              <a:t>Sources de </a:t>
            </a:r>
            <a:r>
              <a:rPr lang="fr-CA" b="1" dirty="0"/>
              <a:t>biais</a:t>
            </a:r>
            <a:r>
              <a:rPr lang="fr-CA" dirty="0"/>
              <a:t> et d’</a:t>
            </a:r>
            <a:r>
              <a:rPr lang="fr-CA" b="1" dirty="0"/>
              <a:t>erreurs</a:t>
            </a:r>
          </a:p>
          <a:p>
            <a:pPr lvl="1">
              <a:lnSpc>
                <a:spcPct val="100000"/>
              </a:lnSpc>
            </a:pPr>
            <a:r>
              <a:rPr lang="fr-CA" dirty="0"/>
              <a:t>Biais d’imputation</a:t>
            </a:r>
          </a:p>
          <a:p>
            <a:pPr lvl="1">
              <a:lnSpc>
                <a:spcPct val="100000"/>
              </a:lnSpc>
            </a:pPr>
            <a:r>
              <a:rPr lang="fr-CA" dirty="0"/>
              <a:t>Codage supérieur ou inférieur (remplacement des valeurs extrêmes par des valeurs moyennes)</a:t>
            </a:r>
          </a:p>
          <a:p>
            <a:pPr lvl="1">
              <a:lnSpc>
                <a:spcPct val="100000"/>
              </a:lnSpc>
            </a:pPr>
            <a:r>
              <a:rPr lang="fr-CA" dirty="0"/>
              <a:t>Déclaration par procuration (chef du ménage pour le ménage)</a:t>
            </a:r>
          </a:p>
          <a:p>
            <a:pPr>
              <a:lnSpc>
                <a:spcPct val="100000"/>
              </a:lnSpc>
            </a:pPr>
            <a:endParaRPr lang="en-CA" sz="500" dirty="0"/>
          </a:p>
          <a:p>
            <a:pPr>
              <a:lnSpc>
                <a:spcPct val="100000"/>
              </a:lnSpc>
            </a:pPr>
            <a:r>
              <a:rPr lang="fr-CA" dirty="0"/>
              <a:t>Recherche de la </a:t>
            </a:r>
            <a:r>
              <a:rPr lang="fr-CA" b="1" dirty="0"/>
              <a:t>perfection</a:t>
            </a:r>
          </a:p>
          <a:p>
            <a:pPr lvl="1">
              <a:lnSpc>
                <a:spcPct val="100000"/>
              </a:lnSpc>
            </a:pPr>
            <a:r>
              <a:rPr lang="fr-CA" dirty="0"/>
              <a:t>Données universitaires</a:t>
            </a:r>
          </a:p>
          <a:p>
            <a:pPr lvl="1">
              <a:lnSpc>
                <a:spcPct val="100000"/>
              </a:lnSpc>
            </a:pPr>
            <a:r>
              <a:rPr lang="fr-CA" dirty="0"/>
              <a:t>Données professionnelles</a:t>
            </a:r>
          </a:p>
          <a:p>
            <a:pPr lvl="1">
              <a:lnSpc>
                <a:spcPct val="100000"/>
              </a:lnSpc>
            </a:pPr>
            <a:r>
              <a:rPr lang="fr-CA" dirty="0"/>
              <a:t>Données gouvernementales</a:t>
            </a:r>
          </a:p>
          <a:p>
            <a:pPr lvl="1">
              <a:lnSpc>
                <a:spcPct val="100000"/>
              </a:lnSpc>
            </a:pPr>
            <a:r>
              <a:rPr lang="fr-CA" dirty="0"/>
              <a:t>Données relatives au service</a:t>
            </a:r>
          </a:p>
        </p:txBody>
      </p:sp>
    </p:spTree>
    <p:extLst>
      <p:ext uri="{BB962C8B-B14F-4D97-AF65-F5344CB8AC3E}">
        <p14:creationId xmlns:p14="http://schemas.microsoft.com/office/powerpoint/2010/main" val="18410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xmlns="" id="{82ED0A3C-698F-6242-9807-50FB1F1251C0}"/>
              </a:ext>
            </a:extLst>
          </p:cNvPr>
          <p:cNvSpPr>
            <a:spLocks noGrp="1"/>
          </p:cNvSpPr>
          <p:nvPr>
            <p:ph idx="1"/>
            <p:custDataLst>
              <p:tags r:id="rId2"/>
            </p:custDataLst>
          </p:nvPr>
        </p:nvSpPr>
        <p:spPr/>
        <p:txBody>
          <a:bodyPr/>
          <a:lstStyle/>
          <a:p>
            <a:pPr>
              <a:lnSpc>
                <a:spcPct val="100000"/>
              </a:lnSpc>
            </a:pPr>
            <a:r>
              <a:rPr lang="fr-CA" b="1" dirty="0"/>
              <a:t>Embûches</a:t>
            </a:r>
            <a:r>
              <a:rPr lang="fr-CA" dirty="0"/>
              <a:t> de la science des données</a:t>
            </a:r>
          </a:p>
          <a:p>
            <a:pPr lvl="1">
              <a:lnSpc>
                <a:spcPct val="100000"/>
              </a:lnSpc>
            </a:pPr>
            <a:r>
              <a:rPr lang="fr-CA" dirty="0"/>
              <a:t>Analyse sans compréhension</a:t>
            </a:r>
          </a:p>
          <a:p>
            <a:pPr lvl="1">
              <a:lnSpc>
                <a:spcPct val="100000"/>
              </a:lnSpc>
            </a:pPr>
            <a:r>
              <a:rPr lang="fr-CA" dirty="0"/>
              <a:t>Utilisation d’un seul outil (par choix ou par décret)</a:t>
            </a:r>
          </a:p>
          <a:p>
            <a:pPr lvl="1">
              <a:lnSpc>
                <a:spcPct val="100000"/>
              </a:lnSpc>
            </a:pPr>
            <a:r>
              <a:rPr lang="fr-CA" dirty="0"/>
              <a:t>Analyse pour l’analyse</a:t>
            </a:r>
          </a:p>
          <a:p>
            <a:pPr lvl="1">
              <a:lnSpc>
                <a:spcPct val="100000"/>
              </a:lnSpc>
            </a:pPr>
            <a:r>
              <a:rPr lang="fr-CA" dirty="0"/>
              <a:t>Attentes irréalistes à l’égard de la science des données</a:t>
            </a:r>
          </a:p>
          <a:p>
            <a:pPr lvl="1">
              <a:lnSpc>
                <a:spcPct val="100000"/>
              </a:lnSpc>
            </a:pPr>
            <a:r>
              <a:rPr lang="fr-CA" dirty="0"/>
              <a:t>Selon le besoin de savoir, et vous n’avez pas besoin de savoir</a:t>
            </a:r>
          </a:p>
          <a:p>
            <a:endParaRPr lang="en-CA" sz="500" dirty="0"/>
          </a:p>
          <a:p>
            <a:r>
              <a:rPr lang="fr-CA" dirty="0"/>
              <a:t>Comparaison entre les bases de données, les fichiers et l’informatique en nuage</a:t>
            </a:r>
          </a:p>
          <a:p>
            <a:pPr lvl="1"/>
            <a:r>
              <a:rPr lang="fr-CA" dirty="0"/>
              <a:t>Le nuage résoudra tous nos problèmes!</a:t>
            </a:r>
          </a:p>
        </p:txBody>
      </p:sp>
    </p:spTree>
    <p:extLst>
      <p:ext uri="{BB962C8B-B14F-4D97-AF65-F5344CB8AC3E}">
        <p14:creationId xmlns:p14="http://schemas.microsoft.com/office/powerpoint/2010/main" val="31244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759D0-2A28-FC49-AB6E-CC567864FBBC}"/>
              </a:ext>
            </a:extLst>
          </p:cNvPr>
          <p:cNvSpPr>
            <a:spLocks noGrp="1"/>
          </p:cNvSpPr>
          <p:nvPr>
            <p:ph type="title"/>
            <p:custDataLst>
              <p:tags r:id="rId1"/>
            </p:custDataLst>
          </p:nvPr>
        </p:nvSpPr>
        <p:spPr/>
        <p:txBody>
          <a:bodyPr/>
          <a:lstStyle/>
          <a:p>
            <a:r>
              <a:rPr lang="fr-CA"/>
              <a:t>Mauvaises données</a:t>
            </a:r>
          </a:p>
        </p:txBody>
      </p:sp>
      <p:sp>
        <p:nvSpPr>
          <p:cNvPr id="3" name="Content Placeholder 2">
            <a:extLst>
              <a:ext uri="{FF2B5EF4-FFF2-40B4-BE49-F238E27FC236}">
                <a16:creationId xmlns:a16="http://schemas.microsoft.com/office/drawing/2014/main" xmlns="" id="{82ED0A3C-698F-6242-9807-50FB1F1251C0}"/>
              </a:ext>
            </a:extLst>
          </p:cNvPr>
          <p:cNvSpPr>
            <a:spLocks noGrp="1"/>
          </p:cNvSpPr>
          <p:nvPr>
            <p:ph idx="1"/>
            <p:custDataLst>
              <p:tags r:id="rId2"/>
            </p:custDataLst>
          </p:nvPr>
        </p:nvSpPr>
        <p:spPr/>
        <p:txBody>
          <a:bodyPr/>
          <a:lstStyle/>
          <a:p>
            <a:r>
              <a:rPr lang="fr-CA"/>
              <a:t>Quand est-ce </a:t>
            </a:r>
            <a:r>
              <a:rPr lang="fr-CA" b="1"/>
              <a:t>assez proche, assez bon</a:t>
            </a:r>
            <a:r>
              <a:rPr lang="fr-CA"/>
              <a:t>?</a:t>
            </a:r>
          </a:p>
          <a:p>
            <a:pPr lvl="1"/>
            <a:r>
              <a:rPr lang="fr-CA"/>
              <a:t>Exhaustivité</a:t>
            </a:r>
          </a:p>
          <a:p>
            <a:pPr lvl="1"/>
            <a:r>
              <a:rPr lang="fr-CA"/>
              <a:t>Cohérence</a:t>
            </a:r>
          </a:p>
          <a:p>
            <a:pPr lvl="1"/>
            <a:r>
              <a:rPr lang="fr-CA"/>
              <a:t>Exactitude</a:t>
            </a:r>
          </a:p>
          <a:p>
            <a:pPr lvl="1"/>
            <a:r>
              <a:rPr lang="fr-CA"/>
              <a:t>Responsabilité</a:t>
            </a:r>
          </a:p>
        </p:txBody>
      </p:sp>
    </p:spTree>
    <p:extLst>
      <p:ext uri="{BB962C8B-B14F-4D97-AF65-F5344CB8AC3E}">
        <p14:creationId xmlns:p14="http://schemas.microsoft.com/office/powerpoint/2010/main" val="165870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36"/>
</p:tagLst>
</file>

<file path=ppt/tags/tag101.xml><?xml version="1.0" encoding="utf-8"?>
<p:tagLst xmlns:a="http://schemas.openxmlformats.org/drawingml/2006/main" xmlns:r="http://schemas.openxmlformats.org/officeDocument/2006/relationships" xmlns:p="http://schemas.openxmlformats.org/presentationml/2006/main">
  <p:tag name="NUM" val="37"/>
</p:tagLst>
</file>

<file path=ppt/tags/tag102.xml><?xml version="1.0" encoding="utf-8"?>
<p:tagLst xmlns:a="http://schemas.openxmlformats.org/drawingml/2006/main" xmlns:r="http://schemas.openxmlformats.org/officeDocument/2006/relationships" xmlns:p="http://schemas.openxmlformats.org/presentationml/2006/main">
  <p:tag name="NUM" val="38"/>
</p:tagLst>
</file>

<file path=ppt/tags/tag103.xml><?xml version="1.0" encoding="utf-8"?>
<p:tagLst xmlns:a="http://schemas.openxmlformats.org/drawingml/2006/main" xmlns:r="http://schemas.openxmlformats.org/officeDocument/2006/relationships" xmlns:p="http://schemas.openxmlformats.org/presentationml/2006/main">
  <p:tag name="NUM" val="39"/>
</p:tagLst>
</file>

<file path=ppt/tags/tag104.xml><?xml version="1.0" encoding="utf-8"?>
<p:tagLst xmlns:a="http://schemas.openxmlformats.org/drawingml/2006/main" xmlns:r="http://schemas.openxmlformats.org/officeDocument/2006/relationships" xmlns:p="http://schemas.openxmlformats.org/presentationml/2006/main">
  <p:tag name="NUM" val="40"/>
</p:tagLst>
</file>

<file path=ppt/tags/tag105.xml><?xml version="1.0" encoding="utf-8"?>
<p:tagLst xmlns:a="http://schemas.openxmlformats.org/drawingml/2006/main" xmlns:r="http://schemas.openxmlformats.org/officeDocument/2006/relationships" xmlns:p="http://schemas.openxmlformats.org/presentationml/2006/main">
  <p:tag name="NUM" val="41"/>
</p:tagLst>
</file>

<file path=ppt/tags/tag106.xml><?xml version="1.0" encoding="utf-8"?>
<p:tagLst xmlns:a="http://schemas.openxmlformats.org/drawingml/2006/main" xmlns:r="http://schemas.openxmlformats.org/officeDocument/2006/relationships" xmlns:p="http://schemas.openxmlformats.org/presentationml/2006/main">
  <p:tag name="NUM" val="42"/>
</p:tagLst>
</file>

<file path=ppt/tags/tag107.xml><?xml version="1.0" encoding="utf-8"?>
<p:tagLst xmlns:a="http://schemas.openxmlformats.org/drawingml/2006/main" xmlns:r="http://schemas.openxmlformats.org/officeDocument/2006/relationships" xmlns:p="http://schemas.openxmlformats.org/presentationml/2006/main">
  <p:tag name="NUM" val="43"/>
</p:tagLst>
</file>

<file path=ppt/tags/tag108.xml><?xml version="1.0" encoding="utf-8"?>
<p:tagLst xmlns:a="http://schemas.openxmlformats.org/drawingml/2006/main" xmlns:r="http://schemas.openxmlformats.org/officeDocument/2006/relationships" xmlns:p="http://schemas.openxmlformats.org/presentationml/2006/main">
  <p:tag name="NUM" val="44"/>
</p:tagLst>
</file>

<file path=ppt/tags/tag109.xml><?xml version="1.0" encoding="utf-8"?>
<p:tagLst xmlns:a="http://schemas.openxmlformats.org/drawingml/2006/main" xmlns:r="http://schemas.openxmlformats.org/officeDocument/2006/relationships" xmlns:p="http://schemas.openxmlformats.org/presentationml/2006/main">
  <p:tag name="NUM" val="45"/>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46"/>
</p:tagLst>
</file>

<file path=ppt/tags/tag111.xml><?xml version="1.0" encoding="utf-8"?>
<p:tagLst xmlns:a="http://schemas.openxmlformats.org/drawingml/2006/main" xmlns:r="http://schemas.openxmlformats.org/officeDocument/2006/relationships" xmlns:p="http://schemas.openxmlformats.org/presentationml/2006/main">
  <p:tag name="NUM" val="47"/>
</p:tagLst>
</file>

<file path=ppt/tags/tag112.xml><?xml version="1.0" encoding="utf-8"?>
<p:tagLst xmlns:a="http://schemas.openxmlformats.org/drawingml/2006/main" xmlns:r="http://schemas.openxmlformats.org/officeDocument/2006/relationships" xmlns:p="http://schemas.openxmlformats.org/presentationml/2006/main">
  <p:tag name="NUM" val="48"/>
</p:tagLst>
</file>

<file path=ppt/tags/tag113.xml><?xml version="1.0" encoding="utf-8"?>
<p:tagLst xmlns:a="http://schemas.openxmlformats.org/drawingml/2006/main" xmlns:r="http://schemas.openxmlformats.org/officeDocument/2006/relationships" xmlns:p="http://schemas.openxmlformats.org/presentationml/2006/main">
  <p:tag name="NUM" val="49"/>
</p:tagLst>
</file>

<file path=ppt/tags/tag114.xml><?xml version="1.0" encoding="utf-8"?>
<p:tagLst xmlns:a="http://schemas.openxmlformats.org/drawingml/2006/main" xmlns:r="http://schemas.openxmlformats.org/officeDocument/2006/relationships" xmlns:p="http://schemas.openxmlformats.org/presentationml/2006/main">
  <p:tag name="NUM" val="50"/>
</p:tagLst>
</file>

<file path=ppt/tags/tag115.xml><?xml version="1.0" encoding="utf-8"?>
<p:tagLst xmlns:a="http://schemas.openxmlformats.org/drawingml/2006/main" xmlns:r="http://schemas.openxmlformats.org/officeDocument/2006/relationships" xmlns:p="http://schemas.openxmlformats.org/presentationml/2006/main">
  <p:tag name="NUM" val="51"/>
</p:tagLst>
</file>

<file path=ppt/tags/tag116.xml><?xml version="1.0" encoding="utf-8"?>
<p:tagLst xmlns:a="http://schemas.openxmlformats.org/drawingml/2006/main" xmlns:r="http://schemas.openxmlformats.org/officeDocument/2006/relationships" xmlns:p="http://schemas.openxmlformats.org/presentationml/2006/main">
  <p:tag name="NUM" val="52"/>
</p:tagLst>
</file>

<file path=ppt/tags/tag117.xml><?xml version="1.0" encoding="utf-8"?>
<p:tagLst xmlns:a="http://schemas.openxmlformats.org/drawingml/2006/main" xmlns:r="http://schemas.openxmlformats.org/officeDocument/2006/relationships" xmlns:p="http://schemas.openxmlformats.org/presentationml/2006/main">
  <p:tag name="NUM" val="53"/>
</p:tagLst>
</file>

<file path=ppt/tags/tag118.xml><?xml version="1.0" encoding="utf-8"?>
<p:tagLst xmlns:a="http://schemas.openxmlformats.org/drawingml/2006/main" xmlns:r="http://schemas.openxmlformats.org/officeDocument/2006/relationships" xmlns:p="http://schemas.openxmlformats.org/presentationml/2006/main">
  <p:tag name="NUM" val="54"/>
</p:tagLst>
</file>

<file path=ppt/tags/tag119.xml><?xml version="1.0" encoding="utf-8"?>
<p:tagLst xmlns:a="http://schemas.openxmlformats.org/drawingml/2006/main" xmlns:r="http://schemas.openxmlformats.org/officeDocument/2006/relationships" xmlns:p="http://schemas.openxmlformats.org/presentationml/2006/main">
  <p:tag name="NUM" val="55"/>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56"/>
</p:tagLst>
</file>

<file path=ppt/tags/tag121.xml><?xml version="1.0" encoding="utf-8"?>
<p:tagLst xmlns:a="http://schemas.openxmlformats.org/drawingml/2006/main" xmlns:r="http://schemas.openxmlformats.org/officeDocument/2006/relationships" xmlns:p="http://schemas.openxmlformats.org/presentationml/2006/main">
  <p:tag name="NUM" val="57"/>
</p:tagLst>
</file>

<file path=ppt/tags/tag122.xml><?xml version="1.0" encoding="utf-8"?>
<p:tagLst xmlns:a="http://schemas.openxmlformats.org/drawingml/2006/main" xmlns:r="http://schemas.openxmlformats.org/officeDocument/2006/relationships" xmlns:p="http://schemas.openxmlformats.org/presentationml/2006/main">
  <p:tag name="NUM" val="58"/>
</p:tagLst>
</file>

<file path=ppt/tags/tag123.xml><?xml version="1.0" encoding="utf-8"?>
<p:tagLst xmlns:a="http://schemas.openxmlformats.org/drawingml/2006/main" xmlns:r="http://schemas.openxmlformats.org/officeDocument/2006/relationships" xmlns:p="http://schemas.openxmlformats.org/presentationml/2006/main">
  <p:tag name="NUM" val="59"/>
</p:tagLst>
</file>

<file path=ppt/tags/tag124.xml><?xml version="1.0" encoding="utf-8"?>
<p:tagLst xmlns:a="http://schemas.openxmlformats.org/drawingml/2006/main" xmlns:r="http://schemas.openxmlformats.org/officeDocument/2006/relationships" xmlns:p="http://schemas.openxmlformats.org/presentationml/2006/main">
  <p:tag name="NUM" val="60"/>
</p:tagLst>
</file>

<file path=ppt/tags/tag125.xml><?xml version="1.0" encoding="utf-8"?>
<p:tagLst xmlns:a="http://schemas.openxmlformats.org/drawingml/2006/main" xmlns:r="http://schemas.openxmlformats.org/officeDocument/2006/relationships" xmlns:p="http://schemas.openxmlformats.org/presentationml/2006/main">
  <p:tag name="NUM" val="61"/>
</p:tagLst>
</file>

<file path=ppt/tags/tag126.xml><?xml version="1.0" encoding="utf-8"?>
<p:tagLst xmlns:a="http://schemas.openxmlformats.org/drawingml/2006/main" xmlns:r="http://schemas.openxmlformats.org/officeDocument/2006/relationships" xmlns:p="http://schemas.openxmlformats.org/presentationml/2006/main">
  <p:tag name="NUM" val="62"/>
</p:tagLst>
</file>

<file path=ppt/tags/tag127.xml><?xml version="1.0" encoding="utf-8"?>
<p:tagLst xmlns:a="http://schemas.openxmlformats.org/drawingml/2006/main" xmlns:r="http://schemas.openxmlformats.org/officeDocument/2006/relationships" xmlns:p="http://schemas.openxmlformats.org/presentationml/2006/main">
  <p:tag name="NUM" val="63"/>
</p:tagLst>
</file>

<file path=ppt/tags/tag128.xml><?xml version="1.0" encoding="utf-8"?>
<p:tagLst xmlns:a="http://schemas.openxmlformats.org/drawingml/2006/main" xmlns:r="http://schemas.openxmlformats.org/officeDocument/2006/relationships" xmlns:p="http://schemas.openxmlformats.org/presentationml/2006/main">
  <p:tag name="NUM" val="64"/>
</p:tagLst>
</file>

<file path=ppt/tags/tag129.xml><?xml version="1.0" encoding="utf-8"?>
<p:tagLst xmlns:a="http://schemas.openxmlformats.org/drawingml/2006/main" xmlns:r="http://schemas.openxmlformats.org/officeDocument/2006/relationships" xmlns:p="http://schemas.openxmlformats.org/presentationml/2006/main">
  <p:tag name="NUM" val="65"/>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66"/>
</p:tagLst>
</file>

<file path=ppt/tags/tag131.xml><?xml version="1.0" encoding="utf-8"?>
<p:tagLst xmlns:a="http://schemas.openxmlformats.org/drawingml/2006/main" xmlns:r="http://schemas.openxmlformats.org/officeDocument/2006/relationships" xmlns:p="http://schemas.openxmlformats.org/presentationml/2006/main">
  <p:tag name="NUM" val="67"/>
</p:tagLst>
</file>

<file path=ppt/tags/tag132.xml><?xml version="1.0" encoding="utf-8"?>
<p:tagLst xmlns:a="http://schemas.openxmlformats.org/drawingml/2006/main" xmlns:r="http://schemas.openxmlformats.org/officeDocument/2006/relationships" xmlns:p="http://schemas.openxmlformats.org/presentationml/2006/main">
  <p:tag name="NUM" val="68"/>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1"/>
</p:tagLst>
</file>

<file path=ppt/tags/tag141.xml><?xml version="1.0" encoding="utf-8"?>
<p:tagLst xmlns:a="http://schemas.openxmlformats.org/drawingml/2006/main" xmlns:r="http://schemas.openxmlformats.org/officeDocument/2006/relationships" xmlns:p="http://schemas.openxmlformats.org/presentationml/2006/main">
  <p:tag name="NUM" val="2"/>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1"/>
</p:tagLst>
</file>

<file path=ppt/tags/tag149.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3"/>
</p:tagLst>
</file>

<file path=ppt/tags/tag151.xml><?xml version="1.0" encoding="utf-8"?>
<p:tagLst xmlns:a="http://schemas.openxmlformats.org/drawingml/2006/main" xmlns:r="http://schemas.openxmlformats.org/officeDocument/2006/relationships" xmlns:p="http://schemas.openxmlformats.org/presentationml/2006/main">
  <p:tag name="NUM" val="1"/>
</p:tagLst>
</file>

<file path=ppt/tags/tag152.xml><?xml version="1.0" encoding="utf-8"?>
<p:tagLst xmlns:a="http://schemas.openxmlformats.org/drawingml/2006/main" xmlns:r="http://schemas.openxmlformats.org/officeDocument/2006/relationships" xmlns:p="http://schemas.openxmlformats.org/presentationml/2006/main">
  <p:tag name="NUM" val="2"/>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1"/>
</p:tagLst>
</file>

<file path=ppt/tags/tag158.xml><?xml version="1.0" encoding="utf-8"?>
<p:tagLst xmlns:a="http://schemas.openxmlformats.org/drawingml/2006/main" xmlns:r="http://schemas.openxmlformats.org/officeDocument/2006/relationships" xmlns:p="http://schemas.openxmlformats.org/presentationml/2006/main">
  <p:tag name="NUM" val="2"/>
</p:tagLst>
</file>

<file path=ppt/tags/tag159.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NUM" val="1"/>
</p:tagLst>
</file>

<file path=ppt/tags/tag166.xml><?xml version="1.0" encoding="utf-8"?>
<p:tagLst xmlns:a="http://schemas.openxmlformats.org/drawingml/2006/main" xmlns:r="http://schemas.openxmlformats.org/officeDocument/2006/relationships" xmlns:p="http://schemas.openxmlformats.org/presentationml/2006/main">
  <p:tag name="NUM" val="2"/>
</p:tagLst>
</file>

<file path=ppt/tags/tag167.xml><?xml version="1.0" encoding="utf-8"?>
<p:tagLst xmlns:a="http://schemas.openxmlformats.org/drawingml/2006/main" xmlns:r="http://schemas.openxmlformats.org/officeDocument/2006/relationships" xmlns:p="http://schemas.openxmlformats.org/presentationml/2006/main">
  <p:tag name="NUM" val="3"/>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1"/>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1"/>
</p:tagLst>
</file>

<file path=ppt/tags/tag174.xml><?xml version="1.0" encoding="utf-8"?>
<p:tagLst xmlns:a="http://schemas.openxmlformats.org/drawingml/2006/main" xmlns:r="http://schemas.openxmlformats.org/officeDocument/2006/relationships" xmlns:p="http://schemas.openxmlformats.org/presentationml/2006/main">
  <p:tag name="NUM" val="2"/>
</p:tagLst>
</file>

<file path=ppt/tags/tag175.xml><?xml version="1.0" encoding="utf-8"?>
<p:tagLst xmlns:a="http://schemas.openxmlformats.org/drawingml/2006/main" xmlns:r="http://schemas.openxmlformats.org/officeDocument/2006/relationships" xmlns:p="http://schemas.openxmlformats.org/presentationml/2006/main">
  <p:tag name="NUM" val="1"/>
</p:tagLst>
</file>

<file path=ppt/tags/tag176.xml><?xml version="1.0" encoding="utf-8"?>
<p:tagLst xmlns:a="http://schemas.openxmlformats.org/drawingml/2006/main" xmlns:r="http://schemas.openxmlformats.org/officeDocument/2006/relationships" xmlns:p="http://schemas.openxmlformats.org/presentationml/2006/main">
  <p:tag name="NUM" val="2"/>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80.xml><?xml version="1.0" encoding="utf-8"?>
<p:tagLst xmlns:a="http://schemas.openxmlformats.org/drawingml/2006/main" xmlns:r="http://schemas.openxmlformats.org/officeDocument/2006/relationships" xmlns:p="http://schemas.openxmlformats.org/presentationml/2006/main">
  <p:tag name="NUM" val="2"/>
</p:tagLst>
</file>

<file path=ppt/tags/tag181.xml><?xml version="1.0" encoding="utf-8"?>
<p:tagLst xmlns:a="http://schemas.openxmlformats.org/drawingml/2006/main" xmlns:r="http://schemas.openxmlformats.org/officeDocument/2006/relationships" xmlns:p="http://schemas.openxmlformats.org/presentationml/2006/main">
  <p:tag name="NUM" val="1"/>
</p:tagLst>
</file>

<file path=ppt/tags/tag182.xml><?xml version="1.0" encoding="utf-8"?>
<p:tagLst xmlns:a="http://schemas.openxmlformats.org/drawingml/2006/main" xmlns:r="http://schemas.openxmlformats.org/officeDocument/2006/relationships" xmlns:p="http://schemas.openxmlformats.org/presentationml/2006/main">
  <p:tag name="NUM" val="2"/>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1"/>
</p:tagLst>
</file>

<file path=ppt/tags/tag186.xml><?xml version="1.0" encoding="utf-8"?>
<p:tagLst xmlns:a="http://schemas.openxmlformats.org/drawingml/2006/main" xmlns:r="http://schemas.openxmlformats.org/officeDocument/2006/relationships" xmlns:p="http://schemas.openxmlformats.org/presentationml/2006/main">
  <p:tag name="NUM" val="2"/>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190.xml><?xml version="1.0" encoding="utf-8"?>
<p:tagLst xmlns:a="http://schemas.openxmlformats.org/drawingml/2006/main" xmlns:r="http://schemas.openxmlformats.org/officeDocument/2006/relationships" xmlns:p="http://schemas.openxmlformats.org/presentationml/2006/main">
  <p:tag name="NUM" val="1"/>
</p:tagLst>
</file>

<file path=ppt/tags/tag191.xml><?xml version="1.0" encoding="utf-8"?>
<p:tagLst xmlns:a="http://schemas.openxmlformats.org/drawingml/2006/main" xmlns:r="http://schemas.openxmlformats.org/officeDocument/2006/relationships" xmlns:p="http://schemas.openxmlformats.org/presentationml/2006/main">
  <p:tag name="NUM" val="2"/>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2"/>
</p:tagLst>
</file>

<file path=ppt/tags/tag196.xml><?xml version="1.0" encoding="utf-8"?>
<p:tagLst xmlns:a="http://schemas.openxmlformats.org/drawingml/2006/main" xmlns:r="http://schemas.openxmlformats.org/officeDocument/2006/relationships" xmlns:p="http://schemas.openxmlformats.org/presentationml/2006/main">
  <p:tag name="NUM" val="1"/>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4"/>
</p:tagLst>
</file>

<file path=ppt/tags/tag32.xml><?xml version="1.0" encoding="utf-8"?>
<p:tagLst xmlns:a="http://schemas.openxmlformats.org/drawingml/2006/main" xmlns:r="http://schemas.openxmlformats.org/officeDocument/2006/relationships" xmlns:p="http://schemas.openxmlformats.org/presentationml/2006/main">
  <p:tag name="NUM" val="5"/>
</p:tagLst>
</file>

<file path=ppt/tags/tag33.xml><?xml version="1.0" encoding="utf-8"?>
<p:tagLst xmlns:a="http://schemas.openxmlformats.org/drawingml/2006/main" xmlns:r="http://schemas.openxmlformats.org/officeDocument/2006/relationships" xmlns:p="http://schemas.openxmlformats.org/presentationml/2006/main">
  <p:tag name="NUM" val="6"/>
</p:tagLst>
</file>

<file path=ppt/tags/tag34.xml><?xml version="1.0" encoding="utf-8"?>
<p:tagLst xmlns:a="http://schemas.openxmlformats.org/drawingml/2006/main" xmlns:r="http://schemas.openxmlformats.org/officeDocument/2006/relationships" xmlns:p="http://schemas.openxmlformats.org/presentationml/2006/main">
  <p:tag name="NUM" val="7"/>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70.xml><?xml version="1.0" encoding="utf-8"?>
<p:tagLst xmlns:a="http://schemas.openxmlformats.org/drawingml/2006/main" xmlns:r="http://schemas.openxmlformats.org/officeDocument/2006/relationships" xmlns:p="http://schemas.openxmlformats.org/presentationml/2006/main">
  <p:tag name="NUM" val="6"/>
</p:tagLst>
</file>

<file path=ppt/tags/tag71.xml><?xml version="1.0" encoding="utf-8"?>
<p:tagLst xmlns:a="http://schemas.openxmlformats.org/drawingml/2006/main" xmlns:r="http://schemas.openxmlformats.org/officeDocument/2006/relationships" xmlns:p="http://schemas.openxmlformats.org/presentationml/2006/main">
  <p:tag name="NUM" val="7"/>
</p:tagLst>
</file>

<file path=ppt/tags/tag72.xml><?xml version="1.0" encoding="utf-8"?>
<p:tagLst xmlns:a="http://schemas.openxmlformats.org/drawingml/2006/main" xmlns:r="http://schemas.openxmlformats.org/officeDocument/2006/relationships" xmlns:p="http://schemas.openxmlformats.org/presentationml/2006/main">
  <p:tag name="NUM" val="8"/>
</p:tagLst>
</file>

<file path=ppt/tags/tag73.xml><?xml version="1.0" encoding="utf-8"?>
<p:tagLst xmlns:a="http://schemas.openxmlformats.org/drawingml/2006/main" xmlns:r="http://schemas.openxmlformats.org/officeDocument/2006/relationships" xmlns:p="http://schemas.openxmlformats.org/presentationml/2006/main">
  <p:tag name="NUM" val="9"/>
</p:tagLst>
</file>

<file path=ppt/tags/tag74.xml><?xml version="1.0" encoding="utf-8"?>
<p:tagLst xmlns:a="http://schemas.openxmlformats.org/drawingml/2006/main" xmlns:r="http://schemas.openxmlformats.org/officeDocument/2006/relationships" xmlns:p="http://schemas.openxmlformats.org/presentationml/2006/main">
  <p:tag name="NUM" val="10"/>
</p:tagLst>
</file>

<file path=ppt/tags/tag75.xml><?xml version="1.0" encoding="utf-8"?>
<p:tagLst xmlns:a="http://schemas.openxmlformats.org/drawingml/2006/main" xmlns:r="http://schemas.openxmlformats.org/officeDocument/2006/relationships" xmlns:p="http://schemas.openxmlformats.org/presentationml/2006/main">
  <p:tag name="NUM" val="11"/>
</p:tagLst>
</file>

<file path=ppt/tags/tag76.xml><?xml version="1.0" encoding="utf-8"?>
<p:tagLst xmlns:a="http://schemas.openxmlformats.org/drawingml/2006/main" xmlns:r="http://schemas.openxmlformats.org/officeDocument/2006/relationships" xmlns:p="http://schemas.openxmlformats.org/presentationml/2006/main">
  <p:tag name="NUM" val="12"/>
</p:tagLst>
</file>

<file path=ppt/tags/tag77.xml><?xml version="1.0" encoding="utf-8"?>
<p:tagLst xmlns:a="http://schemas.openxmlformats.org/drawingml/2006/main" xmlns:r="http://schemas.openxmlformats.org/officeDocument/2006/relationships" xmlns:p="http://schemas.openxmlformats.org/presentationml/2006/main">
  <p:tag name="NUM" val="13"/>
</p:tagLst>
</file>

<file path=ppt/tags/tag78.xml><?xml version="1.0" encoding="utf-8"?>
<p:tagLst xmlns:a="http://schemas.openxmlformats.org/drawingml/2006/main" xmlns:r="http://schemas.openxmlformats.org/officeDocument/2006/relationships" xmlns:p="http://schemas.openxmlformats.org/presentationml/2006/main">
  <p:tag name="NUM" val="14"/>
</p:tagLst>
</file>

<file path=ppt/tags/tag79.xml><?xml version="1.0" encoding="utf-8"?>
<p:tagLst xmlns:a="http://schemas.openxmlformats.org/drawingml/2006/main" xmlns:r="http://schemas.openxmlformats.org/officeDocument/2006/relationships" xmlns:p="http://schemas.openxmlformats.org/presentationml/2006/main">
  <p:tag name="NUM" val="15"/>
</p:tagLst>
</file>

<file path=ppt/tags/tag8.xml><?xml version="1.0" encoding="utf-8"?>
<p:tagLst xmlns:a="http://schemas.openxmlformats.org/drawingml/2006/main" xmlns:r="http://schemas.openxmlformats.org/officeDocument/2006/relationships" xmlns:p="http://schemas.openxmlformats.org/presentationml/2006/main">
  <p:tag name="NUM" val="3"/>
</p:tagLst>
</file>

<file path=ppt/tags/tag80.xml><?xml version="1.0" encoding="utf-8"?>
<p:tagLst xmlns:a="http://schemas.openxmlformats.org/drawingml/2006/main" xmlns:r="http://schemas.openxmlformats.org/officeDocument/2006/relationships" xmlns:p="http://schemas.openxmlformats.org/presentationml/2006/main">
  <p:tag name="NUM" val="16"/>
</p:tagLst>
</file>

<file path=ppt/tags/tag81.xml><?xml version="1.0" encoding="utf-8"?>
<p:tagLst xmlns:a="http://schemas.openxmlformats.org/drawingml/2006/main" xmlns:r="http://schemas.openxmlformats.org/officeDocument/2006/relationships" xmlns:p="http://schemas.openxmlformats.org/presentationml/2006/main">
  <p:tag name="NUM" val="17"/>
</p:tagLst>
</file>

<file path=ppt/tags/tag82.xml><?xml version="1.0" encoding="utf-8"?>
<p:tagLst xmlns:a="http://schemas.openxmlformats.org/drawingml/2006/main" xmlns:r="http://schemas.openxmlformats.org/officeDocument/2006/relationships" xmlns:p="http://schemas.openxmlformats.org/presentationml/2006/main">
  <p:tag name="NUM" val="18"/>
</p:tagLst>
</file>

<file path=ppt/tags/tag83.xml><?xml version="1.0" encoding="utf-8"?>
<p:tagLst xmlns:a="http://schemas.openxmlformats.org/drawingml/2006/main" xmlns:r="http://schemas.openxmlformats.org/officeDocument/2006/relationships" xmlns:p="http://schemas.openxmlformats.org/presentationml/2006/main">
  <p:tag name="NUM" val="19"/>
</p:tagLst>
</file>

<file path=ppt/tags/tag84.xml><?xml version="1.0" encoding="utf-8"?>
<p:tagLst xmlns:a="http://schemas.openxmlformats.org/drawingml/2006/main" xmlns:r="http://schemas.openxmlformats.org/officeDocument/2006/relationships" xmlns:p="http://schemas.openxmlformats.org/presentationml/2006/main">
  <p:tag name="NUM" val="20"/>
</p:tagLst>
</file>

<file path=ppt/tags/tag85.xml><?xml version="1.0" encoding="utf-8"?>
<p:tagLst xmlns:a="http://schemas.openxmlformats.org/drawingml/2006/main" xmlns:r="http://schemas.openxmlformats.org/officeDocument/2006/relationships" xmlns:p="http://schemas.openxmlformats.org/presentationml/2006/main">
  <p:tag name="NUM" val="21"/>
</p:tagLst>
</file>

<file path=ppt/tags/tag86.xml><?xml version="1.0" encoding="utf-8"?>
<p:tagLst xmlns:a="http://schemas.openxmlformats.org/drawingml/2006/main" xmlns:r="http://schemas.openxmlformats.org/officeDocument/2006/relationships" xmlns:p="http://schemas.openxmlformats.org/presentationml/2006/main">
  <p:tag name="NUM" val="22"/>
</p:tagLst>
</file>

<file path=ppt/tags/tag87.xml><?xml version="1.0" encoding="utf-8"?>
<p:tagLst xmlns:a="http://schemas.openxmlformats.org/drawingml/2006/main" xmlns:r="http://schemas.openxmlformats.org/officeDocument/2006/relationships" xmlns:p="http://schemas.openxmlformats.org/presentationml/2006/main">
  <p:tag name="NUM" val="23"/>
</p:tagLst>
</file>

<file path=ppt/tags/tag88.xml><?xml version="1.0" encoding="utf-8"?>
<p:tagLst xmlns:a="http://schemas.openxmlformats.org/drawingml/2006/main" xmlns:r="http://schemas.openxmlformats.org/officeDocument/2006/relationships" xmlns:p="http://schemas.openxmlformats.org/presentationml/2006/main">
  <p:tag name="NUM" val="24"/>
</p:tagLst>
</file>

<file path=ppt/tags/tag89.xml><?xml version="1.0" encoding="utf-8"?>
<p:tagLst xmlns:a="http://schemas.openxmlformats.org/drawingml/2006/main" xmlns:r="http://schemas.openxmlformats.org/officeDocument/2006/relationships" xmlns:p="http://schemas.openxmlformats.org/presentationml/2006/main">
  <p:tag name="NUM" val="25"/>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26"/>
</p:tagLst>
</file>

<file path=ppt/tags/tag91.xml><?xml version="1.0" encoding="utf-8"?>
<p:tagLst xmlns:a="http://schemas.openxmlformats.org/drawingml/2006/main" xmlns:r="http://schemas.openxmlformats.org/officeDocument/2006/relationships" xmlns:p="http://schemas.openxmlformats.org/presentationml/2006/main">
  <p:tag name="NUM" val="27"/>
</p:tagLst>
</file>

<file path=ppt/tags/tag92.xml><?xml version="1.0" encoding="utf-8"?>
<p:tagLst xmlns:a="http://schemas.openxmlformats.org/drawingml/2006/main" xmlns:r="http://schemas.openxmlformats.org/officeDocument/2006/relationships" xmlns:p="http://schemas.openxmlformats.org/presentationml/2006/main">
  <p:tag name="NUM" val="28"/>
</p:tagLst>
</file>

<file path=ppt/tags/tag93.xml><?xml version="1.0" encoding="utf-8"?>
<p:tagLst xmlns:a="http://schemas.openxmlformats.org/drawingml/2006/main" xmlns:r="http://schemas.openxmlformats.org/officeDocument/2006/relationships" xmlns:p="http://schemas.openxmlformats.org/presentationml/2006/main">
  <p:tag name="NUM" val="29"/>
</p:tagLst>
</file>

<file path=ppt/tags/tag94.xml><?xml version="1.0" encoding="utf-8"?>
<p:tagLst xmlns:a="http://schemas.openxmlformats.org/drawingml/2006/main" xmlns:r="http://schemas.openxmlformats.org/officeDocument/2006/relationships" xmlns:p="http://schemas.openxmlformats.org/presentationml/2006/main">
  <p:tag name="NUM" val="30"/>
</p:tagLst>
</file>

<file path=ppt/tags/tag95.xml><?xml version="1.0" encoding="utf-8"?>
<p:tagLst xmlns:a="http://schemas.openxmlformats.org/drawingml/2006/main" xmlns:r="http://schemas.openxmlformats.org/officeDocument/2006/relationships" xmlns:p="http://schemas.openxmlformats.org/presentationml/2006/main">
  <p:tag name="NUM" val="31"/>
</p:tagLst>
</file>

<file path=ppt/tags/tag96.xml><?xml version="1.0" encoding="utf-8"?>
<p:tagLst xmlns:a="http://schemas.openxmlformats.org/drawingml/2006/main" xmlns:r="http://schemas.openxmlformats.org/officeDocument/2006/relationships" xmlns:p="http://schemas.openxmlformats.org/presentationml/2006/main">
  <p:tag name="NUM" val="32"/>
</p:tagLst>
</file>

<file path=ppt/tags/tag97.xml><?xml version="1.0" encoding="utf-8"?>
<p:tagLst xmlns:a="http://schemas.openxmlformats.org/drawingml/2006/main" xmlns:r="http://schemas.openxmlformats.org/officeDocument/2006/relationships" xmlns:p="http://schemas.openxmlformats.org/presentationml/2006/main">
  <p:tag name="NUM" val="33"/>
</p:tagLst>
</file>

<file path=ppt/tags/tag98.xml><?xml version="1.0" encoding="utf-8"?>
<p:tagLst xmlns:a="http://schemas.openxmlformats.org/drawingml/2006/main" xmlns:r="http://schemas.openxmlformats.org/officeDocument/2006/relationships" xmlns:p="http://schemas.openxmlformats.org/presentationml/2006/main">
  <p:tag name="NUM" val="34"/>
</p:tagLst>
</file>

<file path=ppt/tags/tag99.xml><?xml version="1.0" encoding="utf-8"?>
<p:tagLst xmlns:a="http://schemas.openxmlformats.org/drawingml/2006/main" xmlns:r="http://schemas.openxmlformats.org/officeDocument/2006/relationships" xmlns:p="http://schemas.openxmlformats.org/presentationml/2006/main">
  <p:tag name="NUM" val="35"/>
</p:tagLst>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233</TotalTime>
  <Words>1667</Words>
  <Application>Microsoft Office PowerPoint</Application>
  <PresentationFormat>Widescreen</PresentationFormat>
  <Paragraphs>454</Paragraphs>
  <Slides>57</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Cambria Math</vt:lpstr>
      <vt:lpstr>Dagny OT</vt:lpstr>
      <vt:lpstr>Gill Sans MT</vt:lpstr>
      <vt:lpstr>Helvetica</vt:lpstr>
      <vt:lpstr>Helvetica Light</vt:lpstr>
      <vt:lpstr>Wingdings</vt:lpstr>
      <vt:lpstr>Wingdings 2</vt:lpstr>
      <vt:lpstr>Dividend</vt:lpstr>
      <vt:lpstr>Problèmes et défis</vt:lpstr>
      <vt:lpstr>APERÇU</vt:lpstr>
      <vt:lpstr>OBJECTIFS D’APPRENTISSAGE</vt:lpstr>
      <vt:lpstr>Mauvaises données</vt:lpstr>
      <vt:lpstr>Mauvaises données</vt:lpstr>
      <vt:lpstr>Mauvaises données</vt:lpstr>
      <vt:lpstr>Mauvaises données</vt:lpstr>
      <vt:lpstr>Mauvaises données</vt:lpstr>
      <vt:lpstr>Mauvaises données</vt:lpstr>
      <vt:lpstr>DISCUSSION</vt:lpstr>
      <vt:lpstr>Surapprentissage</vt:lpstr>
      <vt:lpstr>PowerPoint Presentation</vt:lpstr>
      <vt:lpstr>Notions fondamentales</vt:lpstr>
      <vt:lpstr>Exemple</vt:lpstr>
      <vt:lpstr>DISCUSSION</vt:lpstr>
      <vt:lpstr>PowerPoint Presentation</vt:lpstr>
      <vt:lpstr>SURAPPRENTISSAGE</vt:lpstr>
      <vt:lpstr>Solutions possibles</vt:lpstr>
      <vt:lpstr>Procédures recommandées</vt:lpstr>
      <vt:lpstr>PowerPoint Presentation</vt:lpstr>
      <vt:lpstr>MÉGADONNÉES</vt:lpstr>
      <vt:lpstr>Un mot d’avertissement</vt:lpstr>
      <vt:lpstr>Comparaison entre les mégadonnées et les petites données</vt:lpstr>
      <vt:lpstr>Paradigme des 5 V</vt:lpstr>
      <vt:lpstr>Problème des mégadonnées</vt:lpstr>
      <vt:lpstr>Informatique répartie</vt:lpstr>
      <vt:lpstr>Analogie : élection au conseil d’administration</vt:lpstr>
      <vt:lpstr>Analogie : pizzeria</vt:lpstr>
      <vt:lpstr>Nouvelle nouvelle</vt:lpstr>
      <vt:lpstr>Pertinence et portabilité</vt:lpstr>
      <vt:lpstr>Pertinence et portabilité</vt:lpstr>
      <vt:lpstr>Pertinence et portabilité</vt:lpstr>
      <vt:lpstr>Hypothèses non transférables</vt:lpstr>
      <vt:lpstr>DISCUSSION</vt:lpstr>
      <vt:lpstr>Biais, sophismes et interprétation</vt:lpstr>
      <vt:lpstr>Biais, sophismes et interprétation</vt:lpstr>
      <vt:lpstr>Biais, sophismes et interprétation</vt:lpstr>
      <vt:lpstr>Biais, sophismes et interprétation</vt:lpstr>
      <vt:lpstr>DISCUSSION</vt:lpstr>
      <vt:lpstr>Mythes et erreurs</vt:lpstr>
      <vt:lpstr>Mythes et erreurs de la science des données</vt:lpstr>
      <vt:lpstr>Mythes et erreurs de la science des données</vt:lpstr>
      <vt:lpstr>Mythes et erreurs de la science des données</vt:lpstr>
      <vt:lpstr>DISCUSSION</vt:lpstr>
      <vt:lpstr>EXERCICE – QUESTIONS DE TYPE VRAI OU FAUX</vt:lpstr>
      <vt:lpstr>EXERCICE – QUESTIONS DE TYPE VRAI OU FAUX</vt:lpstr>
      <vt:lpstr>Avenir de la science des données, de l’intelligence artificielle et de l’apprentissage machine</vt:lpstr>
      <vt:lpstr>CE DONT NOUS N’AVONS PAS PARLÉ</vt:lpstr>
      <vt:lpstr>Tâches de l’avenir</vt:lpstr>
      <vt:lpstr>Tendances de l’avenir</vt:lpstr>
      <vt:lpstr>Conclusion</vt:lpstr>
      <vt:lpstr>PowerPoint Presentation</vt:lpstr>
      <vt:lpstr>Références</vt:lpstr>
      <vt:lpstr>RÉfÉrences</vt:lpstr>
      <vt:lpstr>RÉfÉrences</vt:lpstr>
      <vt:lpstr>RÉfÉrences</vt:lpstr>
      <vt:lpstr>RÉfÉrences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universelle de la science des données</dc:title>
  <dc:creator>pboily</dc:creator>
  <cp:lastModifiedBy>Dominic Finn</cp:lastModifiedBy>
  <cp:revision>54</cp:revision>
  <dcterms:created xsi:type="dcterms:W3CDTF">2018-12-12T19:39:04Z</dcterms:created>
  <dcterms:modified xsi:type="dcterms:W3CDTF">2019-05-01T19:46:08Z</dcterms:modified>
</cp:coreProperties>
</file>