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9"/>
  </p:notesMasterIdLst>
  <p:sldIdLst>
    <p:sldId id="256" r:id="rId2"/>
    <p:sldId id="1754" r:id="rId3"/>
    <p:sldId id="1783" r:id="rId4"/>
    <p:sldId id="1755" r:id="rId5"/>
    <p:sldId id="1570" r:id="rId6"/>
    <p:sldId id="1571" r:id="rId7"/>
    <p:sldId id="1572" r:id="rId8"/>
    <p:sldId id="1756" r:id="rId9"/>
    <p:sldId id="1573" r:id="rId10"/>
    <p:sldId id="1757" r:id="rId11"/>
    <p:sldId id="1758" r:id="rId12"/>
    <p:sldId id="1524" r:id="rId13"/>
    <p:sldId id="1568" r:id="rId14"/>
    <p:sldId id="1525" r:id="rId15"/>
    <p:sldId id="1759" r:id="rId16"/>
    <p:sldId id="1779" r:id="rId17"/>
    <p:sldId id="1569" r:id="rId18"/>
    <p:sldId id="1526" r:id="rId19"/>
    <p:sldId id="1733" r:id="rId20"/>
    <p:sldId id="1780" r:id="rId21"/>
    <p:sldId id="1781" r:id="rId22"/>
    <p:sldId id="1574" r:id="rId23"/>
    <p:sldId id="1575" r:id="rId24"/>
    <p:sldId id="1576" r:id="rId25"/>
    <p:sldId id="1577" r:id="rId26"/>
    <p:sldId id="1578" r:id="rId27"/>
    <p:sldId id="1579" r:id="rId28"/>
    <p:sldId id="1580" r:id="rId29"/>
    <p:sldId id="1581" r:id="rId30"/>
    <p:sldId id="1760" r:id="rId31"/>
    <p:sldId id="1533" r:id="rId32"/>
    <p:sldId id="1586" r:id="rId33"/>
    <p:sldId id="1535" r:id="rId34"/>
    <p:sldId id="1761" r:id="rId35"/>
    <p:sldId id="1762" r:id="rId36"/>
    <p:sldId id="1735" r:id="rId37"/>
    <p:sldId id="1504" r:id="rId38"/>
    <p:sldId id="1736" r:id="rId39"/>
    <p:sldId id="1763" r:id="rId40"/>
    <p:sldId id="1776" r:id="rId41"/>
    <p:sldId id="1592" r:id="rId42"/>
    <p:sldId id="1742" r:id="rId43"/>
    <p:sldId id="1743" r:id="rId44"/>
    <p:sldId id="1741" r:id="rId45"/>
    <p:sldId id="1788" r:id="rId46"/>
    <p:sldId id="1789" r:id="rId47"/>
    <p:sldId id="1785" r:id="rId48"/>
    <p:sldId id="1786" r:id="rId49"/>
    <p:sldId id="1662" r:id="rId50"/>
    <p:sldId id="1663" r:id="rId51"/>
    <p:sldId id="1790" r:id="rId52"/>
    <p:sldId id="1791" r:id="rId53"/>
    <p:sldId id="1454" r:id="rId54"/>
    <p:sldId id="1750" r:id="rId55"/>
    <p:sldId id="1515" r:id="rId56"/>
    <p:sldId id="1516" r:id="rId57"/>
    <p:sldId id="17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22727-C33C-4955-9547-0390A67C33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0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5788E20-EB5B-D740-9C2A-5B367064788D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58159BA-A080-1348-A6C9-F7F24886F98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89C2C1-6C04-AA4B-8B6F-3CCC7A620178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ingax.com/regularization-implementation-r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bes.com/sites/silberzahnjones/2013/07/02/three-reasons-why-big-data-doesnt-make-you-smarter-lessons-from-the-world-of-intelligence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7/how-google-flu-trends-is-getting-to-the-bottom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dcomics.com/comics.php?f=1271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s109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as_(statistics)" TargetMode="External"/><Relationship Id="rId3" Type="http://schemas.openxmlformats.org/officeDocument/2006/relationships/hyperlink" Target="http://www.quirks.com/articles/9-types-of-research-bias-and-how-to-avoid-them" TargetMode="External"/><Relationship Id="rId7" Type="http://schemas.openxmlformats.org/officeDocument/2006/relationships/hyperlink" Target="http://www.quantshare.com/sa-59-data-snooping-bias" TargetMode="External"/><Relationship Id="rId2" Type="http://schemas.openxmlformats.org/officeDocument/2006/relationships/hyperlink" Target="https://hbr.org/2013/07/how-google-flu-trends-is-getting-to-the-bott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thods.cochrane.org/bias/assessing-risk-bias-included-studies" TargetMode="External"/><Relationship Id="rId5" Type="http://schemas.openxmlformats.org/officeDocument/2006/relationships/hyperlink" Target="https://en.wikipedia.org/wiki/Selection_bias" TargetMode="External"/><Relationship Id="rId4" Type="http://schemas.openxmlformats.org/officeDocument/2006/relationships/hyperlink" Target="https://en.wikipedia.org/wiki/Bias" TargetMode="External"/><Relationship Id="rId9" Type="http://schemas.openxmlformats.org/officeDocument/2006/relationships/hyperlink" Target="https://en.wikipedia.org/wiki/Benford's_law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analysis_techniques_for_fraud_detection" TargetMode="External"/><Relationship Id="rId2" Type="http://schemas.openxmlformats.org/officeDocument/2006/relationships/hyperlink" Target="http://opim.wharton.upenn.edu/~u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donewrong.com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blog/data-science-past-present-fu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 and </a:t>
            </a:r>
            <a:r>
              <a:rPr lang="en-US" dirty="0" err="1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DATA SCIENCE TRAINING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1DE0A-8D2F-5A44-83B1-1B1A25EF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Helvetica" panose="020B0604020202020204" pitchFamily="34" charset="0"/>
              </a:rPr>
              <a:t>As the saying goes, “garbage in, garbage out”. What are the business and public policy consequences of making decisions based on bad data?</a:t>
            </a:r>
          </a:p>
        </p:txBody>
      </p:sp>
    </p:spTree>
    <p:extLst>
      <p:ext uri="{BB962C8B-B14F-4D97-AF65-F5344CB8AC3E}">
        <p14:creationId xmlns:p14="http://schemas.microsoft.com/office/powerpoint/2010/main" val="8695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Overfitting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ISSUES AND CHALLENGES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r"/>
            <a:r>
              <a:rPr lang="en-US" sz="1600" dirty="0"/>
              <a:t>(Amar </a:t>
            </a:r>
            <a:r>
              <a:rPr lang="en-US" sz="1600" dirty="0" err="1"/>
              <a:t>Gondaliya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Pingax</a:t>
            </a:r>
            <a:r>
              <a:rPr lang="en-US" sz="1600" dirty="0"/>
              <a:t>)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214623" y="1354963"/>
            <a:ext cx="5480627" cy="37253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Goldilocks and the Three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B04EAD-0627-D144-A17B-DC0F2BBAB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9" y="2076771"/>
            <a:ext cx="3346039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F339BA-BFCF-6749-AD87-D026C0999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81" y="2076771"/>
            <a:ext cx="3346038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57299E-C30E-7749-9163-E0D15B897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23" y="2076771"/>
            <a:ext cx="3346038" cy="32400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99B09E35-95D9-E842-98C5-539FE77D3A4A}"/>
              </a:ext>
            </a:extLst>
          </p:cNvPr>
          <p:cNvSpPr txBox="1">
            <a:spLocks/>
          </p:cNvSpPr>
          <p:nvPr/>
        </p:nvSpPr>
        <p:spPr>
          <a:xfrm>
            <a:off x="616918" y="5381939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underfit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A9F71D7D-D177-0B4B-A5B8-883443B3B988}"/>
              </a:ext>
            </a:extLst>
          </p:cNvPr>
          <p:cNvSpPr txBox="1">
            <a:spLocks/>
          </p:cNvSpPr>
          <p:nvPr/>
        </p:nvSpPr>
        <p:spPr>
          <a:xfrm>
            <a:off x="4586860" y="5381939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just right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xmlns="" id="{6BE6DDD9-35E0-D640-A278-421C1475F7FE}"/>
              </a:ext>
            </a:extLst>
          </p:cNvPr>
          <p:cNvSpPr txBox="1">
            <a:spLocks/>
          </p:cNvSpPr>
          <p:nvPr/>
        </p:nvSpPr>
        <p:spPr>
          <a:xfrm>
            <a:off x="8556802" y="5396871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1867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hope is for rules or models generated by any technique on a </a:t>
            </a:r>
            <a:r>
              <a:rPr lang="en-US" b="1" dirty="0"/>
              <a:t>training set </a:t>
            </a:r>
            <a:r>
              <a:rPr lang="en-US" dirty="0"/>
              <a:t>to be generalizable to </a:t>
            </a:r>
            <a:r>
              <a:rPr lang="en-US" b="1" dirty="0"/>
              <a:t>new data </a:t>
            </a:r>
            <a:r>
              <a:rPr lang="en-US" dirty="0"/>
              <a:t>(or </a:t>
            </a:r>
            <a:r>
              <a:rPr lang="en-US" b="1" dirty="0"/>
              <a:t>validation/ testing sets</a:t>
            </a:r>
            <a:r>
              <a:rPr lang="en-US" dirty="0"/>
              <a:t>).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Problems arise when knowledge that is gained from </a:t>
            </a:r>
            <a:r>
              <a:rPr lang="en-US" b="1" dirty="0"/>
              <a:t>supervised learning</a:t>
            </a:r>
            <a:r>
              <a:rPr lang="en-US" dirty="0"/>
              <a:t> does not generalize properly to the data.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b="1" dirty="0"/>
              <a:t>Unsupervised learning</a:t>
            </a:r>
            <a:r>
              <a:rPr lang="en-US" dirty="0"/>
              <a:t> can also be affected.</a:t>
            </a:r>
            <a:endParaRPr lang="en-US" sz="100" dirty="0"/>
          </a:p>
          <a:p>
            <a:pPr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Ironically, this may occur if the rules or models fit the training set </a:t>
            </a:r>
            <a:r>
              <a:rPr lang="en-US" b="1" dirty="0"/>
              <a:t>too well </a:t>
            </a:r>
            <a:r>
              <a:rPr lang="en-US" dirty="0"/>
              <a:t>– the results are </a:t>
            </a:r>
            <a:r>
              <a:rPr lang="en-US" b="1" dirty="0"/>
              <a:t>too specific to the training set</a:t>
            </a:r>
            <a:r>
              <a:rPr lang="en-US" dirty="0"/>
              <a:t>.</a:t>
            </a:r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3117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Rule I: </a:t>
            </a:r>
            <a:r>
              <a:rPr lang="en-US" dirty="0"/>
              <a:t>based on a survey of 400 Germans, we infer that 43.75% of the world’s population has black hair, 37.5% have brown hair, 9% have blond hair, 0.25% have red hair, and 9.5% grey hair. </a:t>
            </a:r>
          </a:p>
          <a:p>
            <a:pPr algn="just">
              <a:lnSpc>
                <a:spcPct val="100000"/>
              </a:lnSpc>
            </a:pPr>
            <a:endParaRPr lang="en-US" sz="1000" b="1" dirty="0"/>
          </a:p>
          <a:p>
            <a:pPr algn="just">
              <a:lnSpc>
                <a:spcPct val="100000"/>
              </a:lnSpc>
            </a:pPr>
            <a:r>
              <a:rPr lang="en-US" b="1" dirty="0"/>
              <a:t>Rule II:</a:t>
            </a:r>
            <a:r>
              <a:rPr lang="en-US" dirty="0"/>
              <a:t> humans’ hair </a:t>
            </a:r>
            <a:r>
              <a:rPr lang="en-US" dirty="0" err="1"/>
              <a:t>colour</a:t>
            </a:r>
            <a:r>
              <a:rPr lang="en-US" dirty="0"/>
              <a:t> is either black, brown, blond, red, or grey.</a:t>
            </a:r>
          </a:p>
          <a:p>
            <a:pPr algn="just">
              <a:lnSpc>
                <a:spcPct val="100000"/>
              </a:lnSpc>
            </a:pPr>
            <a:endParaRPr lang="en-US" sz="1000" b="1" dirty="0"/>
          </a:p>
          <a:p>
            <a:pPr algn="just">
              <a:lnSpc>
                <a:spcPct val="100000"/>
              </a:lnSpc>
            </a:pPr>
            <a:r>
              <a:rPr lang="en-US" b="1" dirty="0"/>
              <a:t>Rule III: </a:t>
            </a:r>
            <a:r>
              <a:rPr lang="en-US" dirty="0"/>
              <a:t>approx. 40% of humans have black hair, 40% have brown hair, 5% blond, 2% red and 13% grey.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11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6D31F-3A4B-BD48-BC0C-FB99B5FB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>
                <a:cs typeface="Helvetica" panose="020B0604020202020204" pitchFamily="34" charset="0"/>
              </a:rPr>
              <a:t>Which of the three rules is most useful? The most vague? Which is overly specific? </a:t>
            </a:r>
          </a:p>
        </p:txBody>
      </p:sp>
    </p:spTree>
    <p:extLst>
      <p:ext uri="{BB962C8B-B14F-4D97-AF65-F5344CB8AC3E}">
        <p14:creationId xmlns:p14="http://schemas.microsoft.com/office/powerpoint/2010/main" val="34726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F7C0385-D938-B44B-98F0-10D2A5F0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0" y="877485"/>
            <a:ext cx="9781140" cy="51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8A02CA0-D55C-6943-8E8B-C5DE34EC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31EFFC8-DAAB-8D47-943D-F71E5173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b="1" dirty="0">
                <a:cs typeface="Helvetica" panose="020B0604020202020204" pitchFamily="34" charset="0"/>
              </a:rPr>
              <a:t>ALWAYS</a:t>
            </a:r>
            <a:r>
              <a:rPr lang="en-CA" dirty="0">
                <a:cs typeface="Helvetica" panose="020B0604020202020204" pitchFamily="34" charset="0"/>
              </a:rPr>
              <a:t> evaluate models on unseen (testing) data.</a:t>
            </a:r>
          </a:p>
        </p:txBody>
      </p:sp>
    </p:spTree>
    <p:extLst>
      <p:ext uri="{BB962C8B-B14F-4D97-AF65-F5344CB8AC3E}">
        <p14:creationId xmlns:p14="http://schemas.microsoft.com/office/powerpoint/2010/main" val="29692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Overfitting can be overcome in several ways: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Using multiple training sets</a:t>
            </a:r>
            <a:br>
              <a:rPr lang="en-US" b="1" dirty="0"/>
            </a:br>
            <a:r>
              <a:rPr lang="en-US" dirty="0"/>
              <a:t>overlap is allowed (or not: see cross-validation)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Using larger training sets</a:t>
            </a:r>
            <a:br>
              <a:rPr lang="en-US" b="1" dirty="0"/>
            </a:br>
            <a:r>
              <a:rPr lang="en-US" dirty="0"/>
              <a:t>70% - 30% split is suggested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Optimizing the data instead of the model</a:t>
            </a:r>
            <a:br>
              <a:rPr lang="en-US" b="1" dirty="0"/>
            </a:br>
            <a:r>
              <a:rPr lang="en-US" dirty="0"/>
              <a:t>models are only as good as the data</a:t>
            </a:r>
          </a:p>
        </p:txBody>
      </p:sp>
    </p:spTree>
    <p:extLst>
      <p:ext uri="{BB962C8B-B14F-4D97-AF65-F5344CB8AC3E}">
        <p14:creationId xmlns:p14="http://schemas.microsoft.com/office/powerpoint/2010/main" val="1523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Procedures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Small</a:t>
            </a:r>
            <a:r>
              <a:rPr lang="en-US" dirty="0"/>
              <a:t> datasets (less than a few hundred observations)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</a:t>
            </a:r>
            <a:r>
              <a:rPr lang="en-US" dirty="0"/>
              <a:t>se 100-200 repetitions of a </a:t>
            </a:r>
            <a:r>
              <a:rPr lang="en-US" b="1" dirty="0"/>
              <a:t>bootstrap</a:t>
            </a:r>
            <a:r>
              <a:rPr lang="en-US" dirty="0"/>
              <a:t> procedure</a:t>
            </a:r>
            <a:endParaRPr lang="en-CA" sz="1000" dirty="0"/>
          </a:p>
          <a:p>
            <a:pPr>
              <a:lnSpc>
                <a:spcPct val="100000"/>
              </a:lnSpc>
            </a:pPr>
            <a:r>
              <a:rPr lang="en-US" b="1" dirty="0"/>
              <a:t>Average-sized </a:t>
            </a:r>
            <a:r>
              <a:rPr lang="en-US" dirty="0"/>
              <a:t>datasets (less than a few thousand observations)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</a:t>
            </a:r>
            <a:r>
              <a:rPr lang="en-US" dirty="0"/>
              <a:t>se a few repetitions of 10-fold </a:t>
            </a:r>
            <a:r>
              <a:rPr lang="en-US" b="1" dirty="0"/>
              <a:t>cross-validation </a:t>
            </a:r>
            <a:r>
              <a:rPr lang="en-US" dirty="0"/>
              <a:t>on the training set (see next slide)</a:t>
            </a: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Large </a:t>
            </a:r>
            <a:r>
              <a:rPr lang="en-US" dirty="0"/>
              <a:t>datasets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</a:t>
            </a:r>
            <a:r>
              <a:rPr lang="en-US" dirty="0"/>
              <a:t>se a few repetitions of </a:t>
            </a:r>
            <a:r>
              <a:rPr lang="en-US" b="1" dirty="0"/>
              <a:t>holdout</a:t>
            </a:r>
            <a:r>
              <a:rPr lang="en-US" dirty="0"/>
              <a:t> (70%-30%) split</a:t>
            </a:r>
            <a:endParaRPr lang="en-CA" sz="1000" b="1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CA" dirty="0"/>
              <a:t>___________</a:t>
            </a:r>
            <a:r>
              <a:rPr lang="en-US" dirty="0"/>
              <a:t>_____________</a:t>
            </a:r>
          </a:p>
          <a:p>
            <a:pPr indent="-228600" algn="just">
              <a:lnSpc>
                <a:spcPct val="100000"/>
              </a:lnSpc>
            </a:pPr>
            <a:r>
              <a:rPr lang="en-CA" b="1" dirty="0"/>
              <a:t>Note: </a:t>
            </a:r>
            <a:r>
              <a:rPr lang="en-CA" dirty="0"/>
              <a:t>decision boundaries depend on computing power and number of tasks/workflows.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106B7DF-703A-254A-91C6-6977F96D6B60}"/>
              </a:ext>
            </a:extLst>
          </p:cNvPr>
          <p:cNvSpPr txBox="1">
            <a:spLocks/>
          </p:cNvSpPr>
          <p:nvPr/>
        </p:nvSpPr>
        <p:spPr>
          <a:xfrm>
            <a:off x="2471927" y="0"/>
            <a:ext cx="9720073" cy="314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7" lvl="1" indent="0" algn="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L.Torgo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Data Mining with R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855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Bad Data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Overfitting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Big Data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Appropriateness and Transferability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Biases, Fallacy, Interpretation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Myths and Mistakes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The Future of D.S./A.I./M.L.</a:t>
            </a:r>
          </a:p>
          <a:p>
            <a:pPr marL="457200" indent="-457200">
              <a:buAutoNum type="arabicPeriod"/>
            </a:pPr>
            <a:r>
              <a:rPr lang="en-US" dirty="0" smtClean="0">
                <a:ea typeface="Helvetica Light" charset="0"/>
                <a:cs typeface="Helvetica Light" charset="0"/>
              </a:rPr>
              <a:t>In Conclusion</a:t>
            </a:r>
            <a:endParaRPr lang="en-US" dirty="0">
              <a:ea typeface="Helvetica Light" charset="0"/>
              <a:cs typeface="Helvetica Light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0027" y="1825625"/>
            <a:ext cx="6017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6BAB101-6BD5-CC47-93C9-164F730B9FB9}"/>
              </a:ext>
            </a:extLst>
          </p:cNvPr>
          <p:cNvSpPr/>
          <p:nvPr/>
        </p:nvSpPr>
        <p:spPr>
          <a:xfrm>
            <a:off x="192881" y="183336"/>
            <a:ext cx="11715750" cy="6617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4F9A8EF-F9C8-864A-90C5-E3CDFCAE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6" y="183336"/>
            <a:ext cx="10639468" cy="6491327"/>
          </a:xfrm>
        </p:spPr>
      </p:pic>
    </p:spTree>
    <p:extLst>
      <p:ext uri="{BB962C8B-B14F-4D97-AF65-F5344CB8AC3E}">
        <p14:creationId xmlns:p14="http://schemas.microsoft.com/office/powerpoint/2010/main" val="41140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 err="1">
                <a:cs typeface="Helvetica" panose="020B0604020202020204" pitchFamily="34" charset="0"/>
              </a:rPr>
              <a:t>issuES</a:t>
            </a:r>
            <a:r>
              <a:rPr lang="en-CA" sz="1600" dirty="0">
                <a:cs typeface="Helvetica" panose="020B0604020202020204" pitchFamily="34" charset="0"/>
              </a:rPr>
              <a:t> AND CHALLENGES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3003E6-2360-2449-9EF9-EE4E32DDA4BA}"/>
              </a:ext>
            </a:extLst>
          </p:cNvPr>
          <p:cNvSpPr/>
          <p:nvPr/>
        </p:nvSpPr>
        <p:spPr>
          <a:xfrm>
            <a:off x="560556" y="5451663"/>
            <a:ext cx="11029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“Data, big or small, is only as useful as the questions you ask of it.”</a:t>
            </a:r>
          </a:p>
          <a:p>
            <a:pPr algn="r"/>
            <a:r>
              <a:rPr lang="en-CA" sz="14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</a:rPr>
              <a:t>Milo Jones and Philippe </a:t>
            </a:r>
            <a:r>
              <a:rPr lang="en-US" sz="1400" dirty="0" err="1">
                <a:solidFill>
                  <a:schemeClr val="bg1"/>
                </a:solidFill>
                <a:latin typeface="Dagny OT" panose="020B0504020201020104" pitchFamily="34" charset="77"/>
              </a:rPr>
              <a:t>Silberzahn</a:t>
            </a:r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Forbes Magazine</a:t>
            </a:r>
            <a:r>
              <a:rPr lang="en-CA" sz="14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)</a:t>
            </a:r>
          </a:p>
          <a:p>
            <a:pPr algn="just"/>
            <a:endParaRPr lang="en-CA" sz="1200" dirty="0">
              <a:solidFill>
                <a:schemeClr val="bg1"/>
              </a:solidFill>
              <a:latin typeface="Dagny OT" panose="020B0504020201020104" pitchFamily="34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Big Data is no crystal ball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“Past performance does not guarantee future results”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Big Data can't dictate personal or organizational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value answer may be the wrong data science answer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Data-based conclusions do not live in a vacuum: context matters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Blind obedience to data-driven results is just as dangerous as rejection based on gut-reaction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Big Data can't solve every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“When all you have is a hammer, everything looks like a nail”</a:t>
            </a:r>
          </a:p>
        </p:txBody>
      </p:sp>
    </p:spTree>
    <p:extLst>
      <p:ext uri="{BB962C8B-B14F-4D97-AF65-F5344CB8AC3E}">
        <p14:creationId xmlns:p14="http://schemas.microsoft.com/office/powerpoint/2010/main" val="35780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vs. Small Data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What is the main difference?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datasets are </a:t>
            </a:r>
            <a:r>
              <a:rPr lang="en-US" b="1" dirty="0"/>
              <a:t>LARGE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Issues: collection, capture, access, storage, analysis, visualization</a:t>
            </a:r>
            <a:endParaRPr lang="en-US" sz="500" dirty="0"/>
          </a:p>
          <a:p>
            <a:pPr>
              <a:lnSpc>
                <a:spcPct val="100000"/>
              </a:lnSpc>
            </a:pPr>
            <a:r>
              <a:rPr lang="en-US" b="1" dirty="0"/>
              <a:t>Where does the data come from?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Technology advances are lifting the limits on data processing speeds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Information-sensing, mobile devices, cameras and wireless networks</a:t>
            </a:r>
            <a:endParaRPr lang="en-US" sz="500" dirty="0"/>
          </a:p>
          <a:p>
            <a:pPr>
              <a:lnSpc>
                <a:spcPct val="100000"/>
              </a:lnSpc>
            </a:pPr>
            <a:r>
              <a:rPr lang="en-US" b="1" dirty="0"/>
              <a:t>What are the challenges?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techniques were built for very small dataset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Direct approach will leave the best analyst waiting years for results</a:t>
            </a:r>
          </a:p>
        </p:txBody>
      </p:sp>
    </p:spTree>
    <p:extLst>
      <p:ext uri="{BB962C8B-B14F-4D97-AF65-F5344CB8AC3E}">
        <p14:creationId xmlns:p14="http://schemas.microsoft.com/office/powerpoint/2010/main" val="29886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5-V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Volume: </a:t>
            </a:r>
            <a:r>
              <a:rPr lang="en-US" dirty="0"/>
              <a:t>large amounts of data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Velocity: </a:t>
            </a:r>
            <a:r>
              <a:rPr lang="en-US" dirty="0"/>
              <a:t>speed at which data is created, accessed, processed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Variety: </a:t>
            </a:r>
            <a:r>
              <a:rPr lang="en-US" dirty="0"/>
              <a:t>different types of available data, can’t all be saved in relational databases (tables, pictures,…)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Veracity: </a:t>
            </a:r>
            <a:r>
              <a:rPr lang="en-US" dirty="0"/>
              <a:t>quality and accuracy of big data is harder to control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Value: </a:t>
            </a:r>
            <a:r>
              <a:rPr lang="en-US" dirty="0"/>
              <a:t>turn the data into something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6208" y="5471309"/>
            <a:ext cx="223459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b="1" dirty="0">
                <a:latin typeface="Dagny OT" panose="020B0504020201020104" pitchFamily="34" charset="77"/>
              </a:rPr>
              <a:t>Variability</a:t>
            </a:r>
          </a:p>
          <a:p>
            <a:pPr>
              <a:buClr>
                <a:schemeClr val="accent1"/>
              </a:buClr>
            </a:pPr>
            <a:r>
              <a:rPr lang="en-US" sz="2800" b="1" dirty="0">
                <a:latin typeface="Dagny OT" panose="020B0504020201020104" pitchFamily="34" charset="77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0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Data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Many computations happen </a:t>
            </a:r>
            <a:r>
              <a:rPr lang="en-US" b="1" dirty="0"/>
              <a:t>instantly</a:t>
            </a:r>
            <a:r>
              <a:rPr lang="en-US" dirty="0"/>
              <a:t>, others take a </a:t>
            </a:r>
            <a:r>
              <a:rPr lang="en-US" b="1" dirty="0"/>
              <a:t>significant</a:t>
            </a:r>
            <a:r>
              <a:rPr lang="en-US" dirty="0"/>
              <a:t> amount of time. </a:t>
            </a:r>
          </a:p>
          <a:p>
            <a:pPr algn="just">
              <a:lnSpc>
                <a:spcPct val="100000"/>
              </a:lnSpc>
            </a:pPr>
            <a:r>
              <a:rPr lang="en-US" sz="1000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Crunching very large datasets is a perfect example. Analysis in </a:t>
            </a:r>
            <a:r>
              <a:rPr lang="en-US" i="1" dirty="0"/>
              <a:t>R</a:t>
            </a:r>
            <a:r>
              <a:rPr lang="en-US" dirty="0"/>
              <a:t> or </a:t>
            </a:r>
            <a:r>
              <a:rPr lang="en-US" i="1" dirty="0"/>
              <a:t>Python</a:t>
            </a:r>
            <a:r>
              <a:rPr lang="en-US" dirty="0"/>
              <a:t> with steadily increasing datasets leads to computer lags. Eventually, the time required becomes </a:t>
            </a:r>
            <a:r>
              <a:rPr lang="en-US" b="1" dirty="0"/>
              <a:t>impractically long</a:t>
            </a:r>
            <a:r>
              <a:rPr lang="en-US" dirty="0"/>
              <a:t>. 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Optimizing code and using a faster CPU can only provide so much relief. </a:t>
            </a:r>
          </a:p>
          <a:p>
            <a:pPr algn="just">
              <a:lnSpc>
                <a:spcPct val="100000"/>
              </a:lnSpc>
            </a:pPr>
            <a:endParaRPr lang="en-US" sz="1000" b="1" dirty="0"/>
          </a:p>
          <a:p>
            <a:pPr algn="just">
              <a:lnSpc>
                <a:spcPct val="100000"/>
              </a:lnSpc>
            </a:pPr>
            <a:r>
              <a:rPr lang="en-US" dirty="0"/>
              <a:t>That is the </a:t>
            </a:r>
            <a:r>
              <a:rPr lang="en-US" b="1" dirty="0"/>
              <a:t>Big Data problem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5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Splitting</a:t>
            </a:r>
            <a:r>
              <a:rPr lang="en-US" dirty="0"/>
              <a:t> the computations among multiple CPU cores/CPUs can divide the computation time by a factor of 4, or 32, or 1000.</a:t>
            </a:r>
            <a:r>
              <a:rPr lang="en-US" sz="1000" dirty="0"/>
              <a:t> </a:t>
            </a:r>
            <a:r>
              <a:rPr lang="en-US" dirty="0"/>
              <a:t>This allows algorithms to run on big data to keep analytics, smart services, and recommendations updated </a:t>
            </a:r>
            <a:r>
              <a:rPr lang="en-US" b="1" dirty="0"/>
              <a:t>daily</a:t>
            </a:r>
            <a:r>
              <a:rPr lang="en-US" dirty="0"/>
              <a:t>, </a:t>
            </a:r>
            <a:r>
              <a:rPr lang="en-US" b="1" dirty="0"/>
              <a:t>hourly</a:t>
            </a:r>
            <a:r>
              <a:rPr lang="en-US" dirty="0"/>
              <a:t>, in </a:t>
            </a:r>
            <a:r>
              <a:rPr lang="en-US" b="1" dirty="0"/>
              <a:t>real time</a:t>
            </a:r>
            <a:r>
              <a:rPr lang="en-US" dirty="0"/>
              <a:t>.</a:t>
            </a:r>
          </a:p>
          <a:p>
            <a:pPr algn="just"/>
            <a:endParaRPr lang="en-US" sz="500" b="1" dirty="0"/>
          </a:p>
          <a:p>
            <a:r>
              <a:rPr lang="en-US" b="1" dirty="0"/>
              <a:t>Election</a:t>
            </a:r>
            <a:r>
              <a:rPr lang="en-US" dirty="0"/>
              <a:t> analogy to parallelization:</a:t>
            </a:r>
          </a:p>
          <a:p>
            <a:pPr lvl="1"/>
            <a:r>
              <a:rPr lang="en-US" dirty="0"/>
              <a:t>counting votes at different polling stations in a riding </a:t>
            </a:r>
          </a:p>
          <a:p>
            <a:pPr lvl="1"/>
            <a:r>
              <a:rPr lang="en-US" dirty="0"/>
              <a:t>each station simultaneously counts its own votes and reports their total</a:t>
            </a:r>
          </a:p>
          <a:p>
            <a:pPr lvl="1"/>
            <a:r>
              <a:rPr lang="en-US" dirty="0"/>
              <a:t>the totals of all polling stations are aggregated at Elections HQ </a:t>
            </a:r>
          </a:p>
          <a:p>
            <a:pPr lvl="1"/>
            <a:r>
              <a:rPr lang="en-US" dirty="0"/>
              <a:t>one person counting all the ballots would eventually get the same result, but it would take </a:t>
            </a:r>
            <a:r>
              <a:rPr lang="en-US" i="1" dirty="0"/>
              <a:t>too long </a:t>
            </a:r>
            <a:r>
              <a:rPr lang="en-US" dirty="0"/>
              <a:t>to get the result. </a:t>
            </a:r>
          </a:p>
        </p:txBody>
      </p:sp>
    </p:spTree>
    <p:extLst>
      <p:ext uri="{BB962C8B-B14F-4D97-AF65-F5344CB8AC3E}">
        <p14:creationId xmlns:p14="http://schemas.microsoft.com/office/powerpoint/2010/main" val="1382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Board Election</a:t>
            </a:r>
            <a:endParaRPr lang="en-US" sz="2399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04" y="2060848"/>
            <a:ext cx="630936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04" y="5178896"/>
            <a:ext cx="1072323" cy="15540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62" y="3666728"/>
            <a:ext cx="603504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2" y="5524624"/>
            <a:ext cx="109728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80" y="5524624"/>
            <a:ext cx="1423035" cy="685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95" y="5399182"/>
            <a:ext cx="693148" cy="9366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1" idx="3"/>
            <a:endCxn id="29" idx="1"/>
          </p:cNvCxnSpPr>
          <p:nvPr/>
        </p:nvCxnSpPr>
        <p:spPr>
          <a:xfrm>
            <a:off x="1988653" y="5867525"/>
            <a:ext cx="147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0"/>
            <a:endCxn id="17" idx="1"/>
          </p:cNvCxnSpPr>
          <p:nvPr/>
        </p:nvCxnSpPr>
        <p:spPr>
          <a:xfrm>
            <a:off x="2482869" y="5399182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9" idx="2"/>
            <a:endCxn id="17" idx="1"/>
          </p:cNvCxnSpPr>
          <p:nvPr/>
        </p:nvCxnSpPr>
        <p:spPr>
          <a:xfrm flipV="1">
            <a:off x="2482869" y="5867524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9" idx="3"/>
            <a:endCxn id="17" idx="1"/>
          </p:cNvCxnSpPr>
          <p:nvPr/>
        </p:nvCxnSpPr>
        <p:spPr>
          <a:xfrm flipV="1">
            <a:off x="2829443" y="5867525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7" idx="3"/>
            <a:endCxn id="25" idx="1"/>
          </p:cNvCxnSpPr>
          <p:nvPr/>
        </p:nvCxnSpPr>
        <p:spPr>
          <a:xfrm flipV="1">
            <a:off x="5215515" y="4067260"/>
            <a:ext cx="1313269" cy="1800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7" idx="3"/>
            <a:endCxn id="23" idx="1"/>
          </p:cNvCxnSpPr>
          <p:nvPr/>
        </p:nvCxnSpPr>
        <p:spPr>
          <a:xfrm flipV="1">
            <a:off x="5215515" y="2870076"/>
            <a:ext cx="1313269" cy="29974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3"/>
            <a:endCxn id="24" idx="1"/>
          </p:cNvCxnSpPr>
          <p:nvPr/>
        </p:nvCxnSpPr>
        <p:spPr>
          <a:xfrm flipV="1">
            <a:off x="5215515" y="5264446"/>
            <a:ext cx="1313269" cy="603079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2" y="2098004"/>
            <a:ext cx="1097280" cy="685799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80" y="2098003"/>
            <a:ext cx="1423035" cy="6858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95" y="1972561"/>
            <a:ext cx="693148" cy="936687"/>
          </a:xfrm>
          <a:prstGeom prst="rect">
            <a:avLst/>
          </a:prstGeom>
        </p:spPr>
      </p:pic>
      <p:cxnSp>
        <p:nvCxnSpPr>
          <p:cNvPr id="234" name="Straight Arrow Connector 233"/>
          <p:cNvCxnSpPr>
            <a:stCxn id="230" idx="3"/>
            <a:endCxn id="233" idx="1"/>
          </p:cNvCxnSpPr>
          <p:nvPr/>
        </p:nvCxnSpPr>
        <p:spPr>
          <a:xfrm>
            <a:off x="1988653" y="2440904"/>
            <a:ext cx="147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33" idx="0"/>
            <a:endCxn id="232" idx="1"/>
          </p:cNvCxnSpPr>
          <p:nvPr/>
        </p:nvCxnSpPr>
        <p:spPr>
          <a:xfrm>
            <a:off x="2482869" y="1972561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33" idx="2"/>
            <a:endCxn id="232" idx="1"/>
          </p:cNvCxnSpPr>
          <p:nvPr/>
        </p:nvCxnSpPr>
        <p:spPr>
          <a:xfrm flipV="1">
            <a:off x="2482869" y="2440903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3" idx="3"/>
            <a:endCxn id="232" idx="1"/>
          </p:cNvCxnSpPr>
          <p:nvPr/>
        </p:nvCxnSpPr>
        <p:spPr>
          <a:xfrm flipV="1">
            <a:off x="2829443" y="2440904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Picture 2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" y="3337836"/>
            <a:ext cx="843533" cy="68580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80" y="3337836"/>
            <a:ext cx="1423035" cy="6858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95" y="3212394"/>
            <a:ext cx="693148" cy="936687"/>
          </a:xfrm>
          <a:prstGeom prst="rect">
            <a:avLst/>
          </a:prstGeom>
        </p:spPr>
      </p:pic>
      <p:cxnSp>
        <p:nvCxnSpPr>
          <p:cNvPr id="243" name="Straight Arrow Connector 242"/>
          <p:cNvCxnSpPr>
            <a:stCxn id="239" idx="3"/>
            <a:endCxn id="242" idx="1"/>
          </p:cNvCxnSpPr>
          <p:nvPr/>
        </p:nvCxnSpPr>
        <p:spPr>
          <a:xfrm>
            <a:off x="1861779" y="3680737"/>
            <a:ext cx="27451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0"/>
            <a:endCxn id="241" idx="1"/>
          </p:cNvCxnSpPr>
          <p:nvPr/>
        </p:nvCxnSpPr>
        <p:spPr>
          <a:xfrm>
            <a:off x="2482869" y="3212394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42" idx="2"/>
            <a:endCxn id="241" idx="1"/>
          </p:cNvCxnSpPr>
          <p:nvPr/>
        </p:nvCxnSpPr>
        <p:spPr>
          <a:xfrm flipV="1">
            <a:off x="2482869" y="3680736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2" idx="3"/>
            <a:endCxn id="241" idx="1"/>
          </p:cNvCxnSpPr>
          <p:nvPr/>
        </p:nvCxnSpPr>
        <p:spPr>
          <a:xfrm flipV="1">
            <a:off x="2829443" y="3680737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32" idx="3"/>
            <a:endCxn id="23" idx="1"/>
          </p:cNvCxnSpPr>
          <p:nvPr/>
        </p:nvCxnSpPr>
        <p:spPr>
          <a:xfrm>
            <a:off x="5215515" y="2440904"/>
            <a:ext cx="1313269" cy="42917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1" idx="3"/>
            <a:endCxn id="23" idx="1"/>
          </p:cNvCxnSpPr>
          <p:nvPr/>
        </p:nvCxnSpPr>
        <p:spPr>
          <a:xfrm flipV="1">
            <a:off x="5215515" y="2870076"/>
            <a:ext cx="1313269" cy="81066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1" idx="3"/>
            <a:endCxn id="25" idx="1"/>
          </p:cNvCxnSpPr>
          <p:nvPr/>
        </p:nvCxnSpPr>
        <p:spPr>
          <a:xfrm>
            <a:off x="5215515" y="3680736"/>
            <a:ext cx="1313269" cy="38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2" idx="3"/>
            <a:endCxn id="25" idx="1"/>
          </p:cNvCxnSpPr>
          <p:nvPr/>
        </p:nvCxnSpPr>
        <p:spPr>
          <a:xfrm>
            <a:off x="5215515" y="2440904"/>
            <a:ext cx="1313269" cy="1626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1" idx="3"/>
            <a:endCxn id="24" idx="1"/>
          </p:cNvCxnSpPr>
          <p:nvPr/>
        </p:nvCxnSpPr>
        <p:spPr>
          <a:xfrm>
            <a:off x="5215515" y="3680737"/>
            <a:ext cx="1313269" cy="1583709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32" idx="3"/>
            <a:endCxn id="24" idx="1"/>
          </p:cNvCxnSpPr>
          <p:nvPr/>
        </p:nvCxnSpPr>
        <p:spPr>
          <a:xfrm>
            <a:off x="5215515" y="2440903"/>
            <a:ext cx="1313269" cy="2823542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3" idx="3"/>
            <a:endCxn id="275" idx="1"/>
          </p:cNvCxnSpPr>
          <p:nvPr/>
        </p:nvCxnSpPr>
        <p:spPr>
          <a:xfrm>
            <a:off x="8253571" y="2870076"/>
            <a:ext cx="723485" cy="10585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Picture 2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55" y="3501008"/>
            <a:ext cx="534540" cy="855264"/>
          </a:xfrm>
          <a:prstGeom prst="rect">
            <a:avLst/>
          </a:prstGeom>
        </p:spPr>
      </p:pic>
      <p:cxnSp>
        <p:nvCxnSpPr>
          <p:cNvPr id="278" name="Straight Arrow Connector 277"/>
          <p:cNvCxnSpPr>
            <a:stCxn id="275" idx="3"/>
            <a:endCxn id="26" idx="2"/>
          </p:cNvCxnSpPr>
          <p:nvPr/>
        </p:nvCxnSpPr>
        <p:spPr>
          <a:xfrm flipV="1">
            <a:off x="9511596" y="2975248"/>
            <a:ext cx="1156877" cy="9533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" idx="3"/>
            <a:endCxn id="275" idx="1"/>
          </p:cNvCxnSpPr>
          <p:nvPr/>
        </p:nvCxnSpPr>
        <p:spPr>
          <a:xfrm flipV="1">
            <a:off x="8253571" y="3928640"/>
            <a:ext cx="723485" cy="138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75" idx="3"/>
            <a:endCxn id="28" idx="1"/>
          </p:cNvCxnSpPr>
          <p:nvPr/>
        </p:nvCxnSpPr>
        <p:spPr>
          <a:xfrm>
            <a:off x="9511596" y="3928640"/>
            <a:ext cx="848267" cy="195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4" idx="3"/>
            <a:endCxn id="275" idx="1"/>
          </p:cNvCxnSpPr>
          <p:nvPr/>
        </p:nvCxnSpPr>
        <p:spPr>
          <a:xfrm flipV="1">
            <a:off x="8253571" y="3928641"/>
            <a:ext cx="723485" cy="1335805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75" idx="3"/>
            <a:endCxn id="27" idx="1"/>
          </p:cNvCxnSpPr>
          <p:nvPr/>
        </p:nvCxnSpPr>
        <p:spPr>
          <a:xfrm>
            <a:off x="9511595" y="3928641"/>
            <a:ext cx="841408" cy="202730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700278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230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456775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230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700278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112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948994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112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700278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75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7701103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75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0748567" y="2003583"/>
            <a:ext cx="8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6752</a:t>
            </a:r>
          </a:p>
        </p:txBody>
      </p:sp>
      <p:sp>
        <p:nvSpPr>
          <p:cNvPr id="307" name="TextBox 306"/>
          <p:cNvSpPr txBox="1"/>
          <p:nvPr/>
        </p:nvSpPr>
        <p:spPr>
          <a:xfrm rot="16200000">
            <a:off x="1105695" y="457767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308" name="TextBox 307"/>
          <p:cNvSpPr txBox="1"/>
          <p:nvPr/>
        </p:nvSpPr>
        <p:spPr>
          <a:xfrm rot="16200000">
            <a:off x="4145337" y="457767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2179595" y="4577669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312" name="Group 311"/>
          <p:cNvGrpSpPr/>
          <p:nvPr/>
        </p:nvGrpSpPr>
        <p:grpSpPr>
          <a:xfrm>
            <a:off x="6528784" y="2527176"/>
            <a:ext cx="1724787" cy="685800"/>
            <a:chOff x="6238428" y="2527176"/>
            <a:chExt cx="1724787" cy="6858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2527176"/>
              <a:ext cx="1724787" cy="685800"/>
            </a:xfrm>
            <a:prstGeom prst="rect">
              <a:avLst/>
            </a:prstGeom>
          </p:spPr>
        </p:pic>
        <p:sp>
          <p:nvSpPr>
            <p:cNvPr id="311" name="TextBox 310"/>
            <p:cNvSpPr txBox="1"/>
            <p:nvPr/>
          </p:nvSpPr>
          <p:spPr>
            <a:xfrm>
              <a:off x="7041199" y="2684763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6528784" y="3724360"/>
            <a:ext cx="1724787" cy="685800"/>
            <a:chOff x="6238428" y="3724360"/>
            <a:chExt cx="1724787" cy="685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3724360"/>
              <a:ext cx="1724787" cy="685800"/>
            </a:xfrm>
            <a:prstGeom prst="rect">
              <a:avLst/>
            </a:prstGeom>
          </p:spPr>
        </p:pic>
        <p:sp>
          <p:nvSpPr>
            <p:cNvPr id="313" name="TextBox 312"/>
            <p:cNvSpPr txBox="1"/>
            <p:nvPr/>
          </p:nvSpPr>
          <p:spPr>
            <a:xfrm>
              <a:off x="7007829" y="3813284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6528784" y="4921545"/>
            <a:ext cx="1724787" cy="685800"/>
            <a:chOff x="6238428" y="4921545"/>
            <a:chExt cx="1724787" cy="685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4921545"/>
              <a:ext cx="1724787" cy="685800"/>
            </a:xfrm>
            <a:prstGeom prst="rect">
              <a:avLst/>
            </a:prstGeom>
          </p:spPr>
        </p:pic>
        <p:sp>
          <p:nvSpPr>
            <p:cNvPr id="315" name="TextBox 314"/>
            <p:cNvSpPr txBox="1"/>
            <p:nvPr/>
          </p:nvSpPr>
          <p:spPr>
            <a:xfrm>
              <a:off x="7030691" y="5059721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CC00"/>
                  </a:solidFill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181407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198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456775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198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4181407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123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6948994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123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4181407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201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701103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201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748567" y="3591239"/>
            <a:ext cx="8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9001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677210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228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677210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144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677210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212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6456775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228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6948994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144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701103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212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9511596" y="6028398"/>
            <a:ext cx="91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11793</a:t>
            </a:r>
          </a:p>
        </p:txBody>
      </p:sp>
    </p:spTree>
    <p:extLst>
      <p:ext uri="{BB962C8B-B14F-4D97-AF65-F5344CB8AC3E}">
        <p14:creationId xmlns:p14="http://schemas.microsoft.com/office/powerpoint/2010/main" val="5936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8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Pizzeria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gains from parallelism depend on whether serial algorithms can be adapted to make use of parallel hardware.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b="1" dirty="0"/>
              <a:t>Pizzeria</a:t>
            </a:r>
            <a:r>
              <a:rPr lang="en-US" dirty="0"/>
              <a:t> analogy for limitations of parallelization/bottleneck: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multiple cooks can prepare toppings in parallel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but baking the crust can't be parallelized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doubling oven space will increase the number of pizzas that can be made simultaneously but won't substantially speed up any one pizza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sometimes bottlenecks prevent any gains from parallelism: people line up on both sides of a table to get some soup but there's only one ladle</a:t>
            </a:r>
          </a:p>
        </p:txBody>
      </p:sp>
    </p:spTree>
    <p:extLst>
      <p:ext uri="{BB962C8B-B14F-4D97-AF65-F5344CB8AC3E}">
        <p14:creationId xmlns:p14="http://schemas.microsoft.com/office/powerpoint/2010/main" val="225964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latin typeface="Helvetica" pitchFamily="2" charset="0"/>
              </a:rPr>
              <a:t>Most </a:t>
            </a:r>
            <a:r>
              <a:rPr lang="en-US" dirty="0"/>
              <a:t>practical computational tasks can be and are parallelized. Modern data scientists use frameworks where distributed computing are already implemented (Apache Spark implements MapReduce, </a:t>
            </a:r>
            <a:r>
              <a:rPr lang="en-US"/>
              <a:t>for instance).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7FD94B-B95B-D54A-91AE-7DC85CD1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681DFB-60FA-5342-8AF7-04417626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Be able to describe, at a high level, some of the common issues and challenges associated with data analysis.</a:t>
            </a:r>
          </a:p>
          <a:p>
            <a:endParaRPr lang="en-US" sz="500" dirty="0" smtClean="0"/>
          </a:p>
          <a:p>
            <a:r>
              <a:rPr lang="en-US" dirty="0" smtClean="0"/>
              <a:t>Understand the value of an approximate model.</a:t>
            </a:r>
          </a:p>
          <a:p>
            <a:endParaRPr lang="en-US" sz="500" dirty="0" smtClean="0"/>
          </a:p>
          <a:p>
            <a:r>
              <a:rPr lang="en-US" dirty="0" smtClean="0"/>
              <a:t>Be familiar with the V5 description of big data.</a:t>
            </a:r>
          </a:p>
          <a:p>
            <a:endParaRPr lang="en-US" sz="500" dirty="0" smtClean="0"/>
          </a:p>
          <a:p>
            <a:r>
              <a:rPr lang="en-US" dirty="0" smtClean="0"/>
              <a:t>Appreciate appropriate uses of data science results.</a:t>
            </a:r>
          </a:p>
          <a:p>
            <a:endParaRPr lang="en-US" sz="500" dirty="0" smtClean="0"/>
          </a:p>
          <a:p>
            <a:r>
              <a:rPr lang="en-US" dirty="0" smtClean="0"/>
              <a:t>Awareness of some common types of bias in data science.</a:t>
            </a:r>
          </a:p>
          <a:p>
            <a:endParaRPr lang="en-US" sz="500" dirty="0" smtClean="0"/>
          </a:p>
          <a:p>
            <a:r>
              <a:rPr lang="en-US" dirty="0" smtClean="0"/>
              <a:t>Awareness of some classic myths and mistakes in data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Appropriateness and Transferability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E8B1F57-E8B8-004D-B2ED-05430125DD88}"/>
              </a:ext>
            </a:extLst>
          </p:cNvPr>
          <p:cNvSpPr/>
          <p:nvPr/>
        </p:nvSpPr>
        <p:spPr>
          <a:xfrm>
            <a:off x="507206" y="5234126"/>
            <a:ext cx="111607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“It can be tempting to use data as a crutch in decision-making: “The data says so!” But </a:t>
            </a:r>
            <a:r>
              <a:rPr lang="en-US" sz="1700" b="1" dirty="0">
                <a:solidFill>
                  <a:schemeClr val="bg1"/>
                </a:solidFill>
                <a:latin typeface="Dagny OT" panose="020B0504020201020104" pitchFamily="34" charset="77"/>
              </a:rPr>
              <a:t>sometimes the data lets us down </a:t>
            </a:r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and that exciting correlation you found is just a by-product of a messy, biased sample. [...] Smart skeptics can help step back, reflect, and ask if </a:t>
            </a:r>
            <a:r>
              <a:rPr lang="en-US" sz="1700" b="1" dirty="0">
                <a:solidFill>
                  <a:schemeClr val="bg1"/>
                </a:solidFill>
                <a:latin typeface="Dagny OT" panose="020B0504020201020104" pitchFamily="34" charset="77"/>
              </a:rPr>
              <a:t>what the data is saying actually fits </a:t>
            </a:r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with what you know and expect about the world</a:t>
            </a:r>
            <a:r>
              <a:rPr lang="en-CA" sz="1700" dirty="0">
                <a:solidFill>
                  <a:schemeClr val="bg1"/>
                </a:solidFill>
                <a:latin typeface="Dagny OT" panose="020B0504020201020104" pitchFamily="34" charset="77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(Nicholas </a:t>
            </a:r>
            <a:r>
              <a:rPr lang="en-US" sz="1200" dirty="0" err="1">
                <a:solidFill>
                  <a:schemeClr val="bg1"/>
                </a:solidFill>
                <a:latin typeface="Dagny OT" panose="020B0504020201020104" pitchFamily="34" charset="77"/>
              </a:rPr>
              <a:t>Diakopoulos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, 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Harvard Business Review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64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Appropriateness and Transferability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Data science models will be used heavily in the coming years (it has already started).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en-CA" dirty="0"/>
              <a:t>We have discussed pros and cons of some of the applications on ethical and other non-technical grounds, but there are also </a:t>
            </a:r>
            <a:r>
              <a:rPr lang="en-CA" b="1" dirty="0"/>
              <a:t>technical challenges</a:t>
            </a:r>
            <a:r>
              <a:rPr lang="en-CA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Data Science methods are </a:t>
            </a:r>
            <a:r>
              <a:rPr lang="en-US" b="1" dirty="0"/>
              <a:t>not</a:t>
            </a:r>
            <a:r>
              <a:rPr lang="en-US" dirty="0"/>
              <a:t> appropriate if: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absolutely must use an existing (</a:t>
            </a:r>
            <a:r>
              <a:rPr lang="en-US" b="1" dirty="0"/>
              <a:t>legacy</a:t>
            </a:r>
            <a:r>
              <a:rPr lang="en-US" dirty="0"/>
              <a:t>) datasets instead of an ideal dataset (“it’s the best data we have!”)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03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Appropriateness and Transferability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Science methods are </a:t>
            </a:r>
            <a:r>
              <a:rPr lang="en-US" b="1" dirty="0"/>
              <a:t>not</a:t>
            </a:r>
            <a:r>
              <a:rPr lang="en-US" dirty="0"/>
              <a:t> appropriate if (continued):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dataset has attributes that usefully predict a value of interest, but which are not available when a prediction is required 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the total time spent on a website may be predictive of a visitor’s future purchases, but the prediction must be made before the total time spent on the website is known…</a:t>
            </a:r>
          </a:p>
          <a:p>
            <a:pPr lvl="1" algn="just">
              <a:lnSpc>
                <a:spcPct val="100000"/>
              </a:lnSpc>
            </a:pPr>
            <a:endParaRPr lang="en-US" sz="1000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if you will attempt to predict class membership using an unsupervised learning algorithm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clustering loan default data might lead to a cluster contains many defaulters. If new instances get added to this cluster, should they be viewed as loan defaulters? </a:t>
            </a:r>
          </a:p>
        </p:txBody>
      </p:sp>
    </p:spTree>
    <p:extLst>
      <p:ext uri="{BB962C8B-B14F-4D97-AF65-F5344CB8AC3E}">
        <p14:creationId xmlns:p14="http://schemas.microsoft.com/office/powerpoint/2010/main" val="5241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Non-Transferable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Every model makes certain assumptions about what is and is not </a:t>
            </a:r>
            <a:r>
              <a:rPr lang="en-US" b="1" dirty="0"/>
              <a:t>relevant</a:t>
            </a:r>
            <a:r>
              <a:rPr lang="en-US" dirty="0"/>
              <a:t> to its workings, but there is a tendency to only gather data which is </a:t>
            </a:r>
            <a:r>
              <a:rPr lang="en-US" b="1" dirty="0"/>
              <a:t>assumed</a:t>
            </a:r>
            <a:r>
              <a:rPr lang="en-US" dirty="0"/>
              <a:t> to be relevant to a particular situation.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If data is used in other contexts, or to make predictions depending on attributes without data, validating the results is impossible.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Example:</a:t>
            </a:r>
            <a:r>
              <a:rPr lang="en-US" dirty="0"/>
              <a:t> can we use a model that predicts mortgage defaulters to also predict car loan defaulters?</a:t>
            </a:r>
          </a:p>
          <a:p>
            <a:pPr algn="just">
              <a:lnSpc>
                <a:spcPct val="100000"/>
              </a:lnSpc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0597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1A46B-EBB0-2B4C-A97F-94B2A59D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Is there truly no link between mortgage defaults and car loan defaults? </a:t>
            </a:r>
          </a:p>
        </p:txBody>
      </p:sp>
    </p:spTree>
    <p:extLst>
      <p:ext uri="{BB962C8B-B14F-4D97-AF65-F5344CB8AC3E}">
        <p14:creationId xmlns:p14="http://schemas.microsoft.com/office/powerpoint/2010/main" val="13554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Biases, Fallacies, and Interpretation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</a:t>
            </a:r>
            <a:r>
              <a:rPr lang="en-CA" sz="1600" dirty="0" err="1">
                <a:cs typeface="Helvetica" panose="020B0604020202020204" pitchFamily="34" charset="0"/>
              </a:rPr>
              <a:t>CHallenges</a:t>
            </a:r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7E9A3C-0837-614D-9ECE-97A3146E8671}"/>
              </a:ext>
            </a:extLst>
          </p:cNvPr>
          <p:cNvSpPr/>
          <p:nvPr/>
        </p:nvSpPr>
        <p:spPr>
          <a:xfrm>
            <a:off x="581192" y="5208274"/>
            <a:ext cx="110296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“If two poll numbers differ by less than the margin of error, it’s not a news story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. Scientific facts are not determined by public opinion polls. A poll taken of your viewers/internet users is not a scientific poll.</a:t>
            </a:r>
            <a:b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</a:b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What if all polls included the option “Don’t care”?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(Jorge Chan, 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Piled Higher and Deeper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32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Biases, Fallacies,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When consulting (or conducting) studies, you should try to determine how the following biases could have come into play: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Selection bias </a:t>
            </a:r>
            <a:r>
              <a:rPr lang="en-US" dirty="0"/>
              <a:t>(what data was included, how was it selected?)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Omitted-variable bias </a:t>
            </a:r>
            <a:r>
              <a:rPr lang="en-US" dirty="0"/>
              <a:t>(were relevant variables ignored?)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Detection bias </a:t>
            </a:r>
            <a:r>
              <a:rPr lang="en-US" dirty="0"/>
              <a:t>(did prior knowledge affect the results?)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Funding bias </a:t>
            </a:r>
            <a:r>
              <a:rPr lang="en-US" dirty="0"/>
              <a:t>(who’s paying for this?)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Publication bias </a:t>
            </a:r>
            <a:r>
              <a:rPr lang="en-US" dirty="0"/>
              <a:t>(what’s not being published?)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Data-snooping bias </a:t>
            </a:r>
            <a:r>
              <a:rPr lang="en-US" dirty="0"/>
              <a:t>(trying too hard?)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Analytical bias </a:t>
            </a:r>
            <a:r>
              <a:rPr lang="en-US" dirty="0"/>
              <a:t>(did the choice of specific method affect the results?)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Exclusion bias </a:t>
            </a:r>
            <a:r>
              <a:rPr lang="en-US" dirty="0"/>
              <a:t>(are specific observations/units being excluded?)</a:t>
            </a:r>
          </a:p>
        </p:txBody>
      </p:sp>
    </p:spTree>
    <p:extLst>
      <p:ext uri="{BB962C8B-B14F-4D97-AF65-F5344CB8AC3E}">
        <p14:creationId xmlns:p14="http://schemas.microsoft.com/office/powerpoint/2010/main" val="1798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Biases, Fallacies,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not causation (but it is a hint!)</a:t>
            </a:r>
          </a:p>
          <a:p>
            <a:endParaRPr lang="en-US" sz="1000" dirty="0"/>
          </a:p>
          <a:p>
            <a:r>
              <a:rPr lang="en-US" dirty="0"/>
              <a:t>Extreme patterns can mislead.</a:t>
            </a:r>
          </a:p>
          <a:p>
            <a:endParaRPr lang="en-US" sz="1000" dirty="0"/>
          </a:p>
          <a:p>
            <a:r>
              <a:rPr lang="en-US" dirty="0"/>
              <a:t>Stay within a study's range.</a:t>
            </a:r>
          </a:p>
          <a:p>
            <a:endParaRPr lang="en-US" sz="1000" dirty="0"/>
          </a:p>
          <a:p>
            <a:r>
              <a:rPr lang="en-US" dirty="0"/>
              <a:t>Keep the base rate in mind.</a:t>
            </a:r>
          </a:p>
          <a:p>
            <a:endParaRPr lang="en-US" sz="1000" dirty="0"/>
          </a:p>
          <a:p>
            <a:r>
              <a:rPr lang="en-US" dirty="0"/>
              <a:t>Odd results sometimes happen (Simpson's Paradox).</a:t>
            </a:r>
          </a:p>
        </p:txBody>
      </p:sp>
    </p:spTree>
    <p:extLst>
      <p:ext uri="{BB962C8B-B14F-4D97-AF65-F5344CB8AC3E}">
        <p14:creationId xmlns:p14="http://schemas.microsoft.com/office/powerpoint/2010/main" val="16824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Biases, Fallacies, and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Randomness plays a role.</a:t>
                </a:r>
              </a:p>
              <a:p>
                <a:endParaRPr lang="en-US" sz="1000" dirty="0"/>
              </a:p>
              <a:p>
                <a:r>
                  <a:rPr lang="en-US" dirty="0"/>
                  <a:t>There is a human component to any analytical activity.</a:t>
                </a:r>
              </a:p>
              <a:p>
                <a:endParaRPr lang="en-US" sz="1000" dirty="0"/>
              </a:p>
              <a:p>
                <a:r>
                  <a:rPr lang="en-US" dirty="0"/>
                  <a:t>Small effects can still be (statistically) significant.</a:t>
                </a:r>
              </a:p>
              <a:p>
                <a:endParaRPr lang="en-US" sz="1000" dirty="0"/>
              </a:p>
              <a:p>
                <a:r>
                  <a:rPr lang="en-US" dirty="0"/>
                  <a:t>Beware of sacrosanct statistics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-value, etc.).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850CE-D79B-954D-99E7-AF18BDA2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Does the presence of bias necessarily invalidate the results?</a:t>
            </a:r>
          </a:p>
        </p:txBody>
      </p:sp>
    </p:spTree>
    <p:extLst>
      <p:ext uri="{BB962C8B-B14F-4D97-AF65-F5344CB8AC3E}">
        <p14:creationId xmlns:p14="http://schemas.microsoft.com/office/powerpoint/2010/main" val="24934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Bad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 err="1">
                <a:cs typeface="Helvetica" panose="020B0604020202020204" pitchFamily="34" charset="0"/>
              </a:rPr>
              <a:t>issuES</a:t>
            </a:r>
            <a:r>
              <a:rPr lang="en-CA" sz="1600" dirty="0">
                <a:cs typeface="Helvetica" panose="020B0604020202020204" pitchFamily="34" charset="0"/>
              </a:rPr>
              <a:t> AND CHALLENGES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3003E6-2360-2449-9EF9-EE4E32DDA4BA}"/>
              </a:ext>
            </a:extLst>
          </p:cNvPr>
          <p:cNvSpPr/>
          <p:nvPr/>
        </p:nvSpPr>
        <p:spPr>
          <a:xfrm>
            <a:off x="574842" y="5337363"/>
            <a:ext cx="110296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We all </a:t>
            </a:r>
            <a:r>
              <a:rPr lang="en-CA" i="1" dirty="0">
                <a:solidFill>
                  <a:schemeClr val="bg1"/>
                </a:solidFill>
                <a:latin typeface="Dagny OT" panose="020B0504020201020104" pitchFamily="34" charset="77"/>
              </a:rPr>
              <a:t>say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 we like data, but we don’t. We like getting insight out of data. That’s not quite the same as liking data itself. In fact, I dare say that I don’t quite care for data, and it sounds like I’m not alone.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(</a:t>
            </a:r>
            <a:r>
              <a:rPr lang="en-CA" sz="12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Q.E. McCallum, </a:t>
            </a:r>
            <a:r>
              <a:rPr lang="en-CA" sz="1200" i="1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Bad Data Handbook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)</a:t>
            </a:r>
          </a:p>
          <a:p>
            <a:pPr algn="just"/>
            <a:endParaRPr lang="en-CA" sz="12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Myths and Mistakes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812D68C-E6F2-1C4D-ADC8-B1224B69DDC8}"/>
              </a:ext>
            </a:extLst>
          </p:cNvPr>
          <p:cNvSpPr/>
          <p:nvPr/>
        </p:nvSpPr>
        <p:spPr>
          <a:xfrm>
            <a:off x="3048000" y="526431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Nothing is always absolutely so.”</a:t>
            </a:r>
          </a:p>
          <a:p>
            <a:pPr algn="r"/>
            <a:r>
              <a:rPr lang="en-CA" sz="12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(Sturgeon’s First Law)</a:t>
            </a:r>
            <a:endParaRPr lang="en-CA" sz="800" dirty="0">
              <a:solidFill>
                <a:schemeClr val="bg1"/>
              </a:solidFill>
              <a:latin typeface="Dagny OT" panose="020B0504020201020104" pitchFamily="34" charset="77"/>
              <a:cs typeface="Helvetica" panose="020B0604020202020204" pitchFamily="34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“95% of everything is crud.”</a:t>
            </a:r>
          </a:p>
          <a:p>
            <a:pPr algn="r"/>
            <a:r>
              <a:rPr lang="en-CA" sz="12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(Sturgeon’s Maxim)</a:t>
            </a:r>
            <a:endParaRPr lang="en-US" sz="1200" dirty="0">
              <a:solidFill>
                <a:schemeClr val="bg1"/>
              </a:solidFill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416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Myths &amp;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Myth #1</a:t>
            </a:r>
            <a:r>
              <a:rPr lang="en-US" dirty="0"/>
              <a:t> – Data science (DS) is about algorithms.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Myth #2</a:t>
            </a:r>
            <a:r>
              <a:rPr lang="en-US" dirty="0"/>
              <a:t> – DS is about predictive accuracy.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yth</a:t>
            </a:r>
            <a:r>
              <a:rPr lang="en-US" b="1" dirty="0"/>
              <a:t> #3 </a:t>
            </a:r>
            <a:r>
              <a:rPr lang="en-US" dirty="0"/>
              <a:t>– DS requires a data warehouse.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yth</a:t>
            </a:r>
            <a:r>
              <a:rPr lang="en-US" b="1" dirty="0"/>
              <a:t> #4 </a:t>
            </a:r>
            <a:r>
              <a:rPr lang="en-US" dirty="0"/>
              <a:t>– DS requires a large quantity of data.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yth</a:t>
            </a:r>
            <a:r>
              <a:rPr lang="en-US" b="1" dirty="0"/>
              <a:t> #5 </a:t>
            </a:r>
            <a:r>
              <a:rPr lang="en-US" dirty="0"/>
              <a:t>– DS requires technical experts.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CE452365-F90E-8348-A7E8-D61E4A447553}"/>
              </a:ext>
            </a:extLst>
          </p:cNvPr>
          <p:cNvSpPr txBox="1">
            <a:spLocks/>
          </p:cNvSpPr>
          <p:nvPr/>
        </p:nvSpPr>
        <p:spPr>
          <a:xfrm>
            <a:off x="2931268" y="0"/>
            <a:ext cx="9260732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[A.K. 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Maheshwari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Business Intelligence and Data Mining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139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Myths &amp;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Mistake #1</a:t>
            </a:r>
            <a:r>
              <a:rPr lang="en-US" dirty="0"/>
              <a:t> – Selecting the wrong problem.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Mistake #2</a:t>
            </a:r>
            <a:r>
              <a:rPr lang="en-US" dirty="0"/>
              <a:t> – Getting buried under tons of data without metadata understanding.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#3 </a:t>
            </a:r>
            <a:r>
              <a:rPr lang="en-US" dirty="0"/>
              <a:t>– Not planning the data analysis process.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#4 </a:t>
            </a:r>
            <a:r>
              <a:rPr lang="en-US" dirty="0"/>
              <a:t>– Insufficient business and domain knowledge.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#5 </a:t>
            </a:r>
            <a:r>
              <a:rPr lang="en-US" dirty="0"/>
              <a:t>– Using incompatible data analysis tools.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CD96AC3-9CCC-074B-80B0-AB76158F85EB}"/>
              </a:ext>
            </a:extLst>
          </p:cNvPr>
          <p:cNvSpPr txBox="1">
            <a:spLocks/>
          </p:cNvSpPr>
          <p:nvPr/>
        </p:nvSpPr>
        <p:spPr>
          <a:xfrm>
            <a:off x="2931268" y="0"/>
            <a:ext cx="9260732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[A.K. 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Maheshwari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Business Intelligence and Data Mining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234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Myths &amp;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Mistake #6</a:t>
            </a:r>
            <a:r>
              <a:rPr lang="en-US" dirty="0"/>
              <a:t> – Using tools that are too specific.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Mistake #7</a:t>
            </a:r>
            <a:r>
              <a:rPr lang="en-US" dirty="0"/>
              <a:t> – Ignoring individual predictions/records in </a:t>
            </a:r>
            <a:r>
              <a:rPr lang="en-US" dirty="0" err="1"/>
              <a:t>favour</a:t>
            </a:r>
            <a:r>
              <a:rPr lang="en-US" dirty="0"/>
              <a:t> of aggregated results.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#8 </a:t>
            </a:r>
            <a:r>
              <a:rPr lang="en-US" dirty="0"/>
              <a:t>– Running out of time.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#9 </a:t>
            </a:r>
            <a:r>
              <a:rPr lang="en-US" dirty="0"/>
              <a:t>– Measuring results differently than the sponsor.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#10 </a:t>
            </a:r>
            <a:r>
              <a:rPr lang="en-US" dirty="0"/>
              <a:t>– Na</a:t>
            </a:r>
            <a:r>
              <a:rPr lang="en-CA" dirty="0" err="1"/>
              <a:t>ï</a:t>
            </a:r>
            <a:r>
              <a:rPr lang="en-US" dirty="0" err="1"/>
              <a:t>vely</a:t>
            </a:r>
            <a:r>
              <a:rPr lang="en-US" dirty="0"/>
              <a:t> believing what one’s told about the data.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39567974-5C92-DA45-A14D-C89CB10D888F}"/>
              </a:ext>
            </a:extLst>
          </p:cNvPr>
          <p:cNvSpPr txBox="1">
            <a:spLocks/>
          </p:cNvSpPr>
          <p:nvPr/>
        </p:nvSpPr>
        <p:spPr>
          <a:xfrm>
            <a:off x="2931268" y="0"/>
            <a:ext cx="9260732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[A.K. 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Maheshwari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Business Intelligence and Data Mining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926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1FB4E-2931-094E-A407-89318D0E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about asking the right questions and accepting imaginative solutions. </a:t>
            </a:r>
          </a:p>
          <a:p>
            <a:endParaRPr lang="en-US" sz="1000" dirty="0"/>
          </a:p>
          <a:p>
            <a:r>
              <a:rPr lang="en-US" dirty="0"/>
              <a:t>In the battle between “tried, tested, and true” and “disruptive data science”, with whom do you side?</a:t>
            </a:r>
            <a:endParaRPr lang="en-CA" sz="1000" dirty="0">
              <a:latin typeface="Helvetica Ligh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3004F-1A7A-784A-97F3-92660F13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TRUE / FALSE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98DD0-A028-7A48-A8B5-DF64E42D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63133" cy="414076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The predictive performance of a supervised model is evaluated on the training set. </a:t>
            </a:r>
          </a:p>
          <a:p>
            <a:pPr marL="457200" indent="-457200">
              <a:buAutoNum type="arabicPeriod"/>
            </a:pPr>
            <a:r>
              <a:rPr lang="en-CA" dirty="0"/>
              <a:t>Cross-validation can be used to reduce the risk of overfitting a predictive model.  </a:t>
            </a:r>
          </a:p>
          <a:p>
            <a:pPr marL="457200" indent="-457200">
              <a:buAutoNum type="arabicPeriod"/>
            </a:pPr>
            <a:r>
              <a:rPr lang="en-CA" dirty="0"/>
              <a:t>It is always better to use as many variables as possible in a model.</a:t>
            </a:r>
          </a:p>
          <a:p>
            <a:pPr marL="457200" indent="-457200">
              <a:buAutoNum type="arabicPeriod"/>
            </a:pPr>
            <a:r>
              <a:rPr lang="en-CA" dirty="0"/>
              <a:t>If observations with missing values are deleted, this may lead to bias and errors.</a:t>
            </a:r>
          </a:p>
          <a:p>
            <a:pPr marL="457200" indent="-457200">
              <a:buAutoNum type="arabicPeriod"/>
            </a:pPr>
            <a:r>
              <a:rPr lang="en-CA" dirty="0"/>
              <a:t>We can use a clustering algorithm to predict class membership. </a:t>
            </a:r>
          </a:p>
        </p:txBody>
      </p:sp>
    </p:spTree>
    <p:extLst>
      <p:ext uri="{BB962C8B-B14F-4D97-AF65-F5344CB8AC3E}">
        <p14:creationId xmlns:p14="http://schemas.microsoft.com/office/powerpoint/2010/main" val="17057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3004F-1A7A-784A-97F3-92660F13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TRUE / FALSE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98DD0-A028-7A48-A8B5-DF64E42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If all methods don’t yield the same result, it is a proof that the question cannot be answered.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Business and domain knowledge is only necessary when working with old data.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Sponsors and clients need to be told all analytical details.  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It’s impossible to plan the data analysis process before we know what the data looks like. 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The available data is not always appropriate/representative of the situation we are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The future of </a:t>
            </a:r>
            <a:r>
              <a:rPr lang="en-US" dirty="0" err="1">
                <a:ea typeface="Charter Roman" charset="0"/>
                <a:cs typeface="Charter Roman" charset="0"/>
              </a:rPr>
              <a:t>d.S.</a:t>
            </a:r>
            <a:r>
              <a:rPr lang="en-US" dirty="0">
                <a:ea typeface="Charter Roman" charset="0"/>
                <a:cs typeface="Charter Roman" charset="0"/>
              </a:rPr>
              <a:t>/</a:t>
            </a:r>
            <a:r>
              <a:rPr lang="en-US" dirty="0" err="1">
                <a:ea typeface="Charter Roman" charset="0"/>
                <a:cs typeface="Charter Roman" charset="0"/>
              </a:rPr>
              <a:t>A.i</a:t>
            </a:r>
            <a:r>
              <a:rPr lang="en-US" dirty="0">
                <a:ea typeface="Charter Roman" charset="0"/>
                <a:cs typeface="Charter Roman" charset="0"/>
              </a:rPr>
              <a:t>./</a:t>
            </a:r>
            <a:r>
              <a:rPr lang="en-US" dirty="0" err="1">
                <a:ea typeface="Charter Roman" charset="0"/>
                <a:cs typeface="Charter Roman" charset="0"/>
              </a:rPr>
              <a:t>m.L</a:t>
            </a:r>
            <a:r>
              <a:rPr lang="en-US" dirty="0">
                <a:ea typeface="Charter Roman" charset="0"/>
                <a:cs typeface="Charter Roman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1EB80E-4032-8F4A-BE3F-3A76CCF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848F8DD-C13E-4D47-9265-61F0FC95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other classification and clustering algorithms</a:t>
            </a:r>
          </a:p>
          <a:p>
            <a:r>
              <a:rPr lang="en-US" dirty="0"/>
              <a:t>Recommender systems</a:t>
            </a:r>
          </a:p>
          <a:p>
            <a:r>
              <a:rPr lang="en-US" dirty="0"/>
              <a:t>Data streams</a:t>
            </a:r>
          </a:p>
          <a:p>
            <a:r>
              <a:rPr lang="en-US" dirty="0"/>
              <a:t>Bayesian data analysis</a:t>
            </a:r>
          </a:p>
          <a:p>
            <a:r>
              <a:rPr lang="en-US" dirty="0"/>
              <a:t>Natural language </a:t>
            </a:r>
            <a:r>
              <a:rPr lang="en-US" dirty="0" smtClean="0"/>
              <a:t>processing (in depth)</a:t>
            </a:r>
            <a:endParaRPr lang="en-US" dirty="0"/>
          </a:p>
          <a:p>
            <a:r>
              <a:rPr lang="en-US" dirty="0"/>
              <a:t>Feature selection and dimension reduction (curse of dimensionality)</a:t>
            </a:r>
          </a:p>
          <a:p>
            <a:r>
              <a:rPr lang="en-US" dirty="0"/>
              <a:t>Data engineering</a:t>
            </a:r>
          </a:p>
          <a:p>
            <a:r>
              <a:rPr lang="en-US" dirty="0"/>
              <a:t>… 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4847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Self-driving </a:t>
            </a:r>
            <a:r>
              <a:rPr lang="en-US" dirty="0" smtClean="0"/>
              <a:t>vehicles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 smtClean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 smtClean="0"/>
              <a:t>Machine translation and language understanding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 smtClean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 smtClean="0"/>
              <a:t>Detection </a:t>
            </a:r>
            <a:r>
              <a:rPr lang="en-US" dirty="0"/>
              <a:t>and prevention of climate and ecosystem disturbances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Automated data science (?!)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Detection and prevention of astronomical catastrophic events 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Explainable A.I.</a:t>
            </a:r>
          </a:p>
        </p:txBody>
      </p:sp>
    </p:spTree>
    <p:extLst>
      <p:ext uri="{BB962C8B-B14F-4D97-AF65-F5344CB8AC3E}">
        <p14:creationId xmlns:p14="http://schemas.microsoft.com/office/powerpoint/2010/main" val="19862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Does the dataset pass the </a:t>
            </a:r>
            <a:r>
              <a:rPr lang="en-CA" b="1" dirty="0"/>
              <a:t>smell test</a:t>
            </a:r>
            <a:r>
              <a:rPr lang="en-CA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invalid entries, anomalous observations, etc.</a:t>
            </a:r>
          </a:p>
          <a:p>
            <a:pPr lvl="1"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Data formatted for human consumption, not machine readability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Difficulties with </a:t>
            </a:r>
            <a:r>
              <a:rPr lang="en-CA" b="1" dirty="0"/>
              <a:t>text processing</a:t>
            </a:r>
            <a:endParaRPr lang="en-CA" dirty="0"/>
          </a:p>
          <a:p>
            <a:pPr lvl="1">
              <a:lnSpc>
                <a:spcPct val="100000"/>
              </a:lnSpc>
            </a:pPr>
            <a:r>
              <a:rPr lang="en-CA" dirty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application-specific characters</a:t>
            </a:r>
          </a:p>
        </p:txBody>
      </p:sp>
    </p:spTree>
    <p:extLst>
      <p:ext uri="{BB962C8B-B14F-4D97-AF65-F5344CB8AC3E}">
        <p14:creationId xmlns:p14="http://schemas.microsoft.com/office/powerpoint/2010/main" val="16894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New questions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New tools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New data sources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Data science as job component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Augmented/swarm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187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harter Roman" charset="0"/>
                <a:cs typeface="Charter Roman" charset="0"/>
              </a:rPr>
              <a:t>In Conclusion</a:t>
            </a:r>
            <a:endParaRPr lang="en-US" dirty="0">
              <a:ea typeface="Charter Roman" charset="0"/>
              <a:cs typeface="Charter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>
          <a:xfrm>
            <a:off x="6849620" y="649749"/>
            <a:ext cx="5332607" cy="6199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17232" y="0"/>
            <a:ext cx="536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[Joe Blitzstein and 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Hanspeter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Pfister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3"/>
              </a:rPr>
              <a:t>http://cs109.org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8F4E18D-3539-6245-BB75-D8A1A4A3E985}"/>
              </a:ext>
            </a:extLst>
          </p:cNvPr>
          <p:cNvSpPr txBox="1">
            <a:spLocks/>
          </p:cNvSpPr>
          <p:nvPr/>
        </p:nvSpPr>
        <p:spPr>
          <a:xfrm>
            <a:off x="465777" y="815431"/>
            <a:ext cx="6204989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Data science is a team activity, with subject matter experts.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Ethical considerations are paramount, and need not be in conflict with profitability.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Let the data speak. 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Look for actionable insights!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Supervised vs. unsupervised.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Large proportion of analysis time spent on data preparation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SzPct val="100000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SzPct val="10000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References</a:t>
            </a:r>
            <a:endParaRPr lang="en-US" b="1" dirty="0">
              <a:latin typeface="Charter" pitchFamily="2" charset="0"/>
              <a:ea typeface="Charter Roman" charset="0"/>
              <a:cs typeface="Charter Roman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E80A97-A389-714E-94C1-7CEB6A774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40060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CA" sz="2000" dirty="0"/>
              <a:t>Aggarwal, C.C. (ed.) [2015], </a:t>
            </a:r>
            <a:r>
              <a:rPr lang="en-CA" sz="2000" i="1" dirty="0"/>
              <a:t>Data Classification: Algorithms and Applications</a:t>
            </a:r>
            <a:r>
              <a:rPr lang="en-CA" sz="2000" dirty="0"/>
              <a:t>, CRC Press.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/>
              <a:t>Aggarwal, C.C., Reddy, C.K. (eds.) [2014], </a:t>
            </a:r>
            <a:r>
              <a:rPr lang="en-CA" sz="2000" i="1" dirty="0"/>
              <a:t>Data </a:t>
            </a:r>
            <a:r>
              <a:rPr lang="en-CA" sz="2000" i="1" dirty="0" err="1"/>
              <a:t>Custering</a:t>
            </a:r>
            <a:r>
              <a:rPr lang="en-CA" sz="2000" i="1" dirty="0"/>
              <a:t>: Algorithms and Applications</a:t>
            </a:r>
            <a:r>
              <a:rPr lang="en-CA" sz="2000" dirty="0"/>
              <a:t>, CRC Press.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 err="1"/>
              <a:t>Torgo</a:t>
            </a:r>
            <a:r>
              <a:rPr lang="en-CA" sz="2000" dirty="0"/>
              <a:t>, L. [2017], </a:t>
            </a:r>
            <a:r>
              <a:rPr lang="en-CA" sz="2000" i="1" dirty="0"/>
              <a:t>Data Mining with R: Learning with Case Studies </a:t>
            </a:r>
            <a:r>
              <a:rPr lang="en-CA" sz="2000" dirty="0"/>
              <a:t>(2</a:t>
            </a:r>
            <a:r>
              <a:rPr lang="en-CA" sz="2000" baseline="30000" dirty="0"/>
              <a:t>nd</a:t>
            </a:r>
            <a:r>
              <a:rPr lang="en-CA" sz="2000" dirty="0"/>
              <a:t> ed.), CRC Press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/>
              <a:t>McCallum, Q.E. [2013], Bad Data Handbook, O’Reilly.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 err="1"/>
              <a:t>Maheshwari</a:t>
            </a:r>
            <a:r>
              <a:rPr lang="en-CA" sz="2000" dirty="0"/>
              <a:t>, A.K. [2015], Business Intelligence and Data Mining, Business Expert Press.</a:t>
            </a:r>
            <a:endParaRPr lang="en-US" sz="2000" dirty="0"/>
          </a:p>
          <a:p>
            <a:pPr algn="just"/>
            <a:endParaRPr lang="en-US" sz="100" dirty="0"/>
          </a:p>
          <a:p>
            <a:pPr algn="just"/>
            <a:r>
              <a:rPr lang="en-US" sz="2000" dirty="0"/>
              <a:t>Provost, F., Fawcett, T. [2013], Data Science for Business, O'Reilly.</a:t>
            </a:r>
          </a:p>
          <a:p>
            <a:pPr algn="just"/>
            <a:endParaRPr lang="en-US" sz="100" dirty="0"/>
          </a:p>
          <a:p>
            <a:pPr algn="just"/>
            <a:r>
              <a:rPr lang="en-US" sz="2000" dirty="0"/>
              <a:t>Frank, E., Witten, I.H. [2005], Data Mining: Practical Machine Learning Tools and Techniques, 2nd ed., Elsevier.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7503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sz="2000" dirty="0">
                <a:hlinkClick r:id="rId2"/>
              </a:rPr>
              <a:t>https://hbr.org/2013/07/how-google-flu-trends-is-getting-to-the-bottom</a:t>
            </a:r>
            <a:r>
              <a:rPr lang="en-US" sz="2000" dirty="0"/>
              <a:t> </a:t>
            </a:r>
            <a:endParaRPr lang="en-US" sz="2000" dirty="0">
              <a:hlinkClick r:id="rId3"/>
            </a:endParaRPr>
          </a:p>
          <a:p>
            <a:pPr algn="just">
              <a:buSzPct val="100000"/>
            </a:pPr>
            <a:endParaRPr lang="en-US" sz="100" dirty="0">
              <a:hlinkClick r:id="rId3"/>
            </a:endParaRPr>
          </a:p>
          <a:p>
            <a:pPr algn="just">
              <a:buSzPct val="100000"/>
            </a:pPr>
            <a:r>
              <a:rPr lang="en-US" sz="2000" dirty="0">
                <a:hlinkClick r:id="rId3"/>
              </a:rPr>
              <a:t>9 types of research bias and how to avoid them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Bias:  </a:t>
            </a:r>
            <a:r>
              <a:rPr lang="en-US" sz="2000" dirty="0">
                <a:hlinkClick r:id="rId4"/>
              </a:rPr>
              <a:t>https://en.wikipedia.org/wiki/Bias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Selection Bias: </a:t>
            </a:r>
            <a:r>
              <a:rPr lang="en-US" sz="2000" dirty="0">
                <a:hlinkClick r:id="rId5"/>
              </a:rPr>
              <a:t>https://en.wikipedia.org/wiki/Selection_bias</a:t>
            </a:r>
            <a:endParaRPr lang="en-US" sz="2000" dirty="0"/>
          </a:p>
          <a:p>
            <a:pPr algn="just">
              <a:buSzPct val="100000"/>
            </a:pPr>
            <a:endParaRPr lang="en-US" sz="100" dirty="0">
              <a:hlinkClick r:id="rId6"/>
            </a:endParaRPr>
          </a:p>
          <a:p>
            <a:pPr algn="just">
              <a:buSzPct val="100000"/>
            </a:pPr>
            <a:r>
              <a:rPr lang="en-US" sz="2000" dirty="0">
                <a:hlinkClick r:id="rId6"/>
              </a:rPr>
              <a:t>Assessing Risk of Bias in Included Studies</a:t>
            </a:r>
            <a:r>
              <a:rPr lang="en-US" sz="2000" dirty="0"/>
              <a:t>, Cochrane Methods</a:t>
            </a:r>
          </a:p>
          <a:p>
            <a:pPr algn="just">
              <a:buSzPct val="100000"/>
            </a:pPr>
            <a:endParaRPr lang="en-US" sz="100" dirty="0">
              <a:hlinkClick r:id="rId7"/>
            </a:endParaRPr>
          </a:p>
          <a:p>
            <a:pPr algn="just">
              <a:buSzPct val="100000"/>
            </a:pPr>
            <a:r>
              <a:rPr lang="en-US" sz="2000" dirty="0">
                <a:hlinkClick r:id="rId7"/>
              </a:rPr>
              <a:t>Data Snooping Bias</a:t>
            </a:r>
            <a:r>
              <a:rPr lang="en-US" sz="2000" dirty="0"/>
              <a:t>, </a:t>
            </a:r>
            <a:r>
              <a:rPr lang="en-US" sz="2000" dirty="0" err="1"/>
              <a:t>Quantshare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Statistical Biases: </a:t>
            </a:r>
            <a:r>
              <a:rPr lang="en-US" sz="2000" dirty="0">
                <a:hlinkClick r:id="rId8"/>
              </a:rPr>
              <a:t>https://en.wikipedia.org/wiki/Bias_(statistics)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</a:t>
            </a:r>
            <a:r>
              <a:rPr lang="en-US" sz="2000" dirty="0" err="1"/>
              <a:t>Benford's</a:t>
            </a:r>
            <a:r>
              <a:rPr lang="en-US" sz="2000" dirty="0"/>
              <a:t> Law: </a:t>
            </a:r>
            <a:r>
              <a:rPr lang="en-US" sz="2000" dirty="0">
                <a:hlinkClick r:id="rId9"/>
              </a:rPr>
              <a:t>https://en.wikipedia.org/wiki/Benford%27s_law</a:t>
            </a:r>
            <a:endParaRPr lang="en-US" sz="2000" dirty="0"/>
          </a:p>
          <a:p>
            <a:pPr algn="just">
              <a:buSzPct val="100000"/>
            </a:pPr>
            <a:endParaRPr lang="en-CA" sz="100" dirty="0"/>
          </a:p>
        </p:txBody>
      </p:sp>
    </p:spTree>
    <p:extLst>
      <p:ext uri="{BB962C8B-B14F-4D97-AF65-F5344CB8AC3E}">
        <p14:creationId xmlns:p14="http://schemas.microsoft.com/office/powerpoint/2010/main" val="15812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SzPct val="100000"/>
            </a:pPr>
            <a:r>
              <a:rPr lang="en-US" sz="2000" dirty="0"/>
              <a:t>Silver, N. [2012], The Signal and the Noise: Why So Many Predictions Fail – But Some Don't, Penguin Press, New York</a:t>
            </a:r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Lewis, M. [2003], </a:t>
            </a:r>
            <a:r>
              <a:rPr lang="en-US" sz="2000" dirty="0" err="1"/>
              <a:t>Moneyball</a:t>
            </a:r>
            <a:r>
              <a:rPr lang="en-US" sz="2000" dirty="0"/>
              <a:t>: The Art of Winning an Unfair Game, Norton, New York</a:t>
            </a:r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Uri </a:t>
            </a:r>
            <a:r>
              <a:rPr lang="en-US" sz="2000" dirty="0" err="1"/>
              <a:t>Simonshon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http://opim.wharton.upenn.edu/~uws/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>
                <a:hlinkClick r:id="rId3"/>
              </a:rPr>
              <a:t>https://en.wikipedia.org/wiki/Data_analysis_techniques_for_fraud_detection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Flaherty, D., “The Vaccine-Autism Connection: A Public Health Crisis Caused by Unethical Medical Practices and Fraudulent Science," Ann </a:t>
            </a:r>
            <a:r>
              <a:rPr lang="en-US" sz="2000" dirty="0" err="1"/>
              <a:t>Pharmacother</a:t>
            </a:r>
            <a:r>
              <a:rPr lang="en-US" sz="2000" dirty="0"/>
              <a:t>, Oct2011 v45 n10 1302-04</a:t>
            </a:r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CA" sz="2000" dirty="0"/>
              <a:t>Reinhart, A., </a:t>
            </a:r>
            <a:r>
              <a:rPr lang="en-US" sz="2000" dirty="0">
                <a:hlinkClick r:id="rId4"/>
              </a:rPr>
              <a:t>Statistics Done Wrong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Dagny OT" panose="020B0504020201020104" pitchFamily="34" charset="0"/>
                <a:hlinkClick r:id="rId2"/>
              </a:rPr>
              <a:t>https://www.datacamp.com/community/blog/data-science-past-present-future</a:t>
            </a:r>
            <a:endParaRPr lang="en-US" sz="2000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err="1">
                <a:latin typeface="Dagny OT" panose="020B0504020201020104" pitchFamily="34" charset="0"/>
              </a:rPr>
              <a:t>Kargupta</a:t>
            </a:r>
            <a:r>
              <a:rPr lang="en-US" sz="2000" dirty="0">
                <a:latin typeface="Dagny OT" panose="020B0504020201020104" pitchFamily="34" charset="0"/>
              </a:rPr>
              <a:t>, H., Han, J., Yu, P.S., </a:t>
            </a:r>
            <a:r>
              <a:rPr lang="en-US" sz="2000" dirty="0" err="1">
                <a:latin typeface="Dagny OT" panose="020B0504020201020104" pitchFamily="34" charset="0"/>
              </a:rPr>
              <a:t>Motwani</a:t>
            </a:r>
            <a:r>
              <a:rPr lang="en-US" sz="2000" dirty="0">
                <a:latin typeface="Dagny OT" panose="020B0504020201020104" pitchFamily="34" charset="0"/>
              </a:rPr>
              <a:t>, R., Kumar, V. (</a:t>
            </a:r>
            <a:r>
              <a:rPr lang="en-US" sz="2000" dirty="0" err="1">
                <a:latin typeface="Dagny OT" panose="020B0504020201020104" pitchFamily="34" charset="0"/>
              </a:rPr>
              <a:t>eds</a:t>
            </a:r>
            <a:r>
              <a:rPr lang="en-US" sz="2000" dirty="0">
                <a:latin typeface="Dagny OT" panose="020B0504020201020104" pitchFamily="34" charset="0"/>
              </a:rPr>
              <a:t>) [2009], </a:t>
            </a:r>
            <a:r>
              <a:rPr lang="en-US" sz="2000" i="1" dirty="0">
                <a:latin typeface="Dagny OT" panose="020B0504020201020104" pitchFamily="34" charset="0"/>
              </a:rPr>
              <a:t>Next Generation of Data Mining</a:t>
            </a:r>
            <a:r>
              <a:rPr lang="en-US" sz="2000" dirty="0">
                <a:latin typeface="Dagny OT" panose="020B0504020201020104" pitchFamily="34" charset="0"/>
              </a:rPr>
              <a:t>, CRC/Chapman &amp; Hall.  </a:t>
            </a:r>
          </a:p>
        </p:txBody>
      </p:sp>
    </p:spTree>
    <p:extLst>
      <p:ext uri="{BB962C8B-B14F-4D97-AF65-F5344CB8AC3E}">
        <p14:creationId xmlns:p14="http://schemas.microsoft.com/office/powerpoint/2010/main" val="21429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Collecting data </a:t>
            </a:r>
            <a:r>
              <a:rPr lang="en-CA" b="1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legality of obtaining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storing offline versions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CA" sz="500" dirty="0"/>
          </a:p>
          <a:p>
            <a:pPr>
              <a:lnSpc>
                <a:spcPct val="100000"/>
              </a:lnSpc>
            </a:pPr>
            <a:r>
              <a:rPr lang="en-CA" dirty="0"/>
              <a:t>Detecting </a:t>
            </a:r>
            <a:r>
              <a:rPr lang="en-CA" b="1" dirty="0"/>
              <a:t>lies</a:t>
            </a:r>
            <a:r>
              <a:rPr lang="en-CA" dirty="0"/>
              <a:t> and </a:t>
            </a:r>
            <a:r>
              <a:rPr lang="en-CA" b="1" dirty="0"/>
              <a:t>mistakes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reporting errors (lies or mistakes)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use of polarizing language</a:t>
            </a:r>
          </a:p>
          <a:p>
            <a:pPr>
              <a:lnSpc>
                <a:spcPct val="100000"/>
              </a:lnSpc>
            </a:pPr>
            <a:endParaRPr lang="en-CA" sz="500" dirty="0"/>
          </a:p>
          <a:p>
            <a:pPr>
              <a:lnSpc>
                <a:spcPct val="100000"/>
              </a:lnSpc>
            </a:pPr>
            <a:r>
              <a:rPr lang="en-CA" dirty="0"/>
              <a:t>Data and reality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bad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bad reality?</a:t>
            </a:r>
          </a:p>
        </p:txBody>
      </p:sp>
    </p:spTree>
    <p:extLst>
      <p:ext uri="{BB962C8B-B14F-4D97-AF65-F5344CB8AC3E}">
        <p14:creationId xmlns:p14="http://schemas.microsoft.com/office/powerpoint/2010/main" val="32278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Sources of </a:t>
            </a:r>
            <a:r>
              <a:rPr lang="en-CA" b="1" dirty="0"/>
              <a:t>bias</a:t>
            </a:r>
            <a:r>
              <a:rPr lang="en-CA" dirty="0"/>
              <a:t> and </a:t>
            </a:r>
            <a:r>
              <a:rPr lang="en-CA" b="1" dirty="0"/>
              <a:t>errors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imputation bias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top/bottom coding (replacing extreme values with average values)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proxy reporting (head of household for household)</a:t>
            </a:r>
          </a:p>
          <a:p>
            <a:pPr>
              <a:lnSpc>
                <a:spcPct val="100000"/>
              </a:lnSpc>
            </a:pPr>
            <a:endParaRPr lang="en-CA" sz="500" dirty="0"/>
          </a:p>
          <a:p>
            <a:pPr>
              <a:lnSpc>
                <a:spcPct val="100000"/>
              </a:lnSpc>
            </a:pPr>
            <a:r>
              <a:rPr lang="en-CA" dirty="0"/>
              <a:t>Seeking </a:t>
            </a:r>
            <a:r>
              <a:rPr lang="en-CA" b="1" dirty="0"/>
              <a:t>perfection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academic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professional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government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service data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8410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Data science </a:t>
            </a:r>
            <a:r>
              <a:rPr lang="en-CA" b="1" dirty="0"/>
              <a:t>pitfalls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analysis without understanding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using only one tool (by choice or by fiat)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analysis for the sake of analysis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unrealistic expectations of data science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it’s on a need-to-know basis and you don’t need to know</a:t>
            </a:r>
          </a:p>
          <a:p>
            <a:endParaRPr lang="en-CA" sz="500" dirty="0"/>
          </a:p>
          <a:p>
            <a:r>
              <a:rPr lang="en-CA" dirty="0"/>
              <a:t>Databases vs. files vs. cloud computing</a:t>
            </a:r>
          </a:p>
          <a:p>
            <a:pPr lvl="1"/>
            <a:r>
              <a:rPr lang="en-CA" dirty="0"/>
              <a:t>the cloud will solve all of our problems!</a:t>
            </a:r>
          </a:p>
        </p:txBody>
      </p:sp>
    </p:spTree>
    <p:extLst>
      <p:ext uri="{BB962C8B-B14F-4D97-AF65-F5344CB8AC3E}">
        <p14:creationId xmlns:p14="http://schemas.microsoft.com/office/powerpoint/2010/main" val="31244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is </a:t>
            </a:r>
            <a:r>
              <a:rPr lang="en-CA" b="1" dirty="0"/>
              <a:t>close enough, good enough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completeness</a:t>
            </a:r>
          </a:p>
          <a:p>
            <a:pPr lvl="1"/>
            <a:r>
              <a:rPr lang="en-CA" dirty="0"/>
              <a:t>coherence</a:t>
            </a:r>
          </a:p>
          <a:p>
            <a:pPr lvl="1"/>
            <a:r>
              <a:rPr lang="en-CA" dirty="0"/>
              <a:t>correctness</a:t>
            </a:r>
          </a:p>
          <a:p>
            <a:pPr lvl="1"/>
            <a:r>
              <a:rPr lang="en-CA" dirty="0"/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6587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204</TotalTime>
  <Words>2961</Words>
  <Application>Microsoft Office PowerPoint</Application>
  <PresentationFormat>Widescreen</PresentationFormat>
  <Paragraphs>441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Cambria Math</vt:lpstr>
      <vt:lpstr>Charter</vt:lpstr>
      <vt:lpstr>Charter Roman</vt:lpstr>
      <vt:lpstr>Dagny OT</vt:lpstr>
      <vt:lpstr>Gill Sans MT</vt:lpstr>
      <vt:lpstr>Helvetica</vt:lpstr>
      <vt:lpstr>Helvetica Light</vt:lpstr>
      <vt:lpstr>Wingdings</vt:lpstr>
      <vt:lpstr>Wingdings 2</vt:lpstr>
      <vt:lpstr>Dividend</vt:lpstr>
      <vt:lpstr>Issues and challengeS</vt:lpstr>
      <vt:lpstr>OUTLINE</vt:lpstr>
      <vt:lpstr>LEARNING OBJECTIVES</vt:lpstr>
      <vt:lpstr>Bad Data</vt:lpstr>
      <vt:lpstr>Bad Data</vt:lpstr>
      <vt:lpstr>Bad Data</vt:lpstr>
      <vt:lpstr>Bad Data</vt:lpstr>
      <vt:lpstr>Bad Data</vt:lpstr>
      <vt:lpstr>Bad Data</vt:lpstr>
      <vt:lpstr>disCussion</vt:lpstr>
      <vt:lpstr>Overfitting</vt:lpstr>
      <vt:lpstr>PowerPoint Presentation</vt:lpstr>
      <vt:lpstr>Fundamentals</vt:lpstr>
      <vt:lpstr>Example</vt:lpstr>
      <vt:lpstr>DISCUSSION</vt:lpstr>
      <vt:lpstr>PowerPoint Presentation</vt:lpstr>
      <vt:lpstr>OVErFITTING</vt:lpstr>
      <vt:lpstr>Possible Solutions</vt:lpstr>
      <vt:lpstr>Recommended Procedures</vt:lpstr>
      <vt:lpstr>PowerPoint Presentation</vt:lpstr>
      <vt:lpstr>BIG Data</vt:lpstr>
      <vt:lpstr>A Word of Warning</vt:lpstr>
      <vt:lpstr>Big Data vs. Small Data</vt:lpstr>
      <vt:lpstr>The 5-V Paradigm</vt:lpstr>
      <vt:lpstr>The Big Data Problem</vt:lpstr>
      <vt:lpstr>Distributed Computing</vt:lpstr>
      <vt:lpstr>Analogy: Board Election</vt:lpstr>
      <vt:lpstr>Analogy: Pizzeria</vt:lpstr>
      <vt:lpstr>Good News</vt:lpstr>
      <vt:lpstr>Appropriateness and Transferability</vt:lpstr>
      <vt:lpstr>Appropriateness and Transferability</vt:lpstr>
      <vt:lpstr>Appropriateness and Transferability</vt:lpstr>
      <vt:lpstr>Non-Transferable Assumptions</vt:lpstr>
      <vt:lpstr>DISCUSSION</vt:lpstr>
      <vt:lpstr>Biases, Fallacies, and Interpretation</vt:lpstr>
      <vt:lpstr>Biases, Fallacies, and Interpretation</vt:lpstr>
      <vt:lpstr>Biases, Fallacies, and Interpretation</vt:lpstr>
      <vt:lpstr>Biases, Fallacies, and Interpretation</vt:lpstr>
      <vt:lpstr>DISCUSSION</vt:lpstr>
      <vt:lpstr>Myths and Mistakes</vt:lpstr>
      <vt:lpstr>Data Science Myths &amp; Mistakes</vt:lpstr>
      <vt:lpstr>Data Science Myths &amp; Mistakes</vt:lpstr>
      <vt:lpstr>Data Science Myths &amp; Mistakes</vt:lpstr>
      <vt:lpstr>DISCUSSION</vt:lpstr>
      <vt:lpstr>EXERCISE – TRUE / FALSE QUESTIONS</vt:lpstr>
      <vt:lpstr>EXERCISE – TRUE / FALSE QUESTIONS</vt:lpstr>
      <vt:lpstr>The future of d.S./A.i./m.L.</vt:lpstr>
      <vt:lpstr>What WE DIDN’T TALK ABOUT</vt:lpstr>
      <vt:lpstr>Future Tasks</vt:lpstr>
      <vt:lpstr>Future Trends</vt:lpstr>
      <vt:lpstr>In Conclusion</vt:lpstr>
      <vt:lpstr>PowerPoint Presentation</vt:lpstr>
      <vt:lpstr>References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Dominic Finn</cp:lastModifiedBy>
  <cp:revision>45</cp:revision>
  <dcterms:created xsi:type="dcterms:W3CDTF">2018-12-12T19:39:04Z</dcterms:created>
  <dcterms:modified xsi:type="dcterms:W3CDTF">2019-05-01T19:48:28Z</dcterms:modified>
</cp:coreProperties>
</file>