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98D2EE-2D9F-40C0-A2BF-715BAC7B1584}">
  <a:tblStyle styleId="{C198D2EE-2D9F-40C0-A2BF-715BAC7B15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FF7"/>
          </a:solidFill>
        </a:fill>
      </a:tcStyle>
    </a:wholeTbl>
    <a:band1H>
      <a:tcTxStyle/>
      <a:tcStyle>
        <a:tcBdr/>
        <a:fill>
          <a:solidFill>
            <a:srgbClr val="D1DE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E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708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27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97b713c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97b713c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9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965b8085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52965b8085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 are from https://thenounproject.com and are licenced creative commons. </a:t>
            </a:r>
            <a:b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credits should be made visible at the end of the document. </a:t>
            </a:r>
            <a:endParaRPr/>
          </a:p>
        </p:txBody>
      </p:sp>
      <p:sp>
        <p:nvSpPr>
          <p:cNvPr id="89" name="Google Shape;89;g52965b8085_0_4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93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965b8085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52965b8085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52965b8085_0_3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60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2965b80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52965b80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effort required to manage and transform multiple streams of input was considerable. Underestimated in our experience.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52965b808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34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2965b808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52965b808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CREDITS</a:t>
            </a:r>
            <a:b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by Noura Mbarki from Noun Project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Iinsight by  Leo from Noun Project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52965b8085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46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965b808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52965b808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 are from https://thenounproject.com and are licenced creative commons.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52965b8085_0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1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2965b8085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2965b8085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8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2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37560"/>
            <a:ext cx="9144000" cy="440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305176"/>
            <a:ext cx="7848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5800" y="1905372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479145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1825362"/>
            <a:ext cx="78486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311150" rtl="0"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0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rtl="0"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55309"/>
            <a:ext cx="82296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852397"/>
            <a:ext cx="82296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7668345" y="4841303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2">
  <p:cSld name="2_Title Slide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737561"/>
            <a:ext cx="9144000" cy="10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85800" y="305173"/>
            <a:ext cx="7848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77588" y="1994213"/>
            <a:ext cx="72789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9145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685800" y="1167594"/>
            <a:ext cx="78486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-1079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516705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429001" y="4516705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7620000" y="4516705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0" y="-1079"/>
            <a:ext cx="9144000" cy="74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429001" y="4516705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620000" y="4516705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338667" y="4656667"/>
            <a:ext cx="14985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9145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685800" y="1028704"/>
            <a:ext cx="7848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479145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685800" y="2548890"/>
            <a:ext cx="78486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22313" y="1771657"/>
            <a:ext cx="77724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22313" y="3470152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731520" y="3449574"/>
            <a:ext cx="78486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gradFill>
          <a:gsLst>
            <a:gs pos="0">
              <a:srgbClr val="F2F2F2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 descr="C:\Users\Thom\Pictures\All Pictures\IPhone pics\IMG_226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479145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914400" y="1314457"/>
            <a:ext cx="77724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25" tIns="34275" rIns="685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852397"/>
            <a:ext cx="82296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74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9145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29001" y="479145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620000" y="479145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-1079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1" y="4743357"/>
            <a:ext cx="1217492" cy="2949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q23IrSW9ndfrHkZTGoU5Mx2XFoJIvbKXezO3BmcRi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ccollab.ca/Public_Engagement_data_workshop_-_L'Atelier_sur_les_donnees_mobilisations_du_publ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ccollab.ca/groups/profile/1238172/enworkgroup-training-for-public-engagement-in-the-policy-lifecyclefrgroupe-de-travail-formation-en-mobilisation-du-public-pour-le-cycle-de-vie-des-politiques" TargetMode="External"/><Relationship Id="rId5" Type="http://schemas.openxmlformats.org/officeDocument/2006/relationships/hyperlink" Target="http://ottawacivictech.ca/" TargetMode="External"/><Relationship Id="rId4" Type="http://schemas.openxmlformats.org/officeDocument/2006/relationships/hyperlink" Target="https://jtool.cugcr.ca/display/40f4b31459ebe911e83c96d34527fcafbefd02b3?bigTopics=false&amp;mutualLinks=false&amp;topicThreshold=70&amp;variableLinks=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s://drive.google.com/open?id=1aqtVGYDCgNaQ0fE2wYWizE9MAe0zxFZ8" TargetMode="External"/><Relationship Id="rId7" Type="http://schemas.openxmlformats.org/officeDocument/2006/relationships/hyperlink" Target="https://drive.google.com/open?id=1PnxhjVgikDrkwHDtJYGIq_9lwFls2ag6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.canada.ca/data/en/dataset?keywords=Open+Government+Action+Plan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drive.google.com/open?id=1DEcMAnD3deDuUmANl_VSs2YltEeEbKqV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drive.google.com/open?id=1IpRd7inYwF8D-JXhjjqjNntCZsu5aP2H" TargetMode="External"/><Relationship Id="rId9" Type="http://schemas.openxmlformats.org/officeDocument/2006/relationships/hyperlink" Target="https://gccollab.ca/blog/view/1086081/enfeedback-requested-machine-learning-for-qualitative-data-analysisf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kearney@tbs-sct.gc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ccollab.ca/discussion/view/1973608/endesigning-public-engagement-experiencesfru00c9laboration-dexpu00e9riences-de-participation-du-public" TargetMode="External"/><Relationship Id="rId5" Type="http://schemas.openxmlformats.org/officeDocument/2006/relationships/hyperlink" Target="https://docs.google.com/document/d/1hiIxyiWuReluyeacHXImkVBYog5bEgAk9w_thyLl8LU/edit?usp=sharing" TargetMode="External"/><Relationship Id="rId4" Type="http://schemas.openxmlformats.org/officeDocument/2006/relationships/hyperlink" Target="mailto:alexandre.enkerli@pco-bcp.g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ubTitle" idx="4294967295"/>
          </p:nvPr>
        </p:nvSpPr>
        <p:spPr>
          <a:xfrm>
            <a:off x="827400" y="3877875"/>
            <a:ext cx="8520600" cy="60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These slides support a talk and come from a more complete presentation: 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https://docs.google.com/presentation/d/1lq23IrSW9ndfrHkZTGoU5Mx2XFoJIvbKXezO3BmcRiE/edit?usp=sharing</a:t>
            </a:r>
            <a:endParaRPr sz="12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2" descr="This is a diagram of Edouard-Leon Scott's 1857 invention, the phonautograph. This device was created to show the wave that sound creates and could not play the sound back to you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754" y="1012500"/>
            <a:ext cx="2921674" cy="21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/>
          <p:nvPr/>
        </p:nvSpPr>
        <p:spPr>
          <a:xfrm>
            <a:off x="816750" y="3248725"/>
            <a:ext cx="369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1">
                <a:solidFill>
                  <a:srgbClr val="3D3D3D"/>
                </a:solidFill>
                <a:latin typeface="Lato"/>
                <a:ea typeface="Lato"/>
                <a:cs typeface="Lato"/>
                <a:sym typeface="Lato"/>
              </a:rPr>
              <a:t>This is a diagram of Edouard-Leon Scott's 1857 invention, the phonautograph. This device was created to show the wave that sound creates and could not play the sound back to you.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cap="none">
                <a:solidFill>
                  <a:srgbClr val="919191"/>
                </a:solidFill>
                <a:latin typeface="Lato"/>
                <a:ea typeface="Lato"/>
                <a:cs typeface="Lato"/>
                <a:sym typeface="Lato"/>
              </a:rPr>
              <a:t>U.S. PUBLIC DOMAIN</a:t>
            </a:r>
            <a:endParaRPr sz="900" b="0" i="1" cap="none">
              <a:solidFill>
                <a:srgbClr val="3D3D3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4151975" y="1383100"/>
            <a:ext cx="4248000" cy="1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Machine Learning for Qualitative Analysis </a:t>
            </a:r>
            <a:br>
              <a:rPr lang="en" sz="2700"/>
            </a:br>
            <a:r>
              <a:rPr lang="en" sz="2700"/>
              <a:t>March 14, 2019 </a:t>
            </a:r>
            <a:endParaRPr sz="2700"/>
          </a:p>
        </p:txBody>
      </p:sp>
      <p:sp>
        <p:nvSpPr>
          <p:cNvPr id="79" name="Google Shape;79;p12"/>
          <p:cNvSpPr txBox="1"/>
          <p:nvPr/>
        </p:nvSpPr>
        <p:spPr>
          <a:xfrm rot="-503167">
            <a:off x="6887581" y="187155"/>
            <a:ext cx="1310310" cy="3884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UNOFFICIAL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projects - AI for Public Engagement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194750" y="1152475"/>
            <a:ext cx="76377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Open Government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Open North: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Reuse</a:t>
            </a:r>
            <a:r>
              <a:rPr lang="en"/>
              <a:t> and Data Literacy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“Prior art”: </a:t>
            </a:r>
            <a:r>
              <a:rPr lang="en" u="sng">
                <a:solidFill>
                  <a:schemeClr val="hlink"/>
                </a:solidFill>
                <a:hlinkClick r:id="rId4"/>
              </a:rPr>
              <a:t>Topic Modelling</a:t>
            </a:r>
            <a:r>
              <a:rPr lang="en"/>
              <a:t> and Cybersecurity Entrepreneurship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Ottawa Civic Tech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PCO Learning Bundle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PCH Polis project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0" y="-1079"/>
            <a:ext cx="9144000" cy="74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7620000" y="4516705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45472" y="948557"/>
            <a:ext cx="2251200" cy="3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tracked everything we heard and every comment we received, regardless of whether it was said at a workshop, tweeted, emailed, or written online.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team then worked to categorize each comment by theme. We looked at whether the comments would match up to an existing commitment or whether they represented a new potential area of work.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then negotiated with potential partners to determine feasible commitments and published draft documents for public consultation.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 we release the plan and begin implementation and monitoring.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976000" y="994725"/>
            <a:ext cx="20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Engage and listen</a:t>
            </a:r>
            <a:endParaRPr sz="1100"/>
          </a:p>
        </p:txBody>
      </p:sp>
      <p:sp>
        <p:nvSpPr>
          <p:cNvPr id="95" name="Google Shape;95;p14"/>
          <p:cNvSpPr txBox="1"/>
          <p:nvPr/>
        </p:nvSpPr>
        <p:spPr>
          <a:xfrm>
            <a:off x="2976000" y="1709747"/>
            <a:ext cx="22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Document &amp; collect</a:t>
            </a:r>
            <a:endParaRPr sz="1100"/>
          </a:p>
        </p:txBody>
      </p:sp>
      <p:sp>
        <p:nvSpPr>
          <p:cNvPr id="96" name="Google Shape;96;p14"/>
          <p:cNvSpPr txBox="1"/>
          <p:nvPr/>
        </p:nvSpPr>
        <p:spPr>
          <a:xfrm>
            <a:off x="2976000" y="2511343"/>
            <a:ext cx="196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Group &amp; analyze</a:t>
            </a:r>
            <a:endParaRPr sz="1100"/>
          </a:p>
        </p:txBody>
      </p:sp>
      <p:sp>
        <p:nvSpPr>
          <p:cNvPr id="97" name="Google Shape;97;p14"/>
          <p:cNvSpPr txBox="1"/>
          <p:nvPr/>
        </p:nvSpPr>
        <p:spPr>
          <a:xfrm>
            <a:off x="2976000" y="3283961"/>
            <a:ext cx="264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Share, discuss &amp; decide</a:t>
            </a:r>
            <a:endParaRPr sz="1100"/>
          </a:p>
        </p:txBody>
      </p:sp>
      <p:sp>
        <p:nvSpPr>
          <p:cNvPr id="98" name="Google Shape;98;p14"/>
          <p:cNvSpPr txBox="1"/>
          <p:nvPr/>
        </p:nvSpPr>
        <p:spPr>
          <a:xfrm>
            <a:off x="2976000" y="3983351"/>
            <a:ext cx="149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Act &amp; report</a:t>
            </a:r>
            <a:endParaRPr sz="1100"/>
          </a:p>
        </p:txBody>
      </p:sp>
      <p:sp>
        <p:nvSpPr>
          <p:cNvPr id="99" name="Google Shape;99;p14"/>
          <p:cNvSpPr txBox="1"/>
          <p:nvPr/>
        </p:nvSpPr>
        <p:spPr>
          <a:xfrm>
            <a:off x="6594727" y="1032353"/>
            <a:ext cx="2254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involved questionnaire.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Engagement activities online &amp; in-person.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598" y="1669691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6382" y="1669691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2598" y="243863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2598" y="320471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311" y="320471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02598" y="93547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96382" y="243863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02598" y="3917172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96382" y="3917172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96382" y="935477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 rot="10800000">
            <a:off x="2618478" y="1538827"/>
            <a:ext cx="651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2618478" y="2308801"/>
            <a:ext cx="651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2618478" y="3068582"/>
            <a:ext cx="651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4"/>
          <p:cNvCxnSpPr/>
          <p:nvPr/>
        </p:nvCxnSpPr>
        <p:spPr>
          <a:xfrm rot="10800000">
            <a:off x="2618478" y="3830642"/>
            <a:ext cx="651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4"/>
          <p:cNvSpPr txBox="1"/>
          <p:nvPr/>
        </p:nvSpPr>
        <p:spPr>
          <a:xfrm>
            <a:off x="6594727" y="1766567"/>
            <a:ext cx="196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comments, transcribe, clean up, transform for consistency.  </a:t>
            </a:r>
            <a:endParaRPr sz="1100"/>
          </a:p>
        </p:txBody>
      </p:sp>
      <p:sp>
        <p:nvSpPr>
          <p:cNvPr id="115" name="Google Shape;115;p14"/>
          <p:cNvSpPr txBox="1"/>
          <p:nvPr/>
        </p:nvSpPr>
        <p:spPr>
          <a:xfrm>
            <a:off x="6594727" y="2535505"/>
            <a:ext cx="240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for relevance and emerging themes.</a:t>
            </a:r>
            <a:b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reports, discovery &amp; sense making. </a:t>
            </a:r>
            <a:endParaRPr sz="1100"/>
          </a:p>
        </p:txBody>
      </p:sp>
      <p:sp>
        <p:nvSpPr>
          <p:cNvPr id="116" name="Google Shape;116;p14"/>
          <p:cNvSpPr txBox="1"/>
          <p:nvPr/>
        </p:nvSpPr>
        <p:spPr>
          <a:xfrm>
            <a:off x="6594727" y="3232344"/>
            <a:ext cx="19959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Grouped comments shared with potential partners. Incorporated into draft commitments where possible. </a:t>
            </a:r>
            <a:endParaRPr sz="1100"/>
          </a:p>
        </p:txBody>
      </p:sp>
      <p:sp>
        <p:nvSpPr>
          <p:cNvPr id="117" name="Google Shape;117;p14"/>
          <p:cNvSpPr txBox="1"/>
          <p:nvPr/>
        </p:nvSpPr>
        <p:spPr>
          <a:xfrm>
            <a:off x="6594727" y="4014048"/>
            <a:ext cx="2254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and What We Heard released with draft report. Implementation dashboard. </a:t>
            </a:r>
            <a:endParaRPr sz="1100"/>
          </a:p>
        </p:txBody>
      </p:sp>
      <p:cxnSp>
        <p:nvCxnSpPr>
          <p:cNvPr id="118" name="Google Shape;118;p14"/>
          <p:cNvCxnSpPr>
            <a:stCxn id="119" idx="1"/>
            <a:endCxn id="120" idx="1"/>
          </p:cNvCxnSpPr>
          <p:nvPr/>
        </p:nvCxnSpPr>
        <p:spPr>
          <a:xfrm rot="10800000" flipH="1">
            <a:off x="2845650" y="1188725"/>
            <a:ext cx="303300" cy="2977800"/>
          </a:xfrm>
          <a:prstGeom prst="bentConnector3">
            <a:avLst>
              <a:gd name="adj1" fmla="val -78511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1" name="Google Shape;121;p14"/>
          <p:cNvSpPr/>
          <p:nvPr/>
        </p:nvSpPr>
        <p:spPr>
          <a:xfrm>
            <a:off x="2976000" y="1950077"/>
            <a:ext cx="2166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Accurately gather what we are hearing. 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976000" y="1244550"/>
            <a:ext cx="2472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it easy to provide useful input. </a:t>
            </a:r>
            <a:endParaRPr sz="1100"/>
          </a:p>
        </p:txBody>
      </p:sp>
      <p:sp>
        <p:nvSpPr>
          <p:cNvPr id="123" name="Google Shape;123;p14"/>
          <p:cNvSpPr/>
          <p:nvPr/>
        </p:nvSpPr>
        <p:spPr>
          <a:xfrm>
            <a:off x="2976000" y="2735674"/>
            <a:ext cx="1800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what we are hearing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2976000" y="3516075"/>
            <a:ext cx="1725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what we are hearing. 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976000" y="4219804"/>
            <a:ext cx="1201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impact.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148875" y="1084950"/>
            <a:ext cx="540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845650" y="4062725"/>
            <a:ext cx="540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457200" y="-1079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Process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095317" y="1401119"/>
            <a:ext cx="2170692" cy="2101356"/>
          </a:xfrm>
          <a:prstGeom prst="cloud">
            <a:avLst/>
          </a:prstGeom>
          <a:solidFill>
            <a:srgbClr val="BFBFB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418243" y="2331088"/>
            <a:ext cx="383400" cy="297600"/>
          </a:xfrm>
          <a:prstGeom prst="triangle">
            <a:avLst>
              <a:gd name="adj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4448822" y="2803943"/>
            <a:ext cx="1605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proposed commitments negotiation 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5"/>
          <p:cNvGrpSpPr/>
          <p:nvPr/>
        </p:nvGrpSpPr>
        <p:grpSpPr>
          <a:xfrm>
            <a:off x="2813494" y="3214508"/>
            <a:ext cx="1118385" cy="740924"/>
            <a:chOff x="2793855" y="4824424"/>
            <a:chExt cx="2260277" cy="1497421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3428132" y="5621945"/>
              <a:ext cx="16260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Practices </a:t>
              </a:r>
              <a:b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 Successes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2700000">
              <a:off x="3356784" y="5155896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 rot="2630020">
              <a:off x="3142860" y="4926661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 rot="2630020">
              <a:off x="3456806" y="4901233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776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2700000">
              <a:off x="2869070" y="5020512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2700000">
              <a:off x="2929228" y="5270105"/>
              <a:ext cx="530330" cy="53033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1B1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2763253" y="1558355"/>
            <a:ext cx="1135642" cy="676672"/>
            <a:chOff x="3684337" y="2077807"/>
            <a:chExt cx="1514189" cy="902229"/>
          </a:xfrm>
        </p:grpSpPr>
        <p:sp>
          <p:nvSpPr>
            <p:cNvPr id="143" name="Google Shape;143;p15"/>
            <p:cNvSpPr txBox="1"/>
            <p:nvPr/>
          </p:nvSpPr>
          <p:spPr>
            <a:xfrm>
              <a:off x="3810126" y="2703136"/>
              <a:ext cx="1388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Community Input 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2629639">
              <a:off x="4582456" y="2339833"/>
              <a:ext cx="279861" cy="259916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rot="2700000">
              <a:off x="4514566" y="2188105"/>
              <a:ext cx="248619" cy="248619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 rot="2630833">
              <a:off x="3728529" y="2302572"/>
              <a:ext cx="242516" cy="225116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2700000">
              <a:off x="4069670" y="2320281"/>
              <a:ext cx="241406" cy="241406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3B46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2630833">
              <a:off x="4278477" y="2130399"/>
              <a:ext cx="242516" cy="225116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2630833">
              <a:off x="4199982" y="2540243"/>
              <a:ext cx="242516" cy="225116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rot="2630833">
              <a:off x="4341896" y="2347334"/>
              <a:ext cx="242516" cy="225116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776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rot="2700000">
              <a:off x="3872285" y="2455356"/>
              <a:ext cx="248619" cy="248619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rot="2630833">
              <a:off x="3898519" y="2157733"/>
              <a:ext cx="242516" cy="225116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5"/>
          <p:cNvSpPr txBox="1"/>
          <p:nvPr/>
        </p:nvSpPr>
        <p:spPr>
          <a:xfrm>
            <a:off x="5039322" y="2803943"/>
            <a:ext cx="13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 rot="2700000">
            <a:off x="4056227" y="3694350"/>
            <a:ext cx="272378" cy="272378"/>
          </a:xfrm>
          <a:prstGeom prst="teardrop">
            <a:avLst>
              <a:gd name="adj" fmla="val 100000"/>
            </a:avLst>
          </a:prstGeom>
          <a:solidFill>
            <a:srgbClr val="E4E8ED"/>
          </a:solidFill>
          <a:ln w="264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 rot="2700000">
            <a:off x="5286158" y="3737056"/>
            <a:ext cx="264317" cy="264317"/>
          </a:xfrm>
          <a:prstGeom prst="teardrop">
            <a:avLst>
              <a:gd name="adj" fmla="val 100000"/>
            </a:avLst>
          </a:prstGeom>
          <a:solidFill>
            <a:srgbClr val="E4E8ED"/>
          </a:solidFill>
          <a:ln w="26425" cap="flat" cmpd="sng">
            <a:solidFill>
              <a:srgbClr val="3B46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 rot="2631419">
            <a:off x="4932758" y="3734253"/>
            <a:ext cx="265854" cy="246758"/>
          </a:xfrm>
          <a:prstGeom prst="teardrop">
            <a:avLst>
              <a:gd name="adj" fmla="val 100000"/>
            </a:avLst>
          </a:prstGeom>
          <a:solidFill>
            <a:srgbClr val="EAE8EB"/>
          </a:solidFill>
          <a:ln w="264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 rot="2631419">
            <a:off x="5791563" y="3708770"/>
            <a:ext cx="265854" cy="246758"/>
          </a:xfrm>
          <a:prstGeom prst="teardrop">
            <a:avLst>
              <a:gd name="adj" fmla="val 100000"/>
            </a:avLst>
          </a:prstGeom>
          <a:solidFill>
            <a:srgbClr val="EAE8EB"/>
          </a:solidFill>
          <a:ln w="26425" cap="flat" cmpd="sng">
            <a:solidFill>
              <a:srgbClr val="77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 rot="2631419">
            <a:off x="4525956" y="3759064"/>
            <a:ext cx="265854" cy="246758"/>
          </a:xfrm>
          <a:prstGeom prst="teardrop">
            <a:avLst>
              <a:gd name="adj" fmla="val 100000"/>
            </a:avLst>
          </a:prstGeom>
          <a:solidFill>
            <a:srgbClr val="EAE8EB"/>
          </a:solidFill>
          <a:ln w="264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5"/>
          <p:cNvCxnSpPr>
            <a:stCxn id="156" idx="5"/>
          </p:cNvCxnSpPr>
          <p:nvPr/>
        </p:nvCxnSpPr>
        <p:spPr>
          <a:xfrm rot="10800000" flipH="1">
            <a:off x="5058367" y="3473710"/>
            <a:ext cx="99000" cy="2559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0" name="Google Shape;160;p15"/>
          <p:cNvSpPr txBox="1"/>
          <p:nvPr/>
        </p:nvSpPr>
        <p:spPr>
          <a:xfrm>
            <a:off x="4210982" y="835703"/>
            <a:ext cx="23619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and analyze comments, </a:t>
            </a:r>
            <a:b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 with partners, commitment </a:t>
            </a:r>
            <a:b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conversations &amp; collaboration</a:t>
            </a:r>
            <a:endParaRPr sz="9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5"/>
          <p:cNvCxnSpPr/>
          <p:nvPr/>
        </p:nvCxnSpPr>
        <p:spPr>
          <a:xfrm flipH="1">
            <a:off x="6177720" y="1688235"/>
            <a:ext cx="547800" cy="1188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2" name="Google Shape;162;p15"/>
          <p:cNvCxnSpPr/>
          <p:nvPr/>
        </p:nvCxnSpPr>
        <p:spPr>
          <a:xfrm>
            <a:off x="3682370" y="2680616"/>
            <a:ext cx="611700" cy="498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3768759" y="1890544"/>
            <a:ext cx="503100" cy="107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4" name="Google Shape;164;p15"/>
          <p:cNvCxnSpPr/>
          <p:nvPr/>
        </p:nvCxnSpPr>
        <p:spPr>
          <a:xfrm flipH="1">
            <a:off x="6253795" y="2421144"/>
            <a:ext cx="369600" cy="6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165" name="Google Shape;165;p15"/>
          <p:cNvGrpSpPr/>
          <p:nvPr/>
        </p:nvGrpSpPr>
        <p:grpSpPr>
          <a:xfrm>
            <a:off x="2890859" y="2356250"/>
            <a:ext cx="1238583" cy="684122"/>
            <a:chOff x="2476444" y="4824424"/>
            <a:chExt cx="2503200" cy="1382624"/>
          </a:xfrm>
        </p:grpSpPr>
        <p:sp>
          <p:nvSpPr>
            <p:cNvPr id="166" name="Google Shape;166;p15"/>
            <p:cNvSpPr txBox="1"/>
            <p:nvPr/>
          </p:nvSpPr>
          <p:spPr>
            <a:xfrm>
              <a:off x="2476444" y="5787048"/>
              <a:ext cx="25032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Priorities &amp; Directions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rot="2700000">
              <a:off x="3356784" y="5155896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rot="2630020">
              <a:off x="3142860" y="4926661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rot="2630020">
              <a:off x="3456806" y="4901233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776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2700000">
              <a:off x="2869070" y="5020512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 rot="2700000">
              <a:off x="2929228" y="5270105"/>
              <a:ext cx="530330" cy="53033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1B1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" name="Google Shape;172;p15"/>
          <p:cNvCxnSpPr/>
          <p:nvPr/>
        </p:nvCxnSpPr>
        <p:spPr>
          <a:xfrm rot="10800000" flipH="1">
            <a:off x="3483538" y="3386263"/>
            <a:ext cx="671100" cy="900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7323588" y="1582693"/>
            <a:ext cx="431100" cy="1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stealth" w="med" len="med"/>
            <a:tailEnd type="stealth" w="med" len="med"/>
          </a:ln>
        </p:spPr>
      </p:cxnSp>
      <p:cxnSp>
        <p:nvCxnSpPr>
          <p:cNvPr id="174" name="Google Shape;174;p15"/>
          <p:cNvCxnSpPr/>
          <p:nvPr/>
        </p:nvCxnSpPr>
        <p:spPr>
          <a:xfrm flipH="1">
            <a:off x="7146628" y="3021803"/>
            <a:ext cx="246000" cy="1842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5" name="Google Shape;175;p15"/>
          <p:cNvCxnSpPr/>
          <p:nvPr/>
        </p:nvCxnSpPr>
        <p:spPr>
          <a:xfrm rot="10800000">
            <a:off x="5331334" y="3454932"/>
            <a:ext cx="30900" cy="290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6" name="Google Shape;176;p15"/>
          <p:cNvCxnSpPr>
            <a:stCxn id="157" idx="4"/>
          </p:cNvCxnSpPr>
          <p:nvPr/>
        </p:nvCxnSpPr>
        <p:spPr>
          <a:xfrm rot="10800000">
            <a:off x="5680140" y="3509349"/>
            <a:ext cx="148500" cy="2307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7" name="Google Shape;177;p15"/>
          <p:cNvCxnSpPr>
            <a:stCxn id="158" idx="5"/>
          </p:cNvCxnSpPr>
          <p:nvPr/>
        </p:nvCxnSpPr>
        <p:spPr>
          <a:xfrm rot="10800000" flipH="1">
            <a:off x="4651565" y="3502421"/>
            <a:ext cx="99300" cy="2520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8" name="Google Shape;178;p15"/>
          <p:cNvCxnSpPr>
            <a:stCxn id="154" idx="6"/>
          </p:cNvCxnSpPr>
          <p:nvPr/>
        </p:nvCxnSpPr>
        <p:spPr>
          <a:xfrm rot="10800000" flipH="1">
            <a:off x="4288716" y="3517639"/>
            <a:ext cx="167100" cy="2166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79" name="Google Shape;179;p15"/>
          <p:cNvSpPr txBox="1"/>
          <p:nvPr/>
        </p:nvSpPr>
        <p:spPr>
          <a:xfrm>
            <a:off x="6857735" y="200778"/>
            <a:ext cx="1805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 V.05  June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2538428" y="835703"/>
            <a:ext cx="18042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 and listen to learn about needs – document and  collect ideas and themes. </a:t>
            </a:r>
            <a:endParaRPr sz="9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672213" y="835703"/>
            <a:ext cx="1735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&amp; report, negotiation, briefing,  text wrangling and publishing.</a:t>
            </a:r>
            <a:endParaRPr sz="9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4230141" y="4031783"/>
            <a:ext cx="1700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commitment partners</a:t>
            </a:r>
            <a:endParaRPr sz="1100"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0837" y="2226403"/>
            <a:ext cx="540001" cy="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/>
          <p:nvPr/>
        </p:nvSpPr>
        <p:spPr>
          <a:xfrm>
            <a:off x="4420693" y="1577675"/>
            <a:ext cx="1661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Policy &amp; Implementation Teams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15"/>
          <p:cNvGrpSpPr/>
          <p:nvPr/>
        </p:nvGrpSpPr>
        <p:grpSpPr>
          <a:xfrm>
            <a:off x="7408305" y="2607997"/>
            <a:ext cx="1178535" cy="751296"/>
            <a:chOff x="304763" y="4800601"/>
            <a:chExt cx="2297787" cy="1464800"/>
          </a:xfrm>
        </p:grpSpPr>
        <p:sp>
          <p:nvSpPr>
            <p:cNvPr id="186" name="Google Shape;186;p15"/>
            <p:cNvSpPr txBox="1"/>
            <p:nvPr/>
          </p:nvSpPr>
          <p:spPr>
            <a:xfrm>
              <a:off x="1359950" y="5590401"/>
              <a:ext cx="12426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b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2630506">
              <a:off x="1617835" y="5183825"/>
              <a:ext cx="409286" cy="380010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 rot="2700000">
              <a:off x="1518750" y="4961801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 rot="2630020">
              <a:off x="369396" y="5129149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 rot="2700000">
              <a:off x="868281" y="5155047"/>
              <a:ext cx="352563" cy="352563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3B46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 rot="2630020">
              <a:off x="1173495" y="4877410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 rot="2630020">
              <a:off x="905529" y="5560219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 rot="2630020">
              <a:off x="1266221" y="5194599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776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 rot="2700000">
              <a:off x="579647" y="5352559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 rot="2630020">
              <a:off x="617945" y="4917376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" name="Google Shape;196;p15"/>
          <p:cNvCxnSpPr/>
          <p:nvPr/>
        </p:nvCxnSpPr>
        <p:spPr>
          <a:xfrm rot="10800000">
            <a:off x="6073791" y="3210760"/>
            <a:ext cx="386400" cy="1593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stealth" w="med" len="med"/>
            <a:tailEnd type="stealth" w="med" len="med"/>
          </a:ln>
        </p:spPr>
      </p:cxnSp>
      <p:graphicFrame>
        <p:nvGraphicFramePr>
          <p:cNvPr id="197" name="Google Shape;197;p15"/>
          <p:cNvGraphicFramePr/>
          <p:nvPr/>
        </p:nvGraphicFramePr>
        <p:xfrm>
          <a:off x="3399741" y="43757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{C198D2EE-2D9F-40C0-A2BF-715BAC7B1584}</a:tableStyleId>
              </a:tblPr>
              <a:tblGrid>
                <a:gridCol w="221250"/>
                <a:gridCol w="1523625"/>
                <a:gridCol w="228600"/>
                <a:gridCol w="1022675"/>
                <a:gridCol w="264700"/>
                <a:gridCol w="1123325"/>
              </a:tblGrid>
              <a:tr h="121175"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Degree of process transparency </a:t>
                      </a:r>
                      <a:endParaRPr sz="1100"/>
                    </a:p>
                  </a:txBody>
                  <a:tcPr marL="68600" marR="6860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600" marR="68600" marT="34300" marB="343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Semi-transparent process</a:t>
                      </a:r>
                      <a:endParaRPr sz="9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600" marR="68600" marT="34300" marB="3430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Opaque process</a:t>
                      </a:r>
                      <a:endParaRPr sz="9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600" marR="68600" marT="34300" marB="343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Open process</a:t>
                      </a:r>
                      <a:endParaRPr sz="900"/>
                    </a:p>
                  </a:txBody>
                  <a:tcPr marL="68600" marR="68600" marT="34300" marB="34300" anchor="ctr"/>
                </a:tc>
              </a:tr>
            </a:tbl>
          </a:graphicData>
        </a:graphic>
      </p:graphicFrame>
      <p:grpSp>
        <p:nvGrpSpPr>
          <p:cNvPr id="198" name="Google Shape;198;p15"/>
          <p:cNvGrpSpPr/>
          <p:nvPr/>
        </p:nvGrpSpPr>
        <p:grpSpPr>
          <a:xfrm>
            <a:off x="6529035" y="2105290"/>
            <a:ext cx="1632669" cy="537277"/>
            <a:chOff x="2793855" y="4824424"/>
            <a:chExt cx="3299655" cy="1085846"/>
          </a:xfrm>
        </p:grpSpPr>
        <p:sp>
          <p:nvSpPr>
            <p:cNvPr id="199" name="Google Shape;199;p15"/>
            <p:cNvSpPr txBox="1"/>
            <p:nvPr/>
          </p:nvSpPr>
          <p:spPr>
            <a:xfrm>
              <a:off x="3913410" y="4968099"/>
              <a:ext cx="21801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Multi-stakeholder </a:t>
              </a:r>
              <a:b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Forum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 rot="2700000">
              <a:off x="3356784" y="5155896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 rot="2630020">
              <a:off x="3142860" y="4926661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rot="2630020">
              <a:off x="3456806" y="4901233"/>
              <a:ext cx="354334" cy="329082"/>
            </a:xfrm>
            <a:prstGeom prst="teardrop">
              <a:avLst>
                <a:gd name="adj" fmla="val 100000"/>
              </a:avLst>
            </a:prstGeom>
            <a:solidFill>
              <a:srgbClr val="EAE8EB"/>
            </a:solidFill>
            <a:ln w="26425" cap="flat" cmpd="sng">
              <a:solidFill>
                <a:srgbClr val="7769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 rot="2700000">
              <a:off x="2869070" y="5020512"/>
              <a:ext cx="363170" cy="36317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 rot="2700000">
              <a:off x="2929228" y="5270105"/>
              <a:ext cx="530330" cy="530330"/>
            </a:xfrm>
            <a:prstGeom prst="teardrop">
              <a:avLst>
                <a:gd name="adj" fmla="val 100000"/>
              </a:avLst>
            </a:prstGeom>
            <a:solidFill>
              <a:srgbClr val="E4E8ED"/>
            </a:solidFill>
            <a:ln w="26425" cap="flat" cmpd="sng">
              <a:solidFill>
                <a:srgbClr val="1B1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5"/>
          <p:cNvSpPr/>
          <p:nvPr/>
        </p:nvSpPr>
        <p:spPr>
          <a:xfrm rot="-9941836">
            <a:off x="6794836" y="1689760"/>
            <a:ext cx="265943" cy="246734"/>
          </a:xfrm>
          <a:prstGeom prst="teardrop">
            <a:avLst>
              <a:gd name="adj" fmla="val 100000"/>
            </a:avLst>
          </a:prstGeom>
          <a:solidFill>
            <a:srgbClr val="EAE8EB"/>
          </a:solidFill>
          <a:ln w="264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 rot="-10353365">
            <a:off x="6785283" y="1422162"/>
            <a:ext cx="414493" cy="324331"/>
          </a:xfrm>
          <a:prstGeom prst="teardrop">
            <a:avLst>
              <a:gd name="adj" fmla="val 100000"/>
            </a:avLst>
          </a:prstGeom>
          <a:solidFill>
            <a:srgbClr val="D9B2DC"/>
          </a:solidFill>
          <a:ln w="57150" cap="flat" cmpd="sng">
            <a:solidFill>
              <a:srgbClr val="3B46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 rot="-9114052">
            <a:off x="6679949" y="1359965"/>
            <a:ext cx="265606" cy="246812"/>
          </a:xfrm>
          <a:prstGeom prst="teardrop">
            <a:avLst>
              <a:gd name="adj" fmla="val 100000"/>
            </a:avLst>
          </a:prstGeom>
          <a:solidFill>
            <a:srgbClr val="EAE8EB"/>
          </a:solidFill>
          <a:ln w="264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8321314" y="1885694"/>
            <a:ext cx="534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Cabinet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7128257" y="1660664"/>
            <a:ext cx="626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Minister’s</a:t>
            </a: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6257239" y="3494573"/>
            <a:ext cx="650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 Plan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6877115" y="3895119"/>
            <a:ext cx="649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Plan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7577092" y="4021617"/>
            <a:ext cx="160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5"/>
          <p:cNvCxnSpPr/>
          <p:nvPr/>
        </p:nvCxnSpPr>
        <p:spPr>
          <a:xfrm flipH="1">
            <a:off x="7584726" y="3186008"/>
            <a:ext cx="71700" cy="218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p15"/>
          <p:cNvCxnSpPr/>
          <p:nvPr/>
        </p:nvCxnSpPr>
        <p:spPr>
          <a:xfrm>
            <a:off x="7864182" y="3210744"/>
            <a:ext cx="186600" cy="2607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16219"/>
          <a:stretch/>
        </p:blipFill>
        <p:spPr>
          <a:xfrm>
            <a:off x="8109349" y="3587101"/>
            <a:ext cx="554008" cy="46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5">
            <a:alphaModFix/>
          </a:blip>
          <a:srcRect b="15768"/>
          <a:stretch/>
        </p:blipFill>
        <p:spPr>
          <a:xfrm rot="922695" flipH="1">
            <a:off x="7303259" y="3450482"/>
            <a:ext cx="687732" cy="57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6">
            <a:alphaModFix/>
          </a:blip>
          <a:srcRect b="15433"/>
          <a:stretch/>
        </p:blipFill>
        <p:spPr>
          <a:xfrm rot="-4019222">
            <a:off x="6553894" y="3040352"/>
            <a:ext cx="672476" cy="56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20800" y="1485475"/>
            <a:ext cx="623469" cy="3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>
            <a:off x="2407444" y="741871"/>
            <a:ext cx="6736500" cy="4169700"/>
          </a:xfrm>
          <a:prstGeom prst="rect">
            <a:avLst/>
          </a:prstGeom>
          <a:noFill/>
          <a:ln w="26425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0" y="741870"/>
            <a:ext cx="2409000" cy="4169700"/>
          </a:xfrm>
          <a:prstGeom prst="rect">
            <a:avLst/>
          </a:prstGeom>
          <a:solidFill>
            <a:srgbClr val="FFFF00">
              <a:alpha val="37650"/>
            </a:srgbClr>
          </a:solidFill>
          <a:ln>
            <a:noFill/>
          </a:ln>
        </p:spPr>
        <p:txBody>
          <a:bodyPr spcFirstLastPara="1" wrap="square" lIns="137150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multi-faceted policy document is a complicated process with many participants.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diagram provides a simplified overview of the creation of a two year plan for open government.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colour of the arrows reflects a subjective evaluation of the degree of process transparency.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/>
          <p:nvPr/>
        </p:nvSpPr>
        <p:spPr>
          <a:xfrm>
            <a:off x="130930" y="793565"/>
            <a:ext cx="8877600" cy="4080000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 idx="4294967295"/>
          </p:nvPr>
        </p:nvSpPr>
        <p:spPr>
          <a:xfrm>
            <a:off x="438150" y="94419"/>
            <a:ext cx="7791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transformation process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292740" y="1500607"/>
            <a:ext cx="15111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SOURCES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Involved Questionnaire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Open.Canada.ca: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web comment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web comment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Consultation web comment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to Open-Ouvert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Detailed submissions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In-Person: 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Verbatim input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Facilitator notes</a:t>
            </a:r>
            <a:b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Slido data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RSVP</a:t>
            </a:r>
            <a:endParaRPr sz="1100"/>
          </a:p>
        </p:txBody>
      </p:sp>
      <p:sp>
        <p:nvSpPr>
          <p:cNvPr id="229" name="Google Shape;229;p16"/>
          <p:cNvSpPr txBox="1"/>
          <p:nvPr/>
        </p:nvSpPr>
        <p:spPr>
          <a:xfrm>
            <a:off x="5871788" y="4391454"/>
            <a:ext cx="1996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Categorize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Relevance, Theme, Sub-theme, Commitment</a:t>
            </a:r>
            <a:endParaRPr sz="1100"/>
          </a:p>
        </p:txBody>
      </p:sp>
      <p:sp>
        <p:nvSpPr>
          <p:cNvPr id="230" name="Google Shape;230;p16"/>
          <p:cNvSpPr/>
          <p:nvPr/>
        </p:nvSpPr>
        <p:spPr>
          <a:xfrm>
            <a:off x="8082788" y="2933806"/>
            <a:ext cx="354240" cy="378378"/>
          </a:xfrm>
          <a:prstGeom prst="flowChartMultidocument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252370" y="3377558"/>
            <a:ext cx="14187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SECONDARY SOURCES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Media: </a:t>
            </a:r>
            <a:endParaRPr sz="1100"/>
          </a:p>
          <a:p>
            <a:pPr marL="177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Blogs</a:t>
            </a:r>
            <a:endParaRPr sz="1100"/>
          </a:p>
          <a:p>
            <a:pPr marL="177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Social Media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Third party reports from </a:t>
            </a:r>
            <a:b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events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Letters to ministers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GC directed input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7585695" y="2298041"/>
            <a:ext cx="13485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Disposition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 of comment or group of comments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16"/>
          <p:cNvCxnSpPr/>
          <p:nvPr/>
        </p:nvCxnSpPr>
        <p:spPr>
          <a:xfrm flipH="1">
            <a:off x="3341382" y="3034262"/>
            <a:ext cx="321300" cy="3300"/>
          </a:xfrm>
          <a:prstGeom prst="curvedConnector3">
            <a:avLst>
              <a:gd name="adj1" fmla="val 25982"/>
            </a:avLst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34" name="Google Shape;234;p16"/>
          <p:cNvSpPr txBox="1"/>
          <p:nvPr/>
        </p:nvSpPr>
        <p:spPr>
          <a:xfrm>
            <a:off x="7973922" y="4602257"/>
            <a:ext cx="971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June 2018</a:t>
            </a:r>
            <a:endParaRPr sz="1100"/>
          </a:p>
        </p:txBody>
      </p:sp>
      <p:sp>
        <p:nvSpPr>
          <p:cNvPr id="235" name="Google Shape;235;p16"/>
          <p:cNvSpPr/>
          <p:nvPr/>
        </p:nvSpPr>
        <p:spPr>
          <a:xfrm>
            <a:off x="1542864" y="1676676"/>
            <a:ext cx="386700" cy="2825700"/>
          </a:xfrm>
          <a:prstGeom prst="rightBrace">
            <a:avLst>
              <a:gd name="adj1" fmla="val 51614"/>
              <a:gd name="adj2" fmla="val 47288"/>
            </a:avLst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1882580" y="1168846"/>
            <a:ext cx="1632000" cy="50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CAPTURE TABLES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Temporary, formatted like source for ease of capture</a:t>
            </a:r>
            <a:endParaRPr sz="1100"/>
          </a:p>
        </p:txBody>
      </p:sp>
      <p:sp>
        <p:nvSpPr>
          <p:cNvPr id="237" name="Google Shape;237;p16"/>
          <p:cNvSpPr txBox="1"/>
          <p:nvPr/>
        </p:nvSpPr>
        <p:spPr>
          <a:xfrm>
            <a:off x="1932178" y="2423613"/>
            <a:ext cx="1582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Metadata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ID, Event, Source, Context</a:t>
            </a:r>
            <a:endParaRPr sz="1100"/>
          </a:p>
        </p:txBody>
      </p:sp>
      <p:sp>
        <p:nvSpPr>
          <p:cNvPr id="238" name="Google Shape;238;p16"/>
          <p:cNvSpPr/>
          <p:nvPr/>
        </p:nvSpPr>
        <p:spPr>
          <a:xfrm>
            <a:off x="3632783" y="1160687"/>
            <a:ext cx="1782600" cy="5079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 TABLES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Green tabs in master dataset spreadsheet and Get Involved Data</a:t>
            </a:r>
            <a:endParaRPr sz="1100"/>
          </a:p>
        </p:txBody>
      </p:sp>
      <p:sp>
        <p:nvSpPr>
          <p:cNvPr id="239" name="Google Shape;239;p16"/>
          <p:cNvSpPr txBox="1"/>
          <p:nvPr/>
        </p:nvSpPr>
        <p:spPr>
          <a:xfrm>
            <a:off x="1959648" y="3134170"/>
            <a:ext cx="17025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text, depersonalize,  re-arrange data columns, parse large comments into discrete ideas</a:t>
            </a:r>
            <a:endParaRPr sz="1100"/>
          </a:p>
        </p:txBody>
      </p:sp>
      <p:sp>
        <p:nvSpPr>
          <p:cNvPr id="240" name="Google Shape;240;p16"/>
          <p:cNvSpPr txBox="1"/>
          <p:nvPr/>
        </p:nvSpPr>
        <p:spPr>
          <a:xfrm>
            <a:off x="5969600" y="1160672"/>
            <a:ext cx="1894500" cy="5883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TABLES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 relevant data into  black tabs in master spreadsheet for coding and analysis </a:t>
            </a:r>
            <a:endParaRPr sz="1100"/>
          </a:p>
        </p:txBody>
      </p:sp>
      <p:sp>
        <p:nvSpPr>
          <p:cNvPr id="241" name="Google Shape;241;p16"/>
          <p:cNvSpPr txBox="1"/>
          <p:nvPr/>
        </p:nvSpPr>
        <p:spPr>
          <a:xfrm>
            <a:off x="5994934" y="2401950"/>
            <a:ext cx="1620000" cy="482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Comments, questions and ideas</a:t>
            </a:r>
            <a:endParaRPr sz="1100"/>
          </a:p>
        </p:txBody>
      </p:sp>
      <p:sp>
        <p:nvSpPr>
          <p:cNvPr id="242" name="Google Shape;242;p16"/>
          <p:cNvSpPr txBox="1"/>
          <p:nvPr/>
        </p:nvSpPr>
        <p:spPr>
          <a:xfrm>
            <a:off x="5994934" y="3398223"/>
            <a:ext cx="1620000" cy="352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Participation &amp; Feedback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Likes, &amp; dislikes, 3 words, Why OG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5994934" y="3026000"/>
            <a:ext cx="1620000" cy="230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5994934" y="3891632"/>
            <a:ext cx="1620000" cy="392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Commitment Worksheets</a:t>
            </a:r>
            <a:endParaRPr sz="1100"/>
          </a:p>
        </p:txBody>
      </p:sp>
      <p:sp>
        <p:nvSpPr>
          <p:cNvPr id="245" name="Google Shape;245;p16"/>
          <p:cNvSpPr/>
          <p:nvPr/>
        </p:nvSpPr>
        <p:spPr>
          <a:xfrm>
            <a:off x="3771992" y="1759589"/>
            <a:ext cx="12549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 Comments</a:t>
            </a:r>
            <a:endParaRPr sz="1100"/>
          </a:p>
        </p:txBody>
      </p:sp>
      <p:sp>
        <p:nvSpPr>
          <p:cNvPr id="246" name="Google Shape;246;p16"/>
          <p:cNvSpPr/>
          <p:nvPr/>
        </p:nvSpPr>
        <p:spPr>
          <a:xfrm>
            <a:off x="3771992" y="2363040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 Wkst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3914492" y="1969970"/>
            <a:ext cx="11124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Question</a:t>
            </a:r>
            <a:endParaRPr sz="1100"/>
          </a:p>
        </p:txBody>
      </p:sp>
      <p:sp>
        <p:nvSpPr>
          <p:cNvPr id="248" name="Google Shape;248;p16"/>
          <p:cNvSpPr/>
          <p:nvPr/>
        </p:nvSpPr>
        <p:spPr>
          <a:xfrm>
            <a:off x="3914492" y="2171327"/>
            <a:ext cx="1112400" cy="197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Idea</a:t>
            </a:r>
            <a:endParaRPr sz="1100"/>
          </a:p>
        </p:txBody>
      </p:sp>
      <p:sp>
        <p:nvSpPr>
          <p:cNvPr id="249" name="Google Shape;249;p16"/>
          <p:cNvSpPr/>
          <p:nvPr/>
        </p:nvSpPr>
        <p:spPr>
          <a:xfrm>
            <a:off x="3771392" y="2699787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WebEx Chat</a:t>
            </a:r>
            <a:endParaRPr sz="1100"/>
          </a:p>
        </p:txBody>
      </p:sp>
      <p:sp>
        <p:nvSpPr>
          <p:cNvPr id="250" name="Google Shape;250;p16"/>
          <p:cNvSpPr/>
          <p:nvPr/>
        </p:nvSpPr>
        <p:spPr>
          <a:xfrm>
            <a:off x="3771992" y="2874437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Slido Questions</a:t>
            </a:r>
            <a:endParaRPr sz="1100"/>
          </a:p>
        </p:txBody>
      </p:sp>
      <p:sp>
        <p:nvSpPr>
          <p:cNvPr id="251" name="Google Shape;251;p16"/>
          <p:cNvSpPr/>
          <p:nvPr/>
        </p:nvSpPr>
        <p:spPr>
          <a:xfrm>
            <a:off x="3771992" y="3050558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Slido Polls</a:t>
            </a:r>
            <a:endParaRPr sz="1100"/>
          </a:p>
        </p:txBody>
      </p:sp>
      <p:sp>
        <p:nvSpPr>
          <p:cNvPr id="252" name="Google Shape;252;p16"/>
          <p:cNvSpPr/>
          <p:nvPr/>
        </p:nvSpPr>
        <p:spPr>
          <a:xfrm>
            <a:off x="3771992" y="2529950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Ideas &amp; XP</a:t>
            </a:r>
            <a:endParaRPr sz="1100"/>
          </a:p>
        </p:txBody>
      </p:sp>
      <p:sp>
        <p:nvSpPr>
          <p:cNvPr id="253" name="Google Shape;253;p16"/>
          <p:cNvSpPr/>
          <p:nvPr/>
        </p:nvSpPr>
        <p:spPr>
          <a:xfrm>
            <a:off x="3771392" y="3226680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endParaRPr sz="1100"/>
          </a:p>
        </p:txBody>
      </p:sp>
      <p:sp>
        <p:nvSpPr>
          <p:cNvPr id="254" name="Google Shape;254;p16"/>
          <p:cNvSpPr/>
          <p:nvPr/>
        </p:nvSpPr>
        <p:spPr>
          <a:xfrm>
            <a:off x="3771992" y="3578783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Ideas</a:t>
            </a:r>
            <a:endParaRPr sz="1100"/>
          </a:p>
        </p:txBody>
      </p:sp>
      <p:sp>
        <p:nvSpPr>
          <p:cNvPr id="255" name="Google Shape;255;p16"/>
          <p:cNvSpPr/>
          <p:nvPr/>
        </p:nvSpPr>
        <p:spPr>
          <a:xfrm>
            <a:off x="3771992" y="3398195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Comments</a:t>
            </a:r>
            <a:endParaRPr sz="1100"/>
          </a:p>
        </p:txBody>
      </p:sp>
      <p:sp>
        <p:nvSpPr>
          <p:cNvPr id="256" name="Google Shape;256;p16"/>
          <p:cNvSpPr/>
          <p:nvPr/>
        </p:nvSpPr>
        <p:spPr>
          <a:xfrm>
            <a:off x="3771992" y="3759229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RSVP Topics</a:t>
            </a:r>
            <a:endParaRPr sz="1100"/>
          </a:p>
        </p:txBody>
      </p:sp>
      <p:sp>
        <p:nvSpPr>
          <p:cNvPr id="257" name="Google Shape;257;p16"/>
          <p:cNvSpPr/>
          <p:nvPr/>
        </p:nvSpPr>
        <p:spPr>
          <a:xfrm>
            <a:off x="3771392" y="3936872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100"/>
          </a:p>
        </p:txBody>
      </p:sp>
      <p:sp>
        <p:nvSpPr>
          <p:cNvPr id="258" name="Google Shape;258;p16"/>
          <p:cNvSpPr/>
          <p:nvPr/>
        </p:nvSpPr>
        <p:spPr>
          <a:xfrm>
            <a:off x="3771992" y="4118479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Reddit</a:t>
            </a:r>
            <a:endParaRPr sz="1100"/>
          </a:p>
        </p:txBody>
      </p:sp>
      <p:sp>
        <p:nvSpPr>
          <p:cNvPr id="259" name="Google Shape;259;p16"/>
          <p:cNvSpPr/>
          <p:nvPr/>
        </p:nvSpPr>
        <p:spPr>
          <a:xfrm>
            <a:off x="3771992" y="4291163"/>
            <a:ext cx="1255500" cy="1701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 Plan</a:t>
            </a:r>
            <a:endParaRPr sz="1100"/>
          </a:p>
        </p:txBody>
      </p:sp>
      <p:cxnSp>
        <p:nvCxnSpPr>
          <p:cNvPr id="260" name="Google Shape;260;p16"/>
          <p:cNvCxnSpPr>
            <a:stCxn id="245" idx="1"/>
            <a:endCxn id="247" idx="1"/>
          </p:cNvCxnSpPr>
          <p:nvPr/>
        </p:nvCxnSpPr>
        <p:spPr>
          <a:xfrm>
            <a:off x="3771992" y="1844639"/>
            <a:ext cx="142500" cy="210300"/>
          </a:xfrm>
          <a:prstGeom prst="bentConnector3">
            <a:avLst>
              <a:gd name="adj1" fmla="val -12037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1" name="Google Shape;261;p16"/>
          <p:cNvCxnSpPr>
            <a:stCxn id="245" idx="1"/>
            <a:endCxn id="248" idx="1"/>
          </p:cNvCxnSpPr>
          <p:nvPr/>
        </p:nvCxnSpPr>
        <p:spPr>
          <a:xfrm>
            <a:off x="3771992" y="1844639"/>
            <a:ext cx="142500" cy="425100"/>
          </a:xfrm>
          <a:prstGeom prst="bentConnector3">
            <a:avLst>
              <a:gd name="adj1" fmla="val -12037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2" name="Google Shape;262;p16"/>
          <p:cNvSpPr txBox="1"/>
          <p:nvPr/>
        </p:nvSpPr>
        <p:spPr>
          <a:xfrm>
            <a:off x="5994934" y="1868145"/>
            <a:ext cx="1620000" cy="39240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Subscriptions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(to mailing list)</a:t>
            </a:r>
            <a:endParaRPr sz="1100"/>
          </a:p>
        </p:txBody>
      </p:sp>
      <p:cxnSp>
        <p:nvCxnSpPr>
          <p:cNvPr id="263" name="Google Shape;263;p16"/>
          <p:cNvCxnSpPr>
            <a:stCxn id="245" idx="3"/>
            <a:endCxn id="242" idx="1"/>
          </p:cNvCxnSpPr>
          <p:nvPr/>
        </p:nvCxnSpPr>
        <p:spPr>
          <a:xfrm>
            <a:off x="5026892" y="1844639"/>
            <a:ext cx="968100" cy="172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4" name="Google Shape;264;p16"/>
          <p:cNvCxnSpPr>
            <a:stCxn id="247" idx="3"/>
            <a:endCxn id="241" idx="1"/>
          </p:cNvCxnSpPr>
          <p:nvPr/>
        </p:nvCxnSpPr>
        <p:spPr>
          <a:xfrm>
            <a:off x="5026892" y="2055020"/>
            <a:ext cx="968100" cy="58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5" name="Google Shape;265;p16"/>
          <p:cNvCxnSpPr>
            <a:stCxn id="248" idx="3"/>
            <a:endCxn id="241" idx="1"/>
          </p:cNvCxnSpPr>
          <p:nvPr/>
        </p:nvCxnSpPr>
        <p:spPr>
          <a:xfrm>
            <a:off x="5026892" y="2269877"/>
            <a:ext cx="968100" cy="3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6" name="Google Shape;266;p16"/>
          <p:cNvCxnSpPr>
            <a:stCxn id="252" idx="3"/>
            <a:endCxn id="241" idx="1"/>
          </p:cNvCxnSpPr>
          <p:nvPr/>
        </p:nvCxnSpPr>
        <p:spPr>
          <a:xfrm>
            <a:off x="5027492" y="2615000"/>
            <a:ext cx="967500" cy="2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7" name="Google Shape;267;p16"/>
          <p:cNvCxnSpPr>
            <a:stCxn id="249" idx="3"/>
            <a:endCxn id="241" idx="1"/>
          </p:cNvCxnSpPr>
          <p:nvPr/>
        </p:nvCxnSpPr>
        <p:spPr>
          <a:xfrm rot="10800000" flipH="1">
            <a:off x="5026892" y="2643237"/>
            <a:ext cx="968100" cy="14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8" name="Google Shape;268;p16"/>
          <p:cNvCxnSpPr>
            <a:stCxn id="250" idx="3"/>
            <a:endCxn id="241" idx="1"/>
          </p:cNvCxnSpPr>
          <p:nvPr/>
        </p:nvCxnSpPr>
        <p:spPr>
          <a:xfrm rot="10800000" flipH="1">
            <a:off x="5027492" y="2643287"/>
            <a:ext cx="967500" cy="31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9" name="Google Shape;269;p16"/>
          <p:cNvCxnSpPr>
            <a:stCxn id="253" idx="3"/>
            <a:endCxn id="241" idx="1"/>
          </p:cNvCxnSpPr>
          <p:nvPr/>
        </p:nvCxnSpPr>
        <p:spPr>
          <a:xfrm rot="10800000" flipH="1">
            <a:off x="5026892" y="2643330"/>
            <a:ext cx="968100" cy="66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270;p16"/>
          <p:cNvCxnSpPr>
            <a:stCxn id="255" idx="3"/>
            <a:endCxn id="241" idx="1"/>
          </p:cNvCxnSpPr>
          <p:nvPr/>
        </p:nvCxnSpPr>
        <p:spPr>
          <a:xfrm rot="10800000" flipH="1">
            <a:off x="5027492" y="2643245"/>
            <a:ext cx="967500" cy="84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1" name="Google Shape;271;p16"/>
          <p:cNvCxnSpPr>
            <a:stCxn id="254" idx="3"/>
            <a:endCxn id="241" idx="1"/>
          </p:cNvCxnSpPr>
          <p:nvPr/>
        </p:nvCxnSpPr>
        <p:spPr>
          <a:xfrm rot="10800000" flipH="1">
            <a:off x="5027492" y="2643233"/>
            <a:ext cx="967500" cy="1020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2" name="Google Shape;272;p16"/>
          <p:cNvCxnSpPr>
            <a:stCxn id="256" idx="3"/>
            <a:endCxn id="241" idx="1"/>
          </p:cNvCxnSpPr>
          <p:nvPr/>
        </p:nvCxnSpPr>
        <p:spPr>
          <a:xfrm rot="10800000" flipH="1">
            <a:off x="5027492" y="2643379"/>
            <a:ext cx="967500" cy="120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3" name="Google Shape;273;p16"/>
          <p:cNvCxnSpPr>
            <a:stCxn id="257" idx="3"/>
            <a:endCxn id="241" idx="1"/>
          </p:cNvCxnSpPr>
          <p:nvPr/>
        </p:nvCxnSpPr>
        <p:spPr>
          <a:xfrm rot="10800000" flipH="1">
            <a:off x="5026892" y="2643422"/>
            <a:ext cx="968100" cy="137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16"/>
          <p:cNvCxnSpPr>
            <a:stCxn id="258" idx="3"/>
            <a:endCxn id="241" idx="1"/>
          </p:cNvCxnSpPr>
          <p:nvPr/>
        </p:nvCxnSpPr>
        <p:spPr>
          <a:xfrm rot="10800000" flipH="1">
            <a:off x="5027492" y="2643229"/>
            <a:ext cx="967500" cy="15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5" name="Google Shape;275;p16"/>
          <p:cNvCxnSpPr>
            <a:stCxn id="259" idx="3"/>
            <a:endCxn id="241" idx="1"/>
          </p:cNvCxnSpPr>
          <p:nvPr/>
        </p:nvCxnSpPr>
        <p:spPr>
          <a:xfrm rot="10800000" flipH="1">
            <a:off x="5027492" y="2643413"/>
            <a:ext cx="967500" cy="17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16"/>
          <p:cNvCxnSpPr>
            <a:stCxn id="245" idx="3"/>
            <a:endCxn id="243" idx="1"/>
          </p:cNvCxnSpPr>
          <p:nvPr/>
        </p:nvCxnSpPr>
        <p:spPr>
          <a:xfrm>
            <a:off x="5026892" y="1844639"/>
            <a:ext cx="968100" cy="129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7" name="Google Shape;277;p16"/>
          <p:cNvCxnSpPr>
            <a:stCxn id="256" idx="3"/>
            <a:endCxn id="243" idx="1"/>
          </p:cNvCxnSpPr>
          <p:nvPr/>
        </p:nvCxnSpPr>
        <p:spPr>
          <a:xfrm rot="10800000" flipH="1">
            <a:off x="5027492" y="3141379"/>
            <a:ext cx="967500" cy="70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8" name="Google Shape;278;p16"/>
          <p:cNvCxnSpPr>
            <a:stCxn id="245" idx="3"/>
            <a:endCxn id="262" idx="1"/>
          </p:cNvCxnSpPr>
          <p:nvPr/>
        </p:nvCxnSpPr>
        <p:spPr>
          <a:xfrm>
            <a:off x="5026892" y="1844639"/>
            <a:ext cx="968100" cy="21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9" name="Google Shape;279;p16"/>
          <p:cNvCxnSpPr>
            <a:stCxn id="246" idx="3"/>
            <a:endCxn id="244" idx="1"/>
          </p:cNvCxnSpPr>
          <p:nvPr/>
        </p:nvCxnSpPr>
        <p:spPr>
          <a:xfrm>
            <a:off x="5027492" y="2448090"/>
            <a:ext cx="967500" cy="163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0" name="Google Shape;280;p16"/>
          <p:cNvCxnSpPr>
            <a:stCxn id="251" idx="3"/>
            <a:endCxn id="241" idx="1"/>
          </p:cNvCxnSpPr>
          <p:nvPr/>
        </p:nvCxnSpPr>
        <p:spPr>
          <a:xfrm rot="10800000" flipH="1">
            <a:off x="5027492" y="2643308"/>
            <a:ext cx="967500" cy="49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1" name="Google Shape;281;p16"/>
          <p:cNvCxnSpPr>
            <a:stCxn id="251" idx="3"/>
            <a:endCxn id="243" idx="1"/>
          </p:cNvCxnSpPr>
          <p:nvPr/>
        </p:nvCxnSpPr>
        <p:spPr>
          <a:xfrm>
            <a:off x="5027492" y="3135608"/>
            <a:ext cx="967500" cy="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2" name="Google Shape;282;p16"/>
          <p:cNvCxnSpPr>
            <a:stCxn id="251" idx="3"/>
            <a:endCxn id="242" idx="1"/>
          </p:cNvCxnSpPr>
          <p:nvPr/>
        </p:nvCxnSpPr>
        <p:spPr>
          <a:xfrm>
            <a:off x="5027492" y="3135608"/>
            <a:ext cx="967500" cy="43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3" name="Google Shape;283;p16"/>
          <p:cNvSpPr txBox="1"/>
          <p:nvPr/>
        </p:nvSpPr>
        <p:spPr>
          <a:xfrm>
            <a:off x="5082888" y="4112993"/>
            <a:ext cx="948000" cy="473100"/>
          </a:xfrm>
          <a:prstGeom prst="rect">
            <a:avLst/>
          </a:prstGeom>
          <a:solidFill>
            <a:schemeClr val="lt1">
              <a:alpha val="4863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data, auto triage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7864167" y="3297741"/>
            <a:ext cx="835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Reporting &amp; Release</a:t>
            </a:r>
            <a:endParaRPr sz="1100"/>
          </a:p>
        </p:txBody>
      </p:sp>
      <p:sp>
        <p:nvSpPr>
          <p:cNvPr id="285" name="Google Shape;285;p16"/>
          <p:cNvSpPr txBox="1"/>
          <p:nvPr/>
        </p:nvSpPr>
        <p:spPr>
          <a:xfrm>
            <a:off x="885328" y="796925"/>
            <a:ext cx="288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rollup and cleaning</a:t>
            </a:r>
            <a:endParaRPr sz="1100"/>
          </a:p>
        </p:txBody>
      </p:sp>
      <p:sp>
        <p:nvSpPr>
          <p:cNvPr id="286" name="Google Shape;286;p16"/>
          <p:cNvSpPr txBox="1"/>
          <p:nvPr/>
        </p:nvSpPr>
        <p:spPr>
          <a:xfrm>
            <a:off x="5420626" y="783950"/>
            <a:ext cx="346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consolidation and analysis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6930953" y="1269386"/>
            <a:ext cx="1951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Topics, insights, themes, relationships, commitments</a:t>
            </a:r>
            <a:endParaRPr sz="1100"/>
          </a:p>
        </p:txBody>
      </p:sp>
      <p:sp>
        <p:nvSpPr>
          <p:cNvPr id="293" name="Google Shape;293;p17"/>
          <p:cNvSpPr/>
          <p:nvPr/>
        </p:nvSpPr>
        <p:spPr>
          <a:xfrm>
            <a:off x="6636676" y="3623002"/>
            <a:ext cx="917700" cy="387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 leads</a:t>
            </a:r>
            <a:endParaRPr sz="1100"/>
          </a:p>
        </p:txBody>
      </p:sp>
      <p:sp>
        <p:nvSpPr>
          <p:cNvPr id="294" name="Google Shape;294;p17"/>
          <p:cNvSpPr/>
          <p:nvPr/>
        </p:nvSpPr>
        <p:spPr>
          <a:xfrm>
            <a:off x="7432904" y="3131776"/>
            <a:ext cx="1208100" cy="387900"/>
          </a:xfrm>
          <a:prstGeom prst="roundRect">
            <a:avLst>
              <a:gd name="adj" fmla="val 16667"/>
            </a:avLst>
          </a:prstGeom>
          <a:solidFill>
            <a:srgbClr val="34B49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 Data Release</a:t>
            </a:r>
            <a:endParaRPr sz="1100"/>
          </a:p>
        </p:txBody>
      </p:sp>
      <p:sp>
        <p:nvSpPr>
          <p:cNvPr id="295" name="Google Shape;295;p17"/>
          <p:cNvSpPr/>
          <p:nvPr/>
        </p:nvSpPr>
        <p:spPr>
          <a:xfrm>
            <a:off x="6921836" y="2659122"/>
            <a:ext cx="1324800" cy="387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Analysis</a:t>
            </a:r>
            <a:endParaRPr sz="1100"/>
          </a:p>
        </p:txBody>
      </p:sp>
      <p:sp>
        <p:nvSpPr>
          <p:cNvPr id="296" name="Google Shape;296;p17"/>
          <p:cNvSpPr/>
          <p:nvPr/>
        </p:nvSpPr>
        <p:spPr>
          <a:xfrm>
            <a:off x="2689693" y="1435633"/>
            <a:ext cx="3658800" cy="3207600"/>
          </a:xfrm>
          <a:prstGeom prst="rect">
            <a:avLst/>
          </a:prstGeom>
          <a:solidFill>
            <a:srgbClr val="9E479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3331506" y="1801228"/>
            <a:ext cx="2488500" cy="225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6425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4029248" y="2139617"/>
            <a:ext cx="1131000" cy="30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6425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 rot="-10331791">
            <a:off x="4041086" y="3339639"/>
            <a:ext cx="1131276" cy="31251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6425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3294225" y="2442575"/>
            <a:ext cx="1717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endParaRPr sz="1100"/>
          </a:p>
        </p:txBody>
      </p:sp>
      <p:sp>
        <p:nvSpPr>
          <p:cNvPr id="301" name="Google Shape;301;p17"/>
          <p:cNvSpPr txBox="1"/>
          <p:nvPr/>
        </p:nvSpPr>
        <p:spPr>
          <a:xfrm>
            <a:off x="4548258" y="3134345"/>
            <a:ext cx="1004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Insight</a:t>
            </a:r>
            <a:endParaRPr sz="1100"/>
          </a:p>
        </p:txBody>
      </p:sp>
      <p:sp>
        <p:nvSpPr>
          <p:cNvPr id="302" name="Google Shape;302;p17"/>
          <p:cNvSpPr txBox="1"/>
          <p:nvPr/>
        </p:nvSpPr>
        <p:spPr>
          <a:xfrm>
            <a:off x="4189705" y="1903403"/>
            <a:ext cx="728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endParaRPr sz="1100"/>
          </a:p>
        </p:txBody>
      </p:sp>
      <p:sp>
        <p:nvSpPr>
          <p:cNvPr id="303" name="Google Shape;303;p17"/>
          <p:cNvSpPr txBox="1"/>
          <p:nvPr/>
        </p:nvSpPr>
        <p:spPr>
          <a:xfrm>
            <a:off x="3652746" y="3680301"/>
            <a:ext cx="1884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analysis for meaning</a:t>
            </a:r>
            <a:endParaRPr sz="1100"/>
          </a:p>
        </p:txBody>
      </p:sp>
      <p:sp>
        <p:nvSpPr>
          <p:cNvPr id="304" name="Google Shape;304;p17"/>
          <p:cNvSpPr/>
          <p:nvPr/>
        </p:nvSpPr>
        <p:spPr>
          <a:xfrm>
            <a:off x="3751153" y="1503767"/>
            <a:ext cx="160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</a:t>
            </a:r>
            <a:r>
              <a:rPr lang="en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itative Analysis</a:t>
            </a:r>
            <a:endParaRPr sz="1100"/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457200" y="-1079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2742682" y="695269"/>
            <a:ext cx="3658800" cy="7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4B49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Quantitative Analysis </a:t>
            </a:r>
            <a:endParaRPr sz="1100"/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548026">
            <a:off x="6876451" y="3134876"/>
            <a:ext cx="467978" cy="38793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2997524" y="4151448"/>
            <a:ext cx="3219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What does it relate to? Who should see it? Is it personal?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we act on it?  Is it Quotable? What did we do with it? </a:t>
            </a:r>
            <a:endParaRPr sz="1100"/>
          </a:p>
        </p:txBody>
      </p:sp>
      <p:sp>
        <p:nvSpPr>
          <p:cNvPr id="309" name="Google Shape;309;p17"/>
          <p:cNvSpPr txBox="1"/>
          <p:nvPr/>
        </p:nvSpPr>
        <p:spPr>
          <a:xfrm>
            <a:off x="6921836" y="4324572"/>
            <a:ext cx="2260200" cy="1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2670623" y="2646843"/>
            <a:ext cx="735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</a:t>
            </a:r>
            <a:b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endParaRPr sz="1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3286388" y="4708335"/>
            <a:ext cx="1996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Categorize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Relevance, Theme, Sub-theme, Commitment</a:t>
            </a:r>
            <a:endParaRPr sz="1100"/>
          </a:p>
        </p:txBody>
      </p:sp>
      <p:sp>
        <p:nvSpPr>
          <p:cNvPr id="312" name="Google Shape;312;p17"/>
          <p:cNvSpPr txBox="1"/>
          <p:nvPr/>
        </p:nvSpPr>
        <p:spPr>
          <a:xfrm>
            <a:off x="183237" y="3000376"/>
            <a:ext cx="2320200" cy="14541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TABLES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Quantitative data from analytics and questionnaires. </a:t>
            </a:r>
            <a:b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Qualitative data compiled from comments, participation &amp; feedback. </a:t>
            </a:r>
            <a:endParaRPr sz="1100"/>
          </a:p>
        </p:txBody>
      </p:sp>
      <p:cxnSp>
        <p:nvCxnSpPr>
          <p:cNvPr id="313" name="Google Shape;313;p17"/>
          <p:cNvCxnSpPr>
            <a:stCxn id="312" idx="0"/>
            <a:endCxn id="306" idx="1"/>
          </p:cNvCxnSpPr>
          <p:nvPr/>
        </p:nvCxnSpPr>
        <p:spPr>
          <a:xfrm rot="-5400000">
            <a:off x="1075437" y="1333276"/>
            <a:ext cx="1935000" cy="1399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17"/>
          <p:cNvCxnSpPr>
            <a:stCxn id="312" idx="0"/>
          </p:cNvCxnSpPr>
          <p:nvPr/>
        </p:nvCxnSpPr>
        <p:spPr>
          <a:xfrm rot="10800000" flipH="1">
            <a:off x="1343337" y="2133976"/>
            <a:ext cx="1324500" cy="86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5" name="Google Shape;315;p17"/>
          <p:cNvPicPr preferRelativeResize="0"/>
          <p:nvPr/>
        </p:nvPicPr>
        <p:blipFill rotWithShape="1">
          <a:blip r:embed="rId4">
            <a:alphaModFix/>
          </a:blip>
          <a:srcRect b="14965"/>
          <a:stretch/>
        </p:blipFill>
        <p:spPr>
          <a:xfrm>
            <a:off x="227014" y="2195828"/>
            <a:ext cx="873723" cy="7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 rotWithShape="1">
          <a:blip r:embed="rId5">
            <a:alphaModFix/>
          </a:blip>
          <a:srcRect b="12234"/>
          <a:stretch/>
        </p:blipFill>
        <p:spPr>
          <a:xfrm>
            <a:off x="4691070" y="2497380"/>
            <a:ext cx="755960" cy="6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6">
            <a:alphaModFix/>
          </a:blip>
          <a:srcRect b="13845"/>
          <a:stretch/>
        </p:blipFill>
        <p:spPr>
          <a:xfrm>
            <a:off x="3710420" y="2635753"/>
            <a:ext cx="644046" cy="55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68653" y="180317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32267" y="175634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63622" y="1734901"/>
            <a:ext cx="647239" cy="64723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/>
        </p:nvSpPr>
        <p:spPr>
          <a:xfrm>
            <a:off x="6668654" y="4207532"/>
            <a:ext cx="2390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Management Documents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describes sources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repositories and high level processes, protocols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detailed instructions for those doing the work. Coding guide provides categories used to classify and understand data.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>
            <a:spLocks noGrp="1"/>
          </p:cNvSpPr>
          <p:nvPr>
            <p:ph type="title"/>
          </p:nvPr>
        </p:nvSpPr>
        <p:spPr>
          <a:xfrm>
            <a:off x="0" y="-1079"/>
            <a:ext cx="9144000" cy="74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Documents</a:t>
            </a:r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ldNum" idx="12"/>
          </p:nvPr>
        </p:nvSpPr>
        <p:spPr>
          <a:xfrm>
            <a:off x="7620000" y="4698551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1278084" y="2537156"/>
            <a:ext cx="32541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Management Documents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Plan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sources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repositories and high level processes, </a:t>
            </a: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protocols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detailed instructions for those doing the work.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Coding guide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categories used to classify and understand data. </a:t>
            </a:r>
            <a:endParaRPr sz="1100"/>
          </a:p>
        </p:txBody>
      </p:sp>
      <p:sp>
        <p:nvSpPr>
          <p:cNvPr id="330" name="Google Shape;330;p18"/>
          <p:cNvSpPr txBox="1"/>
          <p:nvPr/>
        </p:nvSpPr>
        <p:spPr>
          <a:xfrm>
            <a:off x="5817305" y="2698739"/>
            <a:ext cx="3003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Engagement Data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datasets of comments for 2014, 2016, 2018 and the get involved questionnaire. 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1353268" y="1524179"/>
            <a:ext cx="301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Engagement Strategy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the plan to engage audiences, collect data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collaborate in creation.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5683" y="2505722"/>
            <a:ext cx="1009283" cy="100928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2809106" y="3736275"/>
            <a:ext cx="55689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/>
              <a:t>Machine Learning for Qualitative Data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This GCcollab blog post </a:t>
            </a:r>
            <a:r>
              <a:rPr lang="en" sz="1100">
                <a:solidFill>
                  <a:schemeClr val="dk1"/>
                </a:solidFill>
              </a:rPr>
              <a:t>provides some details on one of the pilot project conducted to test the use of AI for categorizing text comments. It also provides links to a related report from </a:t>
            </a:r>
            <a:r>
              <a:rPr lang="en" sz="1100"/>
              <a:t>Open North that could be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useful for future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projects.  This is the deliverable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small contract to look at standardization of consultation data. Also created some scripts on GitHub for looking at datasets. </a:t>
            </a:r>
            <a:endParaRPr sz="1100"/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1411" y="1383798"/>
            <a:ext cx="904010" cy="9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68942" y="3822013"/>
            <a:ext cx="840172" cy="84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41612" y="2528195"/>
            <a:ext cx="964338" cy="96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01939" y="1383798"/>
            <a:ext cx="904010" cy="90401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/>
        </p:nvSpPr>
        <p:spPr>
          <a:xfrm>
            <a:off x="427255" y="767404"/>
            <a:ext cx="7938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documents describe the engagement and data processes from the 201</a:t>
            </a:r>
            <a:r>
              <a:rPr lang="en" sz="1400"/>
              <a:t>6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-18 cycle of creating Canada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plan on Open Government.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339" name="Google Shape;339;p18"/>
          <p:cNvSpPr txBox="1"/>
          <p:nvPr/>
        </p:nvSpPr>
        <p:spPr>
          <a:xfrm>
            <a:off x="5805948" y="1524179"/>
            <a:ext cx="301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Engagement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presentation that details the process and capacity requirements.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>
            <a:spLocks noGrp="1"/>
          </p:cNvSpPr>
          <p:nvPr>
            <p:ph type="title"/>
          </p:nvPr>
        </p:nvSpPr>
        <p:spPr>
          <a:xfrm>
            <a:off x="457200" y="-1079"/>
            <a:ext cx="8229600" cy="742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information </a:t>
            </a:r>
            <a:endParaRPr/>
          </a:p>
        </p:txBody>
      </p:sp>
      <p:sp>
        <p:nvSpPr>
          <p:cNvPr id="345" name="Google Shape;345;p19"/>
          <p:cNvSpPr txBox="1"/>
          <p:nvPr/>
        </p:nvSpPr>
        <p:spPr>
          <a:xfrm>
            <a:off x="302650" y="1516800"/>
            <a:ext cx="4203600" cy="16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thomas.kearney@tbs-sct.gc.ca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@thomkearney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alexandre.enkerli@pco-bcp.gc.ca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@montrealgia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5356125" y="1680750"/>
            <a:ext cx="31692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links: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Report on Pilot Project to use AI for analysis of public engagement input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Designing</a:t>
            </a:r>
            <a:r>
              <a:rPr lang="en" u="sng">
                <a:solidFill>
                  <a:schemeClr val="hlink"/>
                </a:solidFill>
                <a:hlinkClick r:id="rId6"/>
              </a:rPr>
              <a:t> Public Engagement Toolkit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915</Words>
  <Application>Microsoft Office PowerPoint</Application>
  <PresentationFormat>On-screen Show (16:9)</PresentationFormat>
  <Paragraphs>185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Clarity</vt:lpstr>
      <vt:lpstr>PowerPoint Presentation</vt:lpstr>
      <vt:lpstr>Related projects - AI for Public Engagement</vt:lpstr>
      <vt:lpstr>Methodology</vt:lpstr>
      <vt:lpstr>Development Process</vt:lpstr>
      <vt:lpstr>Data transformation process</vt:lpstr>
      <vt:lpstr>Data Analysis</vt:lpstr>
      <vt:lpstr>Key Documents</vt:lpstr>
      <vt:lpstr>For more information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Finn</dc:creator>
  <cp:lastModifiedBy>Dominic Finn</cp:lastModifiedBy>
  <cp:revision>1</cp:revision>
  <dcterms:modified xsi:type="dcterms:W3CDTF">2019-03-14T12:30:18Z</dcterms:modified>
</cp:coreProperties>
</file>