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2" r:id="rId3"/>
    <p:sldId id="263" r:id="rId4"/>
    <p:sldId id="265" r:id="rId5"/>
    <p:sldId id="273" r:id="rId6"/>
    <p:sldId id="266" r:id="rId7"/>
    <p:sldId id="260" r:id="rId8"/>
    <p:sldId id="261" r:id="rId9"/>
    <p:sldId id="264" r:id="rId10"/>
    <p:sldId id="270" r:id="rId11"/>
    <p:sldId id="268" r:id="rId12"/>
    <p:sldId id="271" r:id="rId13"/>
    <p:sldId id="269" r:id="rId14"/>
    <p:sldId id="272" r:id="rId15"/>
    <p:sldId id="274" r:id="rId16"/>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snapToGrid="0">
      <p:cViewPr varScale="1">
        <p:scale>
          <a:sx n="86" d="100"/>
          <a:sy n="86" d="100"/>
        </p:scale>
        <p:origin x="4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5B0B5A-9B95-446A-A3EF-33CA67850169}" type="doc">
      <dgm:prSet loTypeId="urn:microsoft.com/office/officeart/2005/8/layout/StepDownProcess" loCatId="process" qsTypeId="urn:microsoft.com/office/officeart/2005/8/quickstyle/simple4" qsCatId="simple" csTypeId="urn:microsoft.com/office/officeart/2005/8/colors/accent0_1" csCatId="mainScheme" phldr="1"/>
      <dgm:spPr/>
      <dgm:t>
        <a:bodyPr/>
        <a:lstStyle/>
        <a:p>
          <a:endParaRPr lang="en-CA"/>
        </a:p>
      </dgm:t>
    </dgm:pt>
    <dgm:pt modelId="{E92042E6-BD9C-40FA-9FEA-35C6960CBE8C}">
      <dgm:prSet phldrT="[Text]"/>
      <dgm:spPr/>
      <dgm:t>
        <a:bodyPr/>
        <a:lstStyle/>
        <a:p>
          <a:r>
            <a:rPr lang="en-CA" b="1" dirty="0"/>
            <a:t>Scan </a:t>
          </a:r>
          <a:r>
            <a:rPr lang="en-CA" dirty="0"/>
            <a:t>Call Centre notes</a:t>
          </a:r>
        </a:p>
      </dgm:t>
    </dgm:pt>
    <dgm:pt modelId="{70377664-0D7A-4FE5-A67D-DB580B591F2F}" type="parTrans" cxnId="{A5CD7EFC-F16B-4D0F-A3D3-B2633D5D0F13}">
      <dgm:prSet/>
      <dgm:spPr/>
      <dgm:t>
        <a:bodyPr/>
        <a:lstStyle/>
        <a:p>
          <a:endParaRPr lang="en-CA"/>
        </a:p>
      </dgm:t>
    </dgm:pt>
    <dgm:pt modelId="{B78DE5F7-36E2-47C2-A3F6-1317FDF2D4E0}" type="sibTrans" cxnId="{A5CD7EFC-F16B-4D0F-A3D3-B2633D5D0F13}">
      <dgm:prSet/>
      <dgm:spPr/>
      <dgm:t>
        <a:bodyPr/>
        <a:lstStyle/>
        <a:p>
          <a:endParaRPr lang="en-CA"/>
        </a:p>
      </dgm:t>
    </dgm:pt>
    <dgm:pt modelId="{7DBF6B96-BA0B-405A-959B-A926D03B5DC0}">
      <dgm:prSet phldrT="[Text]" custT="1"/>
      <dgm:spPr/>
      <dgm:t>
        <a:bodyPr/>
        <a:lstStyle/>
        <a:p>
          <a:r>
            <a:rPr lang="en-CA" sz="1200" dirty="0"/>
            <a:t>Machine proactively looks at call centre agent’s note in order to identify T4s already reissued and avoid duplication of work</a:t>
          </a:r>
          <a:endParaRPr lang="en-CA" sz="1000" dirty="0"/>
        </a:p>
      </dgm:t>
    </dgm:pt>
    <dgm:pt modelId="{44C72AAF-E8CA-4CF5-B8E3-6B89A7C5552E}" type="parTrans" cxnId="{A33EDC3D-6F1E-45D8-AAE5-1F6B6667D513}">
      <dgm:prSet/>
      <dgm:spPr/>
      <dgm:t>
        <a:bodyPr/>
        <a:lstStyle/>
        <a:p>
          <a:endParaRPr lang="en-CA"/>
        </a:p>
      </dgm:t>
    </dgm:pt>
    <dgm:pt modelId="{F750398B-234C-421B-909B-FF215282D732}" type="sibTrans" cxnId="{A33EDC3D-6F1E-45D8-AAE5-1F6B6667D513}">
      <dgm:prSet/>
      <dgm:spPr/>
      <dgm:t>
        <a:bodyPr/>
        <a:lstStyle/>
        <a:p>
          <a:endParaRPr lang="en-CA"/>
        </a:p>
      </dgm:t>
    </dgm:pt>
    <dgm:pt modelId="{E856BD8F-BD0E-4019-9D59-EA2CD86A2BAB}">
      <dgm:prSet phldrT="[Text]"/>
      <dgm:spPr/>
      <dgm:t>
        <a:bodyPr/>
        <a:lstStyle/>
        <a:p>
          <a:r>
            <a:rPr lang="en-CA" b="1" dirty="0"/>
            <a:t>Detect </a:t>
          </a:r>
          <a:r>
            <a:rPr lang="en-CA" b="0" dirty="0"/>
            <a:t>i</a:t>
          </a:r>
          <a:r>
            <a:rPr lang="en-CA" dirty="0"/>
            <a:t>nfo needed</a:t>
          </a:r>
        </a:p>
      </dgm:t>
    </dgm:pt>
    <dgm:pt modelId="{04A8538C-93F0-4776-AD1B-CDC8BC78444A}" type="parTrans" cxnId="{6175954E-F87D-4F78-B4E3-DCF4AE71B107}">
      <dgm:prSet/>
      <dgm:spPr/>
      <dgm:t>
        <a:bodyPr/>
        <a:lstStyle/>
        <a:p>
          <a:endParaRPr lang="en-CA"/>
        </a:p>
      </dgm:t>
    </dgm:pt>
    <dgm:pt modelId="{66A6718E-2C4A-408D-840E-0AB2A33760F0}" type="sibTrans" cxnId="{6175954E-F87D-4F78-B4E3-DCF4AE71B107}">
      <dgm:prSet/>
      <dgm:spPr/>
      <dgm:t>
        <a:bodyPr/>
        <a:lstStyle/>
        <a:p>
          <a:endParaRPr lang="en-CA"/>
        </a:p>
      </dgm:t>
    </dgm:pt>
    <dgm:pt modelId="{D741C149-671A-4FCA-A2B0-7D83565B4178}">
      <dgm:prSet phldrT="[Text]"/>
      <dgm:spPr/>
      <dgm:t>
        <a:bodyPr/>
        <a:lstStyle/>
        <a:p>
          <a:r>
            <a:rPr lang="en-CA" b="1" dirty="0"/>
            <a:t>Eliminate</a:t>
          </a:r>
          <a:r>
            <a:rPr lang="en-CA" dirty="0"/>
            <a:t> completed work item</a:t>
          </a:r>
        </a:p>
      </dgm:t>
    </dgm:pt>
    <dgm:pt modelId="{9B615D9E-9BAB-4252-8891-C34ACF92E993}" type="parTrans" cxnId="{133FF4C8-75F7-4844-B244-27CD67AA0092}">
      <dgm:prSet/>
      <dgm:spPr/>
      <dgm:t>
        <a:bodyPr/>
        <a:lstStyle/>
        <a:p>
          <a:endParaRPr lang="en-CA"/>
        </a:p>
      </dgm:t>
    </dgm:pt>
    <dgm:pt modelId="{C1B0D881-5005-42DB-A50A-E9423BF6898A}" type="sibTrans" cxnId="{133FF4C8-75F7-4844-B244-27CD67AA0092}">
      <dgm:prSet/>
      <dgm:spPr/>
      <dgm:t>
        <a:bodyPr/>
        <a:lstStyle/>
        <a:p>
          <a:endParaRPr lang="en-CA"/>
        </a:p>
      </dgm:t>
    </dgm:pt>
    <dgm:pt modelId="{6144AB9B-20F9-4C5B-9703-B72431948172}">
      <dgm:prSet phldrT="[Text]" custT="1"/>
      <dgm:spPr/>
      <dgm:t>
        <a:bodyPr/>
        <a:lstStyle/>
        <a:p>
          <a:r>
            <a:rPr lang="en-CA" sz="1200" dirty="0"/>
            <a:t>SINs of clients who have been reissued a T4 are provided to processing and eliminated from the queue</a:t>
          </a:r>
        </a:p>
      </dgm:t>
    </dgm:pt>
    <dgm:pt modelId="{385EFAF8-8393-4FA6-A893-0A26D9E07589}" type="parTrans" cxnId="{41569600-FE30-4321-B062-67AB5069645F}">
      <dgm:prSet/>
      <dgm:spPr/>
      <dgm:t>
        <a:bodyPr/>
        <a:lstStyle/>
        <a:p>
          <a:endParaRPr lang="en-CA"/>
        </a:p>
      </dgm:t>
    </dgm:pt>
    <dgm:pt modelId="{EEA95FE6-269C-4DF8-876F-78DA60373CC2}" type="sibTrans" cxnId="{41569600-FE30-4321-B062-67AB5069645F}">
      <dgm:prSet/>
      <dgm:spPr/>
      <dgm:t>
        <a:bodyPr/>
        <a:lstStyle/>
        <a:p>
          <a:endParaRPr lang="en-CA"/>
        </a:p>
      </dgm:t>
    </dgm:pt>
    <dgm:pt modelId="{ADF01231-C6A4-419A-A941-92FF1E5A3382}">
      <dgm:prSet phldrT="[Text]" custT="1"/>
      <dgm:spPr/>
      <dgm:t>
        <a:bodyPr/>
        <a:lstStyle/>
        <a:p>
          <a:r>
            <a:rPr lang="en-CA" sz="1200" dirty="0"/>
            <a:t>Machine Learning model trained to detect T4 reissuance in notes</a:t>
          </a:r>
        </a:p>
      </dgm:t>
    </dgm:pt>
    <dgm:pt modelId="{2C00D673-186A-4C16-A9BB-FA2BA6067598}" type="parTrans" cxnId="{838D8F34-96B9-4A29-B84C-DE33F36524B7}">
      <dgm:prSet/>
      <dgm:spPr/>
      <dgm:t>
        <a:bodyPr/>
        <a:lstStyle/>
        <a:p>
          <a:endParaRPr lang="en-CA"/>
        </a:p>
      </dgm:t>
    </dgm:pt>
    <dgm:pt modelId="{0652721B-B375-4066-8C5D-F056B9EC2C82}" type="sibTrans" cxnId="{838D8F34-96B9-4A29-B84C-DE33F36524B7}">
      <dgm:prSet/>
      <dgm:spPr/>
      <dgm:t>
        <a:bodyPr/>
        <a:lstStyle/>
        <a:p>
          <a:endParaRPr lang="en-CA"/>
        </a:p>
      </dgm:t>
    </dgm:pt>
    <dgm:pt modelId="{A8FFEFB7-0EB0-4C79-BA50-660869EA35A2}" type="pres">
      <dgm:prSet presAssocID="{935B0B5A-9B95-446A-A3EF-33CA67850169}" presName="rootnode" presStyleCnt="0">
        <dgm:presLayoutVars>
          <dgm:chMax/>
          <dgm:chPref/>
          <dgm:dir/>
          <dgm:animLvl val="lvl"/>
        </dgm:presLayoutVars>
      </dgm:prSet>
      <dgm:spPr/>
      <dgm:t>
        <a:bodyPr/>
        <a:lstStyle/>
        <a:p>
          <a:endParaRPr lang="en-CA"/>
        </a:p>
      </dgm:t>
    </dgm:pt>
    <dgm:pt modelId="{C4BA696F-0614-4297-90F0-F56DD53BD5AB}" type="pres">
      <dgm:prSet presAssocID="{E92042E6-BD9C-40FA-9FEA-35C6960CBE8C}" presName="composite" presStyleCnt="0"/>
      <dgm:spPr/>
    </dgm:pt>
    <dgm:pt modelId="{0A1759C5-734A-4789-9CB2-E11C9E3A6CAF}" type="pres">
      <dgm:prSet presAssocID="{E92042E6-BD9C-40FA-9FEA-35C6960CBE8C}" presName="bentUpArrow1" presStyleLbl="alignImgPlace1" presStyleIdx="0" presStyleCnt="2" custScaleY="58012" custLinFactNeighborX="11473" custLinFactNeighborY="-29369"/>
      <dgm:spPr>
        <a:solidFill>
          <a:schemeClr val="accent5">
            <a:lumMod val="20000"/>
            <a:lumOff val="80000"/>
          </a:schemeClr>
        </a:solidFill>
      </dgm:spPr>
    </dgm:pt>
    <dgm:pt modelId="{6B4FF8F7-CAFC-437A-8094-D6A5D5E0E0C7}" type="pres">
      <dgm:prSet presAssocID="{E92042E6-BD9C-40FA-9FEA-35C6960CBE8C}" presName="ParentText" presStyleLbl="node1" presStyleIdx="0" presStyleCnt="3" custScaleY="76608">
        <dgm:presLayoutVars>
          <dgm:chMax val="1"/>
          <dgm:chPref val="1"/>
          <dgm:bulletEnabled val="1"/>
        </dgm:presLayoutVars>
      </dgm:prSet>
      <dgm:spPr/>
      <dgm:t>
        <a:bodyPr/>
        <a:lstStyle/>
        <a:p>
          <a:endParaRPr lang="en-CA"/>
        </a:p>
      </dgm:t>
    </dgm:pt>
    <dgm:pt modelId="{7EE7DB1C-8F09-4659-BC63-E00624FC6CBB}" type="pres">
      <dgm:prSet presAssocID="{E92042E6-BD9C-40FA-9FEA-35C6960CBE8C}" presName="ChildText" presStyleLbl="revTx" presStyleIdx="0" presStyleCnt="3" custScaleX="336897" custLinFactX="16336" custLinFactNeighborX="100000" custLinFactNeighborY="-3427">
        <dgm:presLayoutVars>
          <dgm:chMax val="0"/>
          <dgm:chPref val="0"/>
          <dgm:bulletEnabled val="1"/>
        </dgm:presLayoutVars>
      </dgm:prSet>
      <dgm:spPr/>
      <dgm:t>
        <a:bodyPr/>
        <a:lstStyle/>
        <a:p>
          <a:endParaRPr lang="en-CA"/>
        </a:p>
      </dgm:t>
    </dgm:pt>
    <dgm:pt modelId="{5E473E69-8D0B-4071-9F69-171782EF02C9}" type="pres">
      <dgm:prSet presAssocID="{B78DE5F7-36E2-47C2-A3F6-1317FDF2D4E0}" presName="sibTrans" presStyleCnt="0"/>
      <dgm:spPr/>
    </dgm:pt>
    <dgm:pt modelId="{B0F9D694-DE5E-4657-AEB4-E99D456E58B3}" type="pres">
      <dgm:prSet presAssocID="{E856BD8F-BD0E-4019-9D59-EA2CD86A2BAB}" presName="composite" presStyleCnt="0"/>
      <dgm:spPr/>
    </dgm:pt>
    <dgm:pt modelId="{A13C0A81-0CD6-4ADE-908E-159E4C7C6C05}" type="pres">
      <dgm:prSet presAssocID="{E856BD8F-BD0E-4019-9D59-EA2CD86A2BAB}" presName="bentUpArrow1" presStyleLbl="alignImgPlace1" presStyleIdx="1" presStyleCnt="2" custScaleX="98177" custScaleY="54490" custLinFactNeighborX="-34720" custLinFactNeighborY="-36988"/>
      <dgm:spPr>
        <a:solidFill>
          <a:schemeClr val="accent5">
            <a:lumMod val="20000"/>
            <a:lumOff val="80000"/>
          </a:schemeClr>
        </a:solidFill>
      </dgm:spPr>
    </dgm:pt>
    <dgm:pt modelId="{7181758D-1BFD-405C-9FDA-B457C7BA7354}" type="pres">
      <dgm:prSet presAssocID="{E856BD8F-BD0E-4019-9D59-EA2CD86A2BAB}" presName="ParentText" presStyleLbl="node1" presStyleIdx="1" presStyleCnt="3" custScaleY="81231" custLinFactNeighborX="-34124" custLinFactNeighborY="-14158">
        <dgm:presLayoutVars>
          <dgm:chMax val="1"/>
          <dgm:chPref val="1"/>
          <dgm:bulletEnabled val="1"/>
        </dgm:presLayoutVars>
      </dgm:prSet>
      <dgm:spPr/>
      <dgm:t>
        <a:bodyPr/>
        <a:lstStyle/>
        <a:p>
          <a:endParaRPr lang="en-CA"/>
        </a:p>
      </dgm:t>
    </dgm:pt>
    <dgm:pt modelId="{34E98100-13BE-413C-B4C2-99F0188B6BBF}" type="pres">
      <dgm:prSet presAssocID="{E856BD8F-BD0E-4019-9D59-EA2CD86A2BAB}" presName="ChildText" presStyleLbl="revTx" presStyleIdx="1" presStyleCnt="3" custScaleX="272590" custLinFactNeighborX="52606" custLinFactNeighborY="-5493">
        <dgm:presLayoutVars>
          <dgm:chMax val="0"/>
          <dgm:chPref val="0"/>
          <dgm:bulletEnabled val="1"/>
        </dgm:presLayoutVars>
      </dgm:prSet>
      <dgm:spPr/>
      <dgm:t>
        <a:bodyPr/>
        <a:lstStyle/>
        <a:p>
          <a:endParaRPr lang="en-CA"/>
        </a:p>
      </dgm:t>
    </dgm:pt>
    <dgm:pt modelId="{482E357B-1AA7-4E71-A15C-07B566EA2EE9}" type="pres">
      <dgm:prSet presAssocID="{66A6718E-2C4A-408D-840E-0AB2A33760F0}" presName="sibTrans" presStyleCnt="0"/>
      <dgm:spPr/>
    </dgm:pt>
    <dgm:pt modelId="{A0D5DDD4-7166-4ED9-A072-AC3454F0C68E}" type="pres">
      <dgm:prSet presAssocID="{D741C149-671A-4FCA-A2B0-7D83565B4178}" presName="composite" presStyleCnt="0"/>
      <dgm:spPr/>
    </dgm:pt>
    <dgm:pt modelId="{C63012BB-2A0C-448F-A8FA-33DEAF35DA72}" type="pres">
      <dgm:prSet presAssocID="{D741C149-671A-4FCA-A2B0-7D83565B4178}" presName="ParentText" presStyleLbl="node1" presStyleIdx="2" presStyleCnt="3" custScaleX="154988" custScaleY="69487" custLinFactNeighborX="-62241" custLinFactNeighborY="-32836">
        <dgm:presLayoutVars>
          <dgm:chMax val="1"/>
          <dgm:chPref val="1"/>
          <dgm:bulletEnabled val="1"/>
        </dgm:presLayoutVars>
      </dgm:prSet>
      <dgm:spPr/>
      <dgm:t>
        <a:bodyPr/>
        <a:lstStyle/>
        <a:p>
          <a:endParaRPr lang="en-CA"/>
        </a:p>
      </dgm:t>
    </dgm:pt>
    <dgm:pt modelId="{C7D4327B-3E5D-4EA5-9C82-8E2F42656C4A}" type="pres">
      <dgm:prSet presAssocID="{D741C149-671A-4FCA-A2B0-7D83565B4178}" presName="FinalChildText" presStyleLbl="revTx" presStyleIdx="2" presStyleCnt="3" custScaleX="244081" custScaleY="168169" custLinFactNeighborX="35354" custLinFactNeighborY="-25918">
        <dgm:presLayoutVars>
          <dgm:chMax val="0"/>
          <dgm:chPref val="0"/>
          <dgm:bulletEnabled val="1"/>
        </dgm:presLayoutVars>
      </dgm:prSet>
      <dgm:spPr/>
      <dgm:t>
        <a:bodyPr/>
        <a:lstStyle/>
        <a:p>
          <a:endParaRPr lang="en-CA"/>
        </a:p>
      </dgm:t>
    </dgm:pt>
  </dgm:ptLst>
  <dgm:cxnLst>
    <dgm:cxn modelId="{F07C2F63-18E4-4716-87C2-C56F68446F88}" type="presOf" srcId="{6144AB9B-20F9-4C5B-9703-B72431948172}" destId="{C7D4327B-3E5D-4EA5-9C82-8E2F42656C4A}" srcOrd="0" destOrd="0" presId="urn:microsoft.com/office/officeart/2005/8/layout/StepDownProcess"/>
    <dgm:cxn modelId="{28042984-E389-4646-B306-CF0EBBD53D9C}" type="presOf" srcId="{7DBF6B96-BA0B-405A-959B-A926D03B5DC0}" destId="{7EE7DB1C-8F09-4659-BC63-E00624FC6CBB}" srcOrd="0" destOrd="0" presId="urn:microsoft.com/office/officeart/2005/8/layout/StepDownProcess"/>
    <dgm:cxn modelId="{838D8F34-96B9-4A29-B84C-DE33F36524B7}" srcId="{E856BD8F-BD0E-4019-9D59-EA2CD86A2BAB}" destId="{ADF01231-C6A4-419A-A941-92FF1E5A3382}" srcOrd="0" destOrd="0" parTransId="{2C00D673-186A-4C16-A9BB-FA2BA6067598}" sibTransId="{0652721B-B375-4066-8C5D-F056B9EC2C82}"/>
    <dgm:cxn modelId="{97E1AC6B-746A-459A-9A6E-C659273C2C38}" type="presOf" srcId="{935B0B5A-9B95-446A-A3EF-33CA67850169}" destId="{A8FFEFB7-0EB0-4C79-BA50-660869EA35A2}" srcOrd="0" destOrd="0" presId="urn:microsoft.com/office/officeart/2005/8/layout/StepDownProcess"/>
    <dgm:cxn modelId="{A5CD7EFC-F16B-4D0F-A3D3-B2633D5D0F13}" srcId="{935B0B5A-9B95-446A-A3EF-33CA67850169}" destId="{E92042E6-BD9C-40FA-9FEA-35C6960CBE8C}" srcOrd="0" destOrd="0" parTransId="{70377664-0D7A-4FE5-A67D-DB580B591F2F}" sibTransId="{B78DE5F7-36E2-47C2-A3F6-1317FDF2D4E0}"/>
    <dgm:cxn modelId="{799D6BC2-C256-4AF3-A420-408C56BD0E92}" type="presOf" srcId="{E856BD8F-BD0E-4019-9D59-EA2CD86A2BAB}" destId="{7181758D-1BFD-405C-9FDA-B457C7BA7354}" srcOrd="0" destOrd="0" presId="urn:microsoft.com/office/officeart/2005/8/layout/StepDownProcess"/>
    <dgm:cxn modelId="{133FF4C8-75F7-4844-B244-27CD67AA0092}" srcId="{935B0B5A-9B95-446A-A3EF-33CA67850169}" destId="{D741C149-671A-4FCA-A2B0-7D83565B4178}" srcOrd="2" destOrd="0" parTransId="{9B615D9E-9BAB-4252-8891-C34ACF92E993}" sibTransId="{C1B0D881-5005-42DB-A50A-E9423BF6898A}"/>
    <dgm:cxn modelId="{A33EDC3D-6F1E-45D8-AAE5-1F6B6667D513}" srcId="{E92042E6-BD9C-40FA-9FEA-35C6960CBE8C}" destId="{7DBF6B96-BA0B-405A-959B-A926D03B5DC0}" srcOrd="0" destOrd="0" parTransId="{44C72AAF-E8CA-4CF5-B8E3-6B89A7C5552E}" sibTransId="{F750398B-234C-421B-909B-FF215282D732}"/>
    <dgm:cxn modelId="{A5B54AAA-C245-4CA0-80D4-A1B3A54CA956}" type="presOf" srcId="{ADF01231-C6A4-419A-A941-92FF1E5A3382}" destId="{34E98100-13BE-413C-B4C2-99F0188B6BBF}" srcOrd="0" destOrd="0" presId="urn:microsoft.com/office/officeart/2005/8/layout/StepDownProcess"/>
    <dgm:cxn modelId="{6175954E-F87D-4F78-B4E3-DCF4AE71B107}" srcId="{935B0B5A-9B95-446A-A3EF-33CA67850169}" destId="{E856BD8F-BD0E-4019-9D59-EA2CD86A2BAB}" srcOrd="1" destOrd="0" parTransId="{04A8538C-93F0-4776-AD1B-CDC8BC78444A}" sibTransId="{66A6718E-2C4A-408D-840E-0AB2A33760F0}"/>
    <dgm:cxn modelId="{5B2F1DA0-9968-47A7-8B4D-979AF051AC94}" type="presOf" srcId="{D741C149-671A-4FCA-A2B0-7D83565B4178}" destId="{C63012BB-2A0C-448F-A8FA-33DEAF35DA72}" srcOrd="0" destOrd="0" presId="urn:microsoft.com/office/officeart/2005/8/layout/StepDownProcess"/>
    <dgm:cxn modelId="{65B0522F-BAD8-4B40-8AF9-AF0E61B68A01}" type="presOf" srcId="{E92042E6-BD9C-40FA-9FEA-35C6960CBE8C}" destId="{6B4FF8F7-CAFC-437A-8094-D6A5D5E0E0C7}" srcOrd="0" destOrd="0" presId="urn:microsoft.com/office/officeart/2005/8/layout/StepDownProcess"/>
    <dgm:cxn modelId="{41569600-FE30-4321-B062-67AB5069645F}" srcId="{D741C149-671A-4FCA-A2B0-7D83565B4178}" destId="{6144AB9B-20F9-4C5B-9703-B72431948172}" srcOrd="0" destOrd="0" parTransId="{385EFAF8-8393-4FA6-A893-0A26D9E07589}" sibTransId="{EEA95FE6-269C-4DF8-876F-78DA60373CC2}"/>
    <dgm:cxn modelId="{726A1DF5-0C2C-4C84-8AEC-42F3AAFDC2A6}" type="presParOf" srcId="{A8FFEFB7-0EB0-4C79-BA50-660869EA35A2}" destId="{C4BA696F-0614-4297-90F0-F56DD53BD5AB}" srcOrd="0" destOrd="0" presId="urn:microsoft.com/office/officeart/2005/8/layout/StepDownProcess"/>
    <dgm:cxn modelId="{552BF81F-6D28-4987-BAB9-EE8FA244CD88}" type="presParOf" srcId="{C4BA696F-0614-4297-90F0-F56DD53BD5AB}" destId="{0A1759C5-734A-4789-9CB2-E11C9E3A6CAF}" srcOrd="0" destOrd="0" presId="urn:microsoft.com/office/officeart/2005/8/layout/StepDownProcess"/>
    <dgm:cxn modelId="{7621E903-C5D8-4913-88DB-DBB6225304A6}" type="presParOf" srcId="{C4BA696F-0614-4297-90F0-F56DD53BD5AB}" destId="{6B4FF8F7-CAFC-437A-8094-D6A5D5E0E0C7}" srcOrd="1" destOrd="0" presId="urn:microsoft.com/office/officeart/2005/8/layout/StepDownProcess"/>
    <dgm:cxn modelId="{D98DF21A-BC14-459D-AE27-5614B30466B4}" type="presParOf" srcId="{C4BA696F-0614-4297-90F0-F56DD53BD5AB}" destId="{7EE7DB1C-8F09-4659-BC63-E00624FC6CBB}" srcOrd="2" destOrd="0" presId="urn:microsoft.com/office/officeart/2005/8/layout/StepDownProcess"/>
    <dgm:cxn modelId="{8C5A801A-54EF-484C-9EC5-A10725C40530}" type="presParOf" srcId="{A8FFEFB7-0EB0-4C79-BA50-660869EA35A2}" destId="{5E473E69-8D0B-4071-9F69-171782EF02C9}" srcOrd="1" destOrd="0" presId="urn:microsoft.com/office/officeart/2005/8/layout/StepDownProcess"/>
    <dgm:cxn modelId="{554DA842-7404-40C4-95AF-FEBE61AAB8B5}" type="presParOf" srcId="{A8FFEFB7-0EB0-4C79-BA50-660869EA35A2}" destId="{B0F9D694-DE5E-4657-AEB4-E99D456E58B3}" srcOrd="2" destOrd="0" presId="urn:microsoft.com/office/officeart/2005/8/layout/StepDownProcess"/>
    <dgm:cxn modelId="{8EC979B5-813A-44E4-A4D3-2927F630E81B}" type="presParOf" srcId="{B0F9D694-DE5E-4657-AEB4-E99D456E58B3}" destId="{A13C0A81-0CD6-4ADE-908E-159E4C7C6C05}" srcOrd="0" destOrd="0" presId="urn:microsoft.com/office/officeart/2005/8/layout/StepDownProcess"/>
    <dgm:cxn modelId="{C68FCC8C-EE65-4D8B-9C20-9B5064BC2A07}" type="presParOf" srcId="{B0F9D694-DE5E-4657-AEB4-E99D456E58B3}" destId="{7181758D-1BFD-405C-9FDA-B457C7BA7354}" srcOrd="1" destOrd="0" presId="urn:microsoft.com/office/officeart/2005/8/layout/StepDownProcess"/>
    <dgm:cxn modelId="{3744A75A-0AC4-4E7C-917A-4080875DD758}" type="presParOf" srcId="{B0F9D694-DE5E-4657-AEB4-E99D456E58B3}" destId="{34E98100-13BE-413C-B4C2-99F0188B6BBF}" srcOrd="2" destOrd="0" presId="urn:microsoft.com/office/officeart/2005/8/layout/StepDownProcess"/>
    <dgm:cxn modelId="{A67DD859-EAE4-4A70-B563-04FB8101AA01}" type="presParOf" srcId="{A8FFEFB7-0EB0-4C79-BA50-660869EA35A2}" destId="{482E357B-1AA7-4E71-A15C-07B566EA2EE9}" srcOrd="3" destOrd="0" presId="urn:microsoft.com/office/officeart/2005/8/layout/StepDownProcess"/>
    <dgm:cxn modelId="{958E177B-4C64-4C98-A0AD-DD86CFC9A03A}" type="presParOf" srcId="{A8FFEFB7-0EB0-4C79-BA50-660869EA35A2}" destId="{A0D5DDD4-7166-4ED9-A072-AC3454F0C68E}" srcOrd="4" destOrd="0" presId="urn:microsoft.com/office/officeart/2005/8/layout/StepDownProcess"/>
    <dgm:cxn modelId="{775A0AA6-E853-4708-AB32-03B380748C59}" type="presParOf" srcId="{A0D5DDD4-7166-4ED9-A072-AC3454F0C68E}" destId="{C63012BB-2A0C-448F-A8FA-33DEAF35DA72}" srcOrd="0" destOrd="0" presId="urn:microsoft.com/office/officeart/2005/8/layout/StepDownProcess"/>
    <dgm:cxn modelId="{F5E816DE-7E7D-4080-91B6-076D76BBFB93}" type="presParOf" srcId="{A0D5DDD4-7166-4ED9-A072-AC3454F0C68E}" destId="{C7D4327B-3E5D-4EA5-9C82-8E2F42656C4A}"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5B0B5A-9B95-446A-A3EF-33CA67850169}" type="doc">
      <dgm:prSet loTypeId="urn:microsoft.com/office/officeart/2005/8/layout/StepDownProcess" loCatId="process" qsTypeId="urn:microsoft.com/office/officeart/2005/8/quickstyle/simple4" qsCatId="simple" csTypeId="urn:microsoft.com/office/officeart/2005/8/colors/accent0_1" csCatId="mainScheme" phldr="1"/>
      <dgm:spPr/>
      <dgm:t>
        <a:bodyPr/>
        <a:lstStyle/>
        <a:p>
          <a:endParaRPr lang="en-CA"/>
        </a:p>
      </dgm:t>
    </dgm:pt>
    <dgm:pt modelId="{E92042E6-BD9C-40FA-9FEA-35C6960CBE8C}">
      <dgm:prSet phldrT="[Text]" custT="1"/>
      <dgm:spPr/>
      <dgm:t>
        <a:bodyPr/>
        <a:lstStyle/>
        <a:p>
          <a:r>
            <a:rPr lang="en-CA" sz="1600" dirty="0"/>
            <a:t>Process articles</a:t>
          </a:r>
          <a:endParaRPr lang="en-CA" sz="1600" b="1" dirty="0"/>
        </a:p>
      </dgm:t>
    </dgm:pt>
    <dgm:pt modelId="{70377664-0D7A-4FE5-A67D-DB580B591F2F}" type="parTrans" cxnId="{A5CD7EFC-F16B-4D0F-A3D3-B2633D5D0F13}">
      <dgm:prSet/>
      <dgm:spPr/>
      <dgm:t>
        <a:bodyPr/>
        <a:lstStyle/>
        <a:p>
          <a:endParaRPr lang="en-CA"/>
        </a:p>
      </dgm:t>
    </dgm:pt>
    <dgm:pt modelId="{B78DE5F7-36E2-47C2-A3F6-1317FDF2D4E0}" type="sibTrans" cxnId="{A5CD7EFC-F16B-4D0F-A3D3-B2633D5D0F13}">
      <dgm:prSet/>
      <dgm:spPr/>
      <dgm:t>
        <a:bodyPr/>
        <a:lstStyle/>
        <a:p>
          <a:endParaRPr lang="en-CA"/>
        </a:p>
      </dgm:t>
    </dgm:pt>
    <dgm:pt modelId="{7DBF6B96-BA0B-405A-959B-A926D03B5DC0}">
      <dgm:prSet phldrT="[Text]" custT="1"/>
      <dgm:spPr/>
      <dgm:t>
        <a:bodyPr/>
        <a:lstStyle/>
        <a:p>
          <a:r>
            <a:rPr lang="en-CA" sz="1200" dirty="0"/>
            <a:t>Machine reads and converts all articles into mathematical representation of meaning</a:t>
          </a:r>
          <a:endParaRPr lang="en-CA" sz="1000" dirty="0"/>
        </a:p>
      </dgm:t>
    </dgm:pt>
    <dgm:pt modelId="{44C72AAF-E8CA-4CF5-B8E3-6B89A7C5552E}" type="parTrans" cxnId="{A33EDC3D-6F1E-45D8-AAE5-1F6B6667D513}">
      <dgm:prSet/>
      <dgm:spPr/>
      <dgm:t>
        <a:bodyPr/>
        <a:lstStyle/>
        <a:p>
          <a:endParaRPr lang="en-CA"/>
        </a:p>
      </dgm:t>
    </dgm:pt>
    <dgm:pt modelId="{F750398B-234C-421B-909B-FF215282D732}" type="sibTrans" cxnId="{A33EDC3D-6F1E-45D8-AAE5-1F6B6667D513}">
      <dgm:prSet/>
      <dgm:spPr/>
      <dgm:t>
        <a:bodyPr/>
        <a:lstStyle/>
        <a:p>
          <a:endParaRPr lang="en-CA"/>
        </a:p>
      </dgm:t>
    </dgm:pt>
    <dgm:pt modelId="{E856BD8F-BD0E-4019-9D59-EA2CD86A2BAB}">
      <dgm:prSet phldrT="[Text]" custT="1"/>
      <dgm:spPr/>
      <dgm:t>
        <a:bodyPr/>
        <a:lstStyle/>
        <a:p>
          <a:r>
            <a:rPr lang="en-CA" sz="1600" b="0" dirty="0"/>
            <a:t>Predict relevance</a:t>
          </a:r>
          <a:endParaRPr lang="en-CA" sz="1600" dirty="0"/>
        </a:p>
      </dgm:t>
    </dgm:pt>
    <dgm:pt modelId="{04A8538C-93F0-4776-AD1B-CDC8BC78444A}" type="parTrans" cxnId="{6175954E-F87D-4F78-B4E3-DCF4AE71B107}">
      <dgm:prSet/>
      <dgm:spPr/>
      <dgm:t>
        <a:bodyPr/>
        <a:lstStyle/>
        <a:p>
          <a:endParaRPr lang="en-CA"/>
        </a:p>
      </dgm:t>
    </dgm:pt>
    <dgm:pt modelId="{66A6718E-2C4A-408D-840E-0AB2A33760F0}" type="sibTrans" cxnId="{6175954E-F87D-4F78-B4E3-DCF4AE71B107}">
      <dgm:prSet/>
      <dgm:spPr/>
      <dgm:t>
        <a:bodyPr/>
        <a:lstStyle/>
        <a:p>
          <a:endParaRPr lang="en-CA"/>
        </a:p>
      </dgm:t>
    </dgm:pt>
    <dgm:pt modelId="{D741C149-671A-4FCA-A2B0-7D83565B4178}">
      <dgm:prSet phldrT="[Text]" custT="1"/>
      <dgm:spPr/>
      <dgm:t>
        <a:bodyPr/>
        <a:lstStyle/>
        <a:p>
          <a:r>
            <a:rPr lang="en-CA" sz="1800" dirty="0"/>
            <a:t>Create package</a:t>
          </a:r>
          <a:endParaRPr lang="en-CA" sz="1800" b="1" dirty="0"/>
        </a:p>
      </dgm:t>
    </dgm:pt>
    <dgm:pt modelId="{9B615D9E-9BAB-4252-8891-C34ACF92E993}" type="parTrans" cxnId="{133FF4C8-75F7-4844-B244-27CD67AA0092}">
      <dgm:prSet/>
      <dgm:spPr/>
      <dgm:t>
        <a:bodyPr/>
        <a:lstStyle/>
        <a:p>
          <a:endParaRPr lang="en-CA"/>
        </a:p>
      </dgm:t>
    </dgm:pt>
    <dgm:pt modelId="{C1B0D881-5005-42DB-A50A-E9423BF6898A}" type="sibTrans" cxnId="{133FF4C8-75F7-4844-B244-27CD67AA0092}">
      <dgm:prSet/>
      <dgm:spPr/>
      <dgm:t>
        <a:bodyPr/>
        <a:lstStyle/>
        <a:p>
          <a:endParaRPr lang="en-CA"/>
        </a:p>
      </dgm:t>
    </dgm:pt>
    <dgm:pt modelId="{6144AB9B-20F9-4C5B-9703-B72431948172}">
      <dgm:prSet phldrT="[Text]" custT="1"/>
      <dgm:spPr/>
      <dgm:t>
        <a:bodyPr/>
        <a:lstStyle/>
        <a:p>
          <a:r>
            <a:rPr lang="en-CA" sz="1200" dirty="0"/>
            <a:t>Automated briefing package created based on highest probability articles</a:t>
          </a:r>
        </a:p>
      </dgm:t>
    </dgm:pt>
    <dgm:pt modelId="{385EFAF8-8393-4FA6-A893-0A26D9E07589}" type="parTrans" cxnId="{41569600-FE30-4321-B062-67AB5069645F}">
      <dgm:prSet/>
      <dgm:spPr/>
      <dgm:t>
        <a:bodyPr/>
        <a:lstStyle/>
        <a:p>
          <a:endParaRPr lang="en-CA"/>
        </a:p>
      </dgm:t>
    </dgm:pt>
    <dgm:pt modelId="{EEA95FE6-269C-4DF8-876F-78DA60373CC2}" type="sibTrans" cxnId="{41569600-FE30-4321-B062-67AB5069645F}">
      <dgm:prSet/>
      <dgm:spPr/>
      <dgm:t>
        <a:bodyPr/>
        <a:lstStyle/>
        <a:p>
          <a:endParaRPr lang="en-CA"/>
        </a:p>
      </dgm:t>
    </dgm:pt>
    <dgm:pt modelId="{ADF01231-C6A4-419A-A941-92FF1E5A3382}">
      <dgm:prSet phldrT="[Text]" custT="1"/>
      <dgm:spPr/>
      <dgm:t>
        <a:bodyPr/>
        <a:lstStyle/>
        <a:p>
          <a:r>
            <a:rPr lang="en-CA" sz="1200" dirty="0"/>
            <a:t>Machine assigns a probability score to every article</a:t>
          </a:r>
        </a:p>
      </dgm:t>
    </dgm:pt>
    <dgm:pt modelId="{2C00D673-186A-4C16-A9BB-FA2BA6067598}" type="parTrans" cxnId="{838D8F34-96B9-4A29-B84C-DE33F36524B7}">
      <dgm:prSet/>
      <dgm:spPr/>
      <dgm:t>
        <a:bodyPr/>
        <a:lstStyle/>
        <a:p>
          <a:endParaRPr lang="en-CA"/>
        </a:p>
      </dgm:t>
    </dgm:pt>
    <dgm:pt modelId="{0652721B-B375-4066-8C5D-F056B9EC2C82}" type="sibTrans" cxnId="{838D8F34-96B9-4A29-B84C-DE33F36524B7}">
      <dgm:prSet/>
      <dgm:spPr/>
      <dgm:t>
        <a:bodyPr/>
        <a:lstStyle/>
        <a:p>
          <a:endParaRPr lang="en-CA"/>
        </a:p>
      </dgm:t>
    </dgm:pt>
    <dgm:pt modelId="{A8FFEFB7-0EB0-4C79-BA50-660869EA35A2}" type="pres">
      <dgm:prSet presAssocID="{935B0B5A-9B95-446A-A3EF-33CA67850169}" presName="rootnode" presStyleCnt="0">
        <dgm:presLayoutVars>
          <dgm:chMax/>
          <dgm:chPref/>
          <dgm:dir/>
          <dgm:animLvl val="lvl"/>
        </dgm:presLayoutVars>
      </dgm:prSet>
      <dgm:spPr/>
      <dgm:t>
        <a:bodyPr/>
        <a:lstStyle/>
        <a:p>
          <a:endParaRPr lang="en-CA"/>
        </a:p>
      </dgm:t>
    </dgm:pt>
    <dgm:pt modelId="{C4BA696F-0614-4297-90F0-F56DD53BD5AB}" type="pres">
      <dgm:prSet presAssocID="{E92042E6-BD9C-40FA-9FEA-35C6960CBE8C}" presName="composite" presStyleCnt="0"/>
      <dgm:spPr/>
    </dgm:pt>
    <dgm:pt modelId="{0A1759C5-734A-4789-9CB2-E11C9E3A6CAF}" type="pres">
      <dgm:prSet presAssocID="{E92042E6-BD9C-40FA-9FEA-35C6960CBE8C}" presName="bentUpArrow1" presStyleLbl="alignImgPlace1" presStyleIdx="0" presStyleCnt="2"/>
      <dgm:spPr>
        <a:solidFill>
          <a:schemeClr val="accent5">
            <a:lumMod val="20000"/>
            <a:lumOff val="80000"/>
          </a:schemeClr>
        </a:solidFill>
      </dgm:spPr>
    </dgm:pt>
    <dgm:pt modelId="{6B4FF8F7-CAFC-437A-8094-D6A5D5E0E0C7}" type="pres">
      <dgm:prSet presAssocID="{E92042E6-BD9C-40FA-9FEA-35C6960CBE8C}" presName="ParentText" presStyleLbl="node1" presStyleIdx="0" presStyleCnt="3">
        <dgm:presLayoutVars>
          <dgm:chMax val="1"/>
          <dgm:chPref val="1"/>
          <dgm:bulletEnabled val="1"/>
        </dgm:presLayoutVars>
      </dgm:prSet>
      <dgm:spPr/>
      <dgm:t>
        <a:bodyPr/>
        <a:lstStyle/>
        <a:p>
          <a:endParaRPr lang="en-CA"/>
        </a:p>
      </dgm:t>
    </dgm:pt>
    <dgm:pt modelId="{7EE7DB1C-8F09-4659-BC63-E00624FC6CBB}" type="pres">
      <dgm:prSet presAssocID="{E92042E6-BD9C-40FA-9FEA-35C6960CBE8C}" presName="ChildText" presStyleLbl="revTx" presStyleIdx="0" presStyleCnt="3" custScaleX="336897" custLinFactX="16336" custLinFactNeighborX="100000" custLinFactNeighborY="-3427">
        <dgm:presLayoutVars>
          <dgm:chMax val="0"/>
          <dgm:chPref val="0"/>
          <dgm:bulletEnabled val="1"/>
        </dgm:presLayoutVars>
      </dgm:prSet>
      <dgm:spPr/>
      <dgm:t>
        <a:bodyPr/>
        <a:lstStyle/>
        <a:p>
          <a:endParaRPr lang="en-CA"/>
        </a:p>
      </dgm:t>
    </dgm:pt>
    <dgm:pt modelId="{5E473E69-8D0B-4071-9F69-171782EF02C9}" type="pres">
      <dgm:prSet presAssocID="{B78DE5F7-36E2-47C2-A3F6-1317FDF2D4E0}" presName="sibTrans" presStyleCnt="0"/>
      <dgm:spPr/>
    </dgm:pt>
    <dgm:pt modelId="{B0F9D694-DE5E-4657-AEB4-E99D456E58B3}" type="pres">
      <dgm:prSet presAssocID="{E856BD8F-BD0E-4019-9D59-EA2CD86A2BAB}" presName="composite" presStyleCnt="0"/>
      <dgm:spPr/>
    </dgm:pt>
    <dgm:pt modelId="{A13C0A81-0CD6-4ADE-908E-159E4C7C6C05}" type="pres">
      <dgm:prSet presAssocID="{E856BD8F-BD0E-4019-9D59-EA2CD86A2BAB}" presName="bentUpArrow1" presStyleLbl="alignImgPlace1" presStyleIdx="1" presStyleCnt="2" custLinFactNeighborX="-35446" custLinFactNeighborY="3752"/>
      <dgm:spPr>
        <a:solidFill>
          <a:schemeClr val="accent5">
            <a:lumMod val="20000"/>
            <a:lumOff val="80000"/>
          </a:schemeClr>
        </a:solidFill>
      </dgm:spPr>
    </dgm:pt>
    <dgm:pt modelId="{7181758D-1BFD-405C-9FDA-B457C7BA7354}" type="pres">
      <dgm:prSet presAssocID="{E856BD8F-BD0E-4019-9D59-EA2CD86A2BAB}" presName="ParentText" presStyleLbl="node1" presStyleIdx="1" presStyleCnt="3" custLinFactNeighborX="-26902" custLinFactNeighborY="417">
        <dgm:presLayoutVars>
          <dgm:chMax val="1"/>
          <dgm:chPref val="1"/>
          <dgm:bulletEnabled val="1"/>
        </dgm:presLayoutVars>
      </dgm:prSet>
      <dgm:spPr/>
      <dgm:t>
        <a:bodyPr/>
        <a:lstStyle/>
        <a:p>
          <a:endParaRPr lang="en-CA"/>
        </a:p>
      </dgm:t>
    </dgm:pt>
    <dgm:pt modelId="{34E98100-13BE-413C-B4C2-99F0188B6BBF}" type="pres">
      <dgm:prSet presAssocID="{E856BD8F-BD0E-4019-9D59-EA2CD86A2BAB}" presName="ChildText" presStyleLbl="revTx" presStyleIdx="1" presStyleCnt="3" custScaleX="272590" custLinFactNeighborX="67860" custLinFactNeighborY="-5493">
        <dgm:presLayoutVars>
          <dgm:chMax val="0"/>
          <dgm:chPref val="0"/>
          <dgm:bulletEnabled val="1"/>
        </dgm:presLayoutVars>
      </dgm:prSet>
      <dgm:spPr/>
      <dgm:t>
        <a:bodyPr/>
        <a:lstStyle/>
        <a:p>
          <a:endParaRPr lang="en-CA"/>
        </a:p>
      </dgm:t>
    </dgm:pt>
    <dgm:pt modelId="{482E357B-1AA7-4E71-A15C-07B566EA2EE9}" type="pres">
      <dgm:prSet presAssocID="{66A6718E-2C4A-408D-840E-0AB2A33760F0}" presName="sibTrans" presStyleCnt="0"/>
      <dgm:spPr/>
    </dgm:pt>
    <dgm:pt modelId="{A0D5DDD4-7166-4ED9-A072-AC3454F0C68E}" type="pres">
      <dgm:prSet presAssocID="{D741C149-671A-4FCA-A2B0-7D83565B4178}" presName="composite" presStyleCnt="0"/>
      <dgm:spPr/>
    </dgm:pt>
    <dgm:pt modelId="{C63012BB-2A0C-448F-A8FA-33DEAF35DA72}" type="pres">
      <dgm:prSet presAssocID="{D741C149-671A-4FCA-A2B0-7D83565B4178}" presName="ParentText" presStyleLbl="node1" presStyleIdx="2" presStyleCnt="3" custLinFactNeighborX="-54849" custLinFactNeighborY="1167">
        <dgm:presLayoutVars>
          <dgm:chMax val="1"/>
          <dgm:chPref val="1"/>
          <dgm:bulletEnabled val="1"/>
        </dgm:presLayoutVars>
      </dgm:prSet>
      <dgm:spPr/>
      <dgm:t>
        <a:bodyPr/>
        <a:lstStyle/>
        <a:p>
          <a:endParaRPr lang="en-CA"/>
        </a:p>
      </dgm:t>
    </dgm:pt>
    <dgm:pt modelId="{C7D4327B-3E5D-4EA5-9C82-8E2F42656C4A}" type="pres">
      <dgm:prSet presAssocID="{D741C149-671A-4FCA-A2B0-7D83565B4178}" presName="FinalChildText" presStyleLbl="revTx" presStyleIdx="2" presStyleCnt="3" custScaleX="185381" custLinFactNeighborX="-16797">
        <dgm:presLayoutVars>
          <dgm:chMax val="0"/>
          <dgm:chPref val="0"/>
          <dgm:bulletEnabled val="1"/>
        </dgm:presLayoutVars>
      </dgm:prSet>
      <dgm:spPr/>
      <dgm:t>
        <a:bodyPr/>
        <a:lstStyle/>
        <a:p>
          <a:endParaRPr lang="en-CA"/>
        </a:p>
      </dgm:t>
    </dgm:pt>
  </dgm:ptLst>
  <dgm:cxnLst>
    <dgm:cxn modelId="{26EFB9C0-DDB3-4FF5-A1AD-D5FD601ABE91}" type="presOf" srcId="{E856BD8F-BD0E-4019-9D59-EA2CD86A2BAB}" destId="{7181758D-1BFD-405C-9FDA-B457C7BA7354}" srcOrd="0" destOrd="0" presId="urn:microsoft.com/office/officeart/2005/8/layout/StepDownProcess"/>
    <dgm:cxn modelId="{838D8F34-96B9-4A29-B84C-DE33F36524B7}" srcId="{E856BD8F-BD0E-4019-9D59-EA2CD86A2BAB}" destId="{ADF01231-C6A4-419A-A941-92FF1E5A3382}" srcOrd="0" destOrd="0" parTransId="{2C00D673-186A-4C16-A9BB-FA2BA6067598}" sibTransId="{0652721B-B375-4066-8C5D-F056B9EC2C82}"/>
    <dgm:cxn modelId="{08A5709E-7473-4D65-8CA2-89C62E2504EA}" type="presOf" srcId="{E92042E6-BD9C-40FA-9FEA-35C6960CBE8C}" destId="{6B4FF8F7-CAFC-437A-8094-D6A5D5E0E0C7}" srcOrd="0" destOrd="0" presId="urn:microsoft.com/office/officeart/2005/8/layout/StepDownProcess"/>
    <dgm:cxn modelId="{704459D6-D2BF-48C1-906A-509212829D7C}" type="presOf" srcId="{7DBF6B96-BA0B-405A-959B-A926D03B5DC0}" destId="{7EE7DB1C-8F09-4659-BC63-E00624FC6CBB}" srcOrd="0" destOrd="0" presId="urn:microsoft.com/office/officeart/2005/8/layout/StepDownProcess"/>
    <dgm:cxn modelId="{1C73E7F0-7D11-47EB-B903-6314F03F3BC1}" type="presOf" srcId="{935B0B5A-9B95-446A-A3EF-33CA67850169}" destId="{A8FFEFB7-0EB0-4C79-BA50-660869EA35A2}" srcOrd="0" destOrd="0" presId="urn:microsoft.com/office/officeart/2005/8/layout/StepDownProcess"/>
    <dgm:cxn modelId="{295E5910-79E0-4ABF-B2FD-DBE5F801ACE3}" type="presOf" srcId="{6144AB9B-20F9-4C5B-9703-B72431948172}" destId="{C7D4327B-3E5D-4EA5-9C82-8E2F42656C4A}" srcOrd="0" destOrd="0" presId="urn:microsoft.com/office/officeart/2005/8/layout/StepDownProcess"/>
    <dgm:cxn modelId="{A5CD7EFC-F16B-4D0F-A3D3-B2633D5D0F13}" srcId="{935B0B5A-9B95-446A-A3EF-33CA67850169}" destId="{E92042E6-BD9C-40FA-9FEA-35C6960CBE8C}" srcOrd="0" destOrd="0" parTransId="{70377664-0D7A-4FE5-A67D-DB580B591F2F}" sibTransId="{B78DE5F7-36E2-47C2-A3F6-1317FDF2D4E0}"/>
    <dgm:cxn modelId="{146BD129-4B43-4A83-8372-A912E439DAD3}" type="presOf" srcId="{D741C149-671A-4FCA-A2B0-7D83565B4178}" destId="{C63012BB-2A0C-448F-A8FA-33DEAF35DA72}" srcOrd="0" destOrd="0" presId="urn:microsoft.com/office/officeart/2005/8/layout/StepDownProcess"/>
    <dgm:cxn modelId="{A33EDC3D-6F1E-45D8-AAE5-1F6B6667D513}" srcId="{E92042E6-BD9C-40FA-9FEA-35C6960CBE8C}" destId="{7DBF6B96-BA0B-405A-959B-A926D03B5DC0}" srcOrd="0" destOrd="0" parTransId="{44C72AAF-E8CA-4CF5-B8E3-6B89A7C5552E}" sibTransId="{F750398B-234C-421B-909B-FF215282D732}"/>
    <dgm:cxn modelId="{133FF4C8-75F7-4844-B244-27CD67AA0092}" srcId="{935B0B5A-9B95-446A-A3EF-33CA67850169}" destId="{D741C149-671A-4FCA-A2B0-7D83565B4178}" srcOrd="2" destOrd="0" parTransId="{9B615D9E-9BAB-4252-8891-C34ACF92E993}" sibTransId="{C1B0D881-5005-42DB-A50A-E9423BF6898A}"/>
    <dgm:cxn modelId="{F327E1F7-DB5B-484B-AE60-160649662B78}" type="presOf" srcId="{ADF01231-C6A4-419A-A941-92FF1E5A3382}" destId="{34E98100-13BE-413C-B4C2-99F0188B6BBF}" srcOrd="0" destOrd="0" presId="urn:microsoft.com/office/officeart/2005/8/layout/StepDownProcess"/>
    <dgm:cxn modelId="{6175954E-F87D-4F78-B4E3-DCF4AE71B107}" srcId="{935B0B5A-9B95-446A-A3EF-33CA67850169}" destId="{E856BD8F-BD0E-4019-9D59-EA2CD86A2BAB}" srcOrd="1" destOrd="0" parTransId="{04A8538C-93F0-4776-AD1B-CDC8BC78444A}" sibTransId="{66A6718E-2C4A-408D-840E-0AB2A33760F0}"/>
    <dgm:cxn modelId="{41569600-FE30-4321-B062-67AB5069645F}" srcId="{D741C149-671A-4FCA-A2B0-7D83565B4178}" destId="{6144AB9B-20F9-4C5B-9703-B72431948172}" srcOrd="0" destOrd="0" parTransId="{385EFAF8-8393-4FA6-A893-0A26D9E07589}" sibTransId="{EEA95FE6-269C-4DF8-876F-78DA60373CC2}"/>
    <dgm:cxn modelId="{94F75CA9-35DF-43E7-8686-4EC42A932233}" type="presParOf" srcId="{A8FFEFB7-0EB0-4C79-BA50-660869EA35A2}" destId="{C4BA696F-0614-4297-90F0-F56DD53BD5AB}" srcOrd="0" destOrd="0" presId="urn:microsoft.com/office/officeart/2005/8/layout/StepDownProcess"/>
    <dgm:cxn modelId="{B54C339B-CE1F-4DA0-8E3D-069C2E06D40F}" type="presParOf" srcId="{C4BA696F-0614-4297-90F0-F56DD53BD5AB}" destId="{0A1759C5-734A-4789-9CB2-E11C9E3A6CAF}" srcOrd="0" destOrd="0" presId="urn:microsoft.com/office/officeart/2005/8/layout/StepDownProcess"/>
    <dgm:cxn modelId="{81F6ED8D-6CF1-4E1D-857E-A7380789EDE3}" type="presParOf" srcId="{C4BA696F-0614-4297-90F0-F56DD53BD5AB}" destId="{6B4FF8F7-CAFC-437A-8094-D6A5D5E0E0C7}" srcOrd="1" destOrd="0" presId="urn:microsoft.com/office/officeart/2005/8/layout/StepDownProcess"/>
    <dgm:cxn modelId="{D6A0986E-9C7D-4B25-847B-FE782827701F}" type="presParOf" srcId="{C4BA696F-0614-4297-90F0-F56DD53BD5AB}" destId="{7EE7DB1C-8F09-4659-BC63-E00624FC6CBB}" srcOrd="2" destOrd="0" presId="urn:microsoft.com/office/officeart/2005/8/layout/StepDownProcess"/>
    <dgm:cxn modelId="{F14E64BF-64D3-48E4-8490-442FE2975A68}" type="presParOf" srcId="{A8FFEFB7-0EB0-4C79-BA50-660869EA35A2}" destId="{5E473E69-8D0B-4071-9F69-171782EF02C9}" srcOrd="1" destOrd="0" presId="urn:microsoft.com/office/officeart/2005/8/layout/StepDownProcess"/>
    <dgm:cxn modelId="{A08238D6-3B22-4221-A2E4-1755BECD0DC1}" type="presParOf" srcId="{A8FFEFB7-0EB0-4C79-BA50-660869EA35A2}" destId="{B0F9D694-DE5E-4657-AEB4-E99D456E58B3}" srcOrd="2" destOrd="0" presId="urn:microsoft.com/office/officeart/2005/8/layout/StepDownProcess"/>
    <dgm:cxn modelId="{C3A54882-6075-4941-B607-3C38D125A087}" type="presParOf" srcId="{B0F9D694-DE5E-4657-AEB4-E99D456E58B3}" destId="{A13C0A81-0CD6-4ADE-908E-159E4C7C6C05}" srcOrd="0" destOrd="0" presId="urn:microsoft.com/office/officeart/2005/8/layout/StepDownProcess"/>
    <dgm:cxn modelId="{4EDBE404-4946-4D3F-99F0-28AD11985F93}" type="presParOf" srcId="{B0F9D694-DE5E-4657-AEB4-E99D456E58B3}" destId="{7181758D-1BFD-405C-9FDA-B457C7BA7354}" srcOrd="1" destOrd="0" presId="urn:microsoft.com/office/officeart/2005/8/layout/StepDownProcess"/>
    <dgm:cxn modelId="{238E0132-08D2-4FD5-9D37-BAEC2510207E}" type="presParOf" srcId="{B0F9D694-DE5E-4657-AEB4-E99D456E58B3}" destId="{34E98100-13BE-413C-B4C2-99F0188B6BBF}" srcOrd="2" destOrd="0" presId="urn:microsoft.com/office/officeart/2005/8/layout/StepDownProcess"/>
    <dgm:cxn modelId="{EDC70837-2CD2-4D40-B66A-A7CCBC08616B}" type="presParOf" srcId="{A8FFEFB7-0EB0-4C79-BA50-660869EA35A2}" destId="{482E357B-1AA7-4E71-A15C-07B566EA2EE9}" srcOrd="3" destOrd="0" presId="urn:microsoft.com/office/officeart/2005/8/layout/StepDownProcess"/>
    <dgm:cxn modelId="{02F46C9E-6CE5-42D0-A83C-E001BDA2976E}" type="presParOf" srcId="{A8FFEFB7-0EB0-4C79-BA50-660869EA35A2}" destId="{A0D5DDD4-7166-4ED9-A072-AC3454F0C68E}" srcOrd="4" destOrd="0" presId="urn:microsoft.com/office/officeart/2005/8/layout/StepDownProcess"/>
    <dgm:cxn modelId="{260716C5-6441-4FCD-A5A4-D7A4CA65B590}" type="presParOf" srcId="{A0D5DDD4-7166-4ED9-A072-AC3454F0C68E}" destId="{C63012BB-2A0C-448F-A8FA-33DEAF35DA72}" srcOrd="0" destOrd="0" presId="urn:microsoft.com/office/officeart/2005/8/layout/StepDownProcess"/>
    <dgm:cxn modelId="{B36B55E1-E45D-4781-8505-834B455D133D}" type="presParOf" srcId="{A0D5DDD4-7166-4ED9-A072-AC3454F0C68E}" destId="{C7D4327B-3E5D-4EA5-9C82-8E2F42656C4A}" srcOrd="1"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5B0B5A-9B95-446A-A3EF-33CA67850169}" type="doc">
      <dgm:prSet loTypeId="urn:microsoft.com/office/officeart/2005/8/layout/StepDownProcess" loCatId="process" qsTypeId="urn:microsoft.com/office/officeart/2005/8/quickstyle/simple4" qsCatId="simple" csTypeId="urn:microsoft.com/office/officeart/2005/8/colors/accent0_1" csCatId="mainScheme" phldr="1"/>
      <dgm:spPr/>
      <dgm:t>
        <a:bodyPr/>
        <a:lstStyle/>
        <a:p>
          <a:endParaRPr lang="en-CA"/>
        </a:p>
      </dgm:t>
    </dgm:pt>
    <dgm:pt modelId="{E92042E6-BD9C-40FA-9FEA-35C6960CBE8C}">
      <dgm:prSet phldrT="[Text]" custT="1"/>
      <dgm:spPr/>
      <dgm:t>
        <a:bodyPr/>
        <a:lstStyle/>
        <a:p>
          <a:r>
            <a:rPr lang="en-CA" sz="1200" b="0" dirty="0"/>
            <a:t>Technical input</a:t>
          </a:r>
        </a:p>
      </dgm:t>
    </dgm:pt>
    <dgm:pt modelId="{70377664-0D7A-4FE5-A67D-DB580B591F2F}" type="parTrans" cxnId="{A5CD7EFC-F16B-4D0F-A3D3-B2633D5D0F13}">
      <dgm:prSet/>
      <dgm:spPr/>
      <dgm:t>
        <a:bodyPr/>
        <a:lstStyle/>
        <a:p>
          <a:endParaRPr lang="en-CA" sz="1200"/>
        </a:p>
      </dgm:t>
    </dgm:pt>
    <dgm:pt modelId="{B78DE5F7-36E2-47C2-A3F6-1317FDF2D4E0}" type="sibTrans" cxnId="{A5CD7EFC-F16B-4D0F-A3D3-B2633D5D0F13}">
      <dgm:prSet/>
      <dgm:spPr/>
      <dgm:t>
        <a:bodyPr/>
        <a:lstStyle/>
        <a:p>
          <a:endParaRPr lang="en-CA" sz="1200"/>
        </a:p>
      </dgm:t>
    </dgm:pt>
    <dgm:pt modelId="{7DBF6B96-BA0B-405A-959B-A926D03B5DC0}">
      <dgm:prSet phldrT="[Text]" custT="1"/>
      <dgm:spPr/>
      <dgm:t>
        <a:bodyPr/>
        <a:lstStyle/>
        <a:p>
          <a:r>
            <a:rPr lang="en-CA" sz="1200" dirty="0"/>
            <a:t>CDO provided input in the negotiation with the vendor and offered Audit an alternative internally-build solution</a:t>
          </a:r>
        </a:p>
      </dgm:t>
    </dgm:pt>
    <dgm:pt modelId="{44C72AAF-E8CA-4CF5-B8E3-6B89A7C5552E}" type="parTrans" cxnId="{A33EDC3D-6F1E-45D8-AAE5-1F6B6667D513}">
      <dgm:prSet/>
      <dgm:spPr/>
      <dgm:t>
        <a:bodyPr/>
        <a:lstStyle/>
        <a:p>
          <a:endParaRPr lang="en-CA" sz="1200"/>
        </a:p>
      </dgm:t>
    </dgm:pt>
    <dgm:pt modelId="{F750398B-234C-421B-909B-FF215282D732}" type="sibTrans" cxnId="{A33EDC3D-6F1E-45D8-AAE5-1F6B6667D513}">
      <dgm:prSet/>
      <dgm:spPr/>
      <dgm:t>
        <a:bodyPr/>
        <a:lstStyle/>
        <a:p>
          <a:endParaRPr lang="en-CA" sz="1200"/>
        </a:p>
      </dgm:t>
    </dgm:pt>
    <dgm:pt modelId="{E856BD8F-BD0E-4019-9D59-EA2CD86A2BAB}">
      <dgm:prSet phldrT="[Text]" custT="1"/>
      <dgm:spPr/>
      <dgm:t>
        <a:bodyPr/>
        <a:lstStyle/>
        <a:p>
          <a:r>
            <a:rPr lang="en-CA" sz="1200" b="0" dirty="0"/>
            <a:t>Stronger bargaining position</a:t>
          </a:r>
        </a:p>
      </dgm:t>
    </dgm:pt>
    <dgm:pt modelId="{04A8538C-93F0-4776-AD1B-CDC8BC78444A}" type="parTrans" cxnId="{6175954E-F87D-4F78-B4E3-DCF4AE71B107}">
      <dgm:prSet/>
      <dgm:spPr/>
      <dgm:t>
        <a:bodyPr/>
        <a:lstStyle/>
        <a:p>
          <a:endParaRPr lang="en-CA" sz="1200"/>
        </a:p>
      </dgm:t>
    </dgm:pt>
    <dgm:pt modelId="{66A6718E-2C4A-408D-840E-0AB2A33760F0}" type="sibTrans" cxnId="{6175954E-F87D-4F78-B4E3-DCF4AE71B107}">
      <dgm:prSet/>
      <dgm:spPr/>
      <dgm:t>
        <a:bodyPr/>
        <a:lstStyle/>
        <a:p>
          <a:endParaRPr lang="en-CA" sz="1200"/>
        </a:p>
      </dgm:t>
    </dgm:pt>
    <dgm:pt modelId="{D741C149-671A-4FCA-A2B0-7D83565B4178}">
      <dgm:prSet phldrT="[Text]" custT="1"/>
      <dgm:spPr/>
      <dgm:t>
        <a:bodyPr/>
        <a:lstStyle/>
        <a:p>
          <a:r>
            <a:rPr lang="en-CA" sz="1200" b="0" dirty="0" smtClean="0"/>
            <a:t>Model improvements</a:t>
          </a:r>
          <a:endParaRPr lang="en-CA" sz="1200" b="0" dirty="0"/>
        </a:p>
      </dgm:t>
    </dgm:pt>
    <dgm:pt modelId="{9B615D9E-9BAB-4252-8891-C34ACF92E993}" type="parTrans" cxnId="{133FF4C8-75F7-4844-B244-27CD67AA0092}">
      <dgm:prSet/>
      <dgm:spPr/>
      <dgm:t>
        <a:bodyPr/>
        <a:lstStyle/>
        <a:p>
          <a:endParaRPr lang="en-CA" sz="1200"/>
        </a:p>
      </dgm:t>
    </dgm:pt>
    <dgm:pt modelId="{C1B0D881-5005-42DB-A50A-E9423BF6898A}" type="sibTrans" cxnId="{133FF4C8-75F7-4844-B244-27CD67AA0092}">
      <dgm:prSet/>
      <dgm:spPr/>
      <dgm:t>
        <a:bodyPr/>
        <a:lstStyle/>
        <a:p>
          <a:endParaRPr lang="en-CA" sz="1200"/>
        </a:p>
      </dgm:t>
    </dgm:pt>
    <dgm:pt modelId="{6144AB9B-20F9-4C5B-9703-B72431948172}">
      <dgm:prSet phldrT="[Text]" custT="1"/>
      <dgm:spPr/>
      <dgm:t>
        <a:bodyPr/>
        <a:lstStyle/>
        <a:p>
          <a:r>
            <a:rPr lang="en-CA" sz="1200" dirty="0" smtClean="0"/>
            <a:t>CDO took the delivered model, refined it and added a number of significant functionalities to create the final product.</a:t>
          </a:r>
          <a:endParaRPr lang="en-CA" sz="1200" dirty="0"/>
        </a:p>
      </dgm:t>
    </dgm:pt>
    <dgm:pt modelId="{385EFAF8-8393-4FA6-A893-0A26D9E07589}" type="parTrans" cxnId="{41569600-FE30-4321-B062-67AB5069645F}">
      <dgm:prSet/>
      <dgm:spPr/>
      <dgm:t>
        <a:bodyPr/>
        <a:lstStyle/>
        <a:p>
          <a:endParaRPr lang="en-CA" sz="1200"/>
        </a:p>
      </dgm:t>
    </dgm:pt>
    <dgm:pt modelId="{EEA95FE6-269C-4DF8-876F-78DA60373CC2}" type="sibTrans" cxnId="{41569600-FE30-4321-B062-67AB5069645F}">
      <dgm:prSet/>
      <dgm:spPr/>
      <dgm:t>
        <a:bodyPr/>
        <a:lstStyle/>
        <a:p>
          <a:endParaRPr lang="en-CA" sz="1200"/>
        </a:p>
      </dgm:t>
    </dgm:pt>
    <dgm:pt modelId="{ADF01231-C6A4-419A-A941-92FF1E5A3382}">
      <dgm:prSet phldrT="[Text]" custT="1"/>
      <dgm:spPr/>
      <dgm:t>
        <a:bodyPr/>
        <a:lstStyle/>
        <a:p>
          <a:r>
            <a:rPr lang="en-CA" sz="1200" dirty="0"/>
            <a:t>Audit was able to negotiate for the full model IP at a lower cost</a:t>
          </a:r>
        </a:p>
      </dgm:t>
    </dgm:pt>
    <dgm:pt modelId="{2C00D673-186A-4C16-A9BB-FA2BA6067598}" type="parTrans" cxnId="{838D8F34-96B9-4A29-B84C-DE33F36524B7}">
      <dgm:prSet/>
      <dgm:spPr/>
      <dgm:t>
        <a:bodyPr/>
        <a:lstStyle/>
        <a:p>
          <a:endParaRPr lang="en-CA" sz="1200"/>
        </a:p>
      </dgm:t>
    </dgm:pt>
    <dgm:pt modelId="{0652721B-B375-4066-8C5D-F056B9EC2C82}" type="sibTrans" cxnId="{838D8F34-96B9-4A29-B84C-DE33F36524B7}">
      <dgm:prSet/>
      <dgm:spPr/>
      <dgm:t>
        <a:bodyPr/>
        <a:lstStyle/>
        <a:p>
          <a:endParaRPr lang="en-CA" sz="1200"/>
        </a:p>
      </dgm:t>
    </dgm:pt>
    <dgm:pt modelId="{A8FFEFB7-0EB0-4C79-BA50-660869EA35A2}" type="pres">
      <dgm:prSet presAssocID="{935B0B5A-9B95-446A-A3EF-33CA67850169}" presName="rootnode" presStyleCnt="0">
        <dgm:presLayoutVars>
          <dgm:chMax/>
          <dgm:chPref/>
          <dgm:dir/>
          <dgm:animLvl val="lvl"/>
        </dgm:presLayoutVars>
      </dgm:prSet>
      <dgm:spPr/>
      <dgm:t>
        <a:bodyPr/>
        <a:lstStyle/>
        <a:p>
          <a:endParaRPr lang="en-CA"/>
        </a:p>
      </dgm:t>
    </dgm:pt>
    <dgm:pt modelId="{C4BA696F-0614-4297-90F0-F56DD53BD5AB}" type="pres">
      <dgm:prSet presAssocID="{E92042E6-BD9C-40FA-9FEA-35C6960CBE8C}" presName="composite" presStyleCnt="0"/>
      <dgm:spPr/>
    </dgm:pt>
    <dgm:pt modelId="{0A1759C5-734A-4789-9CB2-E11C9E3A6CAF}" type="pres">
      <dgm:prSet presAssocID="{E92042E6-BD9C-40FA-9FEA-35C6960CBE8C}" presName="bentUpArrow1" presStyleLbl="alignImgPlace1" presStyleIdx="0" presStyleCnt="2"/>
      <dgm:spPr>
        <a:solidFill>
          <a:schemeClr val="accent5">
            <a:lumMod val="20000"/>
            <a:lumOff val="80000"/>
          </a:schemeClr>
        </a:solidFill>
      </dgm:spPr>
    </dgm:pt>
    <dgm:pt modelId="{6B4FF8F7-CAFC-437A-8094-D6A5D5E0E0C7}" type="pres">
      <dgm:prSet presAssocID="{E92042E6-BD9C-40FA-9FEA-35C6960CBE8C}" presName="ParentText" presStyleLbl="node1" presStyleIdx="0" presStyleCnt="3">
        <dgm:presLayoutVars>
          <dgm:chMax val="1"/>
          <dgm:chPref val="1"/>
          <dgm:bulletEnabled val="1"/>
        </dgm:presLayoutVars>
      </dgm:prSet>
      <dgm:spPr/>
      <dgm:t>
        <a:bodyPr/>
        <a:lstStyle/>
        <a:p>
          <a:endParaRPr lang="en-CA"/>
        </a:p>
      </dgm:t>
    </dgm:pt>
    <dgm:pt modelId="{7EE7DB1C-8F09-4659-BC63-E00624FC6CBB}" type="pres">
      <dgm:prSet presAssocID="{E92042E6-BD9C-40FA-9FEA-35C6960CBE8C}" presName="ChildText" presStyleLbl="revTx" presStyleIdx="0" presStyleCnt="3" custScaleX="336897" custLinFactX="16336" custLinFactNeighborX="100000" custLinFactNeighborY="-3427">
        <dgm:presLayoutVars>
          <dgm:chMax val="0"/>
          <dgm:chPref val="0"/>
          <dgm:bulletEnabled val="1"/>
        </dgm:presLayoutVars>
      </dgm:prSet>
      <dgm:spPr/>
      <dgm:t>
        <a:bodyPr/>
        <a:lstStyle/>
        <a:p>
          <a:endParaRPr lang="en-CA"/>
        </a:p>
      </dgm:t>
    </dgm:pt>
    <dgm:pt modelId="{5E473E69-8D0B-4071-9F69-171782EF02C9}" type="pres">
      <dgm:prSet presAssocID="{B78DE5F7-36E2-47C2-A3F6-1317FDF2D4E0}" presName="sibTrans" presStyleCnt="0"/>
      <dgm:spPr/>
    </dgm:pt>
    <dgm:pt modelId="{B0F9D694-DE5E-4657-AEB4-E99D456E58B3}" type="pres">
      <dgm:prSet presAssocID="{E856BD8F-BD0E-4019-9D59-EA2CD86A2BAB}" presName="composite" presStyleCnt="0"/>
      <dgm:spPr/>
    </dgm:pt>
    <dgm:pt modelId="{A13C0A81-0CD6-4ADE-908E-159E4C7C6C05}" type="pres">
      <dgm:prSet presAssocID="{E856BD8F-BD0E-4019-9D59-EA2CD86A2BAB}" presName="bentUpArrow1" presStyleLbl="alignImgPlace1" presStyleIdx="1" presStyleCnt="2" custLinFactNeighborX="-18120"/>
      <dgm:spPr>
        <a:solidFill>
          <a:schemeClr val="accent5">
            <a:lumMod val="20000"/>
            <a:lumOff val="80000"/>
          </a:schemeClr>
        </a:solidFill>
      </dgm:spPr>
    </dgm:pt>
    <dgm:pt modelId="{7181758D-1BFD-405C-9FDA-B457C7BA7354}" type="pres">
      <dgm:prSet presAssocID="{E856BD8F-BD0E-4019-9D59-EA2CD86A2BAB}" presName="ParentText" presStyleLbl="node1" presStyleIdx="1" presStyleCnt="3" custLinFactNeighborX="-12255">
        <dgm:presLayoutVars>
          <dgm:chMax val="1"/>
          <dgm:chPref val="1"/>
          <dgm:bulletEnabled val="1"/>
        </dgm:presLayoutVars>
      </dgm:prSet>
      <dgm:spPr/>
      <dgm:t>
        <a:bodyPr/>
        <a:lstStyle/>
        <a:p>
          <a:endParaRPr lang="en-CA"/>
        </a:p>
      </dgm:t>
    </dgm:pt>
    <dgm:pt modelId="{34E98100-13BE-413C-B4C2-99F0188B6BBF}" type="pres">
      <dgm:prSet presAssocID="{E856BD8F-BD0E-4019-9D59-EA2CD86A2BAB}" presName="ChildText" presStyleLbl="revTx" presStyleIdx="1" presStyleCnt="3" custScaleX="272590" custLinFactNeighborX="67860" custLinFactNeighborY="-5493">
        <dgm:presLayoutVars>
          <dgm:chMax val="0"/>
          <dgm:chPref val="0"/>
          <dgm:bulletEnabled val="1"/>
        </dgm:presLayoutVars>
      </dgm:prSet>
      <dgm:spPr/>
      <dgm:t>
        <a:bodyPr/>
        <a:lstStyle/>
        <a:p>
          <a:endParaRPr lang="en-CA"/>
        </a:p>
      </dgm:t>
    </dgm:pt>
    <dgm:pt modelId="{482E357B-1AA7-4E71-A15C-07B566EA2EE9}" type="pres">
      <dgm:prSet presAssocID="{66A6718E-2C4A-408D-840E-0AB2A33760F0}" presName="sibTrans" presStyleCnt="0"/>
      <dgm:spPr/>
    </dgm:pt>
    <dgm:pt modelId="{A0D5DDD4-7166-4ED9-A072-AC3454F0C68E}" type="pres">
      <dgm:prSet presAssocID="{D741C149-671A-4FCA-A2B0-7D83565B4178}" presName="composite" presStyleCnt="0"/>
      <dgm:spPr/>
    </dgm:pt>
    <dgm:pt modelId="{C63012BB-2A0C-448F-A8FA-33DEAF35DA72}" type="pres">
      <dgm:prSet presAssocID="{D741C149-671A-4FCA-A2B0-7D83565B4178}" presName="ParentText" presStyleLbl="node1" presStyleIdx="2" presStyleCnt="3" custLinFactNeighborX="-42637" custLinFactNeighborY="1167">
        <dgm:presLayoutVars>
          <dgm:chMax val="1"/>
          <dgm:chPref val="1"/>
          <dgm:bulletEnabled val="1"/>
        </dgm:presLayoutVars>
      </dgm:prSet>
      <dgm:spPr/>
      <dgm:t>
        <a:bodyPr/>
        <a:lstStyle/>
        <a:p>
          <a:endParaRPr lang="en-CA"/>
        </a:p>
      </dgm:t>
    </dgm:pt>
    <dgm:pt modelId="{C7D4327B-3E5D-4EA5-9C82-8E2F42656C4A}" type="pres">
      <dgm:prSet presAssocID="{D741C149-671A-4FCA-A2B0-7D83565B4178}" presName="FinalChildText" presStyleLbl="revTx" presStyleIdx="2" presStyleCnt="3" custScaleX="247606" custLinFactNeighborX="-8066" custLinFactNeighborY="11027">
        <dgm:presLayoutVars>
          <dgm:chMax val="0"/>
          <dgm:chPref val="0"/>
          <dgm:bulletEnabled val="1"/>
        </dgm:presLayoutVars>
      </dgm:prSet>
      <dgm:spPr/>
      <dgm:t>
        <a:bodyPr/>
        <a:lstStyle/>
        <a:p>
          <a:endParaRPr lang="en-CA"/>
        </a:p>
      </dgm:t>
    </dgm:pt>
  </dgm:ptLst>
  <dgm:cxnLst>
    <dgm:cxn modelId="{322805FA-009A-4847-ADD5-CEDF61606745}" type="presOf" srcId="{7DBF6B96-BA0B-405A-959B-A926D03B5DC0}" destId="{7EE7DB1C-8F09-4659-BC63-E00624FC6CBB}" srcOrd="0" destOrd="0" presId="urn:microsoft.com/office/officeart/2005/8/layout/StepDownProcess"/>
    <dgm:cxn modelId="{ED2F9D5F-2A8E-4FDE-A34F-56575664B306}" type="presOf" srcId="{6144AB9B-20F9-4C5B-9703-B72431948172}" destId="{C7D4327B-3E5D-4EA5-9C82-8E2F42656C4A}" srcOrd="0" destOrd="0" presId="urn:microsoft.com/office/officeart/2005/8/layout/StepDownProcess"/>
    <dgm:cxn modelId="{AE30B643-EFF4-4E65-9C8A-E84CC6D05B14}" type="presOf" srcId="{E92042E6-BD9C-40FA-9FEA-35C6960CBE8C}" destId="{6B4FF8F7-CAFC-437A-8094-D6A5D5E0E0C7}" srcOrd="0" destOrd="0" presId="urn:microsoft.com/office/officeart/2005/8/layout/StepDownProcess"/>
    <dgm:cxn modelId="{838D8F34-96B9-4A29-B84C-DE33F36524B7}" srcId="{E856BD8F-BD0E-4019-9D59-EA2CD86A2BAB}" destId="{ADF01231-C6A4-419A-A941-92FF1E5A3382}" srcOrd="0" destOrd="0" parTransId="{2C00D673-186A-4C16-A9BB-FA2BA6067598}" sibTransId="{0652721B-B375-4066-8C5D-F056B9EC2C82}"/>
    <dgm:cxn modelId="{FC7097FB-9370-4299-9201-5499462ABE95}" type="presOf" srcId="{935B0B5A-9B95-446A-A3EF-33CA67850169}" destId="{A8FFEFB7-0EB0-4C79-BA50-660869EA35A2}" srcOrd="0" destOrd="0" presId="urn:microsoft.com/office/officeart/2005/8/layout/StepDownProcess"/>
    <dgm:cxn modelId="{A5CD7EFC-F16B-4D0F-A3D3-B2633D5D0F13}" srcId="{935B0B5A-9B95-446A-A3EF-33CA67850169}" destId="{E92042E6-BD9C-40FA-9FEA-35C6960CBE8C}" srcOrd="0" destOrd="0" parTransId="{70377664-0D7A-4FE5-A67D-DB580B591F2F}" sibTransId="{B78DE5F7-36E2-47C2-A3F6-1317FDF2D4E0}"/>
    <dgm:cxn modelId="{A33EDC3D-6F1E-45D8-AAE5-1F6B6667D513}" srcId="{E92042E6-BD9C-40FA-9FEA-35C6960CBE8C}" destId="{7DBF6B96-BA0B-405A-959B-A926D03B5DC0}" srcOrd="0" destOrd="0" parTransId="{44C72AAF-E8CA-4CF5-B8E3-6B89A7C5552E}" sibTransId="{F750398B-234C-421B-909B-FF215282D732}"/>
    <dgm:cxn modelId="{236A78FC-1268-42D7-AA21-26C8F4D08CC1}" type="presOf" srcId="{D741C149-671A-4FCA-A2B0-7D83565B4178}" destId="{C63012BB-2A0C-448F-A8FA-33DEAF35DA72}" srcOrd="0" destOrd="0" presId="urn:microsoft.com/office/officeart/2005/8/layout/StepDownProcess"/>
    <dgm:cxn modelId="{133FF4C8-75F7-4844-B244-27CD67AA0092}" srcId="{935B0B5A-9B95-446A-A3EF-33CA67850169}" destId="{D741C149-671A-4FCA-A2B0-7D83565B4178}" srcOrd="2" destOrd="0" parTransId="{9B615D9E-9BAB-4252-8891-C34ACF92E993}" sibTransId="{C1B0D881-5005-42DB-A50A-E9423BF6898A}"/>
    <dgm:cxn modelId="{6175954E-F87D-4F78-B4E3-DCF4AE71B107}" srcId="{935B0B5A-9B95-446A-A3EF-33CA67850169}" destId="{E856BD8F-BD0E-4019-9D59-EA2CD86A2BAB}" srcOrd="1" destOrd="0" parTransId="{04A8538C-93F0-4776-AD1B-CDC8BC78444A}" sibTransId="{66A6718E-2C4A-408D-840E-0AB2A33760F0}"/>
    <dgm:cxn modelId="{CCCF6BBE-1DB5-4637-980A-3696384E371B}" type="presOf" srcId="{ADF01231-C6A4-419A-A941-92FF1E5A3382}" destId="{34E98100-13BE-413C-B4C2-99F0188B6BBF}" srcOrd="0" destOrd="0" presId="urn:microsoft.com/office/officeart/2005/8/layout/StepDownProcess"/>
    <dgm:cxn modelId="{41569600-FE30-4321-B062-67AB5069645F}" srcId="{D741C149-671A-4FCA-A2B0-7D83565B4178}" destId="{6144AB9B-20F9-4C5B-9703-B72431948172}" srcOrd="0" destOrd="0" parTransId="{385EFAF8-8393-4FA6-A893-0A26D9E07589}" sibTransId="{EEA95FE6-269C-4DF8-876F-78DA60373CC2}"/>
    <dgm:cxn modelId="{00767CCB-5E18-4ACD-9720-E36FF3C6B06C}" type="presOf" srcId="{E856BD8F-BD0E-4019-9D59-EA2CD86A2BAB}" destId="{7181758D-1BFD-405C-9FDA-B457C7BA7354}" srcOrd="0" destOrd="0" presId="urn:microsoft.com/office/officeart/2005/8/layout/StepDownProcess"/>
    <dgm:cxn modelId="{989CB22C-8DFF-42B3-AB2E-26DD2D1D69DD}" type="presParOf" srcId="{A8FFEFB7-0EB0-4C79-BA50-660869EA35A2}" destId="{C4BA696F-0614-4297-90F0-F56DD53BD5AB}" srcOrd="0" destOrd="0" presId="urn:microsoft.com/office/officeart/2005/8/layout/StepDownProcess"/>
    <dgm:cxn modelId="{28CB7963-407B-4336-A3E3-7CF35AEEDDC7}" type="presParOf" srcId="{C4BA696F-0614-4297-90F0-F56DD53BD5AB}" destId="{0A1759C5-734A-4789-9CB2-E11C9E3A6CAF}" srcOrd="0" destOrd="0" presId="urn:microsoft.com/office/officeart/2005/8/layout/StepDownProcess"/>
    <dgm:cxn modelId="{DC5509CE-03C7-40E5-B29D-7EADBACBF1AA}" type="presParOf" srcId="{C4BA696F-0614-4297-90F0-F56DD53BD5AB}" destId="{6B4FF8F7-CAFC-437A-8094-D6A5D5E0E0C7}" srcOrd="1" destOrd="0" presId="urn:microsoft.com/office/officeart/2005/8/layout/StepDownProcess"/>
    <dgm:cxn modelId="{A8AC8AFA-46A5-4994-8FB5-5DE60E8C7B77}" type="presParOf" srcId="{C4BA696F-0614-4297-90F0-F56DD53BD5AB}" destId="{7EE7DB1C-8F09-4659-BC63-E00624FC6CBB}" srcOrd="2" destOrd="0" presId="urn:microsoft.com/office/officeart/2005/8/layout/StepDownProcess"/>
    <dgm:cxn modelId="{AF279BDE-EE1A-43B4-BE51-FC0828BCED04}" type="presParOf" srcId="{A8FFEFB7-0EB0-4C79-BA50-660869EA35A2}" destId="{5E473E69-8D0B-4071-9F69-171782EF02C9}" srcOrd="1" destOrd="0" presId="urn:microsoft.com/office/officeart/2005/8/layout/StepDownProcess"/>
    <dgm:cxn modelId="{DF37936F-0474-457D-AF2B-71E8E98FC3C6}" type="presParOf" srcId="{A8FFEFB7-0EB0-4C79-BA50-660869EA35A2}" destId="{B0F9D694-DE5E-4657-AEB4-E99D456E58B3}" srcOrd="2" destOrd="0" presId="urn:microsoft.com/office/officeart/2005/8/layout/StepDownProcess"/>
    <dgm:cxn modelId="{5E0BBE87-B90C-4143-9468-9A4D971D97CD}" type="presParOf" srcId="{B0F9D694-DE5E-4657-AEB4-E99D456E58B3}" destId="{A13C0A81-0CD6-4ADE-908E-159E4C7C6C05}" srcOrd="0" destOrd="0" presId="urn:microsoft.com/office/officeart/2005/8/layout/StepDownProcess"/>
    <dgm:cxn modelId="{F582ADE4-3DF9-4677-B304-E9BFDC4C8C77}" type="presParOf" srcId="{B0F9D694-DE5E-4657-AEB4-E99D456E58B3}" destId="{7181758D-1BFD-405C-9FDA-B457C7BA7354}" srcOrd="1" destOrd="0" presId="urn:microsoft.com/office/officeart/2005/8/layout/StepDownProcess"/>
    <dgm:cxn modelId="{64BA3F15-BFA3-4D31-9FBD-128D5B29C056}" type="presParOf" srcId="{B0F9D694-DE5E-4657-AEB4-E99D456E58B3}" destId="{34E98100-13BE-413C-B4C2-99F0188B6BBF}" srcOrd="2" destOrd="0" presId="urn:microsoft.com/office/officeart/2005/8/layout/StepDownProcess"/>
    <dgm:cxn modelId="{1245614E-D4AF-497F-ABDF-674060448DD5}" type="presParOf" srcId="{A8FFEFB7-0EB0-4C79-BA50-660869EA35A2}" destId="{482E357B-1AA7-4E71-A15C-07B566EA2EE9}" srcOrd="3" destOrd="0" presId="urn:microsoft.com/office/officeart/2005/8/layout/StepDownProcess"/>
    <dgm:cxn modelId="{0EF70097-0C81-42E2-A3D3-724D502C8579}" type="presParOf" srcId="{A8FFEFB7-0EB0-4C79-BA50-660869EA35A2}" destId="{A0D5DDD4-7166-4ED9-A072-AC3454F0C68E}" srcOrd="4" destOrd="0" presId="urn:microsoft.com/office/officeart/2005/8/layout/StepDownProcess"/>
    <dgm:cxn modelId="{C18DBBED-76E3-4E27-857F-EF3F437E3CD7}" type="presParOf" srcId="{A0D5DDD4-7166-4ED9-A072-AC3454F0C68E}" destId="{C63012BB-2A0C-448F-A8FA-33DEAF35DA72}" srcOrd="0" destOrd="0" presId="urn:microsoft.com/office/officeart/2005/8/layout/StepDownProcess"/>
    <dgm:cxn modelId="{F3E53FAB-5EBE-4C64-98B2-614C3FDE807B}" type="presParOf" srcId="{A0D5DDD4-7166-4ED9-A072-AC3454F0C68E}" destId="{C7D4327B-3E5D-4EA5-9C82-8E2F42656C4A}"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759C5-734A-4789-9CB2-E11C9E3A6CAF}">
      <dsp:nvSpPr>
        <dsp:cNvPr id="0" name=""/>
        <dsp:cNvSpPr/>
      </dsp:nvSpPr>
      <dsp:spPr>
        <a:xfrm rot="5400000">
          <a:off x="682057" y="541532"/>
          <a:ext cx="436581" cy="856775"/>
        </a:xfrm>
        <a:prstGeom prst="bentUpArrow">
          <a:avLst>
            <a:gd name="adj1" fmla="val 32840"/>
            <a:gd name="adj2" fmla="val 25000"/>
            <a:gd name="adj3" fmla="val 35780"/>
          </a:avLst>
        </a:prstGeom>
        <a:solidFill>
          <a:schemeClr val="accent5">
            <a:lumMod val="20000"/>
            <a:lumOff val="80000"/>
          </a:schemeClr>
        </a:solidFill>
        <a:ln>
          <a:noFill/>
        </a:ln>
        <a:effectLst/>
      </dsp:spPr>
      <dsp:style>
        <a:lnRef idx="0">
          <a:scrgbClr r="0" g="0" b="0"/>
        </a:lnRef>
        <a:fillRef idx="1">
          <a:scrgbClr r="0" g="0" b="0"/>
        </a:fillRef>
        <a:effectRef idx="2">
          <a:scrgbClr r="0" g="0" b="0"/>
        </a:effectRef>
        <a:fontRef idx="minor"/>
      </dsp:style>
    </dsp:sp>
    <dsp:sp modelId="{6B4FF8F7-CAFC-437A-8094-D6A5D5E0E0C7}">
      <dsp:nvSpPr>
        <dsp:cNvPr id="0" name=""/>
        <dsp:cNvSpPr/>
      </dsp:nvSpPr>
      <dsp:spPr>
        <a:xfrm>
          <a:off x="226378" y="32032"/>
          <a:ext cx="1266886" cy="679343"/>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CA" sz="1500" b="1" kern="1200" dirty="0"/>
            <a:t>Scan </a:t>
          </a:r>
          <a:r>
            <a:rPr lang="en-CA" sz="1500" kern="1200" dirty="0"/>
            <a:t>Call Centre notes</a:t>
          </a:r>
        </a:p>
      </dsp:txBody>
      <dsp:txXfrm>
        <a:off x="259547" y="65201"/>
        <a:ext cx="1200548" cy="613005"/>
      </dsp:txXfrm>
    </dsp:sp>
    <dsp:sp modelId="{7EE7DB1C-8F09-4659-BC63-E00624FC6CBB}">
      <dsp:nvSpPr>
        <dsp:cNvPr id="0" name=""/>
        <dsp:cNvSpPr/>
      </dsp:nvSpPr>
      <dsp:spPr>
        <a:xfrm>
          <a:off x="1473800" y="0"/>
          <a:ext cx="3104210" cy="71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CA" sz="1200" kern="1200" dirty="0"/>
            <a:t>Machine proactively looks at call centre agent’s note in order to identify T4s already reissued and avoid duplication of work</a:t>
          </a:r>
          <a:endParaRPr lang="en-CA" sz="1000" kern="1200" dirty="0"/>
        </a:p>
      </dsp:txBody>
      <dsp:txXfrm>
        <a:off x="1473800" y="0"/>
        <a:ext cx="3104210" cy="716734"/>
      </dsp:txXfrm>
    </dsp:sp>
    <dsp:sp modelId="{A13C0A81-0CD6-4ADE-908E-159E4C7C6C05}">
      <dsp:nvSpPr>
        <dsp:cNvPr id="0" name=""/>
        <dsp:cNvSpPr/>
      </dsp:nvSpPr>
      <dsp:spPr>
        <a:xfrm rot="5400000">
          <a:off x="1873794" y="1246934"/>
          <a:ext cx="410075" cy="841156"/>
        </a:xfrm>
        <a:prstGeom prst="bentUpArrow">
          <a:avLst>
            <a:gd name="adj1" fmla="val 32840"/>
            <a:gd name="adj2" fmla="val 25000"/>
            <a:gd name="adj3" fmla="val 35780"/>
          </a:avLst>
        </a:prstGeom>
        <a:solidFill>
          <a:schemeClr val="accent5">
            <a:lumMod val="20000"/>
            <a:lumOff val="80000"/>
          </a:schemeClr>
        </a:solidFill>
        <a:ln>
          <a:noFill/>
        </a:ln>
        <a:effectLst/>
      </dsp:spPr>
      <dsp:style>
        <a:lnRef idx="0">
          <a:scrgbClr r="0" g="0" b="0"/>
        </a:lnRef>
        <a:fillRef idx="1">
          <a:scrgbClr r="0" g="0" b="0"/>
        </a:fillRef>
        <a:effectRef idx="2">
          <a:scrgbClr r="0" g="0" b="0"/>
        </a:effectRef>
        <a:fontRef idx="minor"/>
      </dsp:style>
    </dsp:sp>
    <dsp:sp modelId="{7181758D-1BFD-405C-9FDA-B457C7BA7354}">
      <dsp:nvSpPr>
        <dsp:cNvPr id="0" name=""/>
        <dsp:cNvSpPr/>
      </dsp:nvSpPr>
      <dsp:spPr>
        <a:xfrm>
          <a:off x="1368321" y="640915"/>
          <a:ext cx="1266886" cy="720339"/>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CA" sz="1500" b="1" kern="1200" dirty="0"/>
            <a:t>Detect </a:t>
          </a:r>
          <a:r>
            <a:rPr lang="en-CA" sz="1500" b="0" kern="1200" dirty="0"/>
            <a:t>i</a:t>
          </a:r>
          <a:r>
            <a:rPr lang="en-CA" sz="1500" kern="1200" dirty="0"/>
            <a:t>nfo needed</a:t>
          </a:r>
        </a:p>
      </dsp:txBody>
      <dsp:txXfrm>
        <a:off x="1403491" y="676085"/>
        <a:ext cx="1196546" cy="649999"/>
      </dsp:txXfrm>
    </dsp:sp>
    <dsp:sp modelId="{34E98100-13BE-413C-B4C2-99F0188B6BBF}">
      <dsp:nvSpPr>
        <dsp:cNvPr id="0" name=""/>
        <dsp:cNvSpPr/>
      </dsp:nvSpPr>
      <dsp:spPr>
        <a:xfrm>
          <a:off x="2757105" y="728450"/>
          <a:ext cx="2511678" cy="71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CA" sz="1200" kern="1200" dirty="0"/>
            <a:t>Machine Learning model trained to detect T4 reissuance in notes</a:t>
          </a:r>
        </a:p>
      </dsp:txBody>
      <dsp:txXfrm>
        <a:off x="2757105" y="728450"/>
        <a:ext cx="2511678" cy="716734"/>
      </dsp:txXfrm>
    </dsp:sp>
    <dsp:sp modelId="{C63012BB-2A0C-448F-A8FA-33DEAF35DA72}">
      <dsp:nvSpPr>
        <dsp:cNvPr id="0" name=""/>
        <dsp:cNvSpPr/>
      </dsp:nvSpPr>
      <dsp:spPr>
        <a:xfrm>
          <a:off x="2586366" y="1511973"/>
          <a:ext cx="1963521" cy="616196"/>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CA" sz="1500" b="1" kern="1200" dirty="0"/>
            <a:t>Eliminate</a:t>
          </a:r>
          <a:r>
            <a:rPr lang="en-CA" sz="1500" kern="1200" dirty="0"/>
            <a:t> completed work item</a:t>
          </a:r>
        </a:p>
      </dsp:txBody>
      <dsp:txXfrm>
        <a:off x="2616452" y="1542059"/>
        <a:ext cx="1903349" cy="556024"/>
      </dsp:txXfrm>
    </dsp:sp>
    <dsp:sp modelId="{C7D4327B-3E5D-4EA5-9C82-8E2F42656C4A}">
      <dsp:nvSpPr>
        <dsp:cNvPr id="0" name=""/>
        <dsp:cNvSpPr/>
      </dsp:nvSpPr>
      <dsp:spPr>
        <a:xfrm>
          <a:off x="4552682" y="1322381"/>
          <a:ext cx="2248992" cy="1205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CA" sz="1200" kern="1200" dirty="0"/>
            <a:t>SINs of clients who have been reissued a T4 are provided to processing and eliminated from the queue</a:t>
          </a:r>
        </a:p>
      </dsp:txBody>
      <dsp:txXfrm>
        <a:off x="4552682" y="1322381"/>
        <a:ext cx="2248992" cy="12053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759C5-734A-4789-9CB2-E11C9E3A6CAF}">
      <dsp:nvSpPr>
        <dsp:cNvPr id="0" name=""/>
        <dsp:cNvSpPr/>
      </dsp:nvSpPr>
      <dsp:spPr>
        <a:xfrm rot="5400000">
          <a:off x="176243" y="951367"/>
          <a:ext cx="662238" cy="753935"/>
        </a:xfrm>
        <a:prstGeom prst="bentUpArrow">
          <a:avLst>
            <a:gd name="adj1" fmla="val 32840"/>
            <a:gd name="adj2" fmla="val 25000"/>
            <a:gd name="adj3" fmla="val 35780"/>
          </a:avLst>
        </a:prstGeom>
        <a:solidFill>
          <a:schemeClr val="accent5">
            <a:lumMod val="20000"/>
            <a:lumOff val="80000"/>
          </a:schemeClr>
        </a:solidFill>
        <a:ln>
          <a:noFill/>
        </a:ln>
        <a:effectLst/>
      </dsp:spPr>
      <dsp:style>
        <a:lnRef idx="0">
          <a:scrgbClr r="0" g="0" b="0"/>
        </a:lnRef>
        <a:fillRef idx="1">
          <a:scrgbClr r="0" g="0" b="0"/>
        </a:fillRef>
        <a:effectRef idx="2">
          <a:scrgbClr r="0" g="0" b="0"/>
        </a:effectRef>
        <a:fontRef idx="minor"/>
      </dsp:style>
    </dsp:sp>
    <dsp:sp modelId="{6B4FF8F7-CAFC-437A-8094-D6A5D5E0E0C7}">
      <dsp:nvSpPr>
        <dsp:cNvPr id="0" name=""/>
        <dsp:cNvSpPr/>
      </dsp:nvSpPr>
      <dsp:spPr>
        <a:xfrm>
          <a:off x="790" y="217262"/>
          <a:ext cx="1114820" cy="780338"/>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CA" sz="1600" kern="1200" dirty="0"/>
            <a:t>Process articles</a:t>
          </a:r>
          <a:endParaRPr lang="en-CA" sz="1600" b="1" kern="1200" dirty="0"/>
        </a:p>
      </dsp:txBody>
      <dsp:txXfrm>
        <a:off x="38890" y="255362"/>
        <a:ext cx="1038620" cy="704138"/>
      </dsp:txXfrm>
    </dsp:sp>
    <dsp:sp modelId="{7EE7DB1C-8F09-4659-BC63-E00624FC6CBB}">
      <dsp:nvSpPr>
        <dsp:cNvPr id="0" name=""/>
        <dsp:cNvSpPr/>
      </dsp:nvSpPr>
      <dsp:spPr>
        <a:xfrm>
          <a:off x="1098482" y="270071"/>
          <a:ext cx="2731608" cy="6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CA" sz="1200" kern="1200" dirty="0"/>
            <a:t>Machine reads and converts all articles into mathematical representation of meaning</a:t>
          </a:r>
          <a:endParaRPr lang="en-CA" sz="1000" kern="1200" dirty="0"/>
        </a:p>
      </dsp:txBody>
      <dsp:txXfrm>
        <a:off x="1098482" y="270071"/>
        <a:ext cx="2731608" cy="630703"/>
      </dsp:txXfrm>
    </dsp:sp>
    <dsp:sp modelId="{A13C0A81-0CD6-4ADE-908E-159E4C7C6C05}">
      <dsp:nvSpPr>
        <dsp:cNvPr id="0" name=""/>
        <dsp:cNvSpPr/>
      </dsp:nvSpPr>
      <dsp:spPr>
        <a:xfrm rot="5400000">
          <a:off x="1294298" y="1852791"/>
          <a:ext cx="662238" cy="753935"/>
        </a:xfrm>
        <a:prstGeom prst="bentUpArrow">
          <a:avLst>
            <a:gd name="adj1" fmla="val 32840"/>
            <a:gd name="adj2" fmla="val 25000"/>
            <a:gd name="adj3" fmla="val 35780"/>
          </a:avLst>
        </a:prstGeom>
        <a:solidFill>
          <a:schemeClr val="accent5">
            <a:lumMod val="20000"/>
            <a:lumOff val="80000"/>
          </a:schemeClr>
        </a:solidFill>
        <a:ln>
          <a:noFill/>
        </a:ln>
        <a:effectLst/>
      </dsp:spPr>
      <dsp:style>
        <a:lnRef idx="0">
          <a:scrgbClr r="0" g="0" b="0"/>
        </a:lnRef>
        <a:fillRef idx="1">
          <a:scrgbClr r="0" g="0" b="0"/>
        </a:fillRef>
        <a:effectRef idx="2">
          <a:scrgbClr r="0" g="0" b="0"/>
        </a:effectRef>
        <a:fontRef idx="minor"/>
      </dsp:style>
    </dsp:sp>
    <dsp:sp modelId="{7181758D-1BFD-405C-9FDA-B457C7BA7354}">
      <dsp:nvSpPr>
        <dsp:cNvPr id="0" name=""/>
        <dsp:cNvSpPr/>
      </dsp:nvSpPr>
      <dsp:spPr>
        <a:xfrm>
          <a:off x="1086176" y="1097093"/>
          <a:ext cx="1114820" cy="780338"/>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CA" sz="1600" b="0" kern="1200" dirty="0"/>
            <a:t>Predict relevance</a:t>
          </a:r>
          <a:endParaRPr lang="en-CA" sz="1600" kern="1200" dirty="0"/>
        </a:p>
      </dsp:txBody>
      <dsp:txXfrm>
        <a:off x="1124276" y="1135193"/>
        <a:ext cx="1038620" cy="704138"/>
      </dsp:txXfrm>
    </dsp:sp>
    <dsp:sp modelId="{34E98100-13BE-413C-B4C2-99F0188B6BBF}">
      <dsp:nvSpPr>
        <dsp:cNvPr id="0" name=""/>
        <dsp:cNvSpPr/>
      </dsp:nvSpPr>
      <dsp:spPr>
        <a:xfrm>
          <a:off x="2351432" y="1133617"/>
          <a:ext cx="2210198" cy="6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CA" sz="1200" kern="1200" dirty="0"/>
            <a:t>Machine assigns a probability score to every article</a:t>
          </a:r>
        </a:p>
      </dsp:txBody>
      <dsp:txXfrm>
        <a:off x="2351432" y="1133617"/>
        <a:ext cx="2210198" cy="630703"/>
      </dsp:txXfrm>
    </dsp:sp>
    <dsp:sp modelId="{C63012BB-2A0C-448F-A8FA-33DEAF35DA72}">
      <dsp:nvSpPr>
        <dsp:cNvPr id="0" name=""/>
        <dsp:cNvSpPr/>
      </dsp:nvSpPr>
      <dsp:spPr>
        <a:xfrm>
          <a:off x="2159912" y="1979523"/>
          <a:ext cx="1114820" cy="780338"/>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CA" sz="1800" kern="1200" dirty="0"/>
            <a:t>Create package</a:t>
          </a:r>
          <a:endParaRPr lang="en-CA" sz="1800" b="1" kern="1200" dirty="0"/>
        </a:p>
      </dsp:txBody>
      <dsp:txXfrm>
        <a:off x="2198012" y="2017623"/>
        <a:ext cx="1038620" cy="704138"/>
      </dsp:txXfrm>
    </dsp:sp>
    <dsp:sp modelId="{C7D4327B-3E5D-4EA5-9C82-8E2F42656C4A}">
      <dsp:nvSpPr>
        <dsp:cNvPr id="0" name=""/>
        <dsp:cNvSpPr/>
      </dsp:nvSpPr>
      <dsp:spPr>
        <a:xfrm>
          <a:off x="3403867" y="2044839"/>
          <a:ext cx="1503095" cy="6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CA" sz="1200" kern="1200" dirty="0"/>
            <a:t>Automated briefing package created based on highest probability articles</a:t>
          </a:r>
        </a:p>
      </dsp:txBody>
      <dsp:txXfrm>
        <a:off x="3403867" y="2044839"/>
        <a:ext cx="1503095" cy="6307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759C5-734A-4789-9CB2-E11C9E3A6CAF}">
      <dsp:nvSpPr>
        <dsp:cNvPr id="0" name=""/>
        <dsp:cNvSpPr/>
      </dsp:nvSpPr>
      <dsp:spPr>
        <a:xfrm rot="5400000">
          <a:off x="271449" y="746076"/>
          <a:ext cx="659840" cy="751205"/>
        </a:xfrm>
        <a:prstGeom prst="bentUpArrow">
          <a:avLst>
            <a:gd name="adj1" fmla="val 32840"/>
            <a:gd name="adj2" fmla="val 25000"/>
            <a:gd name="adj3" fmla="val 35780"/>
          </a:avLst>
        </a:prstGeom>
        <a:solidFill>
          <a:schemeClr val="accent5">
            <a:lumMod val="20000"/>
            <a:lumOff val="80000"/>
          </a:schemeClr>
        </a:solidFill>
        <a:ln>
          <a:noFill/>
        </a:ln>
        <a:effectLst/>
      </dsp:spPr>
      <dsp:style>
        <a:lnRef idx="0">
          <a:scrgbClr r="0" g="0" b="0"/>
        </a:lnRef>
        <a:fillRef idx="1">
          <a:scrgbClr r="0" g="0" b="0"/>
        </a:fillRef>
        <a:effectRef idx="2">
          <a:scrgbClr r="0" g="0" b="0"/>
        </a:effectRef>
        <a:fontRef idx="minor"/>
      </dsp:style>
    </dsp:sp>
    <dsp:sp modelId="{6B4FF8F7-CAFC-437A-8094-D6A5D5E0E0C7}">
      <dsp:nvSpPr>
        <dsp:cNvPr id="0" name=""/>
        <dsp:cNvSpPr/>
      </dsp:nvSpPr>
      <dsp:spPr>
        <a:xfrm>
          <a:off x="96632" y="14630"/>
          <a:ext cx="1110783" cy="777512"/>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CA" sz="1200" b="0" kern="1200" dirty="0"/>
            <a:t>Technical input</a:t>
          </a:r>
        </a:p>
      </dsp:txBody>
      <dsp:txXfrm>
        <a:off x="134594" y="52592"/>
        <a:ext cx="1034859" cy="701588"/>
      </dsp:txXfrm>
    </dsp:sp>
    <dsp:sp modelId="{7EE7DB1C-8F09-4659-BC63-E00624FC6CBB}">
      <dsp:nvSpPr>
        <dsp:cNvPr id="0" name=""/>
        <dsp:cNvSpPr/>
      </dsp:nvSpPr>
      <dsp:spPr>
        <a:xfrm>
          <a:off x="1190348" y="67247"/>
          <a:ext cx="2721715" cy="628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CA" sz="1200" kern="1200" dirty="0"/>
            <a:t>CDO provided input in the negotiation with the vendor and offered Audit an alternative internally-build solution</a:t>
          </a:r>
        </a:p>
      </dsp:txBody>
      <dsp:txXfrm>
        <a:off x="1190348" y="67247"/>
        <a:ext cx="2721715" cy="628419"/>
      </dsp:txXfrm>
    </dsp:sp>
    <dsp:sp modelId="{A13C0A81-0CD6-4ADE-908E-159E4C7C6C05}">
      <dsp:nvSpPr>
        <dsp:cNvPr id="0" name=""/>
        <dsp:cNvSpPr/>
      </dsp:nvSpPr>
      <dsp:spPr>
        <a:xfrm rot="5400000">
          <a:off x="1515609" y="1619479"/>
          <a:ext cx="659840" cy="751205"/>
        </a:xfrm>
        <a:prstGeom prst="bentUpArrow">
          <a:avLst>
            <a:gd name="adj1" fmla="val 32840"/>
            <a:gd name="adj2" fmla="val 25000"/>
            <a:gd name="adj3" fmla="val 35780"/>
          </a:avLst>
        </a:prstGeom>
        <a:solidFill>
          <a:schemeClr val="accent5">
            <a:lumMod val="20000"/>
            <a:lumOff val="80000"/>
          </a:schemeClr>
        </a:solidFill>
        <a:ln>
          <a:noFill/>
        </a:ln>
        <a:effectLst/>
      </dsp:spPr>
      <dsp:style>
        <a:lnRef idx="0">
          <a:scrgbClr r="0" g="0" b="0"/>
        </a:lnRef>
        <a:fillRef idx="1">
          <a:scrgbClr r="0" g="0" b="0"/>
        </a:fillRef>
        <a:effectRef idx="2">
          <a:scrgbClr r="0" g="0" b="0"/>
        </a:effectRef>
        <a:fontRef idx="minor"/>
      </dsp:style>
    </dsp:sp>
    <dsp:sp modelId="{7181758D-1BFD-405C-9FDA-B457C7BA7354}">
      <dsp:nvSpPr>
        <dsp:cNvPr id="0" name=""/>
        <dsp:cNvSpPr/>
      </dsp:nvSpPr>
      <dsp:spPr>
        <a:xfrm>
          <a:off x="1340784" y="888032"/>
          <a:ext cx="1110783" cy="777512"/>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CA" sz="1200" b="0" kern="1200" dirty="0"/>
            <a:t>Stronger bargaining position</a:t>
          </a:r>
        </a:p>
      </dsp:txBody>
      <dsp:txXfrm>
        <a:off x="1378746" y="925994"/>
        <a:ext cx="1034859" cy="701588"/>
      </dsp:txXfrm>
    </dsp:sp>
    <dsp:sp modelId="{34E98100-13BE-413C-B4C2-99F0188B6BBF}">
      <dsp:nvSpPr>
        <dsp:cNvPr id="0" name=""/>
        <dsp:cNvSpPr/>
      </dsp:nvSpPr>
      <dsp:spPr>
        <a:xfrm>
          <a:off x="2438761" y="927667"/>
          <a:ext cx="2202194" cy="628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CA" sz="1200" kern="1200" dirty="0"/>
            <a:t>Audit was able to negotiate for the full model IP at a lower cost</a:t>
          </a:r>
        </a:p>
      </dsp:txBody>
      <dsp:txXfrm>
        <a:off x="2438761" y="927667"/>
        <a:ext cx="2202194" cy="628419"/>
      </dsp:txXfrm>
    </dsp:sp>
    <dsp:sp modelId="{C63012BB-2A0C-448F-A8FA-33DEAF35DA72}">
      <dsp:nvSpPr>
        <dsp:cNvPr id="0" name=""/>
        <dsp:cNvSpPr/>
      </dsp:nvSpPr>
      <dsp:spPr>
        <a:xfrm>
          <a:off x="2383584" y="1770509"/>
          <a:ext cx="1110783" cy="777512"/>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CA" sz="1200" b="0" kern="1200" dirty="0" smtClean="0"/>
            <a:t>Model improvements</a:t>
          </a:r>
          <a:endParaRPr lang="en-CA" sz="1200" b="0" kern="1200" dirty="0"/>
        </a:p>
      </dsp:txBody>
      <dsp:txXfrm>
        <a:off x="2421546" y="1808471"/>
        <a:ext cx="1034859" cy="701588"/>
      </dsp:txXfrm>
    </dsp:sp>
    <dsp:sp modelId="{C7D4327B-3E5D-4EA5-9C82-8E2F42656C4A}">
      <dsp:nvSpPr>
        <dsp:cNvPr id="0" name=""/>
        <dsp:cNvSpPr/>
      </dsp:nvSpPr>
      <dsp:spPr>
        <a:xfrm>
          <a:off x="3306570" y="1904884"/>
          <a:ext cx="2000353" cy="628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CA" sz="1200" kern="1200" dirty="0" smtClean="0"/>
            <a:t>CDO took the delivered model, refined it and added a number of significant functionalities to create the final product.</a:t>
          </a:r>
          <a:endParaRPr lang="en-CA" sz="1200" kern="1200" dirty="0"/>
        </a:p>
      </dsp:txBody>
      <dsp:txXfrm>
        <a:off x="3306570" y="1904884"/>
        <a:ext cx="2000353" cy="62841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978275" y="0"/>
            <a:ext cx="3043238" cy="466725"/>
          </a:xfrm>
          <a:prstGeom prst="rect">
            <a:avLst/>
          </a:prstGeom>
        </p:spPr>
        <p:txBody>
          <a:bodyPr vert="horz" lIns="91440" tIns="45720" rIns="91440" bIns="45720" rtlCol="0"/>
          <a:lstStyle>
            <a:lvl1pPr algn="r">
              <a:defRPr sz="1200"/>
            </a:lvl1pPr>
          </a:lstStyle>
          <a:p>
            <a:fld id="{F2461916-F550-44E1-A548-D32078F809F9}" type="datetimeFigureOut">
              <a:rPr lang="en-CA" smtClean="0"/>
              <a:t>2019-03-20</a:t>
            </a:fld>
            <a:endParaRPr lang="en-CA"/>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01675" y="4479925"/>
            <a:ext cx="5619750" cy="366553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42375"/>
            <a:ext cx="3043238" cy="46672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978275" y="8842375"/>
            <a:ext cx="3043238" cy="466725"/>
          </a:xfrm>
          <a:prstGeom prst="rect">
            <a:avLst/>
          </a:prstGeom>
        </p:spPr>
        <p:txBody>
          <a:bodyPr vert="horz" lIns="91440" tIns="45720" rIns="91440" bIns="45720" rtlCol="0" anchor="b"/>
          <a:lstStyle>
            <a:lvl1pPr algn="r">
              <a:defRPr sz="1200"/>
            </a:lvl1pPr>
          </a:lstStyle>
          <a:p>
            <a:fld id="{E567E995-3200-4B55-89E3-60C04A5D7152}" type="slidenum">
              <a:rPr lang="en-CA" smtClean="0"/>
              <a:t>‹#›</a:t>
            </a:fld>
            <a:endParaRPr lang="en-CA"/>
          </a:p>
        </p:txBody>
      </p:sp>
    </p:spTree>
    <p:extLst>
      <p:ext uri="{BB962C8B-B14F-4D97-AF65-F5344CB8AC3E}">
        <p14:creationId xmlns:p14="http://schemas.microsoft.com/office/powerpoint/2010/main" val="2202104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hierarchy of labour is concerned primarily with automation. As we’ve invented ways to automate jobs, we could create room for people to assume more complex roles, moving from the physical work that dominated the pre-industrial globe to the cognitive labour that characterizes strategic and administrative work in our globalized society. </a:t>
            </a:r>
          </a:p>
          <a:p>
            <a:endParaRPr lang="en-CA" dirty="0" smtClean="0"/>
          </a:p>
          <a:p>
            <a:r>
              <a:rPr lang="en-CA" dirty="0" smtClean="0"/>
              <a:t>machines can trigger the reward centres in the human brain:</a:t>
            </a:r>
            <a:r>
              <a:rPr lang="en-CA" baseline="0" dirty="0" smtClean="0"/>
              <a:t> think</a:t>
            </a:r>
            <a:r>
              <a:rPr lang="en-CA" dirty="0" smtClean="0"/>
              <a:t> click-bait headlines and video games. If used right, this could evolve into an opportunity to nudge society towards more beneficial behavior.</a:t>
            </a:r>
          </a:p>
          <a:p>
            <a:endParaRPr lang="en-CA" dirty="0" smtClean="0"/>
          </a:p>
          <a:p>
            <a:r>
              <a:rPr lang="en-CA" dirty="0" smtClean="0"/>
              <a:t>If we rely on AI to bring us into a new world of labour, security and efficiency, we need to ensure that the machine performs as planned, and that we can explain the decisions that effect</a:t>
            </a:r>
            <a:r>
              <a:rPr lang="en-CA" baseline="0" dirty="0" smtClean="0"/>
              <a:t> Canadians</a:t>
            </a:r>
          </a:p>
          <a:p>
            <a:endParaRPr lang="en-CA" baseline="0" dirty="0" smtClean="0"/>
          </a:p>
          <a:p>
            <a:r>
              <a:rPr lang="en-CA" dirty="0" smtClean="0"/>
              <a:t>Though artificial intelligence is capable of a speed and capacity of processing that’s far beyond that of humans, it cannot always be trusted to be fair and neutral. We shouldn’t forget that AI systems are created by humans, who can be biased and judgemental.</a:t>
            </a:r>
            <a:r>
              <a:rPr lang="en-CA" baseline="0" dirty="0" smtClean="0"/>
              <a:t> Checks and balances need to be put in place to test for bias</a:t>
            </a:r>
            <a:endParaRPr lang="en-CA" dirty="0"/>
          </a:p>
        </p:txBody>
      </p:sp>
      <p:sp>
        <p:nvSpPr>
          <p:cNvPr id="4" name="Slide Number Placeholder 3"/>
          <p:cNvSpPr>
            <a:spLocks noGrp="1"/>
          </p:cNvSpPr>
          <p:nvPr>
            <p:ph type="sldNum" sz="quarter" idx="10"/>
          </p:nvPr>
        </p:nvSpPr>
        <p:spPr/>
        <p:txBody>
          <a:bodyPr/>
          <a:lstStyle/>
          <a:p>
            <a:fld id="{E567E995-3200-4B55-89E3-60C04A5D7152}" type="slidenum">
              <a:rPr lang="en-CA" smtClean="0"/>
              <a:t>7</a:t>
            </a:fld>
            <a:endParaRPr lang="en-CA"/>
          </a:p>
        </p:txBody>
      </p:sp>
    </p:spTree>
    <p:extLst>
      <p:ext uri="{BB962C8B-B14F-4D97-AF65-F5344CB8AC3E}">
        <p14:creationId xmlns:p14="http://schemas.microsoft.com/office/powerpoint/2010/main" val="4258475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567E995-3200-4B55-89E3-60C04A5D7152}" type="slidenum">
              <a:rPr lang="en-CA" smtClean="0"/>
              <a:t>15</a:t>
            </a:fld>
            <a:endParaRPr lang="en-CA"/>
          </a:p>
        </p:txBody>
      </p:sp>
    </p:spTree>
    <p:extLst>
      <p:ext uri="{BB962C8B-B14F-4D97-AF65-F5344CB8AC3E}">
        <p14:creationId xmlns:p14="http://schemas.microsoft.com/office/powerpoint/2010/main" val="12340636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0.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3E6B98-B883-411B-A869-A382BDE5288C}" type="datetimeFigureOut">
              <a:rPr lang="en-CA" smtClean="0"/>
              <a:t>2019-03-20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46F999-0488-4452-BC42-20C3A2A09B6C}" type="slidenum">
              <a:rPr lang="en-CA" smtClean="0"/>
              <a:t>‹#›</a:t>
            </a:fld>
            <a:endParaRPr lang="en-CA"/>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5680" y="263479"/>
            <a:ext cx="2760133" cy="406400"/>
          </a:xfrm>
          <a:prstGeom prst="rect">
            <a:avLst/>
          </a:prstGeom>
        </p:spPr>
      </p:pic>
    </p:spTree>
    <p:extLst>
      <p:ext uri="{BB962C8B-B14F-4D97-AF65-F5344CB8AC3E}">
        <p14:creationId xmlns:p14="http://schemas.microsoft.com/office/powerpoint/2010/main" val="9820541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E6B98-B883-411B-A869-A382BDE5288C}" type="datetimeFigureOut">
              <a:rPr lang="en-CA" smtClean="0"/>
              <a:t>2019-03-20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46F999-0488-4452-BC42-20C3A2A09B6C}" type="slidenum">
              <a:rPr lang="en-CA" smtClean="0"/>
              <a:t>‹#›</a:t>
            </a:fld>
            <a:endParaRPr lang="en-CA"/>
          </a:p>
        </p:txBody>
      </p:sp>
    </p:spTree>
    <p:extLst>
      <p:ext uri="{BB962C8B-B14F-4D97-AF65-F5344CB8AC3E}">
        <p14:creationId xmlns:p14="http://schemas.microsoft.com/office/powerpoint/2010/main" val="13881276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3" y="365125"/>
            <a:ext cx="7734300" cy="5811838"/>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E6B98-B883-411B-A869-A382BDE5288C}" type="datetimeFigureOut">
              <a:rPr lang="en-CA" smtClean="0"/>
              <a:t>2019-03-20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46F999-0488-4452-BC42-20C3A2A09B6C}" type="slidenum">
              <a:rPr lang="en-CA" smtClean="0"/>
              <a:t>‹#›</a:t>
            </a:fld>
            <a:endParaRPr lang="en-CA"/>
          </a:p>
        </p:txBody>
      </p:sp>
    </p:spTree>
    <p:extLst>
      <p:ext uri="{BB962C8B-B14F-4D97-AF65-F5344CB8AC3E}">
        <p14:creationId xmlns:p14="http://schemas.microsoft.com/office/powerpoint/2010/main" val="5706470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3E6B98-B883-411B-A869-A382BDE5288C}" type="datetimeFigureOut">
              <a:rPr lang="en-CA" smtClean="0"/>
              <a:t>2019-03-20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46F999-0488-4452-BC42-20C3A2A09B6C}" type="slidenum">
              <a:rPr lang="en-CA" smtClean="0"/>
              <a:t>‹#›</a:t>
            </a:fld>
            <a:endParaRPr lang="en-CA"/>
          </a:p>
        </p:txBody>
      </p:sp>
    </p:spTree>
    <p:extLst>
      <p:ext uri="{BB962C8B-B14F-4D97-AF65-F5344CB8AC3E}">
        <p14:creationId xmlns:p14="http://schemas.microsoft.com/office/powerpoint/2010/main" val="10633508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62"/>
            <a:ext cx="10515600" cy="2852737"/>
          </a:xfrm>
        </p:spPr>
        <p:txBody>
          <a:bodyPr anchor="b"/>
          <a:lstStyle>
            <a:lvl1pPr>
              <a:defRPr sz="60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4589487"/>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3E6B98-B883-411B-A869-A382BDE5288C}" type="datetimeFigureOut">
              <a:rPr lang="en-CA" smtClean="0"/>
              <a:t>2019-03-20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46F999-0488-4452-BC42-20C3A2A09B6C}" type="slidenum">
              <a:rPr lang="en-CA" smtClean="0"/>
              <a:t>‹#›</a:t>
            </a:fld>
            <a:endParaRPr lang="en-CA"/>
          </a:p>
        </p:txBody>
      </p:sp>
    </p:spTree>
    <p:extLst>
      <p:ext uri="{BB962C8B-B14F-4D97-AF65-F5344CB8AC3E}">
        <p14:creationId xmlns:p14="http://schemas.microsoft.com/office/powerpoint/2010/main" val="30439854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3E6B98-B883-411B-A869-A382BDE5288C}" type="datetimeFigureOut">
              <a:rPr lang="en-CA" smtClean="0"/>
              <a:t>2019-03-20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46F999-0488-4452-BC42-20C3A2A09B6C}" type="slidenum">
              <a:rPr lang="en-CA" smtClean="0"/>
              <a:t>‹#›</a:t>
            </a:fld>
            <a:endParaRPr lang="en-CA"/>
          </a:p>
        </p:txBody>
      </p:sp>
    </p:spTree>
    <p:extLst>
      <p:ext uri="{BB962C8B-B14F-4D97-AF65-F5344CB8AC3E}">
        <p14:creationId xmlns:p14="http://schemas.microsoft.com/office/powerpoint/2010/main" val="35077038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lvl1pPr>
              <a:defRPr>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3" y="2505075"/>
            <a:ext cx="5183188"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3E6B98-B883-411B-A869-A382BDE5288C}" type="datetimeFigureOut">
              <a:rPr lang="en-CA" smtClean="0"/>
              <a:t>2019-03-20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46F999-0488-4452-BC42-20C3A2A09B6C}" type="slidenum">
              <a:rPr lang="en-CA" smtClean="0"/>
              <a:t>‹#›</a:t>
            </a:fld>
            <a:endParaRPr lang="en-CA"/>
          </a:p>
        </p:txBody>
      </p:sp>
    </p:spTree>
    <p:extLst>
      <p:ext uri="{BB962C8B-B14F-4D97-AF65-F5344CB8AC3E}">
        <p14:creationId xmlns:p14="http://schemas.microsoft.com/office/powerpoint/2010/main" val="1137386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3E6B98-B883-411B-A869-A382BDE5288C}" type="datetimeFigureOut">
              <a:rPr lang="en-CA" smtClean="0"/>
              <a:t>2019-03-20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46F999-0488-4452-BC42-20C3A2A09B6C}" type="slidenum">
              <a:rPr lang="en-CA" smtClean="0"/>
              <a:t>‹#›</a:t>
            </a:fld>
            <a:endParaRPr lang="en-CA"/>
          </a:p>
        </p:txBody>
      </p:sp>
    </p:spTree>
    <p:extLst>
      <p:ext uri="{BB962C8B-B14F-4D97-AF65-F5344CB8AC3E}">
        <p14:creationId xmlns:p14="http://schemas.microsoft.com/office/powerpoint/2010/main" val="25032753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E6B98-B883-411B-A869-A382BDE5288C}" type="datetimeFigureOut">
              <a:rPr lang="en-CA" smtClean="0"/>
              <a:t>2019-03-20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46F999-0488-4452-BC42-20C3A2A09B6C}" type="slidenum">
              <a:rPr lang="en-CA" smtClean="0"/>
              <a:t>‹#›</a:t>
            </a:fld>
            <a:endParaRPr lang="en-CA"/>
          </a:p>
        </p:txBody>
      </p:sp>
    </p:spTree>
    <p:extLst>
      <p:ext uri="{BB962C8B-B14F-4D97-AF65-F5344CB8AC3E}">
        <p14:creationId xmlns:p14="http://schemas.microsoft.com/office/powerpoint/2010/main" val="10597505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a:xfrm>
            <a:off x="5183188" y="987449"/>
            <a:ext cx="6172200" cy="4873625"/>
          </a:xfrm>
        </p:spPr>
        <p:txBody>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3E6B98-B883-411B-A869-A382BDE5288C}" type="datetimeFigureOut">
              <a:rPr lang="en-CA" smtClean="0"/>
              <a:t>2019-03-20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46F999-0488-4452-BC42-20C3A2A09B6C}" type="slidenum">
              <a:rPr lang="en-CA" smtClean="0"/>
              <a:t>‹#›</a:t>
            </a:fld>
            <a:endParaRPr lang="en-CA"/>
          </a:p>
        </p:txBody>
      </p:sp>
    </p:spTree>
    <p:extLst>
      <p:ext uri="{BB962C8B-B14F-4D97-AF65-F5344CB8AC3E}">
        <p14:creationId xmlns:p14="http://schemas.microsoft.com/office/powerpoint/2010/main" val="40088918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5183188" y="987449"/>
            <a:ext cx="6172200" cy="4873625"/>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3E6B98-B883-411B-A869-A382BDE5288C}" type="datetimeFigureOut">
              <a:rPr lang="en-CA" smtClean="0"/>
              <a:t>2019-03-20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46F999-0488-4452-BC42-20C3A2A09B6C}" type="slidenum">
              <a:rPr lang="en-CA" smtClean="0"/>
              <a:t>‹#›</a:t>
            </a:fld>
            <a:endParaRPr lang="en-CA"/>
          </a:p>
        </p:txBody>
      </p:sp>
    </p:spTree>
    <p:extLst>
      <p:ext uri="{BB962C8B-B14F-4D97-AF65-F5344CB8AC3E}">
        <p14:creationId xmlns:p14="http://schemas.microsoft.com/office/powerpoint/2010/main" val="2268861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2000" r="-1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7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E6B98-B883-411B-A869-A382BDE5288C}" type="datetimeFigureOut">
              <a:rPr lang="en-CA" smtClean="0"/>
              <a:t>2019-03-20</a:t>
            </a:fld>
            <a:endParaRPr lang="en-CA"/>
          </a:p>
        </p:txBody>
      </p:sp>
      <p:sp>
        <p:nvSpPr>
          <p:cNvPr id="5" name="Footer Placeholder 4"/>
          <p:cNvSpPr>
            <a:spLocks noGrp="1"/>
          </p:cNvSpPr>
          <p:nvPr>
            <p:ph type="ftr" sz="quarter" idx="3"/>
          </p:nvPr>
        </p:nvSpPr>
        <p:spPr>
          <a:xfrm>
            <a:off x="4038600" y="635637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7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F999-0488-4452-BC42-20C3A2A09B6C}" type="slidenum">
              <a:rPr lang="en-CA" smtClean="0"/>
              <a:t>‹#›</a:t>
            </a:fld>
            <a:endParaRPr lang="en-CA"/>
          </a:p>
        </p:txBody>
      </p:sp>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05680" y="263479"/>
            <a:ext cx="2760133" cy="406400"/>
          </a:xfrm>
          <a:prstGeom prst="rect">
            <a:avLst/>
          </a:prstGeom>
        </p:spPr>
      </p:pic>
    </p:spTree>
    <p:extLst>
      <p:ext uri="{BB962C8B-B14F-4D97-AF65-F5344CB8AC3E}">
        <p14:creationId xmlns:p14="http://schemas.microsoft.com/office/powerpoint/2010/main" val="33984921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3.gif"/><Relationship Id="rId7" Type="http://schemas.openxmlformats.org/officeDocument/2006/relationships/diagramColors" Target="../diagrams/colors2.xml"/><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diagramQuickStyle" Target="../diagrams/quickStyle2.xml"/><Relationship Id="rId11" Type="http://schemas.openxmlformats.org/officeDocument/2006/relationships/image" Target="../media/image4.png"/><Relationship Id="rId5" Type="http://schemas.openxmlformats.org/officeDocument/2006/relationships/diagramLayout" Target="../diagrams/layout2.xml"/><Relationship Id="rId10" Type="http://schemas.openxmlformats.org/officeDocument/2006/relationships/image" Target="../media/image5.png"/><Relationship Id="rId4" Type="http://schemas.openxmlformats.org/officeDocument/2006/relationships/diagramData" Target="../diagrams/data2.xml"/><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hyperlink" Target="http://10.54.221.136:3010/en/"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2451" y="1642399"/>
            <a:ext cx="10058399" cy="1858501"/>
          </a:xfrm>
        </p:spPr>
        <p:txBody>
          <a:bodyPr>
            <a:normAutofit/>
          </a:bodyPr>
          <a:lstStyle/>
          <a:p>
            <a:r>
              <a:rPr lang="en-CA" sz="3600" b="1" i="1" dirty="0" smtClean="0"/>
              <a:t>Employment and Social Development Canada (ESDC)</a:t>
            </a:r>
            <a:r>
              <a:rPr lang="en-CA" sz="3600" dirty="0"/>
              <a:t> </a:t>
            </a:r>
            <a:r>
              <a:rPr lang="en-CA" sz="3600" dirty="0" smtClean="0"/>
              <a:t/>
            </a:r>
            <a:br>
              <a:rPr lang="en-CA" sz="3600" dirty="0" smtClean="0"/>
            </a:br>
            <a:r>
              <a:rPr lang="en-CA" sz="3200" dirty="0" smtClean="0"/>
              <a:t>Chief </a:t>
            </a:r>
            <a:r>
              <a:rPr lang="en-CA" sz="3200" dirty="0"/>
              <a:t>Data Office (CDO)</a:t>
            </a:r>
            <a:br>
              <a:rPr lang="en-CA" sz="3200" dirty="0"/>
            </a:br>
            <a:endParaRPr lang="en-CA" sz="3200" b="1" i="1" dirty="0"/>
          </a:p>
        </p:txBody>
      </p:sp>
      <p:sp>
        <p:nvSpPr>
          <p:cNvPr id="3" name="Subtitle 2"/>
          <p:cNvSpPr>
            <a:spLocks noGrp="1"/>
          </p:cNvSpPr>
          <p:nvPr>
            <p:ph type="subTitle" idx="1"/>
          </p:nvPr>
        </p:nvSpPr>
        <p:spPr/>
        <p:txBody>
          <a:bodyPr/>
          <a:lstStyle/>
          <a:p>
            <a:r>
              <a:rPr lang="en-CA" dirty="0" smtClean="0"/>
              <a:t>Presentation to:</a:t>
            </a:r>
          </a:p>
          <a:p>
            <a:r>
              <a:rPr lang="en-CA" dirty="0" smtClean="0"/>
              <a:t>Digital Academy - </a:t>
            </a:r>
            <a:r>
              <a:rPr lang="en-CA" i="1" dirty="0" smtClean="0"/>
              <a:t>Premium </a:t>
            </a:r>
            <a:r>
              <a:rPr lang="en-CA" i="1" dirty="0"/>
              <a:t>D</a:t>
            </a:r>
            <a:r>
              <a:rPr lang="en-CA" i="1" dirty="0" smtClean="0"/>
              <a:t>ata and AI/ML learners</a:t>
            </a:r>
          </a:p>
          <a:p>
            <a:r>
              <a:rPr lang="en-CA" dirty="0"/>
              <a:t>[</a:t>
            </a:r>
            <a:r>
              <a:rPr lang="en-CA" dirty="0" smtClean="0"/>
              <a:t>Specialized data and AI/ML skills in the Government of Canada (GOC)]</a:t>
            </a:r>
            <a:endParaRPr lang="en-CA" dirty="0"/>
          </a:p>
        </p:txBody>
      </p:sp>
      <p:pic>
        <p:nvPicPr>
          <p:cNvPr id="4" name="Content Placeholder 6">
            <a:extLst>
              <a:ext uri="{FF2B5EF4-FFF2-40B4-BE49-F238E27FC236}">
                <a16:creationId xmlns:a16="http://schemas.microsoft.com/office/drawing/2014/main" xmlns="" id="{810EB7CF-3FCF-44CF-8E5A-EE3DB4266B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386" y="6288188"/>
            <a:ext cx="5143018" cy="469487"/>
          </a:xfrm>
          <a:prstGeom prst="rect">
            <a:avLst/>
          </a:prstGeom>
        </p:spPr>
      </p:pic>
      <p:pic>
        <p:nvPicPr>
          <p:cNvPr id="5" name="Picture 4">
            <a:extLst>
              <a:ext uri="{FF2B5EF4-FFF2-40B4-BE49-F238E27FC236}">
                <a16:creationId xmlns:a16="http://schemas.microsoft.com/office/drawing/2014/main" xmlns="" id="{FC592B17-7CC6-4811-92FC-A38A873AD4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5600" y="6354366"/>
            <a:ext cx="1290892" cy="337130"/>
          </a:xfrm>
          <a:prstGeom prst="rect">
            <a:avLst/>
          </a:prstGeom>
        </p:spPr>
      </p:pic>
    </p:spTree>
    <p:extLst>
      <p:ext uri="{BB962C8B-B14F-4D97-AF65-F5344CB8AC3E}">
        <p14:creationId xmlns:p14="http://schemas.microsoft.com/office/powerpoint/2010/main" val="132309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72080" y="507294"/>
            <a:ext cx="8749216" cy="507437"/>
          </a:xfrm>
        </p:spPr>
        <p:txBody>
          <a:bodyPr>
            <a:normAutofit fontScale="90000"/>
          </a:bodyPr>
          <a:lstStyle/>
          <a:p>
            <a:r>
              <a:rPr lang="en-CA" sz="3600" dirty="0" smtClean="0"/>
              <a:t> </a:t>
            </a:r>
            <a:r>
              <a:rPr lang="en-CA" sz="3600" b="1" dirty="0" smtClean="0"/>
              <a:t>Example #1: A.I</a:t>
            </a:r>
            <a:r>
              <a:rPr lang="en-CA" sz="3600" b="1" dirty="0"/>
              <a:t>.-enabled work item </a:t>
            </a:r>
            <a:r>
              <a:rPr lang="en-CA" sz="3600" b="1" dirty="0" smtClean="0"/>
              <a:t>processing</a:t>
            </a:r>
            <a:endParaRPr lang="en-CA" sz="3600" b="1" dirty="0"/>
          </a:p>
        </p:txBody>
      </p:sp>
      <p:sp>
        <p:nvSpPr>
          <p:cNvPr id="25" name="TextBox 24"/>
          <p:cNvSpPr txBox="1"/>
          <p:nvPr/>
        </p:nvSpPr>
        <p:spPr>
          <a:xfrm>
            <a:off x="1143571" y="1060897"/>
            <a:ext cx="1008057" cy="646331"/>
          </a:xfrm>
          <a:prstGeom prst="rect">
            <a:avLst/>
          </a:prstGeom>
          <a:noFill/>
        </p:spPr>
        <p:txBody>
          <a:bodyPr wrap="square" rtlCol="0">
            <a:spAutoFit/>
          </a:bodyPr>
          <a:lstStyle/>
          <a:p>
            <a:pPr algn="ctr"/>
            <a:r>
              <a:rPr lang="en-CA" dirty="0">
                <a:solidFill>
                  <a:prstClr val="black"/>
                </a:solidFill>
              </a:rPr>
              <a:t>Business Context</a:t>
            </a:r>
            <a:endParaRPr lang="en-CA" sz="1600" dirty="0">
              <a:solidFill>
                <a:prstClr val="black"/>
              </a:solidFill>
            </a:endParaRPr>
          </a:p>
        </p:txBody>
      </p:sp>
      <p:sp>
        <p:nvSpPr>
          <p:cNvPr id="23" name="TextBox 22"/>
          <p:cNvSpPr txBox="1"/>
          <p:nvPr/>
        </p:nvSpPr>
        <p:spPr>
          <a:xfrm>
            <a:off x="2532698" y="1014731"/>
            <a:ext cx="9275982" cy="73866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CA" sz="1400" dirty="0">
                <a:solidFill>
                  <a:schemeClr val="bg1"/>
                </a:solidFill>
              </a:rPr>
              <a:t>Canada Pension Plan (CPP) and Old Age Security (OAS) recipients receive annually a T4 form containing the benefits received that they will need to report on their tax return. Many T4s are returned to Service Canada due to address changes or other reasons and must be investigated.</a:t>
            </a:r>
          </a:p>
        </p:txBody>
      </p:sp>
      <p:sp>
        <p:nvSpPr>
          <p:cNvPr id="17" name="TextBox 16"/>
          <p:cNvSpPr txBox="1"/>
          <p:nvPr/>
        </p:nvSpPr>
        <p:spPr>
          <a:xfrm>
            <a:off x="1124910" y="2121769"/>
            <a:ext cx="1067101" cy="369332"/>
          </a:xfrm>
          <a:prstGeom prst="rect">
            <a:avLst/>
          </a:prstGeom>
          <a:noFill/>
        </p:spPr>
        <p:txBody>
          <a:bodyPr wrap="square" rtlCol="0">
            <a:spAutoFit/>
          </a:bodyPr>
          <a:lstStyle/>
          <a:p>
            <a:pPr algn="ctr"/>
            <a:r>
              <a:rPr lang="en-CA" dirty="0">
                <a:solidFill>
                  <a:prstClr val="black"/>
                </a:solidFill>
              </a:rPr>
              <a:t>Problem</a:t>
            </a:r>
            <a:endParaRPr lang="en-CA" sz="1600" dirty="0">
              <a:solidFill>
                <a:prstClr val="black"/>
              </a:solidFill>
            </a:endParaRPr>
          </a:p>
        </p:txBody>
      </p:sp>
      <p:sp>
        <p:nvSpPr>
          <p:cNvPr id="4" name="TextBox 3"/>
          <p:cNvSpPr txBox="1"/>
          <p:nvPr/>
        </p:nvSpPr>
        <p:spPr>
          <a:xfrm>
            <a:off x="2491272" y="1937103"/>
            <a:ext cx="9367936" cy="738664"/>
          </a:xfrm>
          <a:prstGeom prst="rect">
            <a:avLst/>
          </a:prstGeom>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r>
              <a:rPr lang="en-CA" sz="1400" dirty="0">
                <a:solidFill>
                  <a:schemeClr val="bg1"/>
                </a:solidFill>
              </a:rPr>
              <a:t>Each year, large numbers of clients follow up with Service Canada to request a duplicate T4, which is immediately reissued. However, the reissuance is only captured in call centre notes and the resource intensive investigation of every single individual returned T4 is still performed. </a:t>
            </a:r>
          </a:p>
        </p:txBody>
      </p:sp>
      <p:sp>
        <p:nvSpPr>
          <p:cNvPr id="19" name="TextBox 18"/>
          <p:cNvSpPr txBox="1"/>
          <p:nvPr/>
        </p:nvSpPr>
        <p:spPr>
          <a:xfrm>
            <a:off x="1295205" y="5612437"/>
            <a:ext cx="726508" cy="369332"/>
          </a:xfrm>
          <a:prstGeom prst="rect">
            <a:avLst/>
          </a:prstGeom>
          <a:noFill/>
        </p:spPr>
        <p:txBody>
          <a:bodyPr wrap="square" rtlCol="0">
            <a:spAutoFit/>
          </a:bodyPr>
          <a:lstStyle/>
          <a:p>
            <a:pPr algn="ctr"/>
            <a:r>
              <a:rPr lang="en-CA" dirty="0">
                <a:solidFill>
                  <a:prstClr val="black"/>
                </a:solidFill>
              </a:rPr>
              <a:t>Value</a:t>
            </a:r>
          </a:p>
        </p:txBody>
      </p:sp>
      <p:sp>
        <p:nvSpPr>
          <p:cNvPr id="6" name="TextBox 5"/>
          <p:cNvSpPr txBox="1"/>
          <p:nvPr/>
        </p:nvSpPr>
        <p:spPr>
          <a:xfrm>
            <a:off x="2491273" y="5451895"/>
            <a:ext cx="9358833" cy="73866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en-CA" sz="1400" dirty="0">
                <a:solidFill>
                  <a:schemeClr val="bg1"/>
                </a:solidFill>
              </a:rPr>
              <a:t>Low-value work eliminated: 50,000 work items, or 2.5 FTEs, saved annually, while development only used 0.1 FTE</a:t>
            </a:r>
          </a:p>
          <a:p>
            <a:pPr marL="285750" indent="-285750">
              <a:buFont typeface="Arial" panose="020B0604020202020204" pitchFamily="34" charset="0"/>
              <a:buChar char="•"/>
            </a:pPr>
            <a:r>
              <a:rPr lang="en-CA" sz="1400" dirty="0">
                <a:solidFill>
                  <a:schemeClr val="bg1"/>
                </a:solidFill>
              </a:rPr>
              <a:t>Work inventory is reduced, with faster processing for remaining clients</a:t>
            </a:r>
          </a:p>
          <a:p>
            <a:pPr marL="285750" indent="-285750">
              <a:buFont typeface="Arial" panose="020B0604020202020204" pitchFamily="34" charset="0"/>
              <a:buChar char="•"/>
            </a:pPr>
            <a:r>
              <a:rPr lang="en-CA" sz="1400" dirty="0">
                <a:solidFill>
                  <a:schemeClr val="bg1"/>
                </a:solidFill>
              </a:rPr>
              <a:t>Once built, the models can be repurposed to answer new questions</a:t>
            </a:r>
          </a:p>
        </p:txBody>
      </p:sp>
      <p:grpSp>
        <p:nvGrpSpPr>
          <p:cNvPr id="11" name="Group 10">
            <a:extLst>
              <a:ext uri="{FF2B5EF4-FFF2-40B4-BE49-F238E27FC236}">
                <a16:creationId xmlns:a16="http://schemas.microsoft.com/office/drawing/2014/main" xmlns="" id="{06640C48-BB32-4CBE-99C3-364C60F9422D}"/>
              </a:ext>
            </a:extLst>
          </p:cNvPr>
          <p:cNvGrpSpPr/>
          <p:nvPr/>
        </p:nvGrpSpPr>
        <p:grpSpPr>
          <a:xfrm>
            <a:off x="2472080" y="2852955"/>
            <a:ext cx="9231754" cy="2839751"/>
            <a:chOff x="2472080" y="2528345"/>
            <a:chExt cx="9231754" cy="2839751"/>
          </a:xfrm>
        </p:grpSpPr>
        <p:grpSp>
          <p:nvGrpSpPr>
            <p:cNvPr id="7" name="Group 6"/>
            <p:cNvGrpSpPr/>
            <p:nvPr/>
          </p:nvGrpSpPr>
          <p:grpSpPr>
            <a:xfrm>
              <a:off x="2472080" y="2528345"/>
              <a:ext cx="9231754" cy="2839751"/>
              <a:chOff x="2068331" y="2536546"/>
              <a:chExt cx="7645396" cy="3280775"/>
            </a:xfrm>
          </p:grpSpPr>
          <p:sp>
            <p:nvSpPr>
              <p:cNvPr id="8" name="Rounded Rectangle 7" descr="Automated Actions with Machine Learning&#10;&#10;Scan call Centre notes&#10;- machine proactively looks at call centre agent's note in order to identify T4s already reissued and avoid duplication of work.&#10;&#10;Detect info Needed:&#10;- Machine learning model trained to detect T4 reissuance notes&#10;&#10;Eliminate completed work item&#10;- SINs of clients who have been reissued a T4 are provided to processing and eliminated from the queue."/>
              <p:cNvSpPr/>
              <p:nvPr/>
            </p:nvSpPr>
            <p:spPr>
              <a:xfrm>
                <a:off x="2084225" y="2536546"/>
                <a:ext cx="5667628" cy="284717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dirty="0">
                  <a:solidFill>
                    <a:srgbClr val="FF24FF"/>
                  </a:solidFill>
                </a:endParaRPr>
              </a:p>
            </p:txBody>
          </p:sp>
          <p:sp>
            <p:nvSpPr>
              <p:cNvPr id="18" name="Chevron 4" descr="&quot;&quot;"/>
              <p:cNvSpPr/>
              <p:nvPr/>
            </p:nvSpPr>
            <p:spPr>
              <a:xfrm>
                <a:off x="8211194" y="4342454"/>
                <a:ext cx="1502533" cy="831781"/>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64008" tIns="21336" rIns="21336" bIns="21336" numCol="1" spcCol="1270" anchor="ctr" anchorCtr="0">
                <a:noAutofit/>
              </a:bodyPr>
              <a:lstStyle/>
              <a:p>
                <a:pPr algn="ctr" defTabSz="711200">
                  <a:lnSpc>
                    <a:spcPct val="90000"/>
                  </a:lnSpc>
                  <a:spcBef>
                    <a:spcPct val="0"/>
                  </a:spcBef>
                  <a:spcAft>
                    <a:spcPct val="35000"/>
                  </a:spcAft>
                </a:pPr>
                <a:r>
                  <a:rPr lang="en-CA" sz="1200" b="1" dirty="0">
                    <a:solidFill>
                      <a:prstClr val="black"/>
                    </a:solidFill>
                  </a:rPr>
                  <a:t>Reissue </a:t>
                </a:r>
                <a:r>
                  <a:rPr lang="en-CA" sz="1200" dirty="0">
                    <a:solidFill>
                      <a:prstClr val="black"/>
                    </a:solidFill>
                  </a:rPr>
                  <a:t>a T4 to clients who have not already been reissued one</a:t>
                </a:r>
              </a:p>
            </p:txBody>
          </p:sp>
          <p:graphicFrame>
            <p:nvGraphicFramePr>
              <p:cNvPr id="16" name="Diagram 15" descr="&quot;&quot;"/>
              <p:cNvGraphicFramePr/>
              <p:nvPr>
                <p:extLst/>
              </p:nvPr>
            </p:nvGraphicFramePr>
            <p:xfrm>
              <a:off x="2068331" y="2667548"/>
              <a:ext cx="5632895" cy="3149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2" name="Right Arrow 1" descr="&quot;&quot;"/>
            <p:cNvSpPr/>
            <p:nvPr/>
          </p:nvSpPr>
          <p:spPr>
            <a:xfrm>
              <a:off x="9185405" y="4272831"/>
              <a:ext cx="597481" cy="3572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grpSp>
          <p:nvGrpSpPr>
            <p:cNvPr id="10" name="Group 9">
              <a:extLst>
                <a:ext uri="{FF2B5EF4-FFF2-40B4-BE49-F238E27FC236}">
                  <a16:creationId xmlns:a16="http://schemas.microsoft.com/office/drawing/2014/main" xmlns="" id="{B23FAB44-70B5-462B-8629-A9A7BAA430A9}"/>
                </a:ext>
              </a:extLst>
            </p:cNvPr>
            <p:cNvGrpSpPr/>
            <p:nvPr/>
          </p:nvGrpSpPr>
          <p:grpSpPr>
            <a:xfrm>
              <a:off x="9968986" y="2546105"/>
              <a:ext cx="1655402" cy="1413989"/>
              <a:chOff x="9968986" y="2546105"/>
              <a:chExt cx="1655402" cy="1413989"/>
            </a:xfrm>
          </p:grpSpPr>
          <p:pic>
            <p:nvPicPr>
              <p:cNvPr id="1027" name="Picture 3" descr="&quot;&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68986" y="2546105"/>
                <a:ext cx="1655402" cy="1413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descr="&quot;&quot;"/>
              <p:cNvSpPr txBox="1"/>
              <p:nvPr/>
            </p:nvSpPr>
            <p:spPr>
              <a:xfrm>
                <a:off x="10614586" y="2936001"/>
                <a:ext cx="364202" cy="307777"/>
              </a:xfrm>
              <a:prstGeom prst="rect">
                <a:avLst/>
              </a:prstGeom>
              <a:noFill/>
            </p:spPr>
            <p:txBody>
              <a:bodyPr wrap="square" rtlCol="0">
                <a:spAutoFit/>
              </a:bodyPr>
              <a:lstStyle/>
              <a:p>
                <a:r>
                  <a:rPr lang="en-CA" sz="1400" dirty="0">
                    <a:solidFill>
                      <a:prstClr val="black"/>
                    </a:solidFill>
                  </a:rPr>
                  <a:t>T4</a:t>
                </a:r>
              </a:p>
            </p:txBody>
          </p:sp>
        </p:grpSp>
      </p:grpSp>
      <p:sp>
        <p:nvSpPr>
          <p:cNvPr id="27" name="TextBox 26">
            <a:extLst>
              <a:ext uri="{FF2B5EF4-FFF2-40B4-BE49-F238E27FC236}">
                <a16:creationId xmlns:a16="http://schemas.microsoft.com/office/drawing/2014/main" xmlns="" id="{456CADA3-3BA8-4A3A-BC7D-0759B0AEE3C7}"/>
              </a:ext>
            </a:extLst>
          </p:cNvPr>
          <p:cNvSpPr txBox="1"/>
          <p:nvPr/>
        </p:nvSpPr>
        <p:spPr>
          <a:xfrm>
            <a:off x="1173333" y="3738699"/>
            <a:ext cx="970253" cy="369332"/>
          </a:xfrm>
          <a:prstGeom prst="rect">
            <a:avLst/>
          </a:prstGeom>
          <a:noFill/>
        </p:spPr>
        <p:txBody>
          <a:bodyPr wrap="square" rtlCol="0">
            <a:spAutoFit/>
          </a:bodyPr>
          <a:lstStyle/>
          <a:p>
            <a:pPr algn="ctr"/>
            <a:r>
              <a:rPr lang="en-CA" dirty="0">
                <a:solidFill>
                  <a:prstClr val="black"/>
                </a:solidFill>
              </a:rPr>
              <a:t>Solution</a:t>
            </a:r>
          </a:p>
        </p:txBody>
      </p:sp>
      <p:pic>
        <p:nvPicPr>
          <p:cNvPr id="30" name="Content Placeholder 6">
            <a:extLst>
              <a:ext uri="{FF2B5EF4-FFF2-40B4-BE49-F238E27FC236}">
                <a16:creationId xmlns:a16="http://schemas.microsoft.com/office/drawing/2014/main" xmlns="" id="{2694868C-0994-48B6-A002-EBC8514BB4C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3386" y="6288188"/>
            <a:ext cx="5143018" cy="469487"/>
          </a:xfrm>
          <a:prstGeom prst="rect">
            <a:avLst/>
          </a:prstGeom>
        </p:spPr>
      </p:pic>
      <p:pic>
        <p:nvPicPr>
          <p:cNvPr id="31" name="Picture 30">
            <a:extLst>
              <a:ext uri="{FF2B5EF4-FFF2-40B4-BE49-F238E27FC236}">
                <a16:creationId xmlns:a16="http://schemas.microsoft.com/office/drawing/2014/main" xmlns="" id="{0E560314-499B-4ECB-ADAB-48EA9255D9D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515600" y="6354366"/>
            <a:ext cx="1290892" cy="337130"/>
          </a:xfrm>
          <a:prstGeom prst="rect">
            <a:avLst/>
          </a:prstGeom>
        </p:spPr>
      </p:pic>
      <p:sp>
        <p:nvSpPr>
          <p:cNvPr id="22" name="Slide Number Placeholder 4"/>
          <p:cNvSpPr>
            <a:spLocks noGrp="1"/>
          </p:cNvSpPr>
          <p:nvPr>
            <p:ph type="sldNum" sz="quarter" idx="12"/>
          </p:nvPr>
        </p:nvSpPr>
        <p:spPr>
          <a:xfrm>
            <a:off x="9367023" y="6386830"/>
            <a:ext cx="258337" cy="365125"/>
          </a:xfrm>
        </p:spPr>
        <p:txBody>
          <a:bodyPr/>
          <a:lstStyle/>
          <a:p>
            <a:fld id="{CD441520-CD08-404A-B9B6-18714239A3DD}" type="slidenum">
              <a:rPr lang="en-US" b="1" smtClean="0">
                <a:latin typeface="Trade Gothic" charset="0"/>
                <a:ea typeface="Trade Gothic" charset="0"/>
                <a:cs typeface="Trade Gothic" charset="0"/>
              </a:rPr>
              <a:t>10</a:t>
            </a:fld>
            <a:endParaRPr lang="en-US" b="1" dirty="0">
              <a:latin typeface="Trade Gothic" charset="0"/>
              <a:ea typeface="Trade Gothic" charset="0"/>
              <a:cs typeface="Trade Gothic" charset="0"/>
            </a:endParaRPr>
          </a:p>
        </p:txBody>
      </p:sp>
    </p:spTree>
    <p:extLst>
      <p:ext uri="{BB962C8B-B14F-4D97-AF65-F5344CB8AC3E}">
        <p14:creationId xmlns:p14="http://schemas.microsoft.com/office/powerpoint/2010/main" val="4185707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259936" y="833847"/>
            <a:ext cx="1008057" cy="646331"/>
          </a:xfrm>
          <a:prstGeom prst="rect">
            <a:avLst/>
          </a:prstGeom>
          <a:noFill/>
        </p:spPr>
        <p:txBody>
          <a:bodyPr wrap="square" rtlCol="0">
            <a:spAutoFit/>
          </a:bodyPr>
          <a:lstStyle/>
          <a:p>
            <a:r>
              <a:rPr lang="en-CA" dirty="0">
                <a:solidFill>
                  <a:prstClr val="black"/>
                </a:solidFill>
              </a:rPr>
              <a:t>Business Context</a:t>
            </a:r>
            <a:endParaRPr lang="en-CA" sz="1600" dirty="0">
              <a:solidFill>
                <a:prstClr val="black"/>
              </a:solidFill>
            </a:endParaRPr>
          </a:p>
        </p:txBody>
      </p:sp>
      <p:sp>
        <p:nvSpPr>
          <p:cNvPr id="26" name="TextBox 25"/>
          <p:cNvSpPr txBox="1"/>
          <p:nvPr/>
        </p:nvSpPr>
        <p:spPr>
          <a:xfrm>
            <a:off x="2662560" y="956958"/>
            <a:ext cx="8814094" cy="3077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CA" sz="1400" dirty="0"/>
              <a:t>Every day, a package is produced for the ministers that provides pertinent news articles pertaining to ESDC’s </a:t>
            </a:r>
            <a:r>
              <a:rPr lang="en-CA" sz="1400" dirty="0" smtClean="0"/>
              <a:t>mandate.</a:t>
            </a:r>
            <a:endParaRPr lang="en-CA" sz="1400" dirty="0"/>
          </a:p>
        </p:txBody>
      </p:sp>
      <p:sp>
        <p:nvSpPr>
          <p:cNvPr id="24" name="TextBox 23"/>
          <p:cNvSpPr txBox="1"/>
          <p:nvPr/>
        </p:nvSpPr>
        <p:spPr>
          <a:xfrm>
            <a:off x="1273605" y="1704606"/>
            <a:ext cx="1008057" cy="369332"/>
          </a:xfrm>
          <a:prstGeom prst="rect">
            <a:avLst/>
          </a:prstGeom>
          <a:noFill/>
        </p:spPr>
        <p:txBody>
          <a:bodyPr wrap="square" rtlCol="0">
            <a:spAutoFit/>
          </a:bodyPr>
          <a:lstStyle/>
          <a:p>
            <a:r>
              <a:rPr lang="en-CA" dirty="0">
                <a:solidFill>
                  <a:prstClr val="black"/>
                </a:solidFill>
              </a:rPr>
              <a:t>Problem</a:t>
            </a:r>
            <a:endParaRPr lang="en-CA" sz="1600" dirty="0">
              <a:solidFill>
                <a:prstClr val="black"/>
              </a:solidFill>
            </a:endParaRPr>
          </a:p>
        </p:txBody>
      </p:sp>
      <p:sp>
        <p:nvSpPr>
          <p:cNvPr id="4" name="TextBox 3"/>
          <p:cNvSpPr txBox="1"/>
          <p:nvPr/>
        </p:nvSpPr>
        <p:spPr>
          <a:xfrm>
            <a:off x="2642781" y="1627662"/>
            <a:ext cx="8814094" cy="52322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defRPr/>
            </a:pPr>
            <a:r>
              <a:rPr lang="en-CA" sz="1400" dirty="0"/>
              <a:t>The package is produced by analysts who manually review news media starting at 3am each day. The volume to be monitored is often beyond the capacity to review every article and leaves little time for analysis.</a:t>
            </a:r>
          </a:p>
        </p:txBody>
      </p:sp>
      <p:sp>
        <p:nvSpPr>
          <p:cNvPr id="25" name="TextBox 24"/>
          <p:cNvSpPr txBox="1"/>
          <p:nvPr/>
        </p:nvSpPr>
        <p:spPr>
          <a:xfrm>
            <a:off x="1259936" y="5657632"/>
            <a:ext cx="726508" cy="369332"/>
          </a:xfrm>
          <a:prstGeom prst="rect">
            <a:avLst/>
          </a:prstGeom>
          <a:noFill/>
        </p:spPr>
        <p:txBody>
          <a:bodyPr wrap="square" rtlCol="0">
            <a:spAutoFit/>
          </a:bodyPr>
          <a:lstStyle/>
          <a:p>
            <a:r>
              <a:rPr lang="en-CA" dirty="0">
                <a:solidFill>
                  <a:prstClr val="black"/>
                </a:solidFill>
              </a:rPr>
              <a:t>Value</a:t>
            </a:r>
            <a:endParaRPr lang="en-CA" sz="2000" dirty="0">
              <a:solidFill>
                <a:prstClr val="black"/>
              </a:solidFill>
            </a:endParaRPr>
          </a:p>
        </p:txBody>
      </p:sp>
      <p:sp>
        <p:nvSpPr>
          <p:cNvPr id="6" name="TextBox 5"/>
          <p:cNvSpPr txBox="1"/>
          <p:nvPr/>
        </p:nvSpPr>
        <p:spPr>
          <a:xfrm>
            <a:off x="2662560" y="5472966"/>
            <a:ext cx="8814094" cy="73866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en-CA" sz="1400" dirty="0">
                <a:solidFill>
                  <a:schemeClr val="bg1"/>
                </a:solidFill>
              </a:rPr>
              <a:t>Reduced workload for employees</a:t>
            </a:r>
          </a:p>
          <a:p>
            <a:pPr marL="285750" indent="-285750">
              <a:buFont typeface="Arial" panose="020B0604020202020204" pitchFamily="34" charset="0"/>
              <a:buChar char="•"/>
            </a:pPr>
            <a:r>
              <a:rPr lang="en-CA" sz="1400" dirty="0">
                <a:solidFill>
                  <a:schemeClr val="bg1"/>
                </a:solidFill>
              </a:rPr>
              <a:t>Timelier package production allows for real analysis on what the news means for the Department</a:t>
            </a:r>
          </a:p>
          <a:p>
            <a:pPr marL="285750" indent="-285750">
              <a:buFont typeface="Arial" panose="020B0604020202020204" pitchFamily="34" charset="0"/>
              <a:buChar char="•"/>
            </a:pPr>
            <a:r>
              <a:rPr lang="en-CA" sz="1400" dirty="0">
                <a:solidFill>
                  <a:schemeClr val="bg1"/>
                </a:solidFill>
              </a:rPr>
              <a:t>More media can be searched and evaluated in a consistent fashion</a:t>
            </a:r>
          </a:p>
        </p:txBody>
      </p:sp>
      <p:grpSp>
        <p:nvGrpSpPr>
          <p:cNvPr id="32" name="Group 31">
            <a:extLst>
              <a:ext uri="{FF2B5EF4-FFF2-40B4-BE49-F238E27FC236}">
                <a16:creationId xmlns:a16="http://schemas.microsoft.com/office/drawing/2014/main" xmlns="" id="{7125B76B-C377-4B3C-8940-0260F0E8B735}"/>
              </a:ext>
            </a:extLst>
          </p:cNvPr>
          <p:cNvGrpSpPr/>
          <p:nvPr/>
        </p:nvGrpSpPr>
        <p:grpSpPr>
          <a:xfrm>
            <a:off x="2645557" y="2319686"/>
            <a:ext cx="8648274" cy="3265666"/>
            <a:chOff x="2281662" y="3336710"/>
            <a:chExt cx="8648274" cy="3265666"/>
          </a:xfrm>
        </p:grpSpPr>
        <p:grpSp>
          <p:nvGrpSpPr>
            <p:cNvPr id="7" name="Group 6"/>
            <p:cNvGrpSpPr/>
            <p:nvPr/>
          </p:nvGrpSpPr>
          <p:grpSpPr>
            <a:xfrm>
              <a:off x="2281662" y="3336710"/>
              <a:ext cx="8648274" cy="3265666"/>
              <a:chOff x="757662" y="2661257"/>
              <a:chExt cx="8648274" cy="3265666"/>
            </a:xfrm>
          </p:grpSpPr>
          <p:sp>
            <p:nvSpPr>
              <p:cNvPr id="8" name="Rounded Rectangle 7" descr="&quot;&quot;"/>
              <p:cNvSpPr/>
              <p:nvPr/>
            </p:nvSpPr>
            <p:spPr>
              <a:xfrm>
                <a:off x="1965177" y="2661257"/>
                <a:ext cx="5254773" cy="296801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dirty="0">
                  <a:solidFill>
                    <a:prstClr val="white"/>
                  </a:solidFill>
                </a:endParaRPr>
              </a:p>
            </p:txBody>
          </p:sp>
          <p:grpSp>
            <p:nvGrpSpPr>
              <p:cNvPr id="10" name="Group 9"/>
              <p:cNvGrpSpPr/>
              <p:nvPr/>
            </p:nvGrpSpPr>
            <p:grpSpPr>
              <a:xfrm>
                <a:off x="757662" y="2914650"/>
                <a:ext cx="1343540" cy="495300"/>
                <a:chOff x="0" y="1271212"/>
                <a:chExt cx="2175867" cy="440586"/>
              </a:xfrm>
            </p:grpSpPr>
            <p:sp>
              <p:nvSpPr>
                <p:cNvPr id="19" name="Chevron 18" descr="&quot;&quot;"/>
                <p:cNvSpPr/>
                <p:nvPr/>
              </p:nvSpPr>
              <p:spPr>
                <a:xfrm>
                  <a:off x="0" y="1271212"/>
                  <a:ext cx="2175867" cy="440586"/>
                </a:xfrm>
                <a:prstGeom prst="chevron">
                  <a:avLst/>
                </a:pr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Chevron 4" descr="&quot;&quot;"/>
                <p:cNvSpPr/>
                <p:nvPr/>
              </p:nvSpPr>
              <p:spPr>
                <a:xfrm>
                  <a:off x="220293" y="1271212"/>
                  <a:ext cx="1735281" cy="440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algn="ctr" defTabSz="711200">
                    <a:lnSpc>
                      <a:spcPct val="90000"/>
                    </a:lnSpc>
                    <a:spcBef>
                      <a:spcPct val="0"/>
                    </a:spcBef>
                    <a:spcAft>
                      <a:spcPct val="35000"/>
                    </a:spcAft>
                  </a:pPr>
                  <a:r>
                    <a:rPr lang="en-CA" sz="1600" dirty="0">
                      <a:solidFill>
                        <a:prstClr val="black"/>
                      </a:solidFill>
                    </a:rPr>
                    <a:t>Articles received</a:t>
                  </a:r>
                </a:p>
              </p:txBody>
            </p:sp>
          </p:grpSp>
          <p:pic>
            <p:nvPicPr>
              <p:cNvPr id="11" name="Picture 4" descr="&quot;&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3733" y="5068395"/>
                <a:ext cx="689609" cy="703755"/>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7019032" y="4588493"/>
                <a:ext cx="1245667" cy="440586"/>
                <a:chOff x="0" y="1271212"/>
                <a:chExt cx="2175867" cy="440586"/>
              </a:xfrm>
            </p:grpSpPr>
            <p:sp>
              <p:nvSpPr>
                <p:cNvPr id="17" name="Chevron 16" descr="&quot;&quot;"/>
                <p:cNvSpPr/>
                <p:nvPr/>
              </p:nvSpPr>
              <p:spPr>
                <a:xfrm>
                  <a:off x="0" y="1271212"/>
                  <a:ext cx="2175867" cy="440586"/>
                </a:xfrm>
                <a:prstGeom prst="chevron">
                  <a:avLst/>
                </a:pr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Chevron 4" descr="&quot;&quot;"/>
                <p:cNvSpPr/>
                <p:nvPr/>
              </p:nvSpPr>
              <p:spPr>
                <a:xfrm>
                  <a:off x="220293" y="1271212"/>
                  <a:ext cx="1735281" cy="440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algn="ctr" defTabSz="711200">
                    <a:lnSpc>
                      <a:spcPct val="90000"/>
                    </a:lnSpc>
                    <a:spcBef>
                      <a:spcPct val="0"/>
                    </a:spcBef>
                    <a:spcAft>
                      <a:spcPct val="35000"/>
                    </a:spcAft>
                  </a:pPr>
                  <a:r>
                    <a:rPr lang="en-CA" sz="1600" dirty="0">
                      <a:solidFill>
                        <a:prstClr val="black"/>
                      </a:solidFill>
                    </a:rPr>
                    <a:t>Package produced</a:t>
                  </a:r>
                </a:p>
              </p:txBody>
            </p:sp>
          </p:grpSp>
          <p:pic>
            <p:nvPicPr>
              <p:cNvPr id="14" name="Picture 11" descr="&quo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780" y="3475608"/>
                <a:ext cx="567828" cy="7342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Diagram 15" descr="&quot;&quot;"/>
              <p:cNvGraphicFramePr/>
              <p:nvPr>
                <p:extLst/>
              </p:nvPr>
            </p:nvGraphicFramePr>
            <p:xfrm>
              <a:off x="2101202" y="2661257"/>
              <a:ext cx="5043946" cy="29680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 name="Picture 10" descr="&quot;&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8881" y="4209868"/>
                <a:ext cx="1717055" cy="1717055"/>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TextBox 22" descr="&quot;&quot;"/>
            <p:cNvSpPr txBox="1"/>
            <p:nvPr/>
          </p:nvSpPr>
          <p:spPr>
            <a:xfrm>
              <a:off x="9438603" y="4666007"/>
              <a:ext cx="1214581" cy="307777"/>
            </a:xfrm>
            <a:prstGeom prst="rect">
              <a:avLst/>
            </a:prstGeom>
            <a:noFill/>
          </p:spPr>
          <p:txBody>
            <a:bodyPr wrap="square" rtlCol="0">
              <a:spAutoFit/>
            </a:bodyPr>
            <a:lstStyle/>
            <a:p>
              <a:pPr algn="ctr"/>
              <a:r>
                <a:rPr lang="en-CA" sz="1400" dirty="0">
                  <a:solidFill>
                    <a:prstClr val="black"/>
                  </a:solidFill>
                </a:rPr>
                <a:t>Analyst</a:t>
              </a:r>
            </a:p>
          </p:txBody>
        </p:sp>
      </p:grpSp>
      <p:sp>
        <p:nvSpPr>
          <p:cNvPr id="29" name="Title 2">
            <a:extLst>
              <a:ext uri="{FF2B5EF4-FFF2-40B4-BE49-F238E27FC236}">
                <a16:creationId xmlns:a16="http://schemas.microsoft.com/office/drawing/2014/main" xmlns="" id="{5B6E505F-800F-444A-AA39-9AD2E095ED42}"/>
              </a:ext>
            </a:extLst>
          </p:cNvPr>
          <p:cNvSpPr txBox="1">
            <a:spLocks/>
          </p:cNvSpPr>
          <p:nvPr/>
        </p:nvSpPr>
        <p:spPr>
          <a:xfrm>
            <a:off x="941429" y="450641"/>
            <a:ext cx="11729997" cy="476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sz="3200" b="1" dirty="0"/>
              <a:t>Example #2: A.I.-enabled media monitoring tool</a:t>
            </a:r>
          </a:p>
        </p:txBody>
      </p:sp>
      <p:sp>
        <p:nvSpPr>
          <p:cNvPr id="31" name="TextBox 30">
            <a:extLst>
              <a:ext uri="{FF2B5EF4-FFF2-40B4-BE49-F238E27FC236}">
                <a16:creationId xmlns:a16="http://schemas.microsoft.com/office/drawing/2014/main" xmlns="" id="{E0599F1C-F867-4C2C-B552-7FD393929FCD}"/>
              </a:ext>
            </a:extLst>
          </p:cNvPr>
          <p:cNvSpPr txBox="1"/>
          <p:nvPr/>
        </p:nvSpPr>
        <p:spPr>
          <a:xfrm>
            <a:off x="1278837" y="3618205"/>
            <a:ext cx="970253" cy="369332"/>
          </a:xfrm>
          <a:prstGeom prst="rect">
            <a:avLst/>
          </a:prstGeom>
          <a:noFill/>
        </p:spPr>
        <p:txBody>
          <a:bodyPr wrap="square" rtlCol="0">
            <a:spAutoFit/>
          </a:bodyPr>
          <a:lstStyle/>
          <a:p>
            <a:pPr algn="ctr"/>
            <a:r>
              <a:rPr lang="en-CA" dirty="0">
                <a:solidFill>
                  <a:prstClr val="black"/>
                </a:solidFill>
              </a:rPr>
              <a:t>Solution</a:t>
            </a:r>
          </a:p>
        </p:txBody>
      </p:sp>
      <p:pic>
        <p:nvPicPr>
          <p:cNvPr id="33" name="Picture 32">
            <a:extLst>
              <a:ext uri="{FF2B5EF4-FFF2-40B4-BE49-F238E27FC236}">
                <a16:creationId xmlns:a16="http://schemas.microsoft.com/office/drawing/2014/main" xmlns="" id="{BB30D90D-F964-4A55-A21E-5F48AA0AA6F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15600" y="6354366"/>
            <a:ext cx="1290892" cy="337130"/>
          </a:xfrm>
          <a:prstGeom prst="rect">
            <a:avLst/>
          </a:prstGeom>
        </p:spPr>
      </p:pic>
      <p:pic>
        <p:nvPicPr>
          <p:cNvPr id="34" name="Content Placeholder 6">
            <a:extLst>
              <a:ext uri="{FF2B5EF4-FFF2-40B4-BE49-F238E27FC236}">
                <a16:creationId xmlns:a16="http://schemas.microsoft.com/office/drawing/2014/main" xmlns="" id="{EBEE7CFD-40FA-4A11-B0EF-6DD1B1E739A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93386" y="6288188"/>
            <a:ext cx="5143018" cy="469487"/>
          </a:xfrm>
          <a:prstGeom prst="rect">
            <a:avLst/>
          </a:prstGeom>
        </p:spPr>
      </p:pic>
      <p:sp>
        <p:nvSpPr>
          <p:cNvPr id="30" name="Slide Number Placeholder 4"/>
          <p:cNvSpPr>
            <a:spLocks noGrp="1"/>
          </p:cNvSpPr>
          <p:nvPr>
            <p:ph type="sldNum" sz="quarter" idx="12"/>
          </p:nvPr>
        </p:nvSpPr>
        <p:spPr>
          <a:xfrm>
            <a:off x="9268345" y="6386830"/>
            <a:ext cx="386626" cy="365125"/>
          </a:xfrm>
        </p:spPr>
        <p:txBody>
          <a:bodyPr/>
          <a:lstStyle/>
          <a:p>
            <a:fld id="{CD441520-CD08-404A-B9B6-18714239A3DD}" type="slidenum">
              <a:rPr lang="en-US" b="1" smtClean="0">
                <a:latin typeface="Trade Gothic" charset="0"/>
                <a:ea typeface="Trade Gothic" charset="0"/>
                <a:cs typeface="Trade Gothic" charset="0"/>
              </a:rPr>
              <a:t>11</a:t>
            </a:fld>
            <a:endParaRPr lang="en-US" b="1" dirty="0">
              <a:latin typeface="Trade Gothic" charset="0"/>
              <a:ea typeface="Trade Gothic" charset="0"/>
              <a:cs typeface="Trade Gothic" charset="0"/>
            </a:endParaRPr>
          </a:p>
        </p:txBody>
      </p:sp>
    </p:spTree>
    <p:extLst>
      <p:ext uri="{BB962C8B-B14F-4D97-AF65-F5344CB8AC3E}">
        <p14:creationId xmlns:p14="http://schemas.microsoft.com/office/powerpoint/2010/main" val="2043284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8459951"/>
              </p:ext>
            </p:extLst>
          </p:nvPr>
        </p:nvGraphicFramePr>
        <p:xfrm>
          <a:off x="527381" y="404664"/>
          <a:ext cx="11233248" cy="5648895"/>
        </p:xfrm>
        <a:graphic>
          <a:graphicData uri="http://schemas.openxmlformats.org/drawingml/2006/table">
            <a:tbl>
              <a:tblPr firstRow="1" bandRow="1">
                <a:tableStyleId>{7DF18680-E054-41AD-8BC1-D1AEF772440D}</a:tableStyleId>
              </a:tblPr>
              <a:tblGrid>
                <a:gridCol w="3072341">
                  <a:extLst>
                    <a:ext uri="{9D8B030D-6E8A-4147-A177-3AD203B41FA5}">
                      <a16:colId xmlns:a16="http://schemas.microsoft.com/office/drawing/2014/main" xmlns="" val="20000"/>
                    </a:ext>
                  </a:extLst>
                </a:gridCol>
                <a:gridCol w="8160907">
                  <a:extLst>
                    <a:ext uri="{9D8B030D-6E8A-4147-A177-3AD203B41FA5}">
                      <a16:colId xmlns:a16="http://schemas.microsoft.com/office/drawing/2014/main" xmlns="" val="20001"/>
                    </a:ext>
                  </a:extLst>
                </a:gridCol>
              </a:tblGrid>
              <a:tr h="632469">
                <a:tc>
                  <a:txBody>
                    <a:bodyPr/>
                    <a:lstStyle/>
                    <a:p>
                      <a:r>
                        <a:rPr lang="en-CA" dirty="0" smtClean="0"/>
                        <a:t>Stakeholders</a:t>
                      </a:r>
                      <a:endParaRPr lang="en-CA" dirty="0"/>
                    </a:p>
                  </a:txBody>
                  <a:tcPr marL="121920" marR="121920"/>
                </a:tc>
                <a:tc>
                  <a:txBody>
                    <a:bodyPr/>
                    <a:lstStyle/>
                    <a:p>
                      <a:r>
                        <a:rPr lang="en-CA" dirty="0" smtClean="0"/>
                        <a:t>Projects</a:t>
                      </a:r>
                      <a:endParaRPr lang="en-CA" dirty="0"/>
                    </a:p>
                  </a:txBody>
                  <a:tcPr marL="121920" marR="121920"/>
                </a:tc>
                <a:extLst>
                  <a:ext uri="{0D108BD9-81ED-4DB2-BD59-A6C34878D82A}">
                    <a16:rowId xmlns:a16="http://schemas.microsoft.com/office/drawing/2014/main" xmlns="" val="10000"/>
                  </a:ext>
                </a:extLst>
              </a:tr>
              <a:tr h="5016426">
                <a:tc>
                  <a:txBody>
                    <a:bodyPr/>
                    <a:lstStyle/>
                    <a:p>
                      <a:r>
                        <a:rPr lang="en-CA" sz="1200" b="1" i="0" kern="1200" dirty="0" smtClean="0">
                          <a:solidFill>
                            <a:schemeClr val="dk1"/>
                          </a:solidFill>
                          <a:effectLst/>
                          <a:latin typeface="+mn-lt"/>
                          <a:ea typeface="+mn-ea"/>
                          <a:cs typeface="+mn-cs"/>
                        </a:rPr>
                        <a:t>Public Affairs</a:t>
                      </a:r>
                      <a:r>
                        <a:rPr lang="en-CA" sz="1200" b="1" i="0" kern="1200" baseline="0" dirty="0" smtClean="0">
                          <a:solidFill>
                            <a:schemeClr val="dk1"/>
                          </a:solidFill>
                          <a:effectLst/>
                          <a:latin typeface="+mn-lt"/>
                          <a:ea typeface="+mn-ea"/>
                          <a:cs typeface="+mn-cs"/>
                        </a:rPr>
                        <a:t> and Stakeholder Relations Branch (PASRB) – Media Monitoring (Christine)</a:t>
                      </a:r>
                    </a:p>
                    <a:p>
                      <a:endParaRPr lang="en-CA" sz="1200" b="1" i="0" kern="1200" baseline="0" dirty="0" smtClean="0">
                        <a:solidFill>
                          <a:schemeClr val="dk1"/>
                        </a:solidFill>
                        <a:effectLst/>
                        <a:latin typeface="+mn-lt"/>
                        <a:ea typeface="+mn-ea"/>
                        <a:cs typeface="+mn-cs"/>
                      </a:endParaRPr>
                    </a:p>
                    <a:p>
                      <a:pPr algn="l"/>
                      <a:r>
                        <a:rPr lang="en-CA" sz="1200" b="1" i="1" kern="1200" baseline="0" dirty="0" smtClean="0">
                          <a:solidFill>
                            <a:schemeClr val="dk1"/>
                          </a:solidFill>
                          <a:effectLst/>
                          <a:latin typeface="+mn-lt"/>
                          <a:ea typeface="+mn-ea"/>
                          <a:cs typeface="+mn-cs"/>
                        </a:rPr>
                        <a:t>(Project Underway)</a:t>
                      </a:r>
                    </a:p>
                    <a:p>
                      <a:pPr algn="l"/>
                      <a:endParaRPr lang="en-CA" sz="1200" b="1" i="1" kern="1200" baseline="0" dirty="0" smtClean="0">
                        <a:solidFill>
                          <a:schemeClr val="dk1"/>
                        </a:solidFill>
                        <a:effectLst/>
                        <a:latin typeface="+mn-lt"/>
                        <a:ea typeface="+mn-ea"/>
                        <a:cs typeface="+mn-cs"/>
                      </a:endParaRPr>
                    </a:p>
                    <a:p>
                      <a:pPr algn="l"/>
                      <a:r>
                        <a:rPr lang="en-CA" sz="1200" b="1" i="1" kern="1200" smtClean="0">
                          <a:solidFill>
                            <a:schemeClr val="dk1"/>
                          </a:solidFill>
                          <a:effectLst/>
                          <a:latin typeface="+mn-lt"/>
                          <a:ea typeface="+mn-ea"/>
                          <a:cs typeface="+mn-cs"/>
                          <a:hlinkClick r:id="rId2"/>
                        </a:rPr>
                        <a:t>http://10.54.221.136:3010/en/</a:t>
                      </a:r>
                      <a:endParaRPr lang="en-CA" sz="1200" b="1" i="1" kern="1200" dirty="0" smtClean="0">
                        <a:solidFill>
                          <a:schemeClr val="dk1"/>
                        </a:solidFill>
                        <a:effectLst/>
                        <a:latin typeface="+mn-lt"/>
                        <a:ea typeface="+mn-ea"/>
                        <a:cs typeface="+mn-cs"/>
                      </a:endParaRPr>
                    </a:p>
                    <a:p>
                      <a:pPr algn="l"/>
                      <a:endParaRPr lang="en-CA" sz="1200" b="1" i="1" kern="1200" dirty="0">
                        <a:solidFill>
                          <a:schemeClr val="dk1"/>
                        </a:solidFill>
                        <a:effectLst/>
                        <a:latin typeface="+mn-lt"/>
                        <a:ea typeface="+mn-ea"/>
                        <a:cs typeface="+mn-cs"/>
                      </a:endParaRPr>
                    </a:p>
                  </a:txBody>
                  <a:tcPr marL="121920" marR="121920"/>
                </a:tc>
                <a:tc>
                  <a:txBody>
                    <a:bodyPr/>
                    <a:lstStyle/>
                    <a:p>
                      <a:pPr marL="0" algn="l" defTabSz="914400" rtl="0" eaLnBrk="1" latinLnBrk="0" hangingPunct="1"/>
                      <a:r>
                        <a:rPr lang="en-CA" sz="1200" b="1" kern="1200" dirty="0" smtClean="0">
                          <a:effectLst/>
                        </a:rPr>
                        <a:t>Business Context:</a:t>
                      </a:r>
                    </a:p>
                    <a:p>
                      <a:pPr marL="0" marR="0" indent="0" algn="l" defTabSz="914400" rtl="0" eaLnBrk="1" fontAlgn="auto" latinLnBrk="0" hangingPunct="1">
                        <a:lnSpc>
                          <a:spcPct val="100000"/>
                        </a:lnSpc>
                        <a:spcBef>
                          <a:spcPts val="0"/>
                        </a:spcBef>
                        <a:spcAft>
                          <a:spcPts val="0"/>
                        </a:spcAft>
                        <a:buClrTx/>
                        <a:buSzTx/>
                        <a:buFontTx/>
                        <a:buNone/>
                        <a:tabLst/>
                        <a:defRPr/>
                      </a:pPr>
                      <a:r>
                        <a:rPr lang="en-CA" sz="1200" kern="1200" baseline="0" dirty="0" smtClean="0">
                          <a:effectLst/>
                        </a:rPr>
                        <a:t>Everyday, thousands of articles and news stories on ESDC or its Ministers are produced. Keeping track of what is being said about the department, its programs or its Ministers with manual techniques is becoming more and more difficult as the speed at which news are produced.   </a:t>
                      </a:r>
                      <a:endParaRPr lang="en-CA" sz="1200" kern="12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kern="12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sz="1200" b="1" kern="1200" dirty="0" smtClean="0">
                          <a:effectLst/>
                        </a:rPr>
                        <a:t>Current Situation:</a:t>
                      </a:r>
                    </a:p>
                    <a:p>
                      <a:pPr marL="0" marR="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effectLst/>
                        </a:rPr>
                        <a:t>The Government of Canada (GoC), through Public Safety Canada, purchases</a:t>
                      </a:r>
                      <a:r>
                        <a:rPr lang="en-CA" sz="1200" kern="1200" baseline="0" dirty="0" smtClean="0">
                          <a:effectLst/>
                        </a:rPr>
                        <a:t> a list of articles pertaining to all federal departments. Those lists are then shared with departments for further analysis. </a:t>
                      </a:r>
                      <a:r>
                        <a:rPr lang="en-CA" sz="1200" kern="1200" dirty="0" smtClean="0">
                          <a:effectLst/>
                        </a:rPr>
                        <a:t>ESDC employees currently come in</a:t>
                      </a:r>
                      <a:r>
                        <a:rPr lang="en-CA" sz="1200" kern="1200" baseline="0" dirty="0" smtClean="0">
                          <a:effectLst/>
                        </a:rPr>
                        <a:t> to work at 3 A.M. in order to open and read between 800 and 1000 articles. Of those, about 100 are evaluated and summarized for ESDC’s higher management.  Manual monitoring of a sample of all news related to the department is resource intensive and time consuming.</a:t>
                      </a:r>
                      <a:endParaRPr lang="en-CA" sz="1200" kern="12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kern="1200" dirty="0" smtClean="0">
                        <a:effectLst/>
                      </a:endParaRPr>
                    </a:p>
                    <a:p>
                      <a:pPr marL="0" algn="l" defTabSz="914400" rtl="0" eaLnBrk="1" latinLnBrk="0" hangingPunct="1"/>
                      <a:r>
                        <a:rPr lang="en-CA" sz="1200" b="1" kern="1200" dirty="0" smtClean="0">
                          <a:effectLst/>
                        </a:rPr>
                        <a:t>Solution</a:t>
                      </a:r>
                      <a:r>
                        <a:rPr lang="en-CA" sz="1200" b="1" kern="1200" baseline="0" dirty="0" smtClean="0">
                          <a:effectLst/>
                        </a:rPr>
                        <a:t> Proposed:</a:t>
                      </a:r>
                    </a:p>
                    <a:p>
                      <a:pPr marL="0" algn="l" defTabSz="914400" rtl="0" eaLnBrk="1" latinLnBrk="0" hangingPunct="1"/>
                      <a:r>
                        <a:rPr lang="en-CA" sz="1200" kern="1200" dirty="0" smtClean="0">
                          <a:effectLst/>
                        </a:rPr>
                        <a:t>The CDO is working on a tool that will rate</a:t>
                      </a:r>
                      <a:r>
                        <a:rPr lang="en-CA" sz="1200" kern="1200" baseline="0" dirty="0" smtClean="0">
                          <a:effectLst/>
                        </a:rPr>
                        <a:t> not only a sample, but all the articles provided by Public Safety Canada everyday</a:t>
                      </a:r>
                      <a:r>
                        <a:rPr lang="en-CA" sz="1200" kern="1200" dirty="0" smtClean="0">
                          <a:effectLst/>
                        </a:rPr>
                        <a:t>. It will rate articles according to their content, the mention of an</a:t>
                      </a:r>
                      <a:r>
                        <a:rPr lang="en-CA" sz="1200" kern="1200" baseline="0" dirty="0" smtClean="0">
                          <a:effectLst/>
                        </a:rPr>
                        <a:t> ESDC program or it ESDC’s Ministers are mentioned. Once the monitoring part of the model is up and running, an automatic summarizer will be implemented.</a:t>
                      </a:r>
                      <a:endParaRPr lang="en-CA" sz="1200" kern="1200" dirty="0" smtClean="0">
                        <a:solidFill>
                          <a:schemeClr val="dk1"/>
                        </a:solidFill>
                        <a:effectLst/>
                        <a:latin typeface="+mn-lt"/>
                        <a:ea typeface="+mn-ea"/>
                        <a:cs typeface="+mn-cs"/>
                      </a:endParaRPr>
                    </a:p>
                  </a:txBody>
                  <a:tcPr marL="121920" marR="121920"/>
                </a:tc>
                <a:extLst>
                  <a:ext uri="{0D108BD9-81ED-4DB2-BD59-A6C34878D82A}">
                    <a16:rowId xmlns:a16="http://schemas.microsoft.com/office/drawing/2014/main" xmlns="" val="10001"/>
                  </a:ext>
                </a:extLst>
              </a:tr>
            </a:tbl>
          </a:graphicData>
        </a:graphic>
      </p:graphicFrame>
      <p:sp>
        <p:nvSpPr>
          <p:cNvPr id="2" name="Slide Number Placeholder 1"/>
          <p:cNvSpPr>
            <a:spLocks noGrp="1"/>
          </p:cNvSpPr>
          <p:nvPr>
            <p:ph type="sldNum" sz="quarter" idx="12"/>
          </p:nvPr>
        </p:nvSpPr>
        <p:spPr/>
        <p:txBody>
          <a:bodyPr/>
          <a:lstStyle/>
          <a:p>
            <a:fld id="{E5C1D6B4-9B0E-47AF-8071-BE59DBC11D04}" type="slidenum">
              <a:rPr lang="en-CA" smtClean="0">
                <a:solidFill>
                  <a:prstClr val="black">
                    <a:tint val="75000"/>
                  </a:prstClr>
                </a:solidFill>
              </a:rPr>
              <a:pPr/>
              <a:t>12</a:t>
            </a:fld>
            <a:endParaRPr lang="en-CA">
              <a:solidFill>
                <a:prstClr val="black">
                  <a:tint val="75000"/>
                </a:prstClr>
              </a:solidFill>
            </a:endParaRPr>
          </a:p>
        </p:txBody>
      </p:sp>
    </p:spTree>
    <p:extLst>
      <p:ext uri="{BB962C8B-B14F-4D97-AF65-F5344CB8AC3E}">
        <p14:creationId xmlns:p14="http://schemas.microsoft.com/office/powerpoint/2010/main" val="50922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493970" y="905627"/>
            <a:ext cx="1008057" cy="646331"/>
          </a:xfrm>
          <a:prstGeom prst="rect">
            <a:avLst/>
          </a:prstGeom>
          <a:noFill/>
        </p:spPr>
        <p:txBody>
          <a:bodyPr wrap="square" rtlCol="0">
            <a:spAutoFit/>
          </a:bodyPr>
          <a:lstStyle/>
          <a:p>
            <a:r>
              <a:rPr lang="en-CA" dirty="0">
                <a:solidFill>
                  <a:prstClr val="black"/>
                </a:solidFill>
              </a:rPr>
              <a:t>Business Context</a:t>
            </a:r>
            <a:endParaRPr lang="en-CA" sz="1600" dirty="0">
              <a:solidFill>
                <a:prstClr val="black"/>
              </a:solidFill>
            </a:endParaRPr>
          </a:p>
        </p:txBody>
      </p:sp>
      <p:sp>
        <p:nvSpPr>
          <p:cNvPr id="27" name="TextBox 26"/>
          <p:cNvSpPr txBox="1"/>
          <p:nvPr/>
        </p:nvSpPr>
        <p:spPr>
          <a:xfrm>
            <a:off x="2603985" y="912544"/>
            <a:ext cx="8932693" cy="73866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CA" sz="1400" dirty="0">
                <a:solidFill>
                  <a:schemeClr val="bg1"/>
                </a:solidFill>
              </a:rPr>
              <a:t>External Artificial Intelligence (A.I.) tools are increasingly being considered by various branches in their attempt to leverage their data assets. However, expertise in A.I. is still sparse in the department, making negotiations with external vendors challenging.</a:t>
            </a:r>
          </a:p>
        </p:txBody>
      </p:sp>
      <p:sp>
        <p:nvSpPr>
          <p:cNvPr id="24" name="TextBox 23"/>
          <p:cNvSpPr txBox="1"/>
          <p:nvPr/>
        </p:nvSpPr>
        <p:spPr>
          <a:xfrm>
            <a:off x="1493971" y="1801535"/>
            <a:ext cx="1008057" cy="369332"/>
          </a:xfrm>
          <a:prstGeom prst="rect">
            <a:avLst/>
          </a:prstGeom>
          <a:noFill/>
        </p:spPr>
        <p:txBody>
          <a:bodyPr wrap="square" rtlCol="0">
            <a:spAutoFit/>
          </a:bodyPr>
          <a:lstStyle/>
          <a:p>
            <a:r>
              <a:rPr lang="en-CA" dirty="0">
                <a:solidFill>
                  <a:prstClr val="black"/>
                </a:solidFill>
              </a:rPr>
              <a:t>Problem</a:t>
            </a:r>
            <a:endParaRPr lang="en-CA" sz="1600" dirty="0">
              <a:solidFill>
                <a:prstClr val="black"/>
              </a:solidFill>
            </a:endParaRPr>
          </a:p>
        </p:txBody>
      </p:sp>
      <p:sp>
        <p:nvSpPr>
          <p:cNvPr id="4" name="TextBox 3"/>
          <p:cNvSpPr txBox="1"/>
          <p:nvPr/>
        </p:nvSpPr>
        <p:spPr>
          <a:xfrm>
            <a:off x="2642779" y="1739269"/>
            <a:ext cx="8932693" cy="738664"/>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CA" sz="1400" dirty="0">
                <a:solidFill>
                  <a:schemeClr val="bg1"/>
                </a:solidFill>
              </a:rPr>
              <a:t>Audit contacted a private vendor to acquire a machine learning categorization tool. The private vendor would have required the department to pay development costs up front, acquire a subscription to use the model and ESDC would own no intellectual property (IP</a:t>
            </a:r>
            <a:r>
              <a:rPr lang="en-CA" sz="1400" dirty="0" smtClean="0">
                <a:solidFill>
                  <a:schemeClr val="bg1"/>
                </a:solidFill>
              </a:rPr>
              <a:t>). Upon delivery, the solution required additional work to reach its full potential.</a:t>
            </a:r>
            <a:endParaRPr lang="en-CA" sz="1400" dirty="0">
              <a:solidFill>
                <a:schemeClr val="bg1"/>
              </a:solidFill>
            </a:endParaRPr>
          </a:p>
        </p:txBody>
      </p:sp>
      <p:sp>
        <p:nvSpPr>
          <p:cNvPr id="25" name="TextBox 24"/>
          <p:cNvSpPr txBox="1"/>
          <p:nvPr/>
        </p:nvSpPr>
        <p:spPr>
          <a:xfrm>
            <a:off x="1559552" y="5696968"/>
            <a:ext cx="726508" cy="369332"/>
          </a:xfrm>
          <a:prstGeom prst="rect">
            <a:avLst/>
          </a:prstGeom>
          <a:noFill/>
        </p:spPr>
        <p:txBody>
          <a:bodyPr wrap="square" rtlCol="0">
            <a:spAutoFit/>
          </a:bodyPr>
          <a:lstStyle/>
          <a:p>
            <a:r>
              <a:rPr lang="en-CA" dirty="0">
                <a:solidFill>
                  <a:prstClr val="black"/>
                </a:solidFill>
              </a:rPr>
              <a:t>Value</a:t>
            </a:r>
            <a:endParaRPr lang="en-CA" sz="2000" dirty="0">
              <a:solidFill>
                <a:prstClr val="black"/>
              </a:solidFill>
            </a:endParaRPr>
          </a:p>
        </p:txBody>
      </p:sp>
      <p:sp>
        <p:nvSpPr>
          <p:cNvPr id="6" name="TextBox 5"/>
          <p:cNvSpPr txBox="1"/>
          <p:nvPr/>
        </p:nvSpPr>
        <p:spPr>
          <a:xfrm>
            <a:off x="2642780" y="5373402"/>
            <a:ext cx="9163712" cy="95410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en-CA" sz="1400" dirty="0" smtClean="0">
                <a:solidFill>
                  <a:schemeClr val="bg1"/>
                </a:solidFill>
              </a:rPr>
              <a:t>Audit </a:t>
            </a:r>
            <a:r>
              <a:rPr lang="en-CA" sz="1400" dirty="0">
                <a:solidFill>
                  <a:schemeClr val="bg1"/>
                </a:solidFill>
              </a:rPr>
              <a:t>contracted for a better product at the same </a:t>
            </a:r>
            <a:r>
              <a:rPr lang="en-CA" sz="1400" dirty="0" smtClean="0">
                <a:solidFill>
                  <a:schemeClr val="bg1"/>
                </a:solidFill>
              </a:rPr>
              <a:t>costs and ESDC kept the IP</a:t>
            </a:r>
            <a:endParaRPr lang="en-CA" sz="1400" dirty="0">
              <a:solidFill>
                <a:schemeClr val="bg1"/>
              </a:solidFill>
            </a:endParaRPr>
          </a:p>
          <a:p>
            <a:pPr marL="285750" indent="-285750">
              <a:buFont typeface="Arial" panose="020B0604020202020204" pitchFamily="34" charset="0"/>
              <a:buChar char="•"/>
            </a:pPr>
            <a:r>
              <a:rPr lang="en-CA" sz="1400" dirty="0">
                <a:solidFill>
                  <a:schemeClr val="bg1"/>
                </a:solidFill>
              </a:rPr>
              <a:t>External expertise is leveraged to hit tight </a:t>
            </a:r>
            <a:r>
              <a:rPr lang="en-CA" sz="1400" dirty="0" smtClean="0">
                <a:solidFill>
                  <a:schemeClr val="bg1"/>
                </a:solidFill>
              </a:rPr>
              <a:t>timelines</a:t>
            </a:r>
            <a:endParaRPr lang="en-CA" sz="1400" dirty="0">
              <a:solidFill>
                <a:schemeClr val="bg1"/>
              </a:solidFill>
            </a:endParaRPr>
          </a:p>
          <a:p>
            <a:pPr marL="285750" indent="-285750">
              <a:buFont typeface="Arial" panose="020B0604020202020204" pitchFamily="34" charset="0"/>
              <a:buChar char="•"/>
            </a:pPr>
            <a:r>
              <a:rPr lang="en-CA" sz="1400" dirty="0" smtClean="0">
                <a:solidFill>
                  <a:schemeClr val="bg1"/>
                </a:solidFill>
              </a:rPr>
              <a:t>The CDO leveraged the  </a:t>
            </a:r>
            <a:r>
              <a:rPr lang="en-CA" sz="1400" smtClean="0">
                <a:solidFill>
                  <a:schemeClr val="bg1"/>
                </a:solidFill>
              </a:rPr>
              <a:t>externally developed model </a:t>
            </a:r>
            <a:r>
              <a:rPr lang="en-CA" sz="1400" dirty="0" smtClean="0">
                <a:solidFill>
                  <a:schemeClr val="bg1"/>
                </a:solidFill>
              </a:rPr>
              <a:t>to improve the overall product</a:t>
            </a:r>
          </a:p>
          <a:p>
            <a:pPr marL="285750" indent="-285750">
              <a:buFont typeface="Arial" panose="020B0604020202020204" pitchFamily="34" charset="0"/>
              <a:buChar char="•"/>
            </a:pPr>
            <a:r>
              <a:rPr lang="en-CA" sz="1400" dirty="0" smtClean="0">
                <a:solidFill>
                  <a:schemeClr val="bg1"/>
                </a:solidFill>
              </a:rPr>
              <a:t>The final product drew interest from many other federal organizations and ESDC will be able to share as it owns the IP.</a:t>
            </a:r>
          </a:p>
        </p:txBody>
      </p:sp>
      <p:grpSp>
        <p:nvGrpSpPr>
          <p:cNvPr id="7" name="Group 6"/>
          <p:cNvGrpSpPr/>
          <p:nvPr/>
        </p:nvGrpSpPr>
        <p:grpSpPr>
          <a:xfrm>
            <a:off x="3611255" y="2594868"/>
            <a:ext cx="6288745" cy="2729118"/>
            <a:chOff x="1965177" y="2730208"/>
            <a:chExt cx="6288745" cy="2968017"/>
          </a:xfrm>
        </p:grpSpPr>
        <p:sp>
          <p:nvSpPr>
            <p:cNvPr id="8" name="Rounded Rectangle 7" descr="&quot;&quot;"/>
            <p:cNvSpPr/>
            <p:nvPr/>
          </p:nvSpPr>
          <p:spPr>
            <a:xfrm>
              <a:off x="1965177" y="2730208"/>
              <a:ext cx="6288745" cy="296801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dirty="0">
                <a:solidFill>
                  <a:prstClr val="white"/>
                </a:solidFill>
              </a:endParaRPr>
            </a:p>
          </p:txBody>
        </p:sp>
        <p:sp>
          <p:nvSpPr>
            <p:cNvPr id="18" name="Chevron 4" descr="&quot;&quot;"/>
            <p:cNvSpPr/>
            <p:nvPr/>
          </p:nvSpPr>
          <p:spPr>
            <a:xfrm>
              <a:off x="7145148" y="4588493"/>
              <a:ext cx="993435" cy="440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algn="ctr" defTabSz="711200">
                <a:lnSpc>
                  <a:spcPct val="90000"/>
                </a:lnSpc>
                <a:spcBef>
                  <a:spcPct val="0"/>
                </a:spcBef>
                <a:spcAft>
                  <a:spcPct val="35000"/>
                </a:spcAft>
              </a:pPr>
              <a:endParaRPr lang="en-CA" sz="1600" dirty="0">
                <a:solidFill>
                  <a:prstClr val="black"/>
                </a:solidFill>
              </a:endParaRPr>
            </a:p>
          </p:txBody>
        </p:sp>
        <p:graphicFrame>
          <p:nvGraphicFramePr>
            <p:cNvPr id="16" name="Diagram 15" descr="&quot;&quot;"/>
            <p:cNvGraphicFramePr/>
            <p:nvPr>
              <p:extLst/>
            </p:nvPr>
          </p:nvGraphicFramePr>
          <p:xfrm>
            <a:off x="2101202" y="2730208"/>
            <a:ext cx="5468720" cy="27771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29" name="Title 2">
            <a:extLst>
              <a:ext uri="{FF2B5EF4-FFF2-40B4-BE49-F238E27FC236}">
                <a16:creationId xmlns:a16="http://schemas.microsoft.com/office/drawing/2014/main" xmlns="" id="{BACAE3F8-74B8-49F3-9723-E43DEC564C9B}"/>
              </a:ext>
            </a:extLst>
          </p:cNvPr>
          <p:cNvSpPr txBox="1">
            <a:spLocks/>
          </p:cNvSpPr>
          <p:nvPr/>
        </p:nvSpPr>
        <p:spPr>
          <a:xfrm>
            <a:off x="1074014" y="399011"/>
            <a:ext cx="10815251" cy="50661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sz="3200" b="1" dirty="0"/>
              <a:t>Example #3: </a:t>
            </a:r>
            <a:r>
              <a:rPr lang="en-CA" sz="3200" b="1" dirty="0" smtClean="0"/>
              <a:t>A.I</a:t>
            </a:r>
            <a:r>
              <a:rPr lang="en-CA" sz="3200" b="1" dirty="0"/>
              <a:t>. </a:t>
            </a:r>
            <a:r>
              <a:rPr lang="en-CA" sz="3200" b="1" dirty="0" smtClean="0"/>
              <a:t>vendor negotiations with Audit</a:t>
            </a:r>
            <a:endParaRPr lang="en-CA" sz="3200" b="1" dirty="0"/>
          </a:p>
        </p:txBody>
      </p:sp>
      <p:sp>
        <p:nvSpPr>
          <p:cNvPr id="30" name="TextBox 29">
            <a:extLst>
              <a:ext uri="{FF2B5EF4-FFF2-40B4-BE49-F238E27FC236}">
                <a16:creationId xmlns:a16="http://schemas.microsoft.com/office/drawing/2014/main" xmlns="" id="{3762DCAD-5909-48EB-8AB0-2EFE73FCC7BB}"/>
              </a:ext>
            </a:extLst>
          </p:cNvPr>
          <p:cNvSpPr txBox="1"/>
          <p:nvPr/>
        </p:nvSpPr>
        <p:spPr>
          <a:xfrm>
            <a:off x="1437679" y="3671636"/>
            <a:ext cx="970253" cy="369332"/>
          </a:xfrm>
          <a:prstGeom prst="rect">
            <a:avLst/>
          </a:prstGeom>
          <a:noFill/>
        </p:spPr>
        <p:txBody>
          <a:bodyPr wrap="square" rtlCol="0">
            <a:spAutoFit/>
          </a:bodyPr>
          <a:lstStyle/>
          <a:p>
            <a:pPr algn="ctr"/>
            <a:r>
              <a:rPr lang="en-CA" dirty="0">
                <a:solidFill>
                  <a:prstClr val="black"/>
                </a:solidFill>
              </a:rPr>
              <a:t>Solution</a:t>
            </a:r>
          </a:p>
        </p:txBody>
      </p:sp>
      <p:pic>
        <p:nvPicPr>
          <p:cNvPr id="31" name="Content Placeholder 6">
            <a:extLst>
              <a:ext uri="{FF2B5EF4-FFF2-40B4-BE49-F238E27FC236}">
                <a16:creationId xmlns:a16="http://schemas.microsoft.com/office/drawing/2014/main" xmlns="" id="{21C6DE31-B778-439B-A025-31E2B52026F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3386" y="6288188"/>
            <a:ext cx="5143018" cy="469487"/>
          </a:xfrm>
          <a:prstGeom prst="rect">
            <a:avLst/>
          </a:prstGeom>
        </p:spPr>
      </p:pic>
      <p:pic>
        <p:nvPicPr>
          <p:cNvPr id="32" name="Picture 31">
            <a:extLst>
              <a:ext uri="{FF2B5EF4-FFF2-40B4-BE49-F238E27FC236}">
                <a16:creationId xmlns:a16="http://schemas.microsoft.com/office/drawing/2014/main" xmlns="" id="{C0C8F7FC-1BDF-4AE9-A868-73358729AB7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15600" y="6354366"/>
            <a:ext cx="1290892" cy="337130"/>
          </a:xfrm>
          <a:prstGeom prst="rect">
            <a:avLst/>
          </a:prstGeom>
        </p:spPr>
      </p:pic>
      <p:sp>
        <p:nvSpPr>
          <p:cNvPr id="19" name="Slide Number Placeholder 4"/>
          <p:cNvSpPr>
            <a:spLocks noGrp="1"/>
          </p:cNvSpPr>
          <p:nvPr>
            <p:ph type="sldNum" sz="quarter" idx="12"/>
          </p:nvPr>
        </p:nvSpPr>
        <p:spPr>
          <a:xfrm>
            <a:off x="9268345" y="6386830"/>
            <a:ext cx="386626" cy="365125"/>
          </a:xfrm>
        </p:spPr>
        <p:txBody>
          <a:bodyPr/>
          <a:lstStyle/>
          <a:p>
            <a:fld id="{CD441520-CD08-404A-B9B6-18714239A3DD}" type="slidenum">
              <a:rPr lang="en-US" b="1" smtClean="0">
                <a:latin typeface="Trade Gothic" charset="0"/>
                <a:ea typeface="Trade Gothic" charset="0"/>
                <a:cs typeface="Trade Gothic" charset="0"/>
              </a:rPr>
              <a:t>13</a:t>
            </a:fld>
            <a:endParaRPr lang="en-US" b="1" dirty="0">
              <a:latin typeface="Trade Gothic" charset="0"/>
              <a:ea typeface="Trade Gothic" charset="0"/>
              <a:cs typeface="Trade Gothic" charset="0"/>
            </a:endParaRPr>
          </a:p>
        </p:txBody>
      </p:sp>
    </p:spTree>
    <p:extLst>
      <p:ext uri="{BB962C8B-B14F-4D97-AF65-F5344CB8AC3E}">
        <p14:creationId xmlns:p14="http://schemas.microsoft.com/office/powerpoint/2010/main" val="2958646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527381" y="460893"/>
          <a:ext cx="11233248" cy="5546368"/>
        </p:xfrm>
        <a:graphic>
          <a:graphicData uri="http://schemas.openxmlformats.org/drawingml/2006/table">
            <a:tbl>
              <a:tblPr firstRow="1" bandRow="1">
                <a:tableStyleId>{7DF18680-E054-41AD-8BC1-D1AEF772440D}</a:tableStyleId>
              </a:tblPr>
              <a:tblGrid>
                <a:gridCol w="3072341">
                  <a:extLst>
                    <a:ext uri="{9D8B030D-6E8A-4147-A177-3AD203B41FA5}">
                      <a16:colId xmlns:a16="http://schemas.microsoft.com/office/drawing/2014/main" xmlns="" val="20000"/>
                    </a:ext>
                  </a:extLst>
                </a:gridCol>
                <a:gridCol w="8160907">
                  <a:extLst>
                    <a:ext uri="{9D8B030D-6E8A-4147-A177-3AD203B41FA5}">
                      <a16:colId xmlns:a16="http://schemas.microsoft.com/office/drawing/2014/main" xmlns="" val="20001"/>
                    </a:ext>
                  </a:extLst>
                </a:gridCol>
              </a:tblGrid>
              <a:tr h="723439">
                <a:tc>
                  <a:txBody>
                    <a:bodyPr/>
                    <a:lstStyle/>
                    <a:p>
                      <a:r>
                        <a:rPr lang="en-CA" dirty="0" smtClean="0"/>
                        <a:t>Stakeholders</a:t>
                      </a:r>
                      <a:endParaRPr lang="en-CA" dirty="0"/>
                    </a:p>
                  </a:txBody>
                  <a:tcPr marL="121920" marR="121920"/>
                </a:tc>
                <a:tc>
                  <a:txBody>
                    <a:bodyPr/>
                    <a:lstStyle/>
                    <a:p>
                      <a:r>
                        <a:rPr lang="en-CA" dirty="0" smtClean="0"/>
                        <a:t>Projects</a:t>
                      </a:r>
                      <a:endParaRPr lang="en-CA" dirty="0"/>
                    </a:p>
                  </a:txBody>
                  <a:tcPr marL="121920" marR="121920"/>
                </a:tc>
                <a:extLst>
                  <a:ext uri="{0D108BD9-81ED-4DB2-BD59-A6C34878D82A}">
                    <a16:rowId xmlns:a16="http://schemas.microsoft.com/office/drawing/2014/main" xmlns="" val="10000"/>
                  </a:ext>
                </a:extLst>
              </a:tr>
              <a:tr h="4822929">
                <a:tc>
                  <a:txBody>
                    <a:bodyPr/>
                    <a:lstStyle/>
                    <a:p>
                      <a:r>
                        <a:rPr lang="en-CA" sz="1200" b="1" kern="1200" dirty="0" smtClean="0">
                          <a:effectLst/>
                        </a:rPr>
                        <a:t>Internal Audit Service Branch (IASB)</a:t>
                      </a:r>
                    </a:p>
                    <a:p>
                      <a:endParaRPr lang="en-CA" sz="1200" b="1" kern="1200" dirty="0" smtClean="0">
                        <a:solidFill>
                          <a:schemeClr val="dk1"/>
                        </a:solidFill>
                        <a:effectLst/>
                        <a:latin typeface="+mn-lt"/>
                        <a:ea typeface="+mn-ea"/>
                        <a:cs typeface="+mn-cs"/>
                      </a:endParaRPr>
                    </a:p>
                    <a:p>
                      <a:r>
                        <a:rPr lang="en-CA" sz="1200" b="1" i="1" kern="1200" dirty="0" smtClean="0">
                          <a:solidFill>
                            <a:schemeClr val="dk1"/>
                          </a:solidFill>
                          <a:effectLst/>
                          <a:latin typeface="+mn-lt"/>
                          <a:ea typeface="+mn-ea"/>
                          <a:cs typeface="+mn-cs"/>
                        </a:rPr>
                        <a:t>(Project Completed)</a:t>
                      </a:r>
                      <a:endParaRPr lang="en-CA" sz="1200" b="1" i="1" kern="1200" dirty="0">
                        <a:solidFill>
                          <a:schemeClr val="dk1"/>
                        </a:solidFill>
                        <a:effectLst/>
                        <a:latin typeface="+mn-lt"/>
                        <a:ea typeface="+mn-ea"/>
                        <a:cs typeface="+mn-cs"/>
                      </a:endParaRPr>
                    </a:p>
                  </a:txBody>
                  <a:tcPr marL="121920" marR="121920"/>
                </a:tc>
                <a:tc>
                  <a:txBody>
                    <a:bodyPr/>
                    <a:lstStyle/>
                    <a:p>
                      <a:pPr marL="0" algn="l" defTabSz="914400" rtl="0" eaLnBrk="1" latinLnBrk="0" hangingPunct="1"/>
                      <a:r>
                        <a:rPr lang="en-CA" sz="1200" b="1" kern="1200" dirty="0" smtClean="0">
                          <a:effectLst/>
                        </a:rPr>
                        <a:t>Business Context:</a:t>
                      </a:r>
                    </a:p>
                    <a:p>
                      <a:pPr marL="0" marR="0" indent="0" algn="l" defTabSz="914400" rtl="0" eaLnBrk="1" fontAlgn="auto" latinLnBrk="0" hangingPunct="1">
                        <a:lnSpc>
                          <a:spcPct val="100000"/>
                        </a:lnSpc>
                        <a:spcBef>
                          <a:spcPts val="0"/>
                        </a:spcBef>
                        <a:spcAft>
                          <a:spcPts val="0"/>
                        </a:spcAft>
                        <a:buClrTx/>
                        <a:buSzTx/>
                        <a:buFontTx/>
                        <a:buNone/>
                        <a:tabLst/>
                        <a:defRPr/>
                      </a:pPr>
                      <a:r>
                        <a:rPr lang="en-CA" sz="1200" dirty="0" smtClean="0">
                          <a:solidFill>
                            <a:prstClr val="black"/>
                          </a:solidFill>
                        </a:rPr>
                        <a:t>External Artificial Intelligence (AI) tools are increasingly being considered by various branches in their attempt to leverage their data assets. However, the knowledge of the different techniques in the department is sparse so leveraging external vendors is a common option explored.</a:t>
                      </a:r>
                    </a:p>
                    <a:p>
                      <a:pPr marL="0" algn="l" defTabSz="914400" rtl="0" eaLnBrk="1" latinLnBrk="0" hangingPunct="1"/>
                      <a:endParaRPr lang="en-CA" sz="1200" kern="1200" dirty="0" smtClean="0">
                        <a:solidFill>
                          <a:schemeClr val="dk1"/>
                        </a:solidFill>
                        <a:effectLst/>
                        <a:latin typeface="+mn-lt"/>
                        <a:ea typeface="+mn-ea"/>
                        <a:cs typeface="+mn-cs"/>
                      </a:endParaRPr>
                    </a:p>
                    <a:p>
                      <a:pPr marL="0" algn="l" defTabSz="914400" rtl="0" eaLnBrk="1" latinLnBrk="0" hangingPunct="1"/>
                      <a:r>
                        <a:rPr lang="en-CA" sz="1200" b="1" kern="1200" dirty="0" smtClean="0">
                          <a:solidFill>
                            <a:schemeClr val="dk1"/>
                          </a:solidFill>
                          <a:effectLst/>
                          <a:latin typeface="+mn-lt"/>
                          <a:ea typeface="+mn-ea"/>
                          <a:cs typeface="+mn-cs"/>
                        </a:rPr>
                        <a:t>Current Situation:</a:t>
                      </a:r>
                    </a:p>
                    <a:p>
                      <a:pPr marL="0" marR="0" indent="0" algn="l" defTabSz="914400" rtl="0" eaLnBrk="1" fontAlgn="auto" latinLnBrk="0" hangingPunct="1">
                        <a:lnSpc>
                          <a:spcPct val="100000"/>
                        </a:lnSpc>
                        <a:spcBef>
                          <a:spcPts val="0"/>
                        </a:spcBef>
                        <a:spcAft>
                          <a:spcPts val="0"/>
                        </a:spcAft>
                        <a:buClrTx/>
                        <a:buSzTx/>
                        <a:buFontTx/>
                        <a:buNone/>
                        <a:tabLst/>
                        <a:defRPr/>
                      </a:pPr>
                      <a:r>
                        <a:rPr lang="en-CA" sz="1200" dirty="0" smtClean="0">
                          <a:solidFill>
                            <a:prstClr val="black"/>
                          </a:solidFill>
                        </a:rPr>
                        <a:t>Audit contacted a private vendor to acquire a machine learning categorization tool. The private vendor would have required the department to pay development costs up front, acquire a subscription to use the model and ESDC would own no intellectual property (IP). Upon delivery, the solution required additional work to reach its full potential.</a:t>
                      </a: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smtClean="0">
                        <a:solidFill>
                          <a:prstClr val="black"/>
                        </a:solidFill>
                      </a:endParaRPr>
                    </a:p>
                    <a:p>
                      <a:pPr marL="0" algn="l" defTabSz="914400" rtl="0" eaLnBrk="1" latinLnBrk="0" hangingPunct="1"/>
                      <a:r>
                        <a:rPr lang="en-CA" sz="1200" b="1" kern="1200" dirty="0" smtClean="0">
                          <a:solidFill>
                            <a:schemeClr val="dk1"/>
                          </a:solidFill>
                          <a:effectLst/>
                          <a:latin typeface="+mn-lt"/>
                          <a:ea typeface="+mn-ea"/>
                          <a:cs typeface="+mn-cs"/>
                        </a:rPr>
                        <a:t>Solution</a:t>
                      </a:r>
                      <a:r>
                        <a:rPr lang="en-CA" sz="1200" b="1" kern="1200" baseline="0" dirty="0" smtClean="0">
                          <a:solidFill>
                            <a:schemeClr val="dk1"/>
                          </a:solidFill>
                          <a:effectLst/>
                          <a:latin typeface="+mn-lt"/>
                          <a:ea typeface="+mn-ea"/>
                          <a:cs typeface="+mn-cs"/>
                        </a:rPr>
                        <a:t> Provided:</a:t>
                      </a:r>
                    </a:p>
                    <a:p>
                      <a:pPr marL="0" algn="l" defTabSz="914400" rtl="0" eaLnBrk="1" latinLnBrk="0" hangingPunct="1"/>
                      <a:r>
                        <a:rPr lang="en-CA" sz="1200" kern="1200" dirty="0" smtClean="0">
                          <a:solidFill>
                            <a:schemeClr val="dk1"/>
                          </a:solidFill>
                          <a:effectLst/>
                          <a:latin typeface="+mn-lt"/>
                          <a:ea typeface="+mn-ea"/>
                          <a:cs typeface="+mn-cs"/>
                        </a:rPr>
                        <a:t>CDO</a:t>
                      </a:r>
                      <a:r>
                        <a:rPr lang="en-CA" sz="1200" kern="1200" baseline="0" dirty="0" smtClean="0">
                          <a:solidFill>
                            <a:schemeClr val="dk1"/>
                          </a:solidFill>
                          <a:effectLst/>
                          <a:latin typeface="+mn-lt"/>
                          <a:ea typeface="+mn-ea"/>
                          <a:cs typeface="+mn-cs"/>
                        </a:rPr>
                        <a:t> provided input in the negotiation with the vendor and offered Audit an alternative internally-build solution. Audit was able to negotiate for the full model IP with no ongoing subscriptions fees.  The discussion between the CDO and Audit allowed Audit to better define their requirements. CDO took the delivered model, refined it and added a number of significant functionalities to create the final product. The final product drew interest from many other federal organizations and ESDC will be able to share it as it owns the IP.</a:t>
                      </a:r>
                      <a:endParaRPr lang="en-CA" sz="1200" kern="1200" dirty="0">
                        <a:solidFill>
                          <a:schemeClr val="dk1"/>
                        </a:solidFill>
                        <a:effectLst/>
                        <a:latin typeface="+mn-lt"/>
                        <a:ea typeface="+mn-ea"/>
                        <a:cs typeface="+mn-cs"/>
                      </a:endParaRPr>
                    </a:p>
                  </a:txBody>
                  <a:tcPr marL="121920" marR="121920"/>
                </a:tc>
                <a:extLst>
                  <a:ext uri="{0D108BD9-81ED-4DB2-BD59-A6C34878D82A}">
                    <a16:rowId xmlns:a16="http://schemas.microsoft.com/office/drawing/2014/main" xmlns="" val="10001"/>
                  </a:ext>
                </a:extLst>
              </a:tr>
            </a:tbl>
          </a:graphicData>
        </a:graphic>
      </p:graphicFrame>
      <p:sp>
        <p:nvSpPr>
          <p:cNvPr id="6" name="Slide Number Placeholder 5"/>
          <p:cNvSpPr>
            <a:spLocks noGrp="1"/>
          </p:cNvSpPr>
          <p:nvPr>
            <p:ph type="sldNum" sz="quarter" idx="12"/>
          </p:nvPr>
        </p:nvSpPr>
        <p:spPr/>
        <p:txBody>
          <a:bodyPr/>
          <a:lstStyle/>
          <a:p>
            <a:fld id="{E5C1D6B4-9B0E-47AF-8071-BE59DBC11D04}" type="slidenum">
              <a:rPr lang="en-CA" smtClean="0">
                <a:solidFill>
                  <a:prstClr val="black">
                    <a:tint val="75000"/>
                  </a:prstClr>
                </a:solidFill>
              </a:rPr>
              <a:pPr/>
              <a:t>14</a:t>
            </a:fld>
            <a:endParaRPr lang="en-CA">
              <a:solidFill>
                <a:prstClr val="black">
                  <a:tint val="75000"/>
                </a:prstClr>
              </a:solidFill>
            </a:endParaRPr>
          </a:p>
        </p:txBody>
      </p:sp>
    </p:spTree>
    <p:extLst>
      <p:ext uri="{BB962C8B-B14F-4D97-AF65-F5344CB8AC3E}">
        <p14:creationId xmlns:p14="http://schemas.microsoft.com/office/powerpoint/2010/main" val="1910072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876" y="3618807"/>
            <a:ext cx="5026429" cy="1673629"/>
          </a:xfrm>
        </p:spPr>
        <p:txBody>
          <a:bodyPr>
            <a:normAutofit/>
          </a:bodyPr>
          <a:lstStyle/>
          <a:p>
            <a:r>
              <a:rPr lang="en-CA" sz="4000" b="1" dirty="0" smtClean="0"/>
              <a:t>Any Questions ?</a:t>
            </a:r>
            <a:endParaRPr lang="en-CA" sz="4000" b="1"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71138" y="2460429"/>
            <a:ext cx="3105150" cy="3124200"/>
          </a:xfrm>
        </p:spPr>
      </p:pic>
      <p:pic>
        <p:nvPicPr>
          <p:cNvPr id="4" name="Content Placeholder 6">
            <a:extLst>
              <a:ext uri="{FF2B5EF4-FFF2-40B4-BE49-F238E27FC236}">
                <a16:creationId xmlns:a16="http://schemas.microsoft.com/office/drawing/2014/main" xmlns="" id="{810EB7CF-3FCF-44CF-8E5A-EE3DB4266B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386" y="6288188"/>
            <a:ext cx="5143018" cy="469487"/>
          </a:xfrm>
          <a:prstGeom prst="rect">
            <a:avLst/>
          </a:prstGeom>
        </p:spPr>
      </p:pic>
      <p:pic>
        <p:nvPicPr>
          <p:cNvPr id="5" name="Picture 4">
            <a:extLst>
              <a:ext uri="{FF2B5EF4-FFF2-40B4-BE49-F238E27FC236}">
                <a16:creationId xmlns:a16="http://schemas.microsoft.com/office/drawing/2014/main" xmlns="" id="{FC592B17-7CC6-4811-92FC-A38A873AD4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15600" y="6354366"/>
            <a:ext cx="1290892" cy="337130"/>
          </a:xfrm>
          <a:prstGeom prst="rect">
            <a:avLst/>
          </a:prstGeom>
        </p:spPr>
      </p:pic>
      <p:sp>
        <p:nvSpPr>
          <p:cNvPr id="8" name="TextBox 7"/>
          <p:cNvSpPr txBox="1"/>
          <p:nvPr/>
        </p:nvSpPr>
        <p:spPr>
          <a:xfrm>
            <a:off x="1717964" y="2015008"/>
            <a:ext cx="5769032" cy="1477328"/>
          </a:xfrm>
          <a:prstGeom prst="rect">
            <a:avLst/>
          </a:prstGeom>
          <a:noFill/>
        </p:spPr>
        <p:txBody>
          <a:bodyPr wrap="square" rtlCol="0">
            <a:spAutoFit/>
          </a:bodyPr>
          <a:lstStyle/>
          <a:p>
            <a:pPr marL="285750" indent="-285750">
              <a:buFont typeface="Arial" panose="020B0604020202020204" pitchFamily="34" charset="0"/>
              <a:buChar char="•"/>
            </a:pPr>
            <a:r>
              <a:rPr lang="en-CA" dirty="0" smtClean="0"/>
              <a:t>Hold </a:t>
            </a:r>
            <a:r>
              <a:rPr lang="en-CA" dirty="0"/>
              <a:t>ourselves to the highest standard </a:t>
            </a:r>
          </a:p>
          <a:p>
            <a:pPr marL="285750" indent="-285750">
              <a:buFont typeface="Arial" panose="020B0604020202020204" pitchFamily="34" charset="0"/>
              <a:buChar char="•"/>
            </a:pPr>
            <a:r>
              <a:rPr lang="en-CA" dirty="0"/>
              <a:t>S</a:t>
            </a:r>
            <a:r>
              <a:rPr lang="en-CA" dirty="0" smtClean="0"/>
              <a:t>tart </a:t>
            </a:r>
            <a:r>
              <a:rPr lang="en-CA" dirty="0"/>
              <a:t>small and </a:t>
            </a:r>
            <a:r>
              <a:rPr lang="en-CA" dirty="0" err="1"/>
              <a:t>build..but</a:t>
            </a:r>
            <a:r>
              <a:rPr lang="en-CA" dirty="0"/>
              <a:t> start</a:t>
            </a:r>
          </a:p>
          <a:p>
            <a:pPr marL="285750" indent="-285750">
              <a:buFont typeface="Arial" panose="020B0604020202020204" pitchFamily="34" charset="0"/>
              <a:buChar char="•"/>
            </a:pPr>
            <a:r>
              <a:rPr lang="en-CA" dirty="0" smtClean="0"/>
              <a:t>Think </a:t>
            </a:r>
            <a:r>
              <a:rPr lang="en-CA" dirty="0"/>
              <a:t>ethics up front</a:t>
            </a:r>
          </a:p>
          <a:p>
            <a:pPr marL="285750" indent="-285750">
              <a:buFont typeface="Arial" panose="020B0604020202020204" pitchFamily="34" charset="0"/>
              <a:buChar char="•"/>
            </a:pPr>
            <a:r>
              <a:rPr lang="en-CA" dirty="0" smtClean="0"/>
              <a:t>AI </a:t>
            </a:r>
            <a:r>
              <a:rPr lang="en-CA" dirty="0"/>
              <a:t>for tasks to help our staff do their jobs</a:t>
            </a:r>
          </a:p>
          <a:p>
            <a:endParaRPr lang="en-CA" dirty="0"/>
          </a:p>
        </p:txBody>
      </p:sp>
      <p:sp>
        <p:nvSpPr>
          <p:cNvPr id="9" name="TextBox 8"/>
          <p:cNvSpPr txBox="1"/>
          <p:nvPr/>
        </p:nvSpPr>
        <p:spPr>
          <a:xfrm>
            <a:off x="1285701" y="932357"/>
            <a:ext cx="8977745" cy="584775"/>
          </a:xfrm>
          <a:prstGeom prst="rect">
            <a:avLst/>
          </a:prstGeom>
          <a:noFill/>
        </p:spPr>
        <p:txBody>
          <a:bodyPr wrap="square" rtlCol="0">
            <a:spAutoFit/>
          </a:bodyPr>
          <a:lstStyle/>
          <a:p>
            <a:r>
              <a:rPr lang="en-CA" sz="3200" dirty="0" smtClean="0"/>
              <a:t>In summary, to be successful in AI we need to: </a:t>
            </a:r>
            <a:endParaRPr lang="en-CA" sz="3200" dirty="0"/>
          </a:p>
        </p:txBody>
      </p:sp>
    </p:spTree>
    <p:extLst>
      <p:ext uri="{BB962C8B-B14F-4D97-AF65-F5344CB8AC3E}">
        <p14:creationId xmlns:p14="http://schemas.microsoft.com/office/powerpoint/2010/main" val="56303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135" y="656258"/>
            <a:ext cx="10459474" cy="931459"/>
          </a:xfrm>
        </p:spPr>
        <p:txBody>
          <a:bodyPr>
            <a:normAutofit/>
          </a:bodyPr>
          <a:lstStyle/>
          <a:p>
            <a:r>
              <a:rPr lang="en-CA" sz="3600" dirty="0" smtClean="0"/>
              <a:t>Why do we need AI ?</a:t>
            </a:r>
            <a:endParaRPr lang="en-CA" sz="3600" dirty="0"/>
          </a:p>
        </p:txBody>
      </p:sp>
      <p:sp>
        <p:nvSpPr>
          <p:cNvPr id="3" name="Content Placeholder 2"/>
          <p:cNvSpPr>
            <a:spLocks noGrp="1"/>
          </p:cNvSpPr>
          <p:nvPr>
            <p:ph idx="1"/>
          </p:nvPr>
        </p:nvSpPr>
        <p:spPr>
          <a:xfrm>
            <a:off x="1347018" y="1825625"/>
            <a:ext cx="7681858" cy="4224655"/>
          </a:xfrm>
        </p:spPr>
        <p:txBody>
          <a:bodyPr>
            <a:normAutofit fontScale="92500" lnSpcReduction="20000"/>
          </a:bodyPr>
          <a:lstStyle/>
          <a:p>
            <a:pPr marL="0" indent="0">
              <a:buNone/>
            </a:pPr>
            <a:r>
              <a:rPr lang="en-CA" sz="3200" i="1" dirty="0"/>
              <a:t>ESDC is adapting to a changing data-driven world</a:t>
            </a:r>
            <a:endParaRPr lang="en-CA" sz="3000" i="1" dirty="0" smtClean="0"/>
          </a:p>
          <a:p>
            <a:r>
              <a:rPr lang="en-CA" sz="3000" dirty="0" smtClean="0"/>
              <a:t>Client </a:t>
            </a:r>
            <a:r>
              <a:rPr lang="en-CA" sz="3000" dirty="0"/>
              <a:t>expectations have changed</a:t>
            </a:r>
          </a:p>
          <a:p>
            <a:pPr marL="400050" lvl="1" indent="0">
              <a:buNone/>
            </a:pPr>
            <a:r>
              <a:rPr lang="en-CA" sz="1800" dirty="0"/>
              <a:t>Clients expect private sector level of service, but with a much higher standard for privacy protection. We must integrate our data to support proactive client service within secure and managed environments.</a:t>
            </a:r>
          </a:p>
          <a:p>
            <a:r>
              <a:rPr lang="en-CA" sz="3000" dirty="0"/>
              <a:t>ESDC has changed</a:t>
            </a:r>
          </a:p>
          <a:p>
            <a:pPr marL="400050" lvl="1" indent="0">
              <a:buNone/>
            </a:pPr>
            <a:r>
              <a:rPr lang="en-CA" sz="1800" dirty="0"/>
              <a:t>Evidence-based decision making and Results &amp; Delivery, the Service Transformation mandate, and a focus on </a:t>
            </a:r>
            <a:r>
              <a:rPr lang="en-CA" sz="1800" dirty="0" smtClean="0"/>
              <a:t>transparency </a:t>
            </a:r>
            <a:r>
              <a:rPr lang="en-CA" sz="1800" dirty="0"/>
              <a:t>require access to data.  We must know what data we have and how to use it.</a:t>
            </a:r>
          </a:p>
          <a:p>
            <a:r>
              <a:rPr lang="en-CA" sz="3000" dirty="0"/>
              <a:t>Technology and analytical methods have changed</a:t>
            </a:r>
          </a:p>
          <a:p>
            <a:pPr marL="400050" lvl="1" indent="0">
              <a:buNone/>
            </a:pPr>
            <a:r>
              <a:rPr lang="en-CA" sz="1800" dirty="0"/>
              <a:t>We have fallen behind in the underlying investments needed to use and extract the value of data. We need people, technology and an analytics program to tie it all together. </a:t>
            </a:r>
          </a:p>
        </p:txBody>
      </p:sp>
      <p:pic>
        <p:nvPicPr>
          <p:cNvPr id="9" name="Content Placeholder 6">
            <a:extLst>
              <a:ext uri="{FF2B5EF4-FFF2-40B4-BE49-F238E27FC236}">
                <a16:creationId xmlns:a16="http://schemas.microsoft.com/office/drawing/2014/main" xmlns="" id="{810EB7CF-3FCF-44CF-8E5A-EE3DB4266B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386" y="6288188"/>
            <a:ext cx="5143018" cy="469487"/>
          </a:xfrm>
          <a:prstGeom prst="rect">
            <a:avLst/>
          </a:prstGeom>
        </p:spPr>
      </p:pic>
      <p:pic>
        <p:nvPicPr>
          <p:cNvPr id="10" name="Picture 9">
            <a:extLst>
              <a:ext uri="{FF2B5EF4-FFF2-40B4-BE49-F238E27FC236}">
                <a16:creationId xmlns:a16="http://schemas.microsoft.com/office/drawing/2014/main" xmlns="" id="{FC592B17-7CC6-4811-92FC-A38A873AD4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5600" y="6354366"/>
            <a:ext cx="1290892" cy="337130"/>
          </a:xfrm>
          <a:prstGeom prst="rect">
            <a:avLst/>
          </a:prstGeom>
        </p:spPr>
      </p:pic>
      <p:pic>
        <p:nvPicPr>
          <p:cNvPr id="7" name="Picture 2" descr="Image result for the economist cover world's most valuable resource">
            <a:extLst>
              <a:ext uri="{FF2B5EF4-FFF2-40B4-BE49-F238E27FC236}">
                <a16:creationId xmlns:a16="http://schemas.microsoft.com/office/drawing/2014/main" xmlns="" id="{CB2E2B92-BF96-44AF-92B3-DE8837C007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75939" y="1692077"/>
            <a:ext cx="2879322" cy="19094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6EBF491D-4276-4719-86D6-B8571D666D7E}"/>
              </a:ext>
            </a:extLst>
          </p:cNvPr>
          <p:cNvSpPr txBox="1"/>
          <p:nvPr/>
        </p:nvSpPr>
        <p:spPr>
          <a:xfrm>
            <a:off x="9052407" y="3601565"/>
            <a:ext cx="2879323" cy="2492990"/>
          </a:xfrm>
          <a:prstGeom prst="rect">
            <a:avLst/>
          </a:prstGeom>
          <a:noFill/>
          <a:ln>
            <a:solidFill>
              <a:schemeClr val="bg1">
                <a:lumMod val="50000"/>
              </a:schemeClr>
            </a:solidFill>
          </a:ln>
        </p:spPr>
        <p:txBody>
          <a:bodyPr wrap="square" rtlCol="0">
            <a:spAutoFit/>
          </a:bodyPr>
          <a:lstStyle/>
          <a:p>
            <a:r>
              <a:rPr lang="en-CA" sz="1200" b="1" dirty="0"/>
              <a:t>“I believe that government departments and organizations urgently need to turn their attention to this issue. They need to focus on collecting the right data to support their activities, on ensuring that data is well-managed and up-to-date, and on fully using this data not only to inform their core business, but also to support reporting and continuous improvement.”</a:t>
            </a:r>
            <a:endParaRPr lang="en-US" sz="1200" b="1" dirty="0"/>
          </a:p>
          <a:p>
            <a:r>
              <a:rPr lang="en-CA" sz="1200" b="1" dirty="0"/>
              <a:t> </a:t>
            </a:r>
            <a:endParaRPr lang="en-US" sz="1200" b="1" dirty="0"/>
          </a:p>
          <a:p>
            <a:r>
              <a:rPr lang="en-CA" sz="1200" b="1" i="1" dirty="0"/>
              <a:t>2016 Spring Reports of the Auditor General of Canada, Opening Statement, May 3, 2016</a:t>
            </a:r>
            <a:endParaRPr lang="en-US" sz="1200" b="1" i="1" dirty="0"/>
          </a:p>
        </p:txBody>
      </p:sp>
      <p:sp>
        <p:nvSpPr>
          <p:cNvPr id="12" name="Slide Number Placeholder 4"/>
          <p:cNvSpPr>
            <a:spLocks noGrp="1"/>
          </p:cNvSpPr>
          <p:nvPr>
            <p:ph type="sldNum" sz="quarter" idx="12"/>
          </p:nvPr>
        </p:nvSpPr>
        <p:spPr>
          <a:xfrm>
            <a:off x="9367023" y="6386830"/>
            <a:ext cx="258337" cy="365125"/>
          </a:xfrm>
        </p:spPr>
        <p:txBody>
          <a:bodyPr/>
          <a:lstStyle/>
          <a:p>
            <a:fld id="{CD441520-CD08-404A-B9B6-18714239A3DD}" type="slidenum">
              <a:rPr lang="en-US" b="1" smtClean="0">
                <a:latin typeface="Trade Gothic" charset="0"/>
                <a:ea typeface="Trade Gothic" charset="0"/>
                <a:cs typeface="Trade Gothic" charset="0"/>
              </a:rPr>
              <a:t>2</a:t>
            </a:fld>
            <a:endParaRPr lang="en-US" b="1" dirty="0">
              <a:latin typeface="Trade Gothic" charset="0"/>
              <a:ea typeface="Trade Gothic" charset="0"/>
              <a:cs typeface="Trade Gothic" charset="0"/>
            </a:endParaRPr>
          </a:p>
        </p:txBody>
      </p:sp>
    </p:spTree>
    <p:extLst>
      <p:ext uri="{BB962C8B-B14F-4D97-AF65-F5344CB8AC3E}">
        <p14:creationId xmlns:p14="http://schemas.microsoft.com/office/powerpoint/2010/main" val="1076036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818" y="642850"/>
            <a:ext cx="10006782" cy="568435"/>
          </a:xfrm>
        </p:spPr>
        <p:txBody>
          <a:bodyPr>
            <a:normAutofit fontScale="90000"/>
          </a:bodyPr>
          <a:lstStyle/>
          <a:p>
            <a:r>
              <a:rPr lang="en-CA" sz="3600" dirty="0" smtClean="0"/>
              <a:t>Why do we need AI? </a:t>
            </a:r>
            <a:r>
              <a:rPr lang="en-CA" sz="2700" dirty="0" smtClean="0"/>
              <a:t>(cont.)</a:t>
            </a:r>
            <a:endParaRPr lang="en-CA" sz="2700" dirty="0"/>
          </a:p>
        </p:txBody>
      </p:sp>
      <p:pic>
        <p:nvPicPr>
          <p:cNvPr id="9" name="Content Placeholder 6">
            <a:extLst>
              <a:ext uri="{FF2B5EF4-FFF2-40B4-BE49-F238E27FC236}">
                <a16:creationId xmlns:a16="http://schemas.microsoft.com/office/drawing/2014/main" xmlns="" id="{810EB7CF-3FCF-44CF-8E5A-EE3DB4266B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386" y="6288188"/>
            <a:ext cx="5143018" cy="469487"/>
          </a:xfrm>
          <a:prstGeom prst="rect">
            <a:avLst/>
          </a:prstGeom>
        </p:spPr>
      </p:pic>
      <p:pic>
        <p:nvPicPr>
          <p:cNvPr id="10" name="Picture 9">
            <a:extLst>
              <a:ext uri="{FF2B5EF4-FFF2-40B4-BE49-F238E27FC236}">
                <a16:creationId xmlns:a16="http://schemas.microsoft.com/office/drawing/2014/main" xmlns="" id="{FC592B17-7CC6-4811-92FC-A38A873AD4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5600" y="6354366"/>
            <a:ext cx="1290892" cy="337130"/>
          </a:xfrm>
          <a:prstGeom prst="rect">
            <a:avLst/>
          </a:prstGeom>
        </p:spPr>
      </p:pic>
      <p:pic>
        <p:nvPicPr>
          <p:cNvPr id="11" name="Picture 3" descr="What is the CDO Office using Data Science to do?&#10;&#10;The slide is divided in for categories explaining the four areas where the CDO is currently working.&#10;&#10;Categorization:&#10;Dividing the data into groups, categories, or topics that are related&#10;Triaging work&#10;Segmenting clients&#10;Identifying topics or themes&#10;&#10;Key Information Extraction&#10;Isolating important information and extracting the useful part&#10;Chatbot&#10;Autofill forms or templates&#10;Descriptive information&#10;&#10;Prediction&#10;Using historical relationships to predict future outcomes&#10;Advise agents on decision to be taken&#10;Predict future workload&#10;Predict potential benefits for clients&#10;&#10;Technical Expertise to Advise&#10;Exploring emerging technologies and approaches to inform decisions&#10;Help ESDC sign better contracts&#10;Identify key emerging tech and adapt it for ESDC’s needs&#10;Repurpose and adapt models for quick wins">
            <a:extLst>
              <a:ext uri="{FF2B5EF4-FFF2-40B4-BE49-F238E27FC236}">
                <a16:creationId xmlns:a16="http://schemas.microsoft.com/office/drawing/2014/main" xmlns="" id="{8BDCF4E4-8CCB-4B41-92C5-31317468AD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7756" y="1651314"/>
            <a:ext cx="9201149" cy="4557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lide Number Placeholder 4"/>
          <p:cNvSpPr>
            <a:spLocks noGrp="1"/>
          </p:cNvSpPr>
          <p:nvPr>
            <p:ph type="sldNum" sz="quarter" idx="12"/>
          </p:nvPr>
        </p:nvSpPr>
        <p:spPr>
          <a:xfrm>
            <a:off x="9367023" y="6386830"/>
            <a:ext cx="258337" cy="365125"/>
          </a:xfrm>
        </p:spPr>
        <p:txBody>
          <a:bodyPr/>
          <a:lstStyle/>
          <a:p>
            <a:fld id="{CD441520-CD08-404A-B9B6-18714239A3DD}" type="slidenum">
              <a:rPr lang="en-US" b="1" smtClean="0">
                <a:latin typeface="Trade Gothic" charset="0"/>
                <a:ea typeface="Trade Gothic" charset="0"/>
                <a:cs typeface="Trade Gothic" charset="0"/>
              </a:rPr>
              <a:t>3</a:t>
            </a:fld>
            <a:endParaRPr lang="en-US" b="1" dirty="0">
              <a:latin typeface="Trade Gothic" charset="0"/>
              <a:ea typeface="Trade Gothic" charset="0"/>
              <a:cs typeface="Trade Gothic" charset="0"/>
            </a:endParaRPr>
          </a:p>
        </p:txBody>
      </p:sp>
      <p:sp>
        <p:nvSpPr>
          <p:cNvPr id="3" name="TextBox 2"/>
          <p:cNvSpPr txBox="1"/>
          <p:nvPr/>
        </p:nvSpPr>
        <p:spPr>
          <a:xfrm>
            <a:off x="1543050" y="5817514"/>
            <a:ext cx="7095281" cy="430887"/>
          </a:xfrm>
          <a:prstGeom prst="rect">
            <a:avLst/>
          </a:prstGeom>
          <a:noFill/>
        </p:spPr>
        <p:txBody>
          <a:bodyPr wrap="square" rtlCol="0">
            <a:spAutoFit/>
          </a:bodyPr>
          <a:lstStyle/>
          <a:p>
            <a:r>
              <a:rPr lang="en-CA" sz="1100" dirty="0" smtClean="0"/>
              <a:t>*</a:t>
            </a:r>
            <a:r>
              <a:rPr lang="en-CA" sz="1100" dirty="0" err="1" smtClean="0"/>
              <a:t>Chatbot</a:t>
            </a:r>
            <a:r>
              <a:rPr lang="en-CA" sz="1100" dirty="0" smtClean="0"/>
              <a:t>: </a:t>
            </a:r>
            <a:r>
              <a:rPr lang="en-CA" sz="1100" dirty="0"/>
              <a:t>or "bot" is an application that performs an automated task, like interacting and responding to users using natural language processing, and performing automated tasks </a:t>
            </a:r>
            <a:r>
              <a:rPr lang="en-CA" sz="1100" dirty="0" smtClean="0"/>
              <a:t> </a:t>
            </a:r>
            <a:endParaRPr lang="en-CA" sz="1100" dirty="0"/>
          </a:p>
        </p:txBody>
      </p:sp>
      <p:sp>
        <p:nvSpPr>
          <p:cNvPr id="4" name="TextBox 3"/>
          <p:cNvSpPr txBox="1"/>
          <p:nvPr/>
        </p:nvSpPr>
        <p:spPr>
          <a:xfrm>
            <a:off x="871537" y="1147575"/>
            <a:ext cx="10101263" cy="523220"/>
          </a:xfrm>
          <a:prstGeom prst="rect">
            <a:avLst/>
          </a:prstGeom>
          <a:noFill/>
        </p:spPr>
        <p:txBody>
          <a:bodyPr wrap="square" rtlCol="0">
            <a:spAutoFit/>
          </a:bodyPr>
          <a:lstStyle/>
          <a:p>
            <a:r>
              <a:rPr lang="en-CA" sz="2800" i="1" dirty="0"/>
              <a:t>The need for A.I. expertise at ESDC</a:t>
            </a:r>
          </a:p>
        </p:txBody>
      </p:sp>
    </p:spTree>
    <p:extLst>
      <p:ext uri="{BB962C8B-B14F-4D97-AF65-F5344CB8AC3E}">
        <p14:creationId xmlns:p14="http://schemas.microsoft.com/office/powerpoint/2010/main" val="805609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789" y="237663"/>
            <a:ext cx="10006782" cy="1325563"/>
          </a:xfrm>
        </p:spPr>
        <p:txBody>
          <a:bodyPr>
            <a:normAutofit/>
          </a:bodyPr>
          <a:lstStyle/>
          <a:p>
            <a:r>
              <a:rPr lang="en-CA" sz="3600" dirty="0" smtClean="0"/>
              <a:t>What we’re doing at ESDC…</a:t>
            </a:r>
            <a:endParaRPr lang="en-CA" sz="36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14588" y="1243013"/>
            <a:ext cx="7815262" cy="4900612"/>
          </a:xfrm>
        </p:spPr>
      </p:pic>
      <p:pic>
        <p:nvPicPr>
          <p:cNvPr id="9" name="Content Placeholder 6">
            <a:extLst>
              <a:ext uri="{FF2B5EF4-FFF2-40B4-BE49-F238E27FC236}">
                <a16:creationId xmlns:a16="http://schemas.microsoft.com/office/drawing/2014/main" xmlns="" id="{810EB7CF-3FCF-44CF-8E5A-EE3DB4266B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386" y="6288188"/>
            <a:ext cx="5143018" cy="469487"/>
          </a:xfrm>
          <a:prstGeom prst="rect">
            <a:avLst/>
          </a:prstGeom>
        </p:spPr>
      </p:pic>
      <p:pic>
        <p:nvPicPr>
          <p:cNvPr id="10" name="Picture 9">
            <a:extLst>
              <a:ext uri="{FF2B5EF4-FFF2-40B4-BE49-F238E27FC236}">
                <a16:creationId xmlns:a16="http://schemas.microsoft.com/office/drawing/2014/main" xmlns="" id="{FC592B17-7CC6-4811-92FC-A38A873AD4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5600" y="6354366"/>
            <a:ext cx="1290892" cy="337130"/>
          </a:xfrm>
          <a:prstGeom prst="rect">
            <a:avLst/>
          </a:prstGeom>
        </p:spPr>
      </p:pic>
      <p:sp>
        <p:nvSpPr>
          <p:cNvPr id="7" name="Slide Number Placeholder 4"/>
          <p:cNvSpPr>
            <a:spLocks noGrp="1"/>
          </p:cNvSpPr>
          <p:nvPr>
            <p:ph type="sldNum" sz="quarter" idx="12"/>
          </p:nvPr>
        </p:nvSpPr>
        <p:spPr>
          <a:xfrm>
            <a:off x="9268345" y="6386830"/>
            <a:ext cx="386626" cy="365125"/>
          </a:xfrm>
        </p:spPr>
        <p:txBody>
          <a:bodyPr/>
          <a:lstStyle/>
          <a:p>
            <a:fld id="{CD441520-CD08-404A-B9B6-18714239A3DD}" type="slidenum">
              <a:rPr lang="en-US" b="1" smtClean="0">
                <a:latin typeface="Trade Gothic" charset="0"/>
                <a:ea typeface="Trade Gothic" charset="0"/>
                <a:cs typeface="Trade Gothic" charset="0"/>
              </a:rPr>
              <a:t>4</a:t>
            </a:fld>
            <a:endParaRPr lang="en-US" b="1" dirty="0">
              <a:latin typeface="Trade Gothic" charset="0"/>
              <a:ea typeface="Trade Gothic" charset="0"/>
              <a:cs typeface="Trade Gothic" charset="0"/>
            </a:endParaRPr>
          </a:p>
        </p:txBody>
      </p:sp>
    </p:spTree>
    <p:extLst>
      <p:ext uri="{BB962C8B-B14F-4D97-AF65-F5344CB8AC3E}">
        <p14:creationId xmlns:p14="http://schemas.microsoft.com/office/powerpoint/2010/main" val="181489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7018" y="365125"/>
            <a:ext cx="10006782" cy="1325563"/>
          </a:xfrm>
        </p:spPr>
        <p:txBody>
          <a:bodyPr>
            <a:normAutofit/>
          </a:bodyPr>
          <a:lstStyle/>
          <a:p>
            <a:r>
              <a:rPr lang="en-CA" sz="4000" dirty="0" smtClean="0"/>
              <a:t>ESDC’s </a:t>
            </a:r>
            <a:r>
              <a:rPr lang="en-CA" sz="4000" dirty="0"/>
              <a:t>A.I. Strategy</a:t>
            </a:r>
          </a:p>
        </p:txBody>
      </p:sp>
      <p:sp>
        <p:nvSpPr>
          <p:cNvPr id="3" name="Content Placeholder 2"/>
          <p:cNvSpPr>
            <a:spLocks noGrp="1"/>
          </p:cNvSpPr>
          <p:nvPr>
            <p:ph idx="1"/>
          </p:nvPr>
        </p:nvSpPr>
        <p:spPr>
          <a:xfrm>
            <a:off x="1347018" y="1825625"/>
            <a:ext cx="10006781" cy="4351338"/>
          </a:xfrm>
        </p:spPr>
        <p:txBody>
          <a:bodyPr>
            <a:normAutofit/>
          </a:bodyPr>
          <a:lstStyle/>
          <a:p>
            <a:pPr lvl="0"/>
            <a:r>
              <a:rPr lang="en-CA" sz="2600" dirty="0"/>
              <a:t>The need for an A.I. </a:t>
            </a:r>
            <a:r>
              <a:rPr lang="en-CA" sz="2600" dirty="0" smtClean="0"/>
              <a:t>Strategy:</a:t>
            </a:r>
          </a:p>
          <a:p>
            <a:pPr lvl="1"/>
            <a:r>
              <a:rPr lang="en-US" dirty="0" smtClean="0"/>
              <a:t>Clarify thinking around challenges and opportunities</a:t>
            </a:r>
          </a:p>
          <a:p>
            <a:pPr lvl="1"/>
            <a:r>
              <a:rPr lang="en-US" dirty="0" smtClean="0"/>
              <a:t>Support </a:t>
            </a:r>
            <a:r>
              <a:rPr lang="en-US" dirty="0" err="1" smtClean="0"/>
              <a:t>GoC</a:t>
            </a:r>
            <a:r>
              <a:rPr lang="en-US" dirty="0" smtClean="0"/>
              <a:t>-wide A.I. policies</a:t>
            </a:r>
          </a:p>
          <a:p>
            <a:pPr lvl="1"/>
            <a:r>
              <a:rPr lang="en-US" dirty="0" smtClean="0"/>
              <a:t>Educate and dispel myths </a:t>
            </a:r>
          </a:p>
          <a:p>
            <a:pPr lvl="1"/>
            <a:r>
              <a:rPr lang="en-US" dirty="0" smtClean="0"/>
              <a:t>Help ensure responsible use of A.I.</a:t>
            </a:r>
            <a:endParaRPr lang="en-CA" dirty="0"/>
          </a:p>
          <a:p>
            <a:pPr lvl="0"/>
            <a:r>
              <a:rPr lang="en-US" sz="2600" dirty="0" smtClean="0"/>
              <a:t>Grounded in experience</a:t>
            </a:r>
          </a:p>
          <a:p>
            <a:pPr lvl="0"/>
            <a:r>
              <a:rPr lang="en-US" sz="2600" dirty="0" smtClean="0"/>
              <a:t>Describes domains of A.I. investment and applications in ESDC</a:t>
            </a:r>
          </a:p>
          <a:p>
            <a:pPr lvl="0"/>
            <a:r>
              <a:rPr lang="en-US" sz="2600" dirty="0" smtClean="0"/>
              <a:t>A.I. Policy addresses key aspects, including:</a:t>
            </a:r>
          </a:p>
          <a:p>
            <a:pPr lvl="1"/>
            <a:r>
              <a:rPr lang="en-US" dirty="0" smtClean="0"/>
              <a:t>Legal, Ethics, Transparency, Accountability, Privacy, and Security</a:t>
            </a:r>
            <a:endParaRPr lang="en-CA" dirty="0" smtClean="0"/>
          </a:p>
        </p:txBody>
      </p:sp>
      <p:pic>
        <p:nvPicPr>
          <p:cNvPr id="9" name="Content Placeholder 6">
            <a:extLst>
              <a:ext uri="{FF2B5EF4-FFF2-40B4-BE49-F238E27FC236}">
                <a16:creationId xmlns:a16="http://schemas.microsoft.com/office/drawing/2014/main" xmlns="" id="{810EB7CF-3FCF-44CF-8E5A-EE3DB4266B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386" y="6288188"/>
            <a:ext cx="5143018" cy="469487"/>
          </a:xfrm>
          <a:prstGeom prst="rect">
            <a:avLst/>
          </a:prstGeom>
        </p:spPr>
      </p:pic>
      <p:pic>
        <p:nvPicPr>
          <p:cNvPr id="10" name="Picture 9">
            <a:extLst>
              <a:ext uri="{FF2B5EF4-FFF2-40B4-BE49-F238E27FC236}">
                <a16:creationId xmlns:a16="http://schemas.microsoft.com/office/drawing/2014/main" xmlns="" id="{FC592B17-7CC6-4811-92FC-A38A873AD4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5600" y="6354366"/>
            <a:ext cx="1290892" cy="337130"/>
          </a:xfrm>
          <a:prstGeom prst="rect">
            <a:avLst/>
          </a:prstGeom>
        </p:spPr>
      </p:pic>
      <p:sp>
        <p:nvSpPr>
          <p:cNvPr id="7" name="Slide Number Placeholder 4"/>
          <p:cNvSpPr>
            <a:spLocks noGrp="1"/>
          </p:cNvSpPr>
          <p:nvPr>
            <p:ph type="sldNum" sz="quarter" idx="12"/>
          </p:nvPr>
        </p:nvSpPr>
        <p:spPr>
          <a:xfrm>
            <a:off x="9268345" y="6386830"/>
            <a:ext cx="386626" cy="365125"/>
          </a:xfrm>
        </p:spPr>
        <p:txBody>
          <a:bodyPr/>
          <a:lstStyle/>
          <a:p>
            <a:fld id="{CD441520-CD08-404A-B9B6-18714239A3DD}" type="slidenum">
              <a:rPr lang="en-US" b="1" smtClean="0">
                <a:latin typeface="Trade Gothic" charset="0"/>
                <a:ea typeface="Trade Gothic" charset="0"/>
                <a:cs typeface="Trade Gothic" charset="0"/>
              </a:rPr>
              <a:t>5</a:t>
            </a:fld>
            <a:endParaRPr lang="en-US" b="1" dirty="0">
              <a:latin typeface="Trade Gothic" charset="0"/>
              <a:ea typeface="Trade Gothic" charset="0"/>
              <a:cs typeface="Trade Gothic"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1542" y="1112664"/>
            <a:ext cx="2908251" cy="2844193"/>
          </a:xfrm>
          <a:prstGeom prst="rect">
            <a:avLst/>
          </a:prstGeom>
        </p:spPr>
      </p:pic>
    </p:spTree>
    <p:extLst>
      <p:ext uri="{BB962C8B-B14F-4D97-AF65-F5344CB8AC3E}">
        <p14:creationId xmlns:p14="http://schemas.microsoft.com/office/powerpoint/2010/main" val="2728580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087" y="251930"/>
            <a:ext cx="10006782" cy="1325563"/>
          </a:xfrm>
        </p:spPr>
        <p:txBody>
          <a:bodyPr>
            <a:normAutofit/>
          </a:bodyPr>
          <a:lstStyle/>
          <a:p>
            <a:r>
              <a:rPr lang="en-CA" sz="4000" dirty="0"/>
              <a:t>ESDC’s A.I. Strategy Principles</a:t>
            </a:r>
          </a:p>
        </p:txBody>
      </p:sp>
      <p:sp>
        <p:nvSpPr>
          <p:cNvPr id="3" name="Content Placeholder 2"/>
          <p:cNvSpPr>
            <a:spLocks noGrp="1"/>
          </p:cNvSpPr>
          <p:nvPr>
            <p:ph idx="1"/>
          </p:nvPr>
        </p:nvSpPr>
        <p:spPr>
          <a:xfrm>
            <a:off x="1347018" y="1413164"/>
            <a:ext cx="10074155" cy="4763799"/>
          </a:xfrm>
        </p:spPr>
        <p:txBody>
          <a:bodyPr>
            <a:normAutofit fontScale="85000" lnSpcReduction="10000"/>
          </a:bodyPr>
          <a:lstStyle/>
          <a:p>
            <a:pPr marL="457200" lvl="0" indent="-457200">
              <a:buFont typeface="+mj-lt"/>
              <a:buAutoNum type="arabicPeriod"/>
            </a:pPr>
            <a:r>
              <a:rPr lang="en-CA" sz="2600" dirty="0"/>
              <a:t>Develop a modern AI suite to transform the way ESDC delivers services to Canadians</a:t>
            </a:r>
          </a:p>
          <a:p>
            <a:pPr marL="457200" lvl="0" indent="-457200">
              <a:buFont typeface="+mj-lt"/>
              <a:buAutoNum type="arabicPeriod"/>
            </a:pPr>
            <a:r>
              <a:rPr lang="en-CA" sz="2600" dirty="0"/>
              <a:t>Develop a policy for acceptable AI use in light of the risks it poses</a:t>
            </a:r>
          </a:p>
          <a:p>
            <a:pPr marL="457200" lvl="0" indent="-457200">
              <a:buFont typeface="+mj-lt"/>
              <a:buAutoNum type="arabicPeriod"/>
            </a:pPr>
            <a:r>
              <a:rPr lang="en-CA" sz="2600" dirty="0"/>
              <a:t>Strengthen our internal capacity in AI development</a:t>
            </a:r>
          </a:p>
          <a:p>
            <a:pPr marL="457200" lvl="0" indent="-457200">
              <a:buFont typeface="+mj-lt"/>
              <a:buAutoNum type="arabicPeriod"/>
            </a:pPr>
            <a:r>
              <a:rPr lang="en-CA" sz="2600" dirty="0"/>
              <a:t>Organize ourselves to properly steward the most important component of the current AI wave: the data</a:t>
            </a:r>
          </a:p>
          <a:p>
            <a:pPr marL="457200" lvl="0" indent="-457200">
              <a:buFont typeface="+mj-lt"/>
              <a:buAutoNum type="arabicPeriod"/>
            </a:pPr>
            <a:r>
              <a:rPr lang="en-CA" sz="2600" dirty="0"/>
              <a:t>Obtain maximum public value for our investments in AI in discussions with </a:t>
            </a:r>
            <a:r>
              <a:rPr lang="en-CA" sz="2600" dirty="0" smtClean="0"/>
              <a:t>vendors</a:t>
            </a:r>
          </a:p>
          <a:p>
            <a:pPr marL="457200" lvl="0" indent="-457200">
              <a:buFont typeface="+mj-lt"/>
              <a:buAutoNum type="arabicPeriod" startAt="6"/>
            </a:pPr>
            <a:r>
              <a:rPr lang="en-CA" sz="2600" dirty="0"/>
              <a:t>Engage across the organization to promote AI and coordinate initiatives</a:t>
            </a:r>
          </a:p>
          <a:p>
            <a:pPr marL="457200" lvl="0" indent="-457200">
              <a:buFont typeface="+mj-lt"/>
              <a:buAutoNum type="arabicPeriod" startAt="6"/>
            </a:pPr>
            <a:r>
              <a:rPr lang="en-CA" sz="2600" dirty="0"/>
              <a:t>Put in place the right platform for the development and deployment of AI solutions</a:t>
            </a:r>
          </a:p>
          <a:p>
            <a:pPr marL="457200" lvl="0" indent="-457200">
              <a:buFont typeface="+mj-lt"/>
              <a:buAutoNum type="arabicPeriod" startAt="6"/>
            </a:pPr>
            <a:r>
              <a:rPr lang="en-CA" sz="2600" dirty="0"/>
              <a:t>Develop processes and controls for AI models to ensure they do what we want them to do</a:t>
            </a:r>
          </a:p>
          <a:p>
            <a:pPr marL="457200" lvl="0" indent="-457200">
              <a:buFont typeface="+mj-lt"/>
              <a:buAutoNum type="arabicPeriod" startAt="6"/>
            </a:pPr>
            <a:r>
              <a:rPr lang="en-CA" sz="2600" dirty="0"/>
              <a:t>Design a framework for monitoring performance and evaluating success of AI solutions to prove value to Canadians</a:t>
            </a:r>
          </a:p>
          <a:p>
            <a:pPr marL="457200" lvl="0" indent="-457200">
              <a:buFont typeface="+mj-lt"/>
              <a:buAutoNum type="arabicPeriod"/>
            </a:pPr>
            <a:endParaRPr lang="en-CA" sz="2600" dirty="0"/>
          </a:p>
        </p:txBody>
      </p:sp>
      <p:pic>
        <p:nvPicPr>
          <p:cNvPr id="9" name="Content Placeholder 6">
            <a:extLst>
              <a:ext uri="{FF2B5EF4-FFF2-40B4-BE49-F238E27FC236}">
                <a16:creationId xmlns:a16="http://schemas.microsoft.com/office/drawing/2014/main" xmlns="" id="{810EB7CF-3FCF-44CF-8E5A-EE3DB4266B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386" y="6288188"/>
            <a:ext cx="5143018" cy="469487"/>
          </a:xfrm>
          <a:prstGeom prst="rect">
            <a:avLst/>
          </a:prstGeom>
        </p:spPr>
      </p:pic>
      <p:pic>
        <p:nvPicPr>
          <p:cNvPr id="10" name="Picture 9">
            <a:extLst>
              <a:ext uri="{FF2B5EF4-FFF2-40B4-BE49-F238E27FC236}">
                <a16:creationId xmlns:a16="http://schemas.microsoft.com/office/drawing/2014/main" xmlns="" id="{FC592B17-7CC6-4811-92FC-A38A873AD4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5600" y="6354366"/>
            <a:ext cx="1290892" cy="337130"/>
          </a:xfrm>
          <a:prstGeom prst="rect">
            <a:avLst/>
          </a:prstGeom>
        </p:spPr>
      </p:pic>
      <p:sp>
        <p:nvSpPr>
          <p:cNvPr id="7" name="Slide Number Placeholder 4"/>
          <p:cNvSpPr>
            <a:spLocks noGrp="1"/>
          </p:cNvSpPr>
          <p:nvPr>
            <p:ph type="sldNum" sz="quarter" idx="12"/>
          </p:nvPr>
        </p:nvSpPr>
        <p:spPr>
          <a:xfrm>
            <a:off x="9268345" y="6386830"/>
            <a:ext cx="386626" cy="365125"/>
          </a:xfrm>
        </p:spPr>
        <p:txBody>
          <a:bodyPr/>
          <a:lstStyle/>
          <a:p>
            <a:fld id="{CD441520-CD08-404A-B9B6-18714239A3DD}" type="slidenum">
              <a:rPr lang="en-US" b="1" smtClean="0">
                <a:latin typeface="Trade Gothic" charset="0"/>
                <a:ea typeface="Trade Gothic" charset="0"/>
                <a:cs typeface="Trade Gothic" charset="0"/>
              </a:rPr>
              <a:t>6</a:t>
            </a:fld>
            <a:endParaRPr lang="en-US" b="1" dirty="0">
              <a:latin typeface="Trade Gothic" charset="0"/>
              <a:ea typeface="Trade Gothic" charset="0"/>
              <a:cs typeface="Trade Gothic" charset="0"/>
            </a:endParaRPr>
          </a:p>
        </p:txBody>
      </p:sp>
    </p:spTree>
    <p:extLst>
      <p:ext uri="{BB962C8B-B14F-4D97-AF65-F5344CB8AC3E}">
        <p14:creationId xmlns:p14="http://schemas.microsoft.com/office/powerpoint/2010/main" val="2634865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Ethical use of AI</a:t>
            </a:r>
            <a:endParaRPr lang="en-CA" sz="4000" dirty="0"/>
          </a:p>
        </p:txBody>
      </p:sp>
      <p:sp>
        <p:nvSpPr>
          <p:cNvPr id="3" name="Content Placeholder 2"/>
          <p:cNvSpPr>
            <a:spLocks noGrp="1"/>
          </p:cNvSpPr>
          <p:nvPr>
            <p:ph idx="1"/>
          </p:nvPr>
        </p:nvSpPr>
        <p:spPr/>
        <p:txBody>
          <a:bodyPr/>
          <a:lstStyle/>
          <a:p>
            <a:r>
              <a:rPr lang="en-CA" dirty="0" smtClean="0"/>
              <a:t>What happens when jobs change?</a:t>
            </a:r>
          </a:p>
          <a:p>
            <a:r>
              <a:rPr lang="en-CA" dirty="0"/>
              <a:t>How do machines affect our behaviour and interaction</a:t>
            </a:r>
            <a:r>
              <a:rPr lang="en-CA" dirty="0" smtClean="0"/>
              <a:t>?</a:t>
            </a:r>
          </a:p>
          <a:p>
            <a:r>
              <a:rPr lang="en-CA" dirty="0"/>
              <a:t>How can we guard against mistakes? </a:t>
            </a:r>
            <a:endParaRPr lang="en-CA" dirty="0" smtClean="0"/>
          </a:p>
          <a:p>
            <a:r>
              <a:rPr lang="en-CA" dirty="0"/>
              <a:t>How do we eliminate AI bias?</a:t>
            </a:r>
          </a:p>
        </p:txBody>
      </p:sp>
      <p:pic>
        <p:nvPicPr>
          <p:cNvPr id="4" name="Content Placeholder 6">
            <a:extLst>
              <a:ext uri="{FF2B5EF4-FFF2-40B4-BE49-F238E27FC236}">
                <a16:creationId xmlns:a16="http://schemas.microsoft.com/office/drawing/2014/main" xmlns="" id="{810EB7CF-3FCF-44CF-8E5A-EE3DB4266B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386" y="6288188"/>
            <a:ext cx="5143018" cy="469487"/>
          </a:xfrm>
          <a:prstGeom prst="rect">
            <a:avLst/>
          </a:prstGeom>
        </p:spPr>
      </p:pic>
      <p:pic>
        <p:nvPicPr>
          <p:cNvPr id="5" name="Picture 4">
            <a:extLst>
              <a:ext uri="{FF2B5EF4-FFF2-40B4-BE49-F238E27FC236}">
                <a16:creationId xmlns:a16="http://schemas.microsoft.com/office/drawing/2014/main" xmlns="" id="{FC592B17-7CC6-4811-92FC-A38A873AD4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5600" y="6354366"/>
            <a:ext cx="1290892" cy="337130"/>
          </a:xfrm>
          <a:prstGeom prst="rect">
            <a:avLst/>
          </a:prstGeom>
        </p:spPr>
      </p:pic>
    </p:spTree>
    <p:extLst>
      <p:ext uri="{BB962C8B-B14F-4D97-AF65-F5344CB8AC3E}">
        <p14:creationId xmlns:p14="http://schemas.microsoft.com/office/powerpoint/2010/main" val="1825730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43075" y="785814"/>
            <a:ext cx="8929688" cy="5347492"/>
          </a:xfrm>
        </p:spPr>
      </p:pic>
      <p:pic>
        <p:nvPicPr>
          <p:cNvPr id="4" name="Content Placeholder 6">
            <a:extLst>
              <a:ext uri="{FF2B5EF4-FFF2-40B4-BE49-F238E27FC236}">
                <a16:creationId xmlns:a16="http://schemas.microsoft.com/office/drawing/2014/main" xmlns="" id="{810EB7CF-3FCF-44CF-8E5A-EE3DB4266B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386" y="6288188"/>
            <a:ext cx="5143018" cy="469487"/>
          </a:xfrm>
          <a:prstGeom prst="rect">
            <a:avLst/>
          </a:prstGeom>
        </p:spPr>
      </p:pic>
      <p:pic>
        <p:nvPicPr>
          <p:cNvPr id="5" name="Picture 4">
            <a:extLst>
              <a:ext uri="{FF2B5EF4-FFF2-40B4-BE49-F238E27FC236}">
                <a16:creationId xmlns:a16="http://schemas.microsoft.com/office/drawing/2014/main" xmlns="" id="{FC592B17-7CC6-4811-92FC-A38A873AD4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5600" y="6354366"/>
            <a:ext cx="1290892" cy="337130"/>
          </a:xfrm>
          <a:prstGeom prst="rect">
            <a:avLst/>
          </a:prstGeom>
        </p:spPr>
      </p:pic>
      <p:sp>
        <p:nvSpPr>
          <p:cNvPr id="7" name="TextBox 6"/>
          <p:cNvSpPr txBox="1"/>
          <p:nvPr/>
        </p:nvSpPr>
        <p:spPr>
          <a:xfrm rot="21376011">
            <a:off x="5886449" y="1857375"/>
            <a:ext cx="3671888" cy="584775"/>
          </a:xfrm>
          <a:prstGeom prst="rect">
            <a:avLst/>
          </a:prstGeom>
          <a:noFill/>
        </p:spPr>
        <p:txBody>
          <a:bodyPr wrap="square" rtlCol="0">
            <a:spAutoFit/>
          </a:bodyPr>
          <a:lstStyle/>
          <a:p>
            <a:r>
              <a:rPr lang="en-CA" sz="3200" dirty="0" smtClean="0"/>
              <a:t>ESDC Pilot Projects</a:t>
            </a:r>
            <a:endParaRPr lang="en-CA" sz="3200" dirty="0"/>
          </a:p>
        </p:txBody>
      </p:sp>
    </p:spTree>
    <p:extLst>
      <p:ext uri="{BB962C8B-B14F-4D97-AF65-F5344CB8AC3E}">
        <p14:creationId xmlns:p14="http://schemas.microsoft.com/office/powerpoint/2010/main" val="1206466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09" y="252543"/>
            <a:ext cx="10006782" cy="1325563"/>
          </a:xfrm>
        </p:spPr>
        <p:txBody>
          <a:bodyPr>
            <a:normAutofit/>
          </a:bodyPr>
          <a:lstStyle/>
          <a:p>
            <a:r>
              <a:rPr lang="en-CA" sz="3600" dirty="0" smtClean="0"/>
              <a:t>CDO-Partnered A.I. </a:t>
            </a:r>
            <a:r>
              <a:rPr lang="en-CA" sz="3600" dirty="0"/>
              <a:t>Pilot Projects</a:t>
            </a:r>
          </a:p>
        </p:txBody>
      </p:sp>
      <p:sp>
        <p:nvSpPr>
          <p:cNvPr id="3" name="Content Placeholder 2"/>
          <p:cNvSpPr>
            <a:spLocks noGrp="1"/>
          </p:cNvSpPr>
          <p:nvPr>
            <p:ph idx="1"/>
          </p:nvPr>
        </p:nvSpPr>
        <p:spPr>
          <a:xfrm>
            <a:off x="864009" y="1297175"/>
            <a:ext cx="5486400" cy="4351338"/>
          </a:xfrm>
        </p:spPr>
        <p:txBody>
          <a:bodyPr>
            <a:normAutofit fontScale="92500" lnSpcReduction="10000"/>
          </a:bodyPr>
          <a:lstStyle/>
          <a:p>
            <a:r>
              <a:rPr lang="en-CA" dirty="0"/>
              <a:t>HR</a:t>
            </a:r>
          </a:p>
          <a:p>
            <a:pPr lvl="1"/>
            <a:r>
              <a:rPr lang="en-CA" sz="2000" dirty="0"/>
              <a:t>Employee exit survey </a:t>
            </a:r>
            <a:r>
              <a:rPr lang="en-CA" sz="2000" dirty="0" smtClean="0"/>
              <a:t>analysis (</a:t>
            </a:r>
            <a:r>
              <a:rPr lang="en-CA" sz="2000" i="1" dirty="0" smtClean="0"/>
              <a:t>Completed</a:t>
            </a:r>
            <a:r>
              <a:rPr lang="en-CA" sz="2000" dirty="0" smtClean="0"/>
              <a:t>)</a:t>
            </a:r>
            <a:endParaRPr lang="en-CA" sz="2000" dirty="0"/>
          </a:p>
          <a:p>
            <a:pPr lvl="1"/>
            <a:r>
              <a:rPr lang="en-CA" sz="2000" dirty="0"/>
              <a:t>Onboarding </a:t>
            </a:r>
            <a:r>
              <a:rPr lang="en-CA" sz="2000" dirty="0" err="1" smtClean="0"/>
              <a:t>chatbot</a:t>
            </a:r>
            <a:r>
              <a:rPr lang="en-CA" sz="2000" dirty="0" smtClean="0"/>
              <a:t> (</a:t>
            </a:r>
            <a:r>
              <a:rPr lang="en-CA" sz="2000" i="1" dirty="0" smtClean="0"/>
              <a:t>Ongoing</a:t>
            </a:r>
            <a:r>
              <a:rPr lang="en-CA" sz="2000" dirty="0" smtClean="0"/>
              <a:t>)</a:t>
            </a:r>
            <a:endParaRPr lang="en-CA" sz="2000" dirty="0"/>
          </a:p>
          <a:p>
            <a:pPr lvl="1"/>
            <a:r>
              <a:rPr lang="en-CA" sz="2000" dirty="0"/>
              <a:t>Application </a:t>
            </a:r>
            <a:r>
              <a:rPr lang="en-CA" sz="2000" dirty="0" smtClean="0"/>
              <a:t>screening (</a:t>
            </a:r>
            <a:r>
              <a:rPr lang="en-CA" sz="2000" i="1" dirty="0" smtClean="0"/>
              <a:t>Ongoing</a:t>
            </a:r>
            <a:endParaRPr lang="en-CA" sz="2000" i="1" dirty="0"/>
          </a:p>
          <a:p>
            <a:r>
              <a:rPr lang="en-CA" dirty="0"/>
              <a:t>Operations</a:t>
            </a:r>
          </a:p>
          <a:p>
            <a:pPr lvl="1"/>
            <a:r>
              <a:rPr lang="en-CA" sz="2000" dirty="0"/>
              <a:t>T4 returns </a:t>
            </a:r>
            <a:r>
              <a:rPr lang="en-CA" sz="2000" dirty="0" smtClean="0"/>
              <a:t>automation (</a:t>
            </a:r>
            <a:r>
              <a:rPr lang="en-CA" sz="2000" i="1" dirty="0" smtClean="0"/>
              <a:t>Completed</a:t>
            </a:r>
            <a:r>
              <a:rPr lang="en-CA" sz="2000" dirty="0" smtClean="0"/>
              <a:t>)</a:t>
            </a:r>
            <a:endParaRPr lang="en-CA" sz="2000" dirty="0"/>
          </a:p>
          <a:p>
            <a:pPr lvl="1"/>
            <a:r>
              <a:rPr lang="en-CA" sz="2000" dirty="0"/>
              <a:t>Workload </a:t>
            </a:r>
            <a:r>
              <a:rPr lang="en-CA" sz="2000" dirty="0" smtClean="0"/>
              <a:t>triage (</a:t>
            </a:r>
            <a:r>
              <a:rPr lang="en-CA" sz="2000" i="1" dirty="0" smtClean="0"/>
              <a:t>Ongoing</a:t>
            </a:r>
            <a:r>
              <a:rPr lang="en-CA" sz="2000" dirty="0" smtClean="0"/>
              <a:t>)</a:t>
            </a:r>
            <a:endParaRPr lang="en-CA" sz="2000" dirty="0"/>
          </a:p>
          <a:p>
            <a:pPr lvl="1"/>
            <a:r>
              <a:rPr lang="en-CA" sz="2000" dirty="0"/>
              <a:t>Agent case notes </a:t>
            </a:r>
            <a:r>
              <a:rPr lang="en-CA" sz="2000" dirty="0" smtClean="0"/>
              <a:t>NLP* tool (</a:t>
            </a:r>
            <a:r>
              <a:rPr lang="en-CA" sz="2000" i="1" dirty="0" smtClean="0"/>
              <a:t>Ongoing</a:t>
            </a:r>
            <a:r>
              <a:rPr lang="en-CA" sz="2000" dirty="0" smtClean="0"/>
              <a:t>)</a:t>
            </a:r>
            <a:endParaRPr lang="en-CA" sz="2000" dirty="0"/>
          </a:p>
          <a:p>
            <a:pPr lvl="1"/>
            <a:r>
              <a:rPr lang="en-CA" sz="2000" dirty="0"/>
              <a:t>Various processing </a:t>
            </a:r>
            <a:r>
              <a:rPr lang="en-CA" sz="2000" dirty="0" smtClean="0"/>
              <a:t>pilots (</a:t>
            </a:r>
            <a:r>
              <a:rPr lang="en-CA" sz="2000" i="1" dirty="0" smtClean="0"/>
              <a:t>Ongoing</a:t>
            </a:r>
            <a:r>
              <a:rPr lang="en-CA" sz="2000" dirty="0" smtClean="0"/>
              <a:t>)</a:t>
            </a:r>
          </a:p>
          <a:p>
            <a:pPr lvl="1"/>
            <a:r>
              <a:rPr lang="en-CA" sz="2000" dirty="0" smtClean="0"/>
              <a:t>GIS Involuntary Separation (</a:t>
            </a:r>
            <a:r>
              <a:rPr lang="en-CA" sz="2000" i="1" dirty="0" smtClean="0"/>
              <a:t>Completed</a:t>
            </a:r>
            <a:r>
              <a:rPr lang="en-CA" sz="2000" dirty="0" smtClean="0"/>
              <a:t>)</a:t>
            </a:r>
            <a:endParaRPr lang="en-CA" sz="2000" dirty="0"/>
          </a:p>
          <a:p>
            <a:r>
              <a:rPr lang="en-CA" dirty="0"/>
              <a:t>Audit</a:t>
            </a:r>
          </a:p>
          <a:p>
            <a:pPr lvl="1"/>
            <a:r>
              <a:rPr lang="en-CA" sz="2000" dirty="0"/>
              <a:t>Horizontal risk </a:t>
            </a:r>
            <a:r>
              <a:rPr lang="en-CA" sz="2000" dirty="0" smtClean="0"/>
              <a:t>assessment (</a:t>
            </a:r>
            <a:r>
              <a:rPr lang="en-CA" sz="2000" i="1" dirty="0" smtClean="0"/>
              <a:t>Phase 1 Completed</a:t>
            </a:r>
            <a:r>
              <a:rPr lang="en-CA" sz="2000" dirty="0" smtClean="0"/>
              <a:t>)</a:t>
            </a:r>
            <a:endParaRPr lang="en-CA" sz="3200" dirty="0"/>
          </a:p>
        </p:txBody>
      </p:sp>
      <p:pic>
        <p:nvPicPr>
          <p:cNvPr id="9" name="Content Placeholder 6">
            <a:extLst>
              <a:ext uri="{FF2B5EF4-FFF2-40B4-BE49-F238E27FC236}">
                <a16:creationId xmlns:a16="http://schemas.microsoft.com/office/drawing/2014/main" xmlns="" id="{810EB7CF-3FCF-44CF-8E5A-EE3DB4266B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386" y="6288188"/>
            <a:ext cx="5143018" cy="469487"/>
          </a:xfrm>
          <a:prstGeom prst="rect">
            <a:avLst/>
          </a:prstGeom>
        </p:spPr>
      </p:pic>
      <p:pic>
        <p:nvPicPr>
          <p:cNvPr id="10" name="Picture 9">
            <a:extLst>
              <a:ext uri="{FF2B5EF4-FFF2-40B4-BE49-F238E27FC236}">
                <a16:creationId xmlns:a16="http://schemas.microsoft.com/office/drawing/2014/main" xmlns="" id="{FC592B17-7CC6-4811-92FC-A38A873AD4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5600" y="6354366"/>
            <a:ext cx="1290892" cy="337130"/>
          </a:xfrm>
          <a:prstGeom prst="rect">
            <a:avLst/>
          </a:prstGeom>
        </p:spPr>
      </p:pic>
      <p:sp>
        <p:nvSpPr>
          <p:cNvPr id="6" name="Content Placeholder 2">
            <a:extLst>
              <a:ext uri="{FF2B5EF4-FFF2-40B4-BE49-F238E27FC236}">
                <a16:creationId xmlns:a16="http://schemas.microsoft.com/office/drawing/2014/main" xmlns="" id="{F8722DA4-F489-4B53-992F-D94CFE3FF277}"/>
              </a:ext>
            </a:extLst>
          </p:cNvPr>
          <p:cNvSpPr txBox="1">
            <a:spLocks/>
          </p:cNvSpPr>
          <p:nvPr/>
        </p:nvSpPr>
        <p:spPr>
          <a:xfrm>
            <a:off x="6193329" y="1297175"/>
            <a:ext cx="516047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CA" sz="2600" dirty="0"/>
              <a:t>Communications</a:t>
            </a:r>
          </a:p>
          <a:p>
            <a:pPr lvl="1"/>
            <a:r>
              <a:rPr lang="en-CA" sz="1900" dirty="0" err="1"/>
              <a:t>Newsdesk</a:t>
            </a:r>
            <a:r>
              <a:rPr lang="en-CA" sz="1900" dirty="0"/>
              <a:t> </a:t>
            </a:r>
            <a:r>
              <a:rPr lang="en-CA" sz="1900" dirty="0" smtClean="0"/>
              <a:t>automation (</a:t>
            </a:r>
            <a:r>
              <a:rPr lang="en-CA" sz="1900" i="1" dirty="0" smtClean="0"/>
              <a:t>Ongoing</a:t>
            </a:r>
            <a:r>
              <a:rPr lang="en-CA" sz="1900" dirty="0" smtClean="0"/>
              <a:t>)</a:t>
            </a:r>
            <a:endParaRPr lang="en-CA" sz="1900" dirty="0"/>
          </a:p>
          <a:p>
            <a:pPr lvl="1"/>
            <a:r>
              <a:rPr lang="en-CA" sz="1900" dirty="0"/>
              <a:t>Stakeholder monitoring </a:t>
            </a:r>
            <a:r>
              <a:rPr lang="en-CA" sz="1900" dirty="0" smtClean="0"/>
              <a:t>tool (</a:t>
            </a:r>
            <a:r>
              <a:rPr lang="en-CA" sz="1900" i="1" dirty="0" smtClean="0"/>
              <a:t>Not Started</a:t>
            </a:r>
            <a:r>
              <a:rPr lang="en-CA" sz="1900" dirty="0" smtClean="0"/>
              <a:t>)</a:t>
            </a:r>
            <a:endParaRPr lang="en-CA" sz="1900" dirty="0"/>
          </a:p>
          <a:p>
            <a:r>
              <a:rPr lang="en-CA" sz="2600" dirty="0"/>
              <a:t>Labour program</a:t>
            </a:r>
          </a:p>
          <a:p>
            <a:pPr lvl="1"/>
            <a:r>
              <a:rPr lang="en-CA" sz="1900" dirty="0"/>
              <a:t>Collective agreement information </a:t>
            </a:r>
            <a:r>
              <a:rPr lang="en-CA" sz="1900" dirty="0" smtClean="0"/>
              <a:t>retrieval (</a:t>
            </a:r>
            <a:r>
              <a:rPr lang="en-CA" sz="1900" i="1" dirty="0" smtClean="0"/>
              <a:t>Completed</a:t>
            </a:r>
            <a:r>
              <a:rPr lang="en-CA" sz="1900" dirty="0" smtClean="0"/>
              <a:t>)</a:t>
            </a:r>
            <a:endParaRPr lang="en-CA" sz="1900" dirty="0"/>
          </a:p>
          <a:p>
            <a:r>
              <a:rPr lang="en-CA" sz="2600" dirty="0"/>
              <a:t>Legal services</a:t>
            </a:r>
          </a:p>
          <a:p>
            <a:pPr lvl="1"/>
            <a:r>
              <a:rPr lang="en-CA" sz="1900" dirty="0"/>
              <a:t>Paralegal support for legal </a:t>
            </a:r>
            <a:r>
              <a:rPr lang="en-CA" sz="1900" dirty="0" smtClean="0"/>
              <a:t>files (</a:t>
            </a:r>
            <a:r>
              <a:rPr lang="en-CA" sz="1900" i="1" dirty="0" smtClean="0"/>
              <a:t>Ongoing</a:t>
            </a:r>
            <a:r>
              <a:rPr lang="en-CA" sz="1900" dirty="0" smtClean="0"/>
              <a:t>)</a:t>
            </a:r>
            <a:endParaRPr lang="en-CA" sz="1900" dirty="0"/>
          </a:p>
          <a:p>
            <a:r>
              <a:rPr lang="en-CA" sz="2600" dirty="0"/>
              <a:t>Survey Analysis</a:t>
            </a:r>
          </a:p>
          <a:p>
            <a:pPr lvl="1"/>
            <a:r>
              <a:rPr lang="en-CA" sz="1900" dirty="0"/>
              <a:t>Poverty reduction </a:t>
            </a:r>
            <a:r>
              <a:rPr lang="en-CA" sz="1900" dirty="0" smtClean="0"/>
              <a:t>strategy (</a:t>
            </a:r>
            <a:r>
              <a:rPr lang="en-CA" sz="1900" i="1" dirty="0" smtClean="0"/>
              <a:t>Completed</a:t>
            </a:r>
            <a:r>
              <a:rPr lang="en-CA" sz="1900" dirty="0" smtClean="0"/>
              <a:t>)</a:t>
            </a:r>
            <a:endParaRPr lang="en-CA" sz="1900" dirty="0"/>
          </a:p>
          <a:p>
            <a:pPr lvl="1"/>
            <a:r>
              <a:rPr lang="en-CA" sz="1900" dirty="0" smtClean="0"/>
              <a:t>Homelessness (</a:t>
            </a:r>
            <a:r>
              <a:rPr lang="en-CA" sz="1900" i="1" dirty="0" smtClean="0"/>
              <a:t>Completed</a:t>
            </a:r>
            <a:r>
              <a:rPr lang="en-CA" sz="1900" dirty="0" smtClean="0"/>
              <a:t>)</a:t>
            </a:r>
            <a:endParaRPr lang="en-CA" sz="1900" dirty="0"/>
          </a:p>
        </p:txBody>
      </p:sp>
      <p:sp>
        <p:nvSpPr>
          <p:cNvPr id="8" name="Slide Number Placeholder 4"/>
          <p:cNvSpPr>
            <a:spLocks noGrp="1"/>
          </p:cNvSpPr>
          <p:nvPr>
            <p:ph type="sldNum" sz="quarter" idx="12"/>
          </p:nvPr>
        </p:nvSpPr>
        <p:spPr>
          <a:xfrm>
            <a:off x="9367023" y="6386830"/>
            <a:ext cx="258337" cy="365125"/>
          </a:xfrm>
        </p:spPr>
        <p:txBody>
          <a:bodyPr/>
          <a:lstStyle/>
          <a:p>
            <a:fld id="{CD441520-CD08-404A-B9B6-18714239A3DD}" type="slidenum">
              <a:rPr lang="en-US" b="1" smtClean="0">
                <a:latin typeface="Trade Gothic" charset="0"/>
                <a:ea typeface="Trade Gothic" charset="0"/>
                <a:cs typeface="Trade Gothic" charset="0"/>
              </a:rPr>
              <a:t>9</a:t>
            </a:fld>
            <a:endParaRPr lang="en-US" b="1" dirty="0">
              <a:latin typeface="Trade Gothic" charset="0"/>
              <a:ea typeface="Trade Gothic" charset="0"/>
              <a:cs typeface="Trade Gothic" charset="0"/>
            </a:endParaRPr>
          </a:p>
        </p:txBody>
      </p:sp>
      <p:sp>
        <p:nvSpPr>
          <p:cNvPr id="4" name="TextBox 3"/>
          <p:cNvSpPr txBox="1"/>
          <p:nvPr/>
        </p:nvSpPr>
        <p:spPr>
          <a:xfrm>
            <a:off x="1347016" y="5590665"/>
            <a:ext cx="10667505" cy="861774"/>
          </a:xfrm>
          <a:prstGeom prst="rect">
            <a:avLst/>
          </a:prstGeom>
          <a:noFill/>
        </p:spPr>
        <p:txBody>
          <a:bodyPr wrap="square" rtlCol="0">
            <a:spAutoFit/>
          </a:bodyPr>
          <a:lstStyle/>
          <a:p>
            <a:r>
              <a:rPr lang="en-CA" sz="1600" dirty="0" smtClean="0"/>
              <a:t>*NLP: </a:t>
            </a:r>
            <a:r>
              <a:rPr lang="en-CA" sz="1600" dirty="0"/>
              <a:t>Natural Language Processing: refers to the ability of machines to read, understand, categorize, summarize, extract information from and create information in written natural language. </a:t>
            </a:r>
          </a:p>
          <a:p>
            <a:endParaRPr lang="en-CA" dirty="0"/>
          </a:p>
        </p:txBody>
      </p:sp>
    </p:spTree>
    <p:extLst>
      <p:ext uri="{BB962C8B-B14F-4D97-AF65-F5344CB8AC3E}">
        <p14:creationId xmlns:p14="http://schemas.microsoft.com/office/powerpoint/2010/main" val="317313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for CDO (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Template for CDO (2)</Template>
  <TotalTime>179</TotalTime>
  <Words>1946</Words>
  <Application>Microsoft Office PowerPoint</Application>
  <PresentationFormat>Widescreen</PresentationFormat>
  <Paragraphs>177</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Trade Gothic</vt:lpstr>
      <vt:lpstr>Template for CDO (2)</vt:lpstr>
      <vt:lpstr>Employment and Social Development Canada (ESDC)  Chief Data Office (CDO) </vt:lpstr>
      <vt:lpstr>Why do we need AI ?</vt:lpstr>
      <vt:lpstr>Why do we need AI? (cont.)</vt:lpstr>
      <vt:lpstr>What we’re doing at ESDC…</vt:lpstr>
      <vt:lpstr>ESDC’s A.I. Strategy</vt:lpstr>
      <vt:lpstr>ESDC’s A.I. Strategy Principles</vt:lpstr>
      <vt:lpstr>Ethical use of AI</vt:lpstr>
      <vt:lpstr>PowerPoint Presentation</vt:lpstr>
      <vt:lpstr>CDO-Partnered A.I. Pilot Projects</vt:lpstr>
      <vt:lpstr> Example #1: A.I.-enabled work item processing</vt:lpstr>
      <vt:lpstr>PowerPoint Presentation</vt:lpstr>
      <vt:lpstr>PowerPoint Presentation</vt:lpstr>
      <vt:lpstr>PowerPoint Presentation</vt:lpstr>
      <vt:lpstr>PowerPoint Presentation</vt:lpstr>
      <vt:lpstr>Any Questions ?</vt:lpstr>
    </vt:vector>
  </TitlesOfParts>
  <Company>GoC / GdC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Chief Data Office (CDO) of Employment and Social Development Canada (ESDC)</dc:title>
  <dc:creator>Thomas, Greg B [W-T]</dc:creator>
  <cp:lastModifiedBy>Dominic Finn</cp:lastModifiedBy>
  <cp:revision>16</cp:revision>
  <cp:lastPrinted>2019-03-18T18:08:21Z</cp:lastPrinted>
  <dcterms:created xsi:type="dcterms:W3CDTF">2019-03-18T16:58:57Z</dcterms:created>
  <dcterms:modified xsi:type="dcterms:W3CDTF">2019-03-20T23:10:00Z</dcterms:modified>
</cp:coreProperties>
</file>