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9"/>
  </p:notesMasterIdLst>
  <p:sldIdLst>
    <p:sldId id="256" r:id="rId2"/>
    <p:sldId id="297" r:id="rId3"/>
    <p:sldId id="296" r:id="rId4"/>
    <p:sldId id="262" r:id="rId5"/>
    <p:sldId id="263" r:id="rId6"/>
    <p:sldId id="292" r:id="rId7"/>
    <p:sldId id="257" r:id="rId8"/>
    <p:sldId id="293" r:id="rId9"/>
    <p:sldId id="267" r:id="rId10"/>
    <p:sldId id="269" r:id="rId11"/>
    <p:sldId id="270" r:id="rId12"/>
    <p:sldId id="258" r:id="rId13"/>
    <p:sldId id="265" r:id="rId14"/>
    <p:sldId id="295" r:id="rId15"/>
    <p:sldId id="271" r:id="rId16"/>
    <p:sldId id="294" r:id="rId17"/>
    <p:sldId id="273" r:id="rId18"/>
    <p:sldId id="274" r:id="rId19"/>
    <p:sldId id="259" r:id="rId20"/>
    <p:sldId id="266" r:id="rId21"/>
    <p:sldId id="276" r:id="rId22"/>
    <p:sldId id="277" r:id="rId23"/>
    <p:sldId id="280" r:id="rId24"/>
    <p:sldId id="281" r:id="rId25"/>
    <p:sldId id="260" r:id="rId26"/>
    <p:sldId id="279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61" r:id="rId37"/>
    <p:sldId id="291" r:id="rId38"/>
  </p:sldIdLst>
  <p:sldSz cx="12192000" cy="6858000"/>
  <p:notesSz cx="6858000" cy="9144000"/>
  <p:defaultTextStyle>
    <a:defPPr>
      <a:defRPr lang="en-US"/>
    </a:defPPr>
    <a:lvl1pPr marL="0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3B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4" autoAdjust="0"/>
    <p:restoredTop sz="94634" autoAdjust="0"/>
  </p:normalViewPr>
  <p:slideViewPr>
    <p:cSldViewPr snapToGrid="0">
      <p:cViewPr varScale="1">
        <p:scale>
          <a:sx n="79" d="100"/>
          <a:sy n="79" d="100"/>
        </p:scale>
        <p:origin x="-7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1" d="100"/>
        <a:sy n="141" d="100"/>
      </p:scale>
      <p:origin x="0" y="34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711D6-A39D-427C-A1F8-821D3D808D1C}" type="datetimeFigureOut">
              <a:rPr lang="en-US" smtClean="0"/>
              <a:t>2/24/19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E4137-9C57-4BE7-8509-9D67AAFC4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51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3" y="3085765"/>
            <a:ext cx="11262867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10993549" cy="147501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6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accent2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4140767"/>
          </a:xfrm>
        </p:spPr>
        <p:txBody>
          <a:bodyPr/>
          <a:lstStyle>
            <a:lvl1pPr>
              <a:defRPr>
                <a:latin typeface="Dagny OT" panose="020B0504020201020104" pitchFamily="34" charset="77"/>
              </a:defRPr>
            </a:lvl1pPr>
            <a:lvl2pPr>
              <a:defRPr>
                <a:latin typeface="Dagny OT" panose="020B0504020201020104" pitchFamily="34" charset="77"/>
              </a:defRPr>
            </a:lvl2pPr>
            <a:lvl3pPr>
              <a:defRPr>
                <a:latin typeface="Dagny OT" panose="020B0504020201020104" pitchFamily="34" charset="77"/>
              </a:defRPr>
            </a:lvl3pPr>
            <a:lvl4pPr>
              <a:defRPr>
                <a:latin typeface="Dagny OT" panose="020B0504020201020104" pitchFamily="34" charset="77"/>
              </a:defRPr>
            </a:lvl4pPr>
            <a:lvl5pPr>
              <a:defRPr>
                <a:latin typeface="Dagny OT" panose="020B0504020201020104" pitchFamily="34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8" y="5141975"/>
            <a:ext cx="11290860" cy="12588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1"/>
            <a:ext cx="11029615" cy="1497508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3" y="606555"/>
            <a:ext cx="11300036" cy="12588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3"/>
            <a:ext cx="5422391" cy="4093260"/>
          </a:xfrm>
        </p:spPr>
        <p:txBody>
          <a:bodyPr>
            <a:normAutofit/>
          </a:bodyPr>
          <a:lstStyle>
            <a:lvl5pPr>
              <a:defRPr>
                <a:latin typeface="Dagny OT" panose="020B0504020201020104" pitchFamily="34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093260"/>
          </a:xfrm>
        </p:spPr>
        <p:txBody>
          <a:bodyPr>
            <a:normAutofit/>
          </a:bodyPr>
          <a:lstStyle>
            <a:lvl4pPr>
              <a:defRPr>
                <a:latin typeface="Dagny OT" panose="020B0504020201020104" pitchFamily="34" charset="77"/>
              </a:defRPr>
            </a:lvl4pPr>
            <a:lvl5pPr>
              <a:defRPr>
                <a:latin typeface="Dagny OT" panose="020B0504020201020104" pitchFamily="34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5"/>
            <a:ext cx="11300036" cy="12588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5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7"/>
            <a:ext cx="4909445" cy="689514"/>
          </a:xfrm>
        </p:spPr>
        <p:txBody>
          <a:bodyPr anchor="ctr"/>
          <a:lstStyle>
            <a:lvl1pPr algn="l">
              <a:defRPr sz="21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5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  <a:latin typeface="Dagny OT" panose="020B0504020201020104" pitchFamily="34" charset="7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7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457182" indent="0">
              <a:buNone/>
              <a:defRPr sz="1200"/>
            </a:lvl2pPr>
            <a:lvl3pPr marL="914363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0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19" y="5155854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6"/>
            <a:ext cx="11290859" cy="4163864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457182" indent="0">
              <a:buNone/>
              <a:defRPr sz="1500"/>
            </a:lvl2pPr>
            <a:lvl3pPr marL="914363" indent="0">
              <a:buNone/>
              <a:defRPr sz="1500"/>
            </a:lvl3pPr>
            <a:lvl4pPr marL="1371545" indent="0">
              <a:buNone/>
              <a:defRPr sz="1500"/>
            </a:lvl4pPr>
            <a:lvl5pPr marL="1828727" indent="0">
              <a:buNone/>
              <a:defRPr sz="1500"/>
            </a:lvl5pPr>
            <a:lvl6pPr marL="2285909" indent="0">
              <a:buNone/>
              <a:defRPr sz="1500"/>
            </a:lvl6pPr>
            <a:lvl7pPr marL="2743090" indent="0">
              <a:buNone/>
              <a:defRPr sz="1500"/>
            </a:lvl7pPr>
            <a:lvl8pPr marL="3200272" indent="0">
              <a:buNone/>
              <a:defRPr sz="1500"/>
            </a:lvl8pPr>
            <a:lvl9pPr marL="3657454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818" y="5722593"/>
            <a:ext cx="11029617" cy="59867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2" indent="0">
              <a:buNone/>
              <a:defRPr sz="1200"/>
            </a:lvl2pPr>
            <a:lvl3pPr marL="914363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0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36" tIns="45719" rIns="91436" bIns="45719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985260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1" y="6455412"/>
            <a:ext cx="4097020" cy="2739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9037320" y="6407719"/>
            <a:ext cx="2377440" cy="369330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r"/>
            <a:r>
              <a:rPr lang="en-US" dirty="0">
                <a:solidFill>
                  <a:srgbClr val="B3B3B3"/>
                </a:solidFill>
              </a:rPr>
              <a:t>data-action-lab.com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182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88" indent="-305988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1pPr>
      <a:lvl2pPr marL="629975" indent="-305988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1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2pPr>
      <a:lvl3pPr marL="899964" indent="-269989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3pPr>
      <a:lvl4pPr marL="1241950" indent="-2339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4pPr>
      <a:lvl5pPr marL="1601936" indent="-2339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4" indent="-2285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12" indent="-2285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00" indent="-2285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888" indent="-2285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data-action-lab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Basic Data Analytics Techniques</a:t>
            </a:r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xmlns="" id="{4AD766D2-3812-D54B-A075-6E2D1A605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ADVANCED DATA SCIENCE TRAINING I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1" y="6455225"/>
            <a:ext cx="4097020" cy="274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37320" y="6407719"/>
            <a:ext cx="2377440" cy="369330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r"/>
            <a:r>
              <a:rPr lang="en-US" dirty="0">
                <a:hlinkClick r:id="rId4"/>
              </a:rPr>
              <a:t>data-action-lab.com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3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and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Historically, one of the streams contributing to modern day Data Science</a:t>
            </a:r>
          </a:p>
          <a:p>
            <a:pPr lvl="1"/>
            <a:r>
              <a:rPr lang="en-US" b="1" dirty="0"/>
              <a:t>System of interest</a:t>
            </a:r>
            <a:r>
              <a:rPr lang="en-US" dirty="0"/>
              <a:t>: the commercial realm - the market in which you are involved</a:t>
            </a:r>
          </a:p>
          <a:p>
            <a:pPr lvl="1"/>
            <a:r>
              <a:rPr lang="en-US" b="1" dirty="0"/>
              <a:t>Sources of data</a:t>
            </a:r>
            <a:r>
              <a:rPr lang="en-US" dirty="0"/>
              <a:t>: transaction data, financial data, sales data, organizational data</a:t>
            </a:r>
          </a:p>
          <a:p>
            <a:pPr lvl="1"/>
            <a:r>
              <a:rPr lang="en-US" b="1" dirty="0"/>
              <a:t>Goals</a:t>
            </a:r>
            <a:r>
              <a:rPr lang="en-US" dirty="0"/>
              <a:t>: provide awareness of competitors, consumers and internal activity and use this to support decision making</a:t>
            </a:r>
          </a:p>
          <a:p>
            <a:pPr lvl="1"/>
            <a:r>
              <a:rPr lang="en-US" b="1" dirty="0"/>
              <a:t>Culture and preferred techniques</a:t>
            </a:r>
            <a:r>
              <a:rPr lang="en-US" dirty="0"/>
              <a:t>: datamarts, key performance indicators, consumer behaviour, slicing and dicing, business 'facts’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/>
              <a:t>The ultimate goal is still the same -  </a:t>
            </a:r>
            <a:r>
              <a:rPr lang="en-US" u="sng" dirty="0"/>
              <a:t>insight into your system of interest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182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and the Data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18258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Our general data pipeline model also works for business intelligence.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/>
              <a:t>What are some aspects of the business intelligence pipeline that might distinguish it from a more generic analysis pipeline?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402" y="4058910"/>
            <a:ext cx="6272532" cy="208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0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 Via # Crunching: Core Concepts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DATA ANALYTICS TECHNIQUES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9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Patterns, Generalizations and Structure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1195" y="2073706"/>
            <a:ext cx="8012736" cy="4140767"/>
          </a:xfrm>
        </p:spPr>
        <p:txBody>
          <a:bodyPr/>
          <a:lstStyle/>
          <a:p>
            <a:r>
              <a:rPr lang="en-US" b="1" dirty="0"/>
              <a:t>Pattern</a:t>
            </a:r>
            <a:r>
              <a:rPr lang="en-US" dirty="0"/>
              <a:t>: A predictable, repeating regularity</a:t>
            </a:r>
          </a:p>
          <a:p>
            <a:r>
              <a:rPr lang="en-US" b="1" dirty="0"/>
              <a:t>Structure</a:t>
            </a:r>
            <a:r>
              <a:rPr lang="en-US" dirty="0"/>
              <a:t>: An organization of elements in a system</a:t>
            </a:r>
          </a:p>
          <a:p>
            <a:r>
              <a:rPr lang="en-US" b="1" dirty="0"/>
              <a:t>Generalization</a:t>
            </a:r>
            <a:r>
              <a:rPr lang="en-US" dirty="0"/>
              <a:t>: Creation of more general or abstract concepts from more specific concepts or instances</a:t>
            </a:r>
          </a:p>
          <a:p>
            <a:pPr marL="0" indent="0">
              <a:buNone/>
            </a:pPr>
            <a:r>
              <a:rPr lang="en-US" dirty="0"/>
              <a:t>Underlying goal during analysis - find patterns or structure in our data, draw conclusions via these patterns or structures.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/>
              <a:t>Finding patterns and structure is not bad or wrong, per se, it's how you use these discoveries – the conclusions that you draw - that is important.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522" y="1849376"/>
            <a:ext cx="2578667" cy="2399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907" y="4261102"/>
            <a:ext cx="2348700" cy="23087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91700" y="6564156"/>
            <a:ext cx="44056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https://upload.wikimedia.org/wikipedia/commons/d/d0/TOAT_AFM.png</a:t>
            </a:r>
          </a:p>
        </p:txBody>
      </p:sp>
    </p:spTree>
    <p:extLst>
      <p:ext uri="{BB962C8B-B14F-4D97-AF65-F5344CB8AC3E}">
        <p14:creationId xmlns:p14="http://schemas.microsoft.com/office/powerpoint/2010/main" val="291026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vs Dependent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5" y="2180498"/>
            <a:ext cx="8475396" cy="397534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 an experimental setting:</a:t>
            </a:r>
          </a:p>
          <a:p>
            <a:r>
              <a:rPr lang="en-US" b="1" dirty="0"/>
              <a:t>Control/Extraneous Variables</a:t>
            </a:r>
            <a:r>
              <a:rPr lang="en-US" dirty="0"/>
              <a:t>: We do our best to keep these controlled and unchanging while other variables are changed</a:t>
            </a:r>
          </a:p>
          <a:p>
            <a:r>
              <a:rPr lang="en-US" b="1" dirty="0"/>
              <a:t>Independent</a:t>
            </a:r>
            <a:r>
              <a:rPr lang="en-US" dirty="0"/>
              <a:t>: We control the values of the variable. We suspect that they influence the dependent variables.</a:t>
            </a:r>
          </a:p>
          <a:p>
            <a:r>
              <a:rPr lang="en-US" b="1" dirty="0"/>
              <a:t>Dependent</a:t>
            </a:r>
            <a:r>
              <a:rPr lang="en-US" dirty="0"/>
              <a:t>: We don't control the values - they are generated in some way during the experiment, and presumably are dependent on everything</a:t>
            </a:r>
          </a:p>
          <a:p>
            <a:pPr marL="0" indent="0">
              <a:buNone/>
            </a:pPr>
            <a:r>
              <a:rPr lang="en-US" dirty="0"/>
              <a:t>How do these translate over to other datasets?</a:t>
            </a:r>
          </a:p>
        </p:txBody>
      </p:sp>
      <p:sp>
        <p:nvSpPr>
          <p:cNvPr id="4" name="Rectangle 3"/>
          <p:cNvSpPr/>
          <p:nvPr/>
        </p:nvSpPr>
        <p:spPr>
          <a:xfrm>
            <a:off x="9948642" y="3159707"/>
            <a:ext cx="1753864" cy="17083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32193" y="3673725"/>
            <a:ext cx="892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Plant height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10319" y="4929756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Hours sunlight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0326630" y="3643490"/>
            <a:ext cx="1194441" cy="861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15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955448"/>
            <a:ext cx="11029615" cy="414076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Numerical Data</a:t>
            </a:r>
            <a:r>
              <a:rPr lang="en-US" dirty="0"/>
              <a:t>: integers or continuous numbers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1, 7, 34.654, 0.000004</a:t>
            </a:r>
            <a:endParaRPr lang="en-US" sz="500" b="1" dirty="0"/>
          </a:p>
          <a:p>
            <a:pPr marL="0" indent="0">
              <a:buNone/>
            </a:pPr>
            <a:r>
              <a:rPr lang="en-US" b="1" dirty="0"/>
              <a:t>Text Data</a:t>
            </a:r>
            <a:r>
              <a:rPr lang="en-US" dirty="0"/>
              <a:t>: strings of text – may be restricted to a certain number of characters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“Welcome to the park”, “AAAAA”, “345”, “45.678”</a:t>
            </a:r>
            <a:endParaRPr lang="en-US" sz="500" b="1" dirty="0"/>
          </a:p>
          <a:p>
            <a:pPr marL="0" indent="0">
              <a:buNone/>
            </a:pPr>
            <a:r>
              <a:rPr lang="en-US" b="1" dirty="0"/>
              <a:t>Categorical Data</a:t>
            </a:r>
            <a:r>
              <a:rPr lang="en-US" dirty="0"/>
              <a:t>: </a:t>
            </a:r>
            <a:r>
              <a:rPr lang="en-US" dirty="0" smtClean="0"/>
              <a:t>a </a:t>
            </a:r>
            <a:r>
              <a:rPr lang="en-US" dirty="0"/>
              <a:t>fixed number of values, may be numeric or represented by strings. </a:t>
            </a:r>
            <a:r>
              <a:rPr lang="en-US" b="1" dirty="0"/>
              <a:t>There is no specific or inherent ordering</a:t>
            </a:r>
            <a:r>
              <a:rPr lang="en-US" dirty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(‘red’,’blue’,’green’),(‘1’,’2’,’3’)</a:t>
            </a:r>
            <a:endParaRPr lang="en-US" sz="500" b="1" dirty="0"/>
          </a:p>
          <a:p>
            <a:pPr marL="0" indent="0">
              <a:buNone/>
            </a:pPr>
            <a:r>
              <a:rPr lang="en-US" b="1" dirty="0"/>
              <a:t>Ordinal Data</a:t>
            </a:r>
            <a:r>
              <a:rPr lang="en-US" dirty="0"/>
              <a:t>: Categorical data with an inherent ordering. Unlike integer data, the spacing between values is </a:t>
            </a:r>
            <a:r>
              <a:rPr lang="en-US" b="1" dirty="0"/>
              <a:t>not</a:t>
            </a:r>
            <a:r>
              <a:rPr lang="en-US" dirty="0"/>
              <a:t> defined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(very cold, cold, tepid, warm, super hot)</a:t>
            </a:r>
          </a:p>
        </p:txBody>
      </p:sp>
    </p:spTree>
    <p:extLst>
      <p:ext uri="{BB962C8B-B14F-4D97-AF65-F5344CB8AC3E}">
        <p14:creationId xmlns:p14="http://schemas.microsoft.com/office/powerpoint/2010/main" val="204133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categorical data into numerical (count)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210735"/>
            <a:ext cx="11029615" cy="21735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useful turn categorical data into numeric data by generating frequency counts of the different values of the categorical variable.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/>
              <a:t>This in turn allows us to apply numerical analysis </a:t>
            </a:r>
            <a:r>
              <a:rPr lang="en-US" dirty="0" smtClean="0"/>
              <a:t>techniques.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327019"/>
              </p:ext>
            </p:extLst>
          </p:nvPr>
        </p:nvGraphicFramePr>
        <p:xfrm>
          <a:off x="4063603" y="4450858"/>
          <a:ext cx="406479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3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3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House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7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Special Role of Categorical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Categorical data play a special role:</a:t>
            </a:r>
          </a:p>
          <a:p>
            <a:pPr lvl="1"/>
            <a:r>
              <a:rPr lang="en-US" dirty="0"/>
              <a:t>In </a:t>
            </a:r>
            <a:r>
              <a:rPr lang="en-US" i="1" dirty="0"/>
              <a:t>data science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dirty="0"/>
              <a:t>we talk about a categorical variable with a pre-defined set of </a:t>
            </a:r>
            <a:r>
              <a:rPr lang="en-US" dirty="0" smtClean="0"/>
              <a:t>values</a:t>
            </a:r>
            <a:endParaRPr lang="en-US" dirty="0"/>
          </a:p>
          <a:p>
            <a:pPr lvl="1"/>
            <a:r>
              <a:rPr lang="en-US" dirty="0"/>
              <a:t>In </a:t>
            </a:r>
            <a:r>
              <a:rPr lang="en-US" i="1" dirty="0"/>
              <a:t>experimental science</a:t>
            </a:r>
            <a:r>
              <a:rPr lang="en-US" dirty="0"/>
              <a:t>, a factor is an independent variable with the levels of the variable defined - it may also be viewed as a category of treatment</a:t>
            </a:r>
          </a:p>
          <a:p>
            <a:pPr lvl="1"/>
            <a:r>
              <a:rPr lang="en-US" dirty="0"/>
              <a:t>In </a:t>
            </a:r>
            <a:r>
              <a:rPr lang="en-US" i="1" dirty="0"/>
              <a:t>business analytics, </a:t>
            </a:r>
            <a:r>
              <a:rPr lang="en-US" dirty="0"/>
              <a:t>people talk about dimensions (with members) vs measures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/>
              <a:t>However we label these types of variables, we can use these them to </a:t>
            </a:r>
            <a:r>
              <a:rPr lang="en-US" b="1" dirty="0"/>
              <a:t>subset</a:t>
            </a:r>
            <a:r>
              <a:rPr lang="en-US" dirty="0"/>
              <a:t> our data, or </a:t>
            </a:r>
            <a:r>
              <a:rPr lang="en-US" b="1" dirty="0"/>
              <a:t>roll up/summarize </a:t>
            </a:r>
            <a:r>
              <a:rPr lang="en-US" dirty="0"/>
              <a:t>our data.</a:t>
            </a:r>
          </a:p>
        </p:txBody>
      </p:sp>
    </p:spTree>
    <p:extLst>
      <p:ext uri="{BB962C8B-B14F-4D97-AF65-F5344CB8AC3E}">
        <p14:creationId xmlns:p14="http://schemas.microsoft.com/office/powerpoint/2010/main" val="194049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/ Nested / Multilevel Data /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34" y="2059554"/>
            <a:ext cx="7356556" cy="41407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/>
              <a:t>If a categorical variable has multiple levels of abstraction, we can create levels out of this variable. </a:t>
            </a:r>
          </a:p>
          <a:p>
            <a:pPr marL="0" indent="0" algn="just">
              <a:buNone/>
            </a:pPr>
            <a:endParaRPr lang="en-US" sz="300" dirty="0"/>
          </a:p>
          <a:p>
            <a:pPr marL="0" indent="0" algn="just">
              <a:buNone/>
            </a:pPr>
            <a:r>
              <a:rPr lang="en-US" sz="2200" dirty="0"/>
              <a:t>We can view these levels as new categorical variables, in a sense. </a:t>
            </a:r>
          </a:p>
          <a:p>
            <a:pPr marL="0" indent="0" algn="just">
              <a:buNone/>
            </a:pPr>
            <a:endParaRPr lang="en-US" sz="300" dirty="0"/>
          </a:p>
          <a:p>
            <a:pPr marL="0" indent="0" algn="just">
              <a:buNone/>
            </a:pPr>
            <a:r>
              <a:rPr lang="en-US" sz="2200" dirty="0"/>
              <a:t>The ‘new’ categorical variable has a pre-defined relationship with the more detailed level.</a:t>
            </a:r>
          </a:p>
          <a:p>
            <a:pPr marL="0" indent="0" algn="just">
              <a:buNone/>
            </a:pPr>
            <a:endParaRPr lang="en-US" sz="300" dirty="0"/>
          </a:p>
          <a:p>
            <a:pPr marL="0" indent="0" algn="just">
              <a:buNone/>
            </a:pPr>
            <a:r>
              <a:rPr lang="en-US" sz="2200" dirty="0"/>
              <a:t>This is common with time and space variables – we can ‘zoom’ in or out.</a:t>
            </a:r>
          </a:p>
          <a:p>
            <a:pPr marL="0" indent="0" algn="just">
              <a:buNone/>
            </a:pPr>
            <a:endParaRPr lang="en-US" sz="300" dirty="0"/>
          </a:p>
          <a:p>
            <a:pPr marL="0" indent="0" algn="just">
              <a:buNone/>
            </a:pPr>
            <a:r>
              <a:rPr lang="en-US" sz="2200" dirty="0"/>
              <a:t>This lets us talk about the </a:t>
            </a:r>
            <a:r>
              <a:rPr lang="en-US" sz="2200" b="1" dirty="0"/>
              <a:t>granularity</a:t>
            </a:r>
            <a:r>
              <a:rPr lang="en-US" sz="2200" dirty="0"/>
              <a:t> of the data – what is the ‘maximum zoom’?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715029"/>
              </p:ext>
            </p:extLst>
          </p:nvPr>
        </p:nvGraphicFramePr>
        <p:xfrm>
          <a:off x="8079805" y="2409898"/>
          <a:ext cx="360757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7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44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894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6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Quarter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2103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55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Insights VIA # Crunching: Core Techniques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DATA ANALYTICS TECHNIQUES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6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636FD0-98C7-CF46-841F-F2A9A1EB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BAFFB8-0A6F-D746-94D6-BF779C72C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origin and function of business intelligence.</a:t>
            </a:r>
          </a:p>
          <a:p>
            <a:r>
              <a:rPr lang="en-US" dirty="0" smtClean="0"/>
              <a:t>Understand and be able to apply a selection of fundamental data analysis concepts and techniques.</a:t>
            </a:r>
          </a:p>
          <a:p>
            <a:r>
              <a:rPr lang="en-US" dirty="0" smtClean="0"/>
              <a:t>Exposure to a simple but comprehensive data analysis pipeline process from data collection to data presentation, in preparation for carrying out a similar process in the upcoming lab.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36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Summarizing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1194" y="1929618"/>
            <a:ext cx="11029615" cy="414076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Min:</a:t>
            </a:r>
            <a:r>
              <a:rPr lang="en-US" dirty="0"/>
              <a:t> Smallest value of variable</a:t>
            </a:r>
          </a:p>
          <a:p>
            <a:pPr marL="0" indent="0">
              <a:buNone/>
            </a:pPr>
            <a:r>
              <a:rPr lang="en-US" b="1" dirty="0"/>
              <a:t>Max:</a:t>
            </a:r>
            <a:r>
              <a:rPr lang="en-US" dirty="0"/>
              <a:t> Largest value of variable</a:t>
            </a:r>
          </a:p>
          <a:p>
            <a:pPr marL="0" indent="0">
              <a:buNone/>
            </a:pPr>
            <a:r>
              <a:rPr lang="en-US" b="1" dirty="0"/>
              <a:t>Median:</a:t>
            </a:r>
            <a:r>
              <a:rPr lang="en-US" dirty="0"/>
              <a:t> Middle value of variable</a:t>
            </a:r>
          </a:p>
          <a:p>
            <a:pPr marL="0" indent="0">
              <a:buNone/>
            </a:pPr>
            <a:r>
              <a:rPr lang="en-US" b="1" dirty="0"/>
              <a:t>Mode:</a:t>
            </a:r>
            <a:r>
              <a:rPr lang="en-US" dirty="0"/>
              <a:t> Most frequent value</a:t>
            </a:r>
          </a:p>
          <a:p>
            <a:pPr marL="0" indent="0">
              <a:buNone/>
            </a:pPr>
            <a:r>
              <a:rPr lang="en-US" b="1" dirty="0"/>
              <a:t>Unique Values:</a:t>
            </a:r>
            <a:r>
              <a:rPr lang="en-US" dirty="0"/>
              <a:t> </a:t>
            </a:r>
            <a:r>
              <a:rPr lang="en-US" dirty="0"/>
              <a:t>L</a:t>
            </a:r>
            <a:r>
              <a:rPr lang="en-US" dirty="0" smtClean="0"/>
              <a:t>ist </a:t>
            </a:r>
            <a:r>
              <a:rPr lang="en-US" dirty="0"/>
              <a:t>of unique values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030574"/>
              </p:ext>
            </p:extLst>
          </p:nvPr>
        </p:nvGraphicFramePr>
        <p:xfrm>
          <a:off x="7286574" y="2167031"/>
          <a:ext cx="2671552" cy="3859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7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57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Signal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4.31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Blue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5.34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3.79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Blue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5.19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Blue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4.93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Green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5.76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3.25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7.12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2.85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Blue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26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Up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41583"/>
            <a:ext cx="7159998" cy="4140767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We can perform an operation over a set (or subset) of the data - typically over a column of the data.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2200" dirty="0"/>
              <a:t>When we do this, we can think of this as compressing or 'rolling up' the many data values into a single representative value.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2200" dirty="0"/>
              <a:t>Typical roll up functions are 'mean', 'sum' and 'count’.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2200" dirty="0"/>
              <a:t>If we apply the same roll up function to many different columns we can think of this as </a:t>
            </a:r>
            <a:r>
              <a:rPr lang="en-US" sz="2200" b="1" dirty="0"/>
              <a:t>mapping</a:t>
            </a:r>
            <a:r>
              <a:rPr lang="en-US" sz="2200" dirty="0"/>
              <a:t> (a list of) columns to functions.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4CFA84BF-9148-1E46-9B21-C6835CAB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877528"/>
              </p:ext>
            </p:extLst>
          </p:nvPr>
        </p:nvGraphicFramePr>
        <p:xfrm>
          <a:off x="8529586" y="2124513"/>
          <a:ext cx="2671552" cy="3859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7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57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Signal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4.31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Blue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5.34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3.79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Blue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5.19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Blue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4.93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Green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5.76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3.25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7.12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2.85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Blue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61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Contingency Tables / Pivot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9"/>
            <a:ext cx="11029615" cy="246079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Contingency Table</a:t>
            </a:r>
            <a:r>
              <a:rPr lang="en-US" dirty="0"/>
              <a:t>: A table used to examine the relationship between two categorical variables - specifically the frequency of one variable relative to a second variable (cross tabulation</a:t>
            </a:r>
            <a:r>
              <a:rPr lang="en-US" dirty="0" smtClean="0"/>
              <a:t>).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Pivot Table</a:t>
            </a:r>
            <a:r>
              <a:rPr lang="en-US" dirty="0"/>
              <a:t>: A table generated in a software application by applying operations (e.g. sum, count, mean) to variables, possibly based on another (categorical) variable. Can be used to create a contingency table.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274591"/>
              </p:ext>
            </p:extLst>
          </p:nvPr>
        </p:nvGraphicFramePr>
        <p:xfrm>
          <a:off x="2077359" y="472599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Dagny OT" panose="020B05040202010201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Small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37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Through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5" y="1923298"/>
            <a:ext cx="6540097" cy="41407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Analysis broadly defined:</a:t>
            </a:r>
          </a:p>
          <a:p>
            <a:pPr lvl="1"/>
            <a:r>
              <a:rPr lang="en-US" dirty="0"/>
              <a:t>identifying patterns or structure</a:t>
            </a:r>
          </a:p>
          <a:p>
            <a:pPr lvl="1"/>
            <a:r>
              <a:rPr lang="en-US" dirty="0"/>
              <a:t>adding meaning to these patterns or structure by </a:t>
            </a:r>
            <a:r>
              <a:rPr lang="en-US" b="1" dirty="0"/>
              <a:t>interpreting</a:t>
            </a:r>
            <a:r>
              <a:rPr lang="en-US" dirty="0"/>
              <a:t> them in the context of your system.</a:t>
            </a:r>
          </a:p>
          <a:p>
            <a:pPr marL="0" indent="0">
              <a:buNone/>
            </a:pPr>
            <a:endParaRPr lang="en-US" sz="500" b="1" dirty="0"/>
          </a:p>
          <a:p>
            <a:pPr marL="0" indent="0">
              <a:buNone/>
            </a:pPr>
            <a:r>
              <a:rPr lang="en-US" b="1" dirty="0"/>
              <a:t>Option 1:</a:t>
            </a:r>
            <a:r>
              <a:rPr lang="en-US" dirty="0"/>
              <a:t> use analysis techniques to do this.</a:t>
            </a:r>
          </a:p>
          <a:p>
            <a:pPr marL="0" indent="0">
              <a:buNone/>
            </a:pPr>
            <a:r>
              <a:rPr lang="en-US" b="1" dirty="0"/>
              <a:t>Option 2:</a:t>
            </a:r>
            <a:r>
              <a:rPr lang="en-US" dirty="0"/>
              <a:t> visualize the data and use the analytic power of our (perceptual) brain to come to meaningful conclusions about these patterns.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292" y="2405625"/>
            <a:ext cx="3520717" cy="352071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8073822" y="2449151"/>
            <a:ext cx="2358644" cy="16176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9419459" y="4550583"/>
            <a:ext cx="1164202" cy="139087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simple visualizations to reveal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5" y="1939373"/>
            <a:ext cx="6540098" cy="414076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Scatter plot</a:t>
            </a:r>
            <a:r>
              <a:rPr lang="en-US" dirty="0"/>
              <a:t>: best suited for two numeric </a:t>
            </a:r>
            <a:r>
              <a:rPr lang="en-US" dirty="0" smtClean="0"/>
              <a:t>variables</a:t>
            </a:r>
            <a:endParaRPr lang="en-US" dirty="0"/>
          </a:p>
          <a:p>
            <a:pPr marL="0" indent="0">
              <a:buNone/>
            </a:pPr>
            <a:endParaRPr lang="en-US" sz="500" b="1" dirty="0"/>
          </a:p>
          <a:p>
            <a:pPr marL="0" indent="0">
              <a:buNone/>
            </a:pPr>
            <a:r>
              <a:rPr lang="en-US" b="1" dirty="0"/>
              <a:t>Line chart</a:t>
            </a:r>
            <a:r>
              <a:rPr lang="en-US" dirty="0"/>
              <a:t>: numeric variable and categorical </a:t>
            </a:r>
            <a:r>
              <a:rPr lang="en-US" dirty="0" smtClean="0"/>
              <a:t>variable</a:t>
            </a:r>
            <a:endParaRPr lang="en-US" dirty="0"/>
          </a:p>
          <a:p>
            <a:pPr marL="0" indent="0">
              <a:buNone/>
            </a:pPr>
            <a:endParaRPr lang="en-US" sz="500" b="1" dirty="0"/>
          </a:p>
          <a:p>
            <a:pPr marL="0" indent="0">
              <a:buNone/>
            </a:pPr>
            <a:r>
              <a:rPr lang="en-US" b="1" dirty="0"/>
              <a:t>Bar chart</a:t>
            </a:r>
            <a:r>
              <a:rPr lang="en-US" dirty="0"/>
              <a:t>: best suited for one categorical and one numeric - or multiple categorical/nested categorical data and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013" y="2083966"/>
            <a:ext cx="2256814" cy="2118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752" y="1502206"/>
            <a:ext cx="2796632" cy="30618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9581" y="4117651"/>
            <a:ext cx="2267427" cy="248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9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Example: THE Chinook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DATA ANALYTICS TECHNIQUES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1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System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Identify a system of interest OR identify a dataset that exists and the system that it represents.</a:t>
            </a:r>
          </a:p>
        </p:txBody>
      </p:sp>
    </p:spTree>
    <p:extLst>
      <p:ext uri="{BB962C8B-B14F-4D97-AF65-F5344CB8AC3E}">
        <p14:creationId xmlns:p14="http://schemas.microsoft.com/office/powerpoint/2010/main" val="93195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Relevance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Determine what data you have about the system of interest OR what data you </a:t>
            </a:r>
            <a:r>
              <a:rPr lang="en-US" b="1" dirty="0"/>
              <a:t>could</a:t>
            </a:r>
            <a:r>
              <a:rPr lang="en-US" dirty="0"/>
              <a:t> have, if you were to collect it.</a:t>
            </a:r>
          </a:p>
        </p:txBody>
      </p:sp>
    </p:spTree>
    <p:extLst>
      <p:ext uri="{BB962C8B-B14F-4D97-AF65-F5344CB8AC3E}">
        <p14:creationId xmlns:p14="http://schemas.microsoft.com/office/powerpoint/2010/main" val="285242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Develop a conceptual model of the </a:t>
            </a:r>
            <a:r>
              <a:rPr lang="en-US" dirty="0" smtClean="0"/>
              <a:t>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8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Determine:</a:t>
            </a:r>
          </a:p>
          <a:p>
            <a:pPr lvl="1"/>
            <a:r>
              <a:rPr lang="en-US" dirty="0"/>
              <a:t>what questions do you want to answer</a:t>
            </a:r>
          </a:p>
          <a:p>
            <a:pPr lvl="1"/>
            <a:r>
              <a:rPr lang="en-US" dirty="0"/>
              <a:t>what issue do you want to address</a:t>
            </a:r>
          </a:p>
          <a:p>
            <a:pPr lvl="1"/>
            <a:r>
              <a:rPr lang="en-US" dirty="0"/>
              <a:t>what decision do you want to make</a:t>
            </a:r>
          </a:p>
          <a:p>
            <a:pPr lvl="1"/>
            <a:r>
              <a:rPr lang="en-US" dirty="0"/>
              <a:t>what relationships do you want to explore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4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02D6A5-04E3-9747-8875-4B7A43CE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8A811F-D4F0-414D-8336-3661BE40A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Background and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Insight </a:t>
            </a:r>
            <a:r>
              <a:rPr lang="en-US" i="1" dirty="0"/>
              <a:t>via</a:t>
            </a:r>
            <a:r>
              <a:rPr lang="en-US" dirty="0"/>
              <a:t> Number Crunching: Some Core Concepts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Insight </a:t>
            </a:r>
            <a:r>
              <a:rPr lang="en-US" i="1" dirty="0"/>
              <a:t>via</a:t>
            </a:r>
            <a:r>
              <a:rPr lang="en-US" dirty="0"/>
              <a:t> Number Crunching: Some Core Techniques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Worked Example: The Chinook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Next Week: A Different Context</a:t>
            </a:r>
          </a:p>
        </p:txBody>
      </p:sp>
    </p:spTree>
    <p:extLst>
      <p:ext uri="{BB962C8B-B14F-4D97-AF65-F5344CB8AC3E}">
        <p14:creationId xmlns:p14="http://schemas.microsoft.com/office/powerpoint/2010/main" val="94561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Relevance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Determine: if you have the data you need to answer these questions, explore these relationships, etc.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/>
              <a:t>If not determine how to get that data OR go back and come up with a question you can answer using your data, a  relationship you can explore using your data, etc. </a:t>
            </a:r>
          </a:p>
        </p:txBody>
      </p:sp>
    </p:spTree>
    <p:extLst>
      <p:ext uri="{BB962C8B-B14F-4D97-AF65-F5344CB8AC3E}">
        <p14:creationId xmlns:p14="http://schemas.microsoft.com/office/powerpoint/2010/main" val="39780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Determine how to  store your </a:t>
            </a:r>
            <a:r>
              <a:rPr lang="en-US" dirty="0" smtClean="0"/>
              <a:t>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9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Export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Determine how to export, transform and/or load your data so that it's available for </a:t>
            </a:r>
            <a:r>
              <a:rPr lang="en-US" dirty="0" smtClean="0"/>
              <a:t>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Determine the quality of your data - what it is representing and how well it is representing </a:t>
            </a:r>
            <a:r>
              <a:rPr lang="en-US" dirty="0" smtClean="0"/>
              <a:t>that which it is representing.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39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Explore your data and discover patterns, relationships, </a:t>
            </a:r>
            <a:r>
              <a:rPr lang="en-US" dirty="0" smtClean="0"/>
              <a:t>structures.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Present your </a:t>
            </a:r>
            <a:r>
              <a:rPr lang="en-US" dirty="0" smtClean="0"/>
              <a:t>findings.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9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Week: A Different Context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DATA ANALYTICS TECHNIQUES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5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This Process to Other Types of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week we worked with a business centered data set.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/>
              <a:t>Next week we will be running a lab where you will carry out a similar process, but on a different dataset – the same overarching techniques will apply.</a:t>
            </a:r>
          </a:p>
        </p:txBody>
      </p:sp>
    </p:spTree>
    <p:extLst>
      <p:ext uri="{BB962C8B-B14F-4D97-AF65-F5344CB8AC3E}">
        <p14:creationId xmlns:p14="http://schemas.microsoft.com/office/powerpoint/2010/main" val="188085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Review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DATA ANALYTICS TECHNIQUES</a:t>
            </a:r>
          </a:p>
        </p:txBody>
      </p:sp>
    </p:spTree>
    <p:extLst>
      <p:ext uri="{BB962C8B-B14F-4D97-AF65-F5344CB8AC3E}">
        <p14:creationId xmlns:p14="http://schemas.microsoft.com/office/powerpoint/2010/main" val="210587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we’ve Covered So Far…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modeling and conceptual analysis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Data transformation</a:t>
            </a:r>
          </a:p>
          <a:p>
            <a:r>
              <a:rPr lang="en-US" dirty="0"/>
              <a:t>Data storage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Data presentation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46" y="3429000"/>
            <a:ext cx="1531102" cy="153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4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we’ve Covered So Far…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modeling and conceptual analysis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Data transformation</a:t>
            </a:r>
          </a:p>
          <a:p>
            <a:r>
              <a:rPr lang="en-US" dirty="0"/>
              <a:t>Data storage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Data presentation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38626" y="3159160"/>
            <a:ext cx="4792823" cy="15696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Dagny OT"/>
                <a:cs typeface="Dagny OT"/>
              </a:rPr>
              <a:t>Today: </a:t>
            </a:r>
          </a:p>
          <a:p>
            <a:pPr algn="just"/>
            <a:r>
              <a:rPr lang="en-US" sz="2400" dirty="0">
                <a:latin typeface="Dagny OT"/>
                <a:cs typeface="Dagny OT"/>
              </a:rPr>
              <a:t>Putting it all together in the context of business intelligence and data analysis for business intelligence.</a:t>
            </a:r>
          </a:p>
        </p:txBody>
      </p:sp>
    </p:spTree>
    <p:extLst>
      <p:ext uri="{BB962C8B-B14F-4D97-AF65-F5344CB8AC3E}">
        <p14:creationId xmlns:p14="http://schemas.microsoft.com/office/powerpoint/2010/main" val="215796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Process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DATA ANALYTICS TECHNIQUES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8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– Business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5" y="1996115"/>
            <a:ext cx="10683988" cy="414076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Use data </a:t>
            </a:r>
            <a:r>
              <a:rPr lang="en-US" dirty="0"/>
              <a:t>(and information) about </a:t>
            </a:r>
            <a:r>
              <a:rPr lang="en-US" u="sng" dirty="0"/>
              <a:t>internal operations </a:t>
            </a:r>
            <a:r>
              <a:rPr lang="en-US" dirty="0"/>
              <a:t>and </a:t>
            </a:r>
            <a:r>
              <a:rPr lang="en-US" u="sng" dirty="0"/>
              <a:t>the state of the market </a:t>
            </a:r>
            <a:r>
              <a:rPr lang="en-US" dirty="0"/>
              <a:t>to support</a:t>
            </a:r>
            <a:r>
              <a:rPr lang="en-US" b="1" dirty="0"/>
              <a:t> informed decision making </a:t>
            </a:r>
            <a:r>
              <a:rPr lang="en-US" dirty="0"/>
              <a:t>about </a:t>
            </a:r>
            <a:r>
              <a:rPr lang="en-US" b="1" dirty="0"/>
              <a:t>business operations </a:t>
            </a:r>
            <a:r>
              <a:rPr lang="en-US" dirty="0"/>
              <a:t>and </a:t>
            </a:r>
            <a:r>
              <a:rPr lang="en-US" b="1" dirty="0"/>
              <a:t>business strategy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/>
              <a:t>No firmly agreed upon definition of these terms – is one a subset of the other?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b="1" dirty="0"/>
              <a:t>Goals:</a:t>
            </a:r>
            <a:r>
              <a:rPr lang="en-US" dirty="0"/>
              <a:t> increased situational awareness + improved foresight</a:t>
            </a:r>
          </a:p>
        </p:txBody>
      </p:sp>
    </p:spTree>
    <p:extLst>
      <p:ext uri="{BB962C8B-B14F-4D97-AF65-F5344CB8AC3E}">
        <p14:creationId xmlns:p14="http://schemas.microsoft.com/office/powerpoint/2010/main" val="419416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Business Intelligence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1195" y="2180498"/>
            <a:ext cx="9373130" cy="414076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Late 1800s</a:t>
            </a:r>
            <a:r>
              <a:rPr lang="en-US" dirty="0"/>
              <a:t>: people started to recognize that they could use data to gain a competitive advantage</a:t>
            </a:r>
          </a:p>
          <a:p>
            <a:pPr marL="0" indent="0">
              <a:buNone/>
            </a:pPr>
            <a:r>
              <a:rPr lang="en-US" b="1" dirty="0"/>
              <a:t>1950s</a:t>
            </a:r>
            <a:r>
              <a:rPr lang="en-US" dirty="0"/>
              <a:t>: advent of the first business database for decision support</a:t>
            </a:r>
          </a:p>
          <a:p>
            <a:pPr marL="0" indent="0">
              <a:buNone/>
            </a:pPr>
            <a:r>
              <a:rPr lang="en-US" b="1" dirty="0"/>
              <a:t>1980s -1990s</a:t>
            </a:r>
            <a:r>
              <a:rPr lang="en-US" dirty="0"/>
              <a:t>: computers and data becoming increasingly available - data warehouses, data mining – still very technical and specialized</a:t>
            </a:r>
          </a:p>
          <a:p>
            <a:pPr marL="0" indent="0">
              <a:buNone/>
            </a:pPr>
            <a:r>
              <a:rPr lang="en-US" b="1" dirty="0"/>
              <a:t>2000s</a:t>
            </a:r>
            <a:r>
              <a:rPr lang="en-US" dirty="0"/>
              <a:t>: trying to take business analytics out of the hands of data miners and other specialists and more into the hands of domain experts</a:t>
            </a:r>
          </a:p>
          <a:p>
            <a:pPr marL="0" indent="0">
              <a:buNone/>
            </a:pPr>
            <a:r>
              <a:rPr lang="en-US" b="1" dirty="0"/>
              <a:t>Now</a:t>
            </a:r>
            <a:r>
              <a:rPr lang="en-US" dirty="0"/>
              <a:t>: big data and specialized techniques have arrived on the scene, but so has data visualization, dashboards, software as a service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0486861" y="2192102"/>
            <a:ext cx="40964" cy="4015438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933812" y="2069180"/>
            <a:ext cx="69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Dagny OT" panose="020B0504020201020104" pitchFamily="34" charset="77"/>
              </a:rPr>
              <a:t>1865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33812" y="5724846"/>
            <a:ext cx="69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Dagny OT" panose="020B0504020201020104" pitchFamily="34" charset="77"/>
              </a:rPr>
              <a:t>2019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86373" y="384903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Dagny OT" panose="020B0504020201020104" pitchFamily="34" charset="77"/>
              </a:rPr>
              <a:t>1950s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18759" y="471848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Dagny OT" panose="020B0504020201020104" pitchFamily="34" charset="77"/>
              </a:rPr>
              <a:t>1980-90s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884557" y="519867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Dagny OT" panose="020B0504020201020104" pitchFamily="34" charset="77"/>
              </a:rPr>
              <a:t>2000s</a:t>
            </a:r>
          </a:p>
        </p:txBody>
      </p:sp>
    </p:spTree>
    <p:extLst>
      <p:ext uri="{BB962C8B-B14F-4D97-AF65-F5344CB8AC3E}">
        <p14:creationId xmlns:p14="http://schemas.microsoft.com/office/powerpoint/2010/main" val="164686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1436</TotalTime>
  <Words>1774</Words>
  <Application>Microsoft Macintosh PowerPoint</Application>
  <PresentationFormat>Custom</PresentationFormat>
  <Paragraphs>266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Dividend</vt:lpstr>
      <vt:lpstr>Basic Data Analytics Techniques</vt:lpstr>
      <vt:lpstr>LEARNING OBJECTIVES</vt:lpstr>
      <vt:lpstr>OUTLINE</vt:lpstr>
      <vt:lpstr>Introduction and Review</vt:lpstr>
      <vt:lpstr>What we’ve Covered So Far…</vt:lpstr>
      <vt:lpstr>What we’ve Covered So Far…</vt:lpstr>
      <vt:lpstr>Background and Process</vt:lpstr>
      <vt:lpstr>Business Intelligence – Business Analytics</vt:lpstr>
      <vt:lpstr>History of Business Intelligence</vt:lpstr>
      <vt:lpstr>Business Intelligence and Data Science</vt:lpstr>
      <vt:lpstr>Business Intelligence and the Data Pipeline</vt:lpstr>
      <vt:lpstr>Insight Via # Crunching: Core Concepts</vt:lpstr>
      <vt:lpstr>Finding Patterns, Generalizations and Structure</vt:lpstr>
      <vt:lpstr>Independent vs Dependent Variables</vt:lpstr>
      <vt:lpstr>Types of Data</vt:lpstr>
      <vt:lpstr>Turning categorical data into numerical (count) data</vt:lpstr>
      <vt:lpstr>The Special Role of Categorical Data</vt:lpstr>
      <vt:lpstr>Hierarchical / Nested / Multilevel Data / MODELS</vt:lpstr>
      <vt:lpstr>Insights VIA # Crunching: Core Techniques</vt:lpstr>
      <vt:lpstr>Data Summarizing</vt:lpstr>
      <vt:lpstr>Rolling Up Your Data</vt:lpstr>
      <vt:lpstr>Contingency Tables / Pivot Tables</vt:lpstr>
      <vt:lpstr>Analysis Through Visualization</vt:lpstr>
      <vt:lpstr>Some simple visualizations to reveal patterns</vt:lpstr>
      <vt:lpstr>Worked Example: THE Chinook Database</vt:lpstr>
      <vt:lpstr>Data and System Identification</vt:lpstr>
      <vt:lpstr>Data Relevance (I)</vt:lpstr>
      <vt:lpstr>Conceptual Model</vt:lpstr>
      <vt:lpstr>Goals of Analysis</vt:lpstr>
      <vt:lpstr>Data Relevance (II)</vt:lpstr>
      <vt:lpstr>Data Storage</vt:lpstr>
      <vt:lpstr>Date Export</vt:lpstr>
      <vt:lpstr>Data Validation</vt:lpstr>
      <vt:lpstr>Data Exploration</vt:lpstr>
      <vt:lpstr>Data Presentation</vt:lpstr>
      <vt:lpstr>Next Week: A Different Context</vt:lpstr>
      <vt:lpstr>Extending This Process to Other Types of Data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universals</dc:title>
  <dc:creator>pboily</dc:creator>
  <cp:lastModifiedBy>J. Schellinck</cp:lastModifiedBy>
  <cp:revision>340</cp:revision>
  <dcterms:created xsi:type="dcterms:W3CDTF">2018-12-12T19:39:04Z</dcterms:created>
  <dcterms:modified xsi:type="dcterms:W3CDTF">2019-02-25T03:20:02Z</dcterms:modified>
</cp:coreProperties>
</file>