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5"/>
  </p:notesMasterIdLst>
  <p:sldIdLst>
    <p:sldId id="256" r:id="rId2"/>
    <p:sldId id="1389" r:id="rId3"/>
    <p:sldId id="1255" r:id="rId4"/>
    <p:sldId id="1250" r:id="rId5"/>
    <p:sldId id="1234" r:id="rId6"/>
    <p:sldId id="1235" r:id="rId7"/>
    <p:sldId id="1236" r:id="rId8"/>
    <p:sldId id="1237" r:id="rId9"/>
    <p:sldId id="1251" r:id="rId10"/>
    <p:sldId id="257" r:id="rId11"/>
    <p:sldId id="1252" r:id="rId12"/>
    <p:sldId id="1253" r:id="rId13"/>
    <p:sldId id="1254" r:id="rId14"/>
    <p:sldId id="1303" r:id="rId15"/>
    <p:sldId id="1304" r:id="rId16"/>
    <p:sldId id="1305" r:id="rId17"/>
    <p:sldId id="1306" r:id="rId18"/>
    <p:sldId id="1307" r:id="rId19"/>
    <p:sldId id="1308" r:id="rId20"/>
    <p:sldId id="1309" r:id="rId21"/>
    <p:sldId id="1310" r:id="rId22"/>
    <p:sldId id="1311" r:id="rId23"/>
    <p:sldId id="1376" r:id="rId24"/>
    <p:sldId id="1312" r:id="rId25"/>
    <p:sldId id="1313" r:id="rId26"/>
    <p:sldId id="1314" r:id="rId27"/>
    <p:sldId id="1380" r:id="rId28"/>
    <p:sldId id="1384" r:id="rId29"/>
    <p:sldId id="1316" r:id="rId30"/>
    <p:sldId id="1317" r:id="rId31"/>
    <p:sldId id="1320" r:id="rId32"/>
    <p:sldId id="1321" r:id="rId33"/>
    <p:sldId id="1322" r:id="rId34"/>
    <p:sldId id="1323" r:id="rId35"/>
    <p:sldId id="1325" r:id="rId36"/>
    <p:sldId id="1385" r:id="rId37"/>
    <p:sldId id="1353" r:id="rId38"/>
    <p:sldId id="1340" r:id="rId39"/>
    <p:sldId id="1383" r:id="rId40"/>
    <p:sldId id="1386" r:id="rId41"/>
    <p:sldId id="1377" r:id="rId42"/>
    <p:sldId id="1351" r:id="rId43"/>
    <p:sldId id="1355" r:id="rId44"/>
    <p:sldId id="1356" r:id="rId45"/>
    <p:sldId id="1357" r:id="rId46"/>
    <p:sldId id="1378" r:id="rId47"/>
    <p:sldId id="1359" r:id="rId48"/>
    <p:sldId id="1360" r:id="rId49"/>
    <p:sldId id="1362" r:id="rId50"/>
    <p:sldId id="1379" r:id="rId51"/>
    <p:sldId id="1366" r:id="rId52"/>
    <p:sldId id="1367" r:id="rId53"/>
    <p:sldId id="1368" r:id="rId54"/>
    <p:sldId id="1369" r:id="rId55"/>
    <p:sldId id="1370" r:id="rId56"/>
    <p:sldId id="1371" r:id="rId57"/>
    <p:sldId id="1372" r:id="rId58"/>
    <p:sldId id="1373" r:id="rId59"/>
    <p:sldId id="1374" r:id="rId60"/>
    <p:sldId id="1387" r:id="rId61"/>
    <p:sldId id="1106" r:id="rId62"/>
    <p:sldId id="1100" r:id="rId63"/>
    <p:sldId id="1388"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179" d="100"/>
          <a:sy n="179" d="100"/>
        </p:scale>
        <p:origin x="232"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711D6-A39D-427C-A1F8-821D3D808D1C}" type="datetimeFigureOut">
              <a:rPr lang="en-US" smtClean="0"/>
              <a:t>2/24/19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E4137-9C57-4BE7-8509-9D67AAFC4A52}" type="slidenum">
              <a:rPr lang="en-US" smtClean="0"/>
              <a:t>‹#›</a:t>
            </a:fld>
            <a:endParaRPr lang="en-US"/>
          </a:p>
        </p:txBody>
      </p:sp>
    </p:spTree>
    <p:extLst>
      <p:ext uri="{BB962C8B-B14F-4D97-AF65-F5344CB8AC3E}">
        <p14:creationId xmlns:p14="http://schemas.microsoft.com/office/powerpoint/2010/main" val="1261519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17</a:t>
            </a:fld>
            <a:endParaRPr lang="en-US" dirty="0"/>
          </a:p>
        </p:txBody>
      </p:sp>
    </p:spTree>
    <p:extLst>
      <p:ext uri="{BB962C8B-B14F-4D97-AF65-F5344CB8AC3E}">
        <p14:creationId xmlns:p14="http://schemas.microsoft.com/office/powerpoint/2010/main" val="234354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Developed initially for transaction data (but every data set can be transformed into a transaction dataset using dummy variables). </a:t>
            </a:r>
          </a:p>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48</a:t>
            </a:fld>
            <a:endParaRPr lang="en-US" dirty="0"/>
          </a:p>
        </p:txBody>
      </p:sp>
    </p:spTree>
    <p:extLst>
      <p:ext uri="{BB962C8B-B14F-4D97-AF65-F5344CB8AC3E}">
        <p14:creationId xmlns:p14="http://schemas.microsoft.com/office/powerpoint/2010/main" val="1010316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Intro to text analysis</a:t>
            </a:r>
          </a:p>
          <a:p>
            <a:r>
              <a:rPr lang="en-CA" dirty="0"/>
              <a:t>We will be talking about data reduction using NHL game between Ottawa Senators vs. Toronto Maple </a:t>
            </a:r>
            <a:r>
              <a:rPr lang="en-CA" dirty="0" err="1"/>
              <a:t>Leafs</a:t>
            </a:r>
            <a:r>
              <a:rPr lang="en-CA" dirty="0"/>
              <a:t> on February 18</a:t>
            </a:r>
            <a:r>
              <a:rPr lang="en-CA" baseline="30000" dirty="0"/>
              <a:t>th</a:t>
            </a:r>
            <a:r>
              <a:rPr lang="en-CA" dirty="0"/>
              <a:t> of 2017</a:t>
            </a:r>
          </a:p>
        </p:txBody>
      </p:sp>
      <p:sp>
        <p:nvSpPr>
          <p:cNvPr id="4" name="Slide Number Placeholder 3"/>
          <p:cNvSpPr>
            <a:spLocks noGrp="1"/>
          </p:cNvSpPr>
          <p:nvPr>
            <p:ph type="sldNum" sz="quarter" idx="10"/>
          </p:nvPr>
        </p:nvSpPr>
        <p:spPr/>
        <p:txBody>
          <a:bodyPr/>
          <a:lstStyle/>
          <a:p>
            <a:fld id="{A15C55BB-6CAD-864E-9B58-B11C36E0B9F9}" type="slidenum">
              <a:rPr lang="en-US" smtClean="0"/>
              <a:t>52</a:t>
            </a:fld>
            <a:endParaRPr lang="en-US"/>
          </a:p>
        </p:txBody>
      </p:sp>
    </p:spTree>
    <p:extLst>
      <p:ext uri="{BB962C8B-B14F-4D97-AF65-F5344CB8AC3E}">
        <p14:creationId xmlns:p14="http://schemas.microsoft.com/office/powerpoint/2010/main" val="2330634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5C55BB-6CAD-864E-9B58-B11C36E0B9F9}" type="slidenum">
              <a:rPr lang="en-US" smtClean="0"/>
              <a:pPr/>
              <a:t>62</a:t>
            </a:fld>
            <a:endParaRPr lang="en-US" dirty="0"/>
          </a:p>
        </p:txBody>
      </p:sp>
    </p:spTree>
    <p:extLst>
      <p:ext uri="{BB962C8B-B14F-4D97-AF65-F5344CB8AC3E}">
        <p14:creationId xmlns:p14="http://schemas.microsoft.com/office/powerpoint/2010/main" val="3698871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5C55BB-6CAD-864E-9B58-B11C36E0B9F9}" type="slidenum">
              <a:rPr lang="en-US" smtClean="0"/>
              <a:pPr/>
              <a:t>63</a:t>
            </a:fld>
            <a:endParaRPr lang="en-US" dirty="0"/>
          </a:p>
        </p:txBody>
      </p:sp>
    </p:spTree>
    <p:extLst>
      <p:ext uri="{BB962C8B-B14F-4D97-AF65-F5344CB8AC3E}">
        <p14:creationId xmlns:p14="http://schemas.microsoft.com/office/powerpoint/2010/main" val="62194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18</a:t>
            </a:fld>
            <a:endParaRPr lang="en-US" dirty="0"/>
          </a:p>
        </p:txBody>
      </p:sp>
    </p:spTree>
    <p:extLst>
      <p:ext uri="{BB962C8B-B14F-4D97-AF65-F5344CB8AC3E}">
        <p14:creationId xmlns:p14="http://schemas.microsoft.com/office/powerpoint/2010/main" val="1769510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19</a:t>
            </a:fld>
            <a:endParaRPr lang="en-US" dirty="0"/>
          </a:p>
        </p:txBody>
      </p:sp>
    </p:spTree>
    <p:extLst>
      <p:ext uri="{BB962C8B-B14F-4D97-AF65-F5344CB8AC3E}">
        <p14:creationId xmlns:p14="http://schemas.microsoft.com/office/powerpoint/2010/main" val="3623517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20</a:t>
            </a:fld>
            <a:endParaRPr lang="en-US" dirty="0"/>
          </a:p>
        </p:txBody>
      </p:sp>
    </p:spTree>
    <p:extLst>
      <p:ext uri="{BB962C8B-B14F-4D97-AF65-F5344CB8AC3E}">
        <p14:creationId xmlns:p14="http://schemas.microsoft.com/office/powerpoint/2010/main" val="3092360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21</a:t>
            </a:fld>
            <a:endParaRPr lang="en-US" dirty="0"/>
          </a:p>
        </p:txBody>
      </p:sp>
    </p:spTree>
    <p:extLst>
      <p:ext uri="{BB962C8B-B14F-4D97-AF65-F5344CB8AC3E}">
        <p14:creationId xmlns:p14="http://schemas.microsoft.com/office/powerpoint/2010/main" val="2323180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Lift: 70% of those who were born before 1976 own a copy, whereas 56% of those who were born after 1976 own a copy – there is a difference, but it is not large).</a:t>
            </a:r>
          </a:p>
        </p:txBody>
      </p:sp>
      <p:sp>
        <p:nvSpPr>
          <p:cNvPr id="4" name="Slide Number Placeholder 3"/>
          <p:cNvSpPr>
            <a:spLocks noGrp="1"/>
          </p:cNvSpPr>
          <p:nvPr>
            <p:ph type="sldNum" sz="quarter" idx="10"/>
          </p:nvPr>
        </p:nvSpPr>
        <p:spPr/>
        <p:txBody>
          <a:bodyPr/>
          <a:lstStyle/>
          <a:p>
            <a:fld id="{C5D2559E-1330-5F4E-826E-E982079549F4}" type="slidenum">
              <a:rPr lang="en-US" smtClean="0"/>
              <a:t>34</a:t>
            </a:fld>
            <a:endParaRPr lang="en-US" dirty="0"/>
          </a:p>
        </p:txBody>
      </p:sp>
    </p:spTree>
    <p:extLst>
      <p:ext uri="{BB962C8B-B14F-4D97-AF65-F5344CB8AC3E}">
        <p14:creationId xmlns:p14="http://schemas.microsoft.com/office/powerpoint/2010/main" val="2352531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35</a:t>
            </a:fld>
            <a:endParaRPr lang="en-US" dirty="0"/>
          </a:p>
        </p:txBody>
      </p:sp>
    </p:spTree>
    <p:extLst>
      <p:ext uri="{BB962C8B-B14F-4D97-AF65-F5344CB8AC3E}">
        <p14:creationId xmlns:p14="http://schemas.microsoft.com/office/powerpoint/2010/main" val="31507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Intro to text analysis</a:t>
            </a:r>
          </a:p>
          <a:p>
            <a:r>
              <a:rPr lang="en-CA" dirty="0"/>
              <a:t>We will be talking about data reduction using NHL game between Ottawa Senators vs. Toronto Maple </a:t>
            </a:r>
            <a:r>
              <a:rPr lang="en-CA" dirty="0" err="1"/>
              <a:t>Leafs</a:t>
            </a:r>
            <a:r>
              <a:rPr lang="en-CA" dirty="0"/>
              <a:t> on February 18</a:t>
            </a:r>
            <a:r>
              <a:rPr lang="en-CA" baseline="30000" dirty="0"/>
              <a:t>th</a:t>
            </a:r>
            <a:r>
              <a:rPr lang="en-CA" dirty="0"/>
              <a:t> of 2017</a:t>
            </a:r>
          </a:p>
        </p:txBody>
      </p:sp>
      <p:sp>
        <p:nvSpPr>
          <p:cNvPr id="4" name="Slide Number Placeholder 3"/>
          <p:cNvSpPr>
            <a:spLocks noGrp="1"/>
          </p:cNvSpPr>
          <p:nvPr>
            <p:ph type="sldNum" sz="quarter" idx="10"/>
          </p:nvPr>
        </p:nvSpPr>
        <p:spPr/>
        <p:txBody>
          <a:bodyPr/>
          <a:lstStyle/>
          <a:p>
            <a:fld id="{A15C55BB-6CAD-864E-9B58-B11C36E0B9F9}" type="slidenum">
              <a:rPr lang="en-US" smtClean="0"/>
              <a:t>39</a:t>
            </a:fld>
            <a:endParaRPr lang="en-US"/>
          </a:p>
        </p:txBody>
      </p:sp>
    </p:spTree>
    <p:extLst>
      <p:ext uri="{BB962C8B-B14F-4D97-AF65-F5344CB8AC3E}">
        <p14:creationId xmlns:p14="http://schemas.microsoft.com/office/powerpoint/2010/main" val="3012361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Developed initially for transaction data (but every data set can be transformed into a transaction dataset using dummy variables). </a:t>
            </a:r>
          </a:p>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47</a:t>
            </a:fld>
            <a:endParaRPr lang="en-US" dirty="0"/>
          </a:p>
        </p:txBody>
      </p:sp>
    </p:spTree>
    <p:extLst>
      <p:ext uri="{BB962C8B-B14F-4D97-AF65-F5344CB8AC3E}">
        <p14:creationId xmlns:p14="http://schemas.microsoft.com/office/powerpoint/2010/main" val="3536356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414076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40932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40932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7818" y="5155854"/>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4163864"/>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7817" y="5722592"/>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data-action-lab.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985260"/>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75788E20-EB5B-D740-9C2A-5B367064788D}"/>
              </a:ext>
            </a:extLst>
          </p:cNvPr>
          <p:cNvPicPr/>
          <p:nvPr userDrawn="1"/>
        </p:nvPicPr>
        <p:blipFill>
          <a:blip r:embed="rId10">
            <a:extLst>
              <a:ext uri="{28A0092B-C50C-407E-A947-70E740481C1C}">
                <a14:useLocalDpi xmlns:a14="http://schemas.microsoft.com/office/drawing/2010/main" val="0"/>
              </a:ext>
            </a:extLst>
          </a:blip>
          <a:stretch>
            <a:fillRect/>
          </a:stretch>
        </p:blipFill>
        <p:spPr>
          <a:xfrm>
            <a:off x="441840" y="6455412"/>
            <a:ext cx="4097020" cy="273946"/>
          </a:xfrm>
          <a:prstGeom prst="rect">
            <a:avLst/>
          </a:prstGeom>
        </p:spPr>
      </p:pic>
      <p:pic>
        <p:nvPicPr>
          <p:cNvPr id="16" name="Picture 15">
            <a:extLst>
              <a:ext uri="{FF2B5EF4-FFF2-40B4-BE49-F238E27FC236}">
                <a16:creationId xmlns:a16="http://schemas.microsoft.com/office/drawing/2014/main" id="{558159BA-A080-1348-A6C9-F7F24886F98C}"/>
              </a:ext>
            </a:extLst>
          </p:cNvPr>
          <p:cNvPicPr>
            <a:picLocks noChangeAspect="1"/>
          </p:cNvPicPr>
          <p:nvPr userDrawn="1"/>
        </p:nvPicPr>
        <p:blipFill>
          <a:blip r:embed="rId11">
            <a:alphaModFix amt="50000"/>
            <a:extLst>
              <a:ext uri="{28A0092B-C50C-407E-A947-70E740481C1C}">
                <a14:useLocalDpi xmlns:a14="http://schemas.microsoft.com/office/drawing/2010/main" val="0"/>
              </a:ext>
            </a:extLst>
          </a:blip>
          <a:stretch>
            <a:fillRect/>
          </a:stretch>
        </p:blipFill>
        <p:spPr>
          <a:xfrm>
            <a:off x="11376620" y="6455225"/>
            <a:ext cx="274320" cy="274320"/>
          </a:xfrm>
          <a:prstGeom prst="rect">
            <a:avLst/>
          </a:prstGeom>
        </p:spPr>
      </p:pic>
      <p:sp>
        <p:nvSpPr>
          <p:cNvPr id="17" name="TextBox 16">
            <a:extLst>
              <a:ext uri="{FF2B5EF4-FFF2-40B4-BE49-F238E27FC236}">
                <a16:creationId xmlns:a16="http://schemas.microsoft.com/office/drawing/2014/main" id="{A089C2C1-6C04-AA4B-8B6F-3CCC7A620178}"/>
              </a:ext>
            </a:extLst>
          </p:cNvPr>
          <p:cNvSpPr txBox="1"/>
          <p:nvPr userDrawn="1"/>
        </p:nvSpPr>
        <p:spPr>
          <a:xfrm>
            <a:off x="9037320" y="6407719"/>
            <a:ext cx="2377440" cy="369332"/>
          </a:xfrm>
          <a:prstGeom prst="rect">
            <a:avLst/>
          </a:prstGeom>
          <a:noFill/>
        </p:spPr>
        <p:txBody>
          <a:bodyPr wrap="square" rtlCol="0">
            <a:spAutoFit/>
          </a:bodyPr>
          <a:lstStyle/>
          <a:p>
            <a:pPr algn="r"/>
            <a:r>
              <a:rPr lang="en-US" dirty="0">
                <a:solidFill>
                  <a:srgbClr val="B3B3B3"/>
                </a:solidFill>
                <a:hlinkClick r:id="rId12">
                  <a:extLst>
                    <a:ext uri="{A12FA001-AC4F-418D-AE19-62706E023703}">
                      <ahyp:hlinkClr xmlns:ahyp="http://schemas.microsoft.com/office/drawing/2018/hyperlinkcolor" val="tx"/>
                    </a:ext>
                  </a:extLst>
                </a:hlinkClick>
              </a:rPr>
              <a:t>data-action-lab.com</a:t>
            </a:r>
            <a:endParaRPr lang="en-US" dirty="0">
              <a:solidFill>
                <a:srgbClr val="B3B3B3"/>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400" kern="1200">
          <a:solidFill>
            <a:schemeClr val="tx2"/>
          </a:solidFill>
          <a:latin typeface="Dagny OT" panose="020B0504020201020104" pitchFamily="34" charset="77"/>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Dagny OT" panose="020B0504020201020104" pitchFamily="34" charset="77"/>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Dagny OT" panose="020B0504020201020104" pitchFamily="34" charset="77"/>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Dagny OT" panose="020B0504020201020104" pitchFamily="34" charset="77"/>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data-action-lab.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blogs.scientificamerican.com/guest-blog/9-bizarre-and-surprising-insights-from-data-scienc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www.rdatamining.com/examples/association-rules" TargetMode="External"/><Relationship Id="rId7" Type="http://schemas.openxmlformats.org/officeDocument/2006/relationships/hyperlink" Target="http://michael.hahsler.net/research/arules_RUG_2015/dem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lynda.com/R-tutorials/Up-Running-R/120612-2.html" TargetMode="External"/><Relationship Id="rId5" Type="http://schemas.openxmlformats.org/officeDocument/2006/relationships/hyperlink" Target="https://cran.r-project.org/web/packages/arulesViz/vignettes/arulesViz.pdf" TargetMode="External"/><Relationship Id="rId4" Type="http://schemas.openxmlformats.org/officeDocument/2006/relationships/hyperlink" Target="https://cran.r-project.org/web/packages/arules/vignettes/arules.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LEARNING &amp; </a:t>
            </a:r>
            <a:br>
              <a:rPr lang="en-US" dirty="0"/>
            </a:br>
            <a:r>
              <a:rPr lang="en-US" dirty="0"/>
              <a:t>ASSOCIATION RULES MINING</a:t>
            </a:r>
          </a:p>
        </p:txBody>
      </p:sp>
      <p:sp>
        <p:nvSpPr>
          <p:cNvPr id="3" name="Subtitle 2"/>
          <p:cNvSpPr>
            <a:spLocks noGrp="1"/>
          </p:cNvSpPr>
          <p:nvPr>
            <p:ph type="subTitle" idx="1"/>
          </p:nvPr>
        </p:nvSpPr>
        <p:spPr/>
        <p:txBody>
          <a:bodyPr/>
          <a:lstStyle/>
          <a:p>
            <a:r>
              <a:rPr lang="en-US" dirty="0"/>
              <a:t>ADVANCED DATA SCIENCE TRAINING I</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41840" y="6455225"/>
            <a:ext cx="4097020" cy="2743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6620" y="6455225"/>
            <a:ext cx="274320" cy="274320"/>
          </a:xfrm>
          <a:prstGeom prst="rect">
            <a:avLst/>
          </a:prstGeom>
        </p:spPr>
      </p:pic>
      <p:sp>
        <p:nvSpPr>
          <p:cNvPr id="6" name="TextBox 5"/>
          <p:cNvSpPr txBox="1"/>
          <p:nvPr/>
        </p:nvSpPr>
        <p:spPr>
          <a:xfrm>
            <a:off x="9037320" y="6407719"/>
            <a:ext cx="2377440" cy="369332"/>
          </a:xfrm>
          <a:prstGeom prst="rect">
            <a:avLst/>
          </a:prstGeom>
          <a:noFill/>
        </p:spPr>
        <p:txBody>
          <a:bodyPr wrap="square" rtlCol="0">
            <a:spAutoFit/>
          </a:bodyPr>
          <a:lstStyle/>
          <a:p>
            <a:pPr algn="r"/>
            <a:r>
              <a:rPr lang="en-US" dirty="0">
                <a:hlinkClick r:id="rId4"/>
              </a:rPr>
              <a:t>data-action-lab.com</a:t>
            </a:r>
            <a:endParaRPr lang="en-US" dirty="0"/>
          </a:p>
        </p:txBody>
      </p:sp>
      <p:sp>
        <p:nvSpPr>
          <p:cNvPr id="7" name="Rectangle 6">
            <a:extLst>
              <a:ext uri="{FF2B5EF4-FFF2-40B4-BE49-F238E27FC236}">
                <a16:creationId xmlns:a16="http://schemas.microsoft.com/office/drawing/2014/main" id="{BAB44ED3-8A55-1147-A62A-FE3BF78405A6}"/>
              </a:ext>
            </a:extLst>
          </p:cNvPr>
          <p:cNvSpPr/>
          <p:nvPr/>
        </p:nvSpPr>
        <p:spPr>
          <a:xfrm>
            <a:off x="852312" y="3847166"/>
            <a:ext cx="10451306" cy="1846659"/>
          </a:xfrm>
          <a:prstGeom prst="rect">
            <a:avLst/>
          </a:prstGeom>
        </p:spPr>
        <p:txBody>
          <a:bodyPr wrap="square">
            <a:spAutoFit/>
          </a:bodyPr>
          <a:lstStyle/>
          <a:p>
            <a:pPr algn="ctr"/>
            <a:r>
              <a:rPr lang="en-US" dirty="0">
                <a:solidFill>
                  <a:schemeClr val="bg1"/>
                </a:solidFill>
                <a:latin typeface="Dagny OT" panose="020B0504020201020104" pitchFamily="34" charset="77"/>
                <a:ea typeface="Helvetica Light" charset="0"/>
                <a:cs typeface="Helvetica Light" charset="0"/>
              </a:rPr>
              <a:t>“</a:t>
            </a:r>
            <a:r>
              <a:rPr lang="en-US" dirty="0">
                <a:solidFill>
                  <a:schemeClr val="bg1"/>
                </a:solidFill>
                <a:latin typeface="Dagny OT" panose="020B0504020201020104" pitchFamily="34" charset="77"/>
              </a:rPr>
              <a:t>Data science does not replace statistical modeling and data analysis; it augments them.”</a:t>
            </a:r>
            <a:endParaRPr lang="en-US" dirty="0">
              <a:solidFill>
                <a:schemeClr val="bg1"/>
              </a:solidFill>
              <a:latin typeface="Dagny OT" panose="020B0504020201020104" pitchFamily="34" charset="77"/>
              <a:ea typeface="Helvetica Light" charset="0"/>
              <a:cs typeface="Helvetica Light" charset="0"/>
            </a:endParaRPr>
          </a:p>
          <a:p>
            <a:pPr algn="r"/>
            <a:r>
              <a:rPr lang="en-US" sz="1200" dirty="0">
                <a:solidFill>
                  <a:schemeClr val="bg1"/>
                </a:solidFill>
                <a:latin typeface="Dagny OT" panose="020B0504020201020104" pitchFamily="34" charset="77"/>
                <a:ea typeface="Helvetica Light" charset="0"/>
                <a:cs typeface="Helvetica Light" charset="0"/>
              </a:rPr>
              <a:t>(P. Boily)</a:t>
            </a:r>
            <a:endParaRPr lang="en-US" dirty="0">
              <a:solidFill>
                <a:schemeClr val="bg1"/>
              </a:solidFill>
              <a:latin typeface="Dagny OT" panose="020B0504020201020104" pitchFamily="34" charset="77"/>
              <a:ea typeface="Helvetica Light" charset="0"/>
              <a:cs typeface="Helvetica Light" charset="0"/>
            </a:endParaRPr>
          </a:p>
          <a:p>
            <a:pPr algn="ctr"/>
            <a:endParaRPr lang="en-US" dirty="0">
              <a:solidFill>
                <a:schemeClr val="bg1"/>
              </a:solidFill>
              <a:latin typeface="Dagny OT" panose="020B0504020201020104" pitchFamily="34" charset="77"/>
              <a:ea typeface="Helvetica Light" charset="0"/>
              <a:cs typeface="Helvetica Light" charset="0"/>
            </a:endParaRPr>
          </a:p>
          <a:p>
            <a:pPr algn="ctr"/>
            <a:endParaRPr lang="en-US" dirty="0">
              <a:solidFill>
                <a:schemeClr val="bg1"/>
              </a:solidFill>
              <a:latin typeface="Dagny OT" panose="020B0504020201020104" pitchFamily="34" charset="77"/>
              <a:ea typeface="Helvetica Light" charset="0"/>
              <a:cs typeface="Helvetica Light" charset="0"/>
            </a:endParaRPr>
          </a:p>
          <a:p>
            <a:pPr algn="ctr"/>
            <a:r>
              <a:rPr lang="en-US" dirty="0">
                <a:solidFill>
                  <a:schemeClr val="bg1"/>
                </a:solidFill>
                <a:latin typeface="Dagny OT" panose="020B0504020201020104" pitchFamily="34" charset="77"/>
                <a:ea typeface="Helvetica Light" charset="0"/>
                <a:cs typeface="Helvetica Light" charset="0"/>
              </a:rPr>
              <a:t>“</a:t>
            </a:r>
            <a:r>
              <a:rPr lang="en-US" dirty="0">
                <a:solidFill>
                  <a:schemeClr val="bg1"/>
                </a:solidFill>
                <a:latin typeface="Dagny OT" panose="020B0504020201020104" pitchFamily="34" charset="77"/>
              </a:rPr>
              <a:t>Data is not information, information is not knowledge, </a:t>
            </a:r>
            <a:br>
              <a:rPr lang="en-US" dirty="0">
                <a:solidFill>
                  <a:schemeClr val="bg1"/>
                </a:solidFill>
                <a:latin typeface="Dagny OT" panose="020B0504020201020104" pitchFamily="34" charset="77"/>
              </a:rPr>
            </a:br>
            <a:r>
              <a:rPr lang="en-US" dirty="0">
                <a:solidFill>
                  <a:schemeClr val="bg1"/>
                </a:solidFill>
                <a:latin typeface="Dagny OT" panose="020B0504020201020104" pitchFamily="34" charset="77"/>
              </a:rPr>
              <a:t>knowledge is not understanding, understanding is not wisdom.”</a:t>
            </a:r>
            <a:endParaRPr lang="en-US" dirty="0">
              <a:solidFill>
                <a:schemeClr val="bg1"/>
              </a:solidFill>
              <a:latin typeface="Dagny OT" panose="020B0504020201020104" pitchFamily="34" charset="77"/>
              <a:ea typeface="Helvetica Light" charset="0"/>
              <a:cs typeface="Helvetica Light" charset="0"/>
            </a:endParaRPr>
          </a:p>
          <a:p>
            <a:pPr algn="r"/>
            <a:r>
              <a:rPr lang="en-US" sz="1200" dirty="0">
                <a:solidFill>
                  <a:schemeClr val="bg1"/>
                </a:solidFill>
                <a:latin typeface="Dagny OT" panose="020B0504020201020104" pitchFamily="34" charset="77"/>
                <a:ea typeface="Helvetica Light" charset="0"/>
                <a:cs typeface="Helvetica Light" charset="0"/>
              </a:rPr>
              <a:t>(</a:t>
            </a:r>
            <a:r>
              <a:rPr lang="en-US" sz="1200" dirty="0">
                <a:solidFill>
                  <a:schemeClr val="bg1"/>
                </a:solidFill>
                <a:latin typeface="Dagny OT" panose="020B0504020201020104" pitchFamily="34" charset="77"/>
              </a:rPr>
              <a:t>attributed to Cliff Stoll in Keeler's </a:t>
            </a:r>
            <a:r>
              <a:rPr lang="en-US" sz="1200" i="1" dirty="0">
                <a:solidFill>
                  <a:schemeClr val="bg1"/>
                </a:solidFill>
                <a:latin typeface="Dagny OT" panose="020B0504020201020104" pitchFamily="34" charset="77"/>
              </a:rPr>
              <a:t>Nothing to Hide: Privacy in the 21st Century</a:t>
            </a:r>
            <a:r>
              <a:rPr lang="en-US" sz="1200" dirty="0">
                <a:solidFill>
                  <a:schemeClr val="bg1"/>
                </a:solidFill>
                <a:latin typeface="Dagny OT" panose="020B0504020201020104" pitchFamily="34" charset="77"/>
              </a:rPr>
              <a:t>, 2006)</a:t>
            </a:r>
          </a:p>
        </p:txBody>
      </p:sp>
    </p:spTree>
    <p:extLst>
      <p:ext uri="{BB962C8B-B14F-4D97-AF65-F5344CB8AC3E}">
        <p14:creationId xmlns:p14="http://schemas.microsoft.com/office/powerpoint/2010/main" val="424153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B23D-0279-8548-99E4-1B3C81E7314E}"/>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15008FBB-111B-F74C-BB1A-4C34A4F4FDD0}"/>
              </a:ext>
            </a:extLst>
          </p:cNvPr>
          <p:cNvSpPr>
            <a:spLocks noGrp="1"/>
          </p:cNvSpPr>
          <p:nvPr>
            <p:ph idx="1"/>
          </p:nvPr>
        </p:nvSpPr>
        <p:spPr/>
        <p:txBody>
          <a:bodyPr/>
          <a:lstStyle/>
          <a:p>
            <a:r>
              <a:rPr lang="en-US" dirty="0"/>
              <a:t>Assuming that data mining techniques are used in the following cases, identify whether the required task falls under </a:t>
            </a:r>
            <a:r>
              <a:rPr lang="en-US" b="1" dirty="0"/>
              <a:t>supervised</a:t>
            </a:r>
            <a:r>
              <a:rPr lang="en-US" dirty="0"/>
              <a:t> (S) or </a:t>
            </a:r>
            <a:r>
              <a:rPr lang="en-US" b="1" dirty="0"/>
              <a:t>unsupervised</a:t>
            </a:r>
            <a:r>
              <a:rPr lang="en-US" dirty="0"/>
              <a:t> (U) learning. </a:t>
            </a:r>
            <a:endParaRPr lang="en-CA" dirty="0"/>
          </a:p>
          <a:p>
            <a:pPr lvl="1"/>
            <a:r>
              <a:rPr lang="en-US" dirty="0"/>
              <a:t>Deciding whether to issue a loan to an applicant based on demographic and financial data (with reference to a database of similar data on prior customers)</a:t>
            </a:r>
            <a:endParaRPr lang="en-CA" dirty="0"/>
          </a:p>
          <a:p>
            <a:pPr lvl="1"/>
            <a:r>
              <a:rPr lang="en-US" dirty="0"/>
              <a:t>In an online bookstore, making recommendations to customers concerning additional items to buy based on the buying pattern in prior transactions. </a:t>
            </a:r>
            <a:endParaRPr lang="en-CA" dirty="0"/>
          </a:p>
          <a:p>
            <a:pPr lvl="1"/>
            <a:r>
              <a:rPr lang="en-US" dirty="0"/>
              <a:t>Identifying a network data packet as dangerous (virus, hacker attack) based on comparison to other packets with a known threat status.</a:t>
            </a:r>
            <a:endParaRPr lang="en-CA" dirty="0"/>
          </a:p>
          <a:p>
            <a:pPr lvl="1"/>
            <a:r>
              <a:rPr lang="en-US" dirty="0"/>
              <a:t>Identifying segments of similar customers.</a:t>
            </a:r>
            <a:endParaRPr lang="en-CA" dirty="0"/>
          </a:p>
          <a:p>
            <a:pPr lvl="1"/>
            <a:r>
              <a:rPr lang="en-US" dirty="0"/>
              <a:t>Predicting whether a company will go bankrupt based on comparing its financial data to those of similar bankrupt and non-bankrupt firms.</a:t>
            </a:r>
            <a:endParaRPr lang="en-CA" dirty="0"/>
          </a:p>
        </p:txBody>
      </p:sp>
    </p:spTree>
    <p:extLst>
      <p:ext uri="{BB962C8B-B14F-4D97-AF65-F5344CB8AC3E}">
        <p14:creationId xmlns:p14="http://schemas.microsoft.com/office/powerpoint/2010/main" val="42595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B23D-0279-8548-99E4-1B3C81E7314E}"/>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15008FBB-111B-F74C-BB1A-4C34A4F4FDD0}"/>
              </a:ext>
            </a:extLst>
          </p:cNvPr>
          <p:cNvSpPr>
            <a:spLocks noGrp="1"/>
          </p:cNvSpPr>
          <p:nvPr>
            <p:ph idx="1"/>
          </p:nvPr>
        </p:nvSpPr>
        <p:spPr/>
        <p:txBody>
          <a:bodyPr/>
          <a:lstStyle/>
          <a:p>
            <a:r>
              <a:rPr lang="en-US" dirty="0"/>
              <a:t>Assuming that data mining techniques are used in the following cases, identify whether the required task falls under </a:t>
            </a:r>
            <a:r>
              <a:rPr lang="en-US" b="1" dirty="0"/>
              <a:t>supervised</a:t>
            </a:r>
            <a:r>
              <a:rPr lang="en-US" dirty="0"/>
              <a:t> (S) or </a:t>
            </a:r>
            <a:r>
              <a:rPr lang="en-US" b="1" dirty="0"/>
              <a:t>unsupervised</a:t>
            </a:r>
            <a:r>
              <a:rPr lang="en-US" dirty="0"/>
              <a:t> (U) learning. </a:t>
            </a:r>
            <a:endParaRPr lang="en-CA" dirty="0"/>
          </a:p>
          <a:p>
            <a:pPr lvl="1"/>
            <a:r>
              <a:rPr lang="en-US" dirty="0"/>
              <a:t>Estimating the repair time required for an aircraft based on a trouble ticket. </a:t>
            </a:r>
            <a:endParaRPr lang="en-CA" sz="1600" dirty="0"/>
          </a:p>
          <a:p>
            <a:pPr lvl="1"/>
            <a:r>
              <a:rPr lang="en-US" dirty="0"/>
              <a:t>Automated sorting of mail by zip code scanning. </a:t>
            </a:r>
            <a:endParaRPr lang="en-CA" sz="1600" dirty="0"/>
          </a:p>
          <a:p>
            <a:pPr lvl="1"/>
            <a:r>
              <a:rPr lang="en-US" dirty="0"/>
              <a:t>It is more difficult and expensive to win new customers than it is to retain existing customers. Scoring each customer on their likelihood to quit can help an organization design effective interventions, such as discounts or free services, to retain profitable customers in a cost-effective manner.</a:t>
            </a:r>
            <a:endParaRPr lang="en-CA" sz="1600" dirty="0"/>
          </a:p>
          <a:p>
            <a:pPr lvl="1"/>
            <a:r>
              <a:rPr lang="en-US" dirty="0"/>
              <a:t>Some medical practitioners conduct unnecessary tests and/or overbill their government or insurance companies. Using audit data, it may be possible to identify such providers and take appropriate action. </a:t>
            </a:r>
            <a:endParaRPr lang="en-CA" sz="1600" dirty="0"/>
          </a:p>
        </p:txBody>
      </p:sp>
    </p:spTree>
    <p:extLst>
      <p:ext uri="{BB962C8B-B14F-4D97-AF65-F5344CB8AC3E}">
        <p14:creationId xmlns:p14="http://schemas.microsoft.com/office/powerpoint/2010/main" val="87318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B23D-0279-8548-99E4-1B3C81E7314E}"/>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15008FBB-111B-F74C-BB1A-4C34A4F4FDD0}"/>
              </a:ext>
            </a:extLst>
          </p:cNvPr>
          <p:cNvSpPr>
            <a:spLocks noGrp="1"/>
          </p:cNvSpPr>
          <p:nvPr>
            <p:ph idx="1"/>
          </p:nvPr>
        </p:nvSpPr>
        <p:spPr/>
        <p:txBody>
          <a:bodyPr/>
          <a:lstStyle/>
          <a:p>
            <a:r>
              <a:rPr lang="en-US" dirty="0"/>
              <a:t>Assuming that data mining techniques are used in the following cases, identify whether the required task falls under </a:t>
            </a:r>
            <a:r>
              <a:rPr lang="en-US" b="1" dirty="0"/>
              <a:t>supervised</a:t>
            </a:r>
            <a:r>
              <a:rPr lang="en-US" dirty="0"/>
              <a:t> (S) or </a:t>
            </a:r>
            <a:r>
              <a:rPr lang="en-US" b="1" dirty="0"/>
              <a:t>unsupervised</a:t>
            </a:r>
            <a:r>
              <a:rPr lang="en-US" dirty="0"/>
              <a:t> (U) learning. </a:t>
            </a:r>
            <a:endParaRPr lang="en-CA" dirty="0"/>
          </a:p>
          <a:p>
            <a:pPr lvl="1"/>
            <a:r>
              <a:rPr lang="en-US" dirty="0"/>
              <a:t>A market basket analysis can help develop predictive models to determine which products often sell together. This knowledge of affinities between products can help retailers create promotional bundles to push non-selling items along a set of products that sell well.</a:t>
            </a:r>
            <a:endParaRPr lang="en-CA" sz="1600" dirty="0"/>
          </a:p>
          <a:p>
            <a:pPr lvl="1"/>
            <a:r>
              <a:rPr lang="en-US" dirty="0"/>
              <a:t>Diagnosing the cause of a medical condition is the crucial first step in medical engagement. In addition to the current condition, other factors can be considered, including the patient’s health history, medication history, family’s history, and other environmental factors. A predictive model can absorb all of the information available to date (for this patient and others) and make probabilistic diagnoses, in the form of a decision tree, taking away most of the guess work involved. </a:t>
            </a:r>
            <a:endParaRPr lang="en-CA" sz="1600" dirty="0"/>
          </a:p>
        </p:txBody>
      </p:sp>
    </p:spTree>
    <p:extLst>
      <p:ext uri="{BB962C8B-B14F-4D97-AF65-F5344CB8AC3E}">
        <p14:creationId xmlns:p14="http://schemas.microsoft.com/office/powerpoint/2010/main" val="1164672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B23D-0279-8548-99E4-1B3C81E7314E}"/>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15008FBB-111B-F74C-BB1A-4C34A4F4FDD0}"/>
              </a:ext>
            </a:extLst>
          </p:cNvPr>
          <p:cNvSpPr>
            <a:spLocks noGrp="1"/>
          </p:cNvSpPr>
          <p:nvPr>
            <p:ph idx="1"/>
          </p:nvPr>
        </p:nvSpPr>
        <p:spPr/>
        <p:txBody>
          <a:bodyPr/>
          <a:lstStyle/>
          <a:p>
            <a:r>
              <a:rPr lang="en-US" dirty="0"/>
              <a:t>Assuming that data mining techniques are used in the following cases, identify whether the required task falls under </a:t>
            </a:r>
            <a:r>
              <a:rPr lang="en-US" b="1" dirty="0"/>
              <a:t>supervised</a:t>
            </a:r>
            <a:r>
              <a:rPr lang="en-US" dirty="0"/>
              <a:t> (S) or </a:t>
            </a:r>
            <a:r>
              <a:rPr lang="en-US" b="1" dirty="0"/>
              <a:t>unsupervised</a:t>
            </a:r>
            <a:r>
              <a:rPr lang="en-US" dirty="0"/>
              <a:t> (U) learning. </a:t>
            </a:r>
            <a:endParaRPr lang="en-CA" dirty="0"/>
          </a:p>
          <a:p>
            <a:pPr lvl="1"/>
            <a:r>
              <a:rPr lang="en-US" dirty="0"/>
              <a:t>Schools can develop models to identify students who are at risk of not returning to school. Such students can be flagged to be on the receiving end of potential corrective measures.    </a:t>
            </a:r>
            <a:endParaRPr lang="en-CA" sz="1600" dirty="0"/>
          </a:p>
          <a:p>
            <a:pPr lvl="1"/>
            <a:r>
              <a:rPr lang="en-US" dirty="0"/>
              <a:t>In addition to customer data, telecom companies also store call detail records (CDR), which precisely describe the calling </a:t>
            </a:r>
            <a:r>
              <a:rPr lang="en-US" dirty="0" err="1"/>
              <a:t>behaviour</a:t>
            </a:r>
            <a:r>
              <a:rPr lang="en-US" dirty="0"/>
              <a:t> of each customer. The unique data can be used to profile customers, who may be marketed to based on the similarity of their CDR to other customers’.</a:t>
            </a:r>
            <a:endParaRPr lang="en-CA" sz="1600" dirty="0"/>
          </a:p>
          <a:p>
            <a:pPr lvl="1"/>
            <a:r>
              <a:rPr lang="en-US" dirty="0"/>
              <a:t>Statistically, all equipment is likely to break down at some point in time. Predicting which machine is likely to shut down is a complex process. Decision models to forecast machinery failure could be constructed using past data, which can lead to savings provided by preventative maintenance.</a:t>
            </a:r>
            <a:endParaRPr lang="en-CA" sz="1600" dirty="0"/>
          </a:p>
        </p:txBody>
      </p:sp>
    </p:spTree>
    <p:extLst>
      <p:ext uri="{BB962C8B-B14F-4D97-AF65-F5344CB8AC3E}">
        <p14:creationId xmlns:p14="http://schemas.microsoft.com/office/powerpoint/2010/main" val="379249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harter Roman" charset="0"/>
                <a:cs typeface="Charter Roman" charset="0"/>
              </a:rPr>
              <a:t>Case Study: Danish Medical Study</a:t>
            </a:r>
          </a:p>
        </p:txBody>
      </p:sp>
      <p:sp>
        <p:nvSpPr>
          <p:cNvPr id="3" name="Text Placeholder 2"/>
          <p:cNvSpPr>
            <a:spLocks noGrp="1"/>
          </p:cNvSpPr>
          <p:nvPr>
            <p:ph type="body" idx="1"/>
          </p:nvPr>
        </p:nvSpPr>
        <p:spPr/>
        <p:txBody>
          <a:bodyPr/>
          <a:lstStyle/>
          <a:p>
            <a:r>
              <a:rPr lang="en-US" dirty="0">
                <a:latin typeface="Helvetica Light" charset="0"/>
                <a:ea typeface="Helvetica Light" charset="0"/>
                <a:cs typeface="Helvetica Light" charset="0"/>
              </a:rPr>
              <a:t>STATISTICAL LEARNING AND ASSOCIATION RULES MINING</a:t>
            </a:r>
          </a:p>
        </p:txBody>
      </p:sp>
      <p:sp>
        <p:nvSpPr>
          <p:cNvPr id="4" name="Rectangle 3">
            <a:extLst>
              <a:ext uri="{FF2B5EF4-FFF2-40B4-BE49-F238E27FC236}">
                <a16:creationId xmlns:a16="http://schemas.microsoft.com/office/drawing/2014/main" id="{DCF54987-5CBC-0F4F-A16F-DA490FC95824}"/>
              </a:ext>
            </a:extLst>
          </p:cNvPr>
          <p:cNvSpPr/>
          <p:nvPr/>
        </p:nvSpPr>
        <p:spPr>
          <a:xfrm>
            <a:off x="574843" y="5320567"/>
            <a:ext cx="11029614" cy="954107"/>
          </a:xfrm>
          <a:prstGeom prst="rect">
            <a:avLst/>
          </a:prstGeom>
        </p:spPr>
        <p:txBody>
          <a:bodyPr wrap="square">
            <a:spAutoFit/>
          </a:bodyPr>
          <a:lstStyle/>
          <a:p>
            <a:r>
              <a:rPr lang="en-US" dirty="0">
                <a:solidFill>
                  <a:schemeClr val="bg1"/>
                </a:solidFill>
                <a:latin typeface="Dagny OT" panose="020B0504020201020104" pitchFamily="34" charset="77"/>
              </a:rPr>
              <a:t>Temporal disease trajectories condensed from population-wide registry data covering 6.2 million patients</a:t>
            </a:r>
          </a:p>
          <a:p>
            <a:endParaRPr lang="en-US" sz="1000" dirty="0">
              <a:solidFill>
                <a:schemeClr val="bg1"/>
              </a:solidFill>
              <a:latin typeface="Dagny OT" panose="020B0504020201020104" pitchFamily="34" charset="77"/>
              <a:ea typeface="Helvetica Light" charset="0"/>
              <a:cs typeface="Helvetica Light" charset="0"/>
            </a:endParaRPr>
          </a:p>
          <a:p>
            <a:pPr algn="r"/>
            <a:r>
              <a:rPr lang="en-US" sz="1400" dirty="0">
                <a:solidFill>
                  <a:schemeClr val="bg1"/>
                </a:solidFill>
                <a:latin typeface="Dagny OT" panose="020B0504020201020104" pitchFamily="34" charset="77"/>
              </a:rPr>
              <a:t>(Jensen, A.B., Moseley, P.L., </a:t>
            </a:r>
            <a:r>
              <a:rPr lang="en-US" sz="1400" dirty="0" err="1">
                <a:solidFill>
                  <a:schemeClr val="bg1"/>
                </a:solidFill>
                <a:latin typeface="Dagny OT" panose="020B0504020201020104" pitchFamily="34" charset="77"/>
              </a:rPr>
              <a:t>Oprea</a:t>
            </a:r>
            <a:r>
              <a:rPr lang="en-US" sz="1400" dirty="0">
                <a:solidFill>
                  <a:schemeClr val="bg1"/>
                </a:solidFill>
                <a:latin typeface="Dagny OT" panose="020B0504020201020104" pitchFamily="34" charset="77"/>
              </a:rPr>
              <a:t>, T.I., </a:t>
            </a:r>
            <a:r>
              <a:rPr lang="en-US" sz="1400" dirty="0" err="1">
                <a:solidFill>
                  <a:schemeClr val="bg1"/>
                </a:solidFill>
                <a:latin typeface="Dagny OT" panose="020B0504020201020104" pitchFamily="34" charset="77"/>
              </a:rPr>
              <a:t>Ellesøe</a:t>
            </a:r>
            <a:r>
              <a:rPr lang="en-US" sz="1400" dirty="0">
                <a:solidFill>
                  <a:schemeClr val="bg1"/>
                </a:solidFill>
                <a:latin typeface="Dagny OT" panose="020B0504020201020104" pitchFamily="34" charset="77"/>
              </a:rPr>
              <a:t>, S.G., Eriksson, R., </a:t>
            </a:r>
            <a:r>
              <a:rPr lang="en-US" sz="1400" dirty="0" err="1">
                <a:solidFill>
                  <a:schemeClr val="bg1"/>
                </a:solidFill>
                <a:latin typeface="Dagny OT" panose="020B0504020201020104" pitchFamily="34" charset="77"/>
              </a:rPr>
              <a:t>Schmock</a:t>
            </a:r>
            <a:r>
              <a:rPr lang="en-US" sz="1400" dirty="0">
                <a:solidFill>
                  <a:schemeClr val="bg1"/>
                </a:solidFill>
                <a:latin typeface="Dagny OT" panose="020B0504020201020104" pitchFamily="34" charset="77"/>
              </a:rPr>
              <a:t>, H., </a:t>
            </a:r>
            <a:br>
              <a:rPr lang="en-US" sz="1400" dirty="0">
                <a:solidFill>
                  <a:schemeClr val="bg1"/>
                </a:solidFill>
                <a:latin typeface="Dagny OT" panose="020B0504020201020104" pitchFamily="34" charset="77"/>
              </a:rPr>
            </a:br>
            <a:r>
              <a:rPr lang="en-US" sz="1400" dirty="0">
                <a:solidFill>
                  <a:schemeClr val="bg1"/>
                </a:solidFill>
                <a:latin typeface="Dagny OT" panose="020B0504020201020104" pitchFamily="34" charset="77"/>
              </a:rPr>
              <a:t>Jensen, P.B., Jensen, L.J., </a:t>
            </a:r>
            <a:r>
              <a:rPr lang="en-US" sz="1400" dirty="0" err="1">
                <a:solidFill>
                  <a:schemeClr val="bg1"/>
                </a:solidFill>
                <a:latin typeface="Dagny OT" panose="020B0504020201020104" pitchFamily="34" charset="77"/>
              </a:rPr>
              <a:t>Brunak</a:t>
            </a:r>
            <a:r>
              <a:rPr lang="en-US" sz="1400" dirty="0">
                <a:solidFill>
                  <a:schemeClr val="bg1"/>
                </a:solidFill>
                <a:latin typeface="Dagny OT" panose="020B0504020201020104" pitchFamily="34" charset="77"/>
              </a:rPr>
              <a:t>, S. [2014], </a:t>
            </a:r>
            <a:r>
              <a:rPr lang="en-US" sz="1400" i="1" dirty="0">
                <a:solidFill>
                  <a:schemeClr val="bg1"/>
                </a:solidFill>
                <a:latin typeface="Dagny OT" panose="020B0504020201020104" pitchFamily="34" charset="77"/>
              </a:rPr>
              <a:t>Nature Communications).</a:t>
            </a:r>
          </a:p>
        </p:txBody>
      </p:sp>
    </p:spTree>
    <p:extLst>
      <p:ext uri="{BB962C8B-B14F-4D97-AF65-F5344CB8AC3E}">
        <p14:creationId xmlns:p14="http://schemas.microsoft.com/office/powerpoint/2010/main" val="3426349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a:t>
            </a:r>
            <a:endParaRPr lang="en-US" sz="2399" dirty="0"/>
          </a:p>
        </p:txBody>
      </p:sp>
      <p:sp>
        <p:nvSpPr>
          <p:cNvPr id="3" name="Content Placeholder 2"/>
          <p:cNvSpPr>
            <a:spLocks noGrp="1"/>
          </p:cNvSpPr>
          <p:nvPr>
            <p:ph idx="1"/>
          </p:nvPr>
        </p:nvSpPr>
        <p:spPr/>
        <p:txBody>
          <a:bodyPr/>
          <a:lstStyle/>
          <a:p>
            <a:pPr algn="just">
              <a:lnSpc>
                <a:spcPct val="100000"/>
              </a:lnSpc>
            </a:pPr>
            <a:r>
              <a:rPr lang="en-US" dirty="0"/>
              <a:t>The </a:t>
            </a:r>
            <a:r>
              <a:rPr lang="en-US" i="1" dirty="0"/>
              <a:t>Danish National Patient Registry </a:t>
            </a:r>
            <a:r>
              <a:rPr lang="en-US" dirty="0"/>
              <a:t>contains </a:t>
            </a:r>
            <a:r>
              <a:rPr lang="en-US" b="1" dirty="0"/>
              <a:t>68 million </a:t>
            </a:r>
            <a:r>
              <a:rPr lang="en-US" dirty="0"/>
              <a:t>health observations on </a:t>
            </a:r>
            <a:r>
              <a:rPr lang="en-US" b="1" dirty="0"/>
              <a:t>6.2 million </a:t>
            </a:r>
            <a:r>
              <a:rPr lang="en-US" dirty="0"/>
              <a:t>patients over a 15 year time span (Jan ‘96 – Nov ‘10).</a:t>
            </a:r>
          </a:p>
          <a:p>
            <a:pPr>
              <a:lnSpc>
                <a:spcPct val="100000"/>
              </a:lnSpc>
            </a:pPr>
            <a:endParaRPr lang="en-US" sz="1000" dirty="0"/>
          </a:p>
          <a:p>
            <a:pPr algn="just">
              <a:lnSpc>
                <a:spcPct val="100000"/>
              </a:lnSpc>
            </a:pPr>
            <a:r>
              <a:rPr lang="en-US" b="1" dirty="0"/>
              <a:t>Objectives: </a:t>
            </a:r>
          </a:p>
          <a:p>
            <a:pPr lvl="1" algn="just">
              <a:lnSpc>
                <a:spcPct val="100000"/>
              </a:lnSpc>
            </a:pPr>
            <a:r>
              <a:rPr lang="en-US" dirty="0"/>
              <a:t>finding connections between different diagnoses </a:t>
            </a:r>
          </a:p>
          <a:p>
            <a:pPr lvl="1" algn="just">
              <a:lnSpc>
                <a:spcPct val="100000"/>
              </a:lnSpc>
            </a:pPr>
            <a:r>
              <a:rPr lang="en-US" dirty="0"/>
              <a:t>determining how a diagnosis at some point in time might allow for the prediction of another diagnosis at a later point in time</a:t>
            </a:r>
          </a:p>
        </p:txBody>
      </p:sp>
    </p:spTree>
    <p:extLst>
      <p:ext uri="{BB962C8B-B14F-4D97-AF65-F5344CB8AC3E}">
        <p14:creationId xmlns:p14="http://schemas.microsoft.com/office/powerpoint/2010/main" val="424445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Methodology </a:t>
            </a:r>
          </a:p>
        </p:txBody>
      </p:sp>
      <p:sp>
        <p:nvSpPr>
          <p:cNvPr id="3" name="Content Placeholder 2"/>
          <p:cNvSpPr>
            <a:spLocks noGrp="1"/>
          </p:cNvSpPr>
          <p:nvPr>
            <p:ph idx="1"/>
          </p:nvPr>
        </p:nvSpPr>
        <p:spPr/>
        <p:txBody>
          <a:bodyPr>
            <a:noAutofit/>
          </a:bodyPr>
          <a:lstStyle/>
          <a:p>
            <a:pPr marL="457200" indent="-457200" algn="just">
              <a:lnSpc>
                <a:spcPct val="100000"/>
              </a:lnSpc>
              <a:buFont typeface="+mj-lt"/>
              <a:buAutoNum type="arabicPeriod"/>
            </a:pPr>
            <a:r>
              <a:rPr lang="en-US" sz="2400" dirty="0"/>
              <a:t>Compute </a:t>
            </a:r>
            <a:r>
              <a:rPr lang="en-US" sz="2400" b="1" dirty="0"/>
              <a:t>strength of correlation </a:t>
            </a:r>
            <a:r>
              <a:rPr lang="en-US" sz="2400" dirty="0"/>
              <a:t>for pairs of diagnoses over a 5 year interval on a representative subset of the data</a:t>
            </a:r>
          </a:p>
          <a:p>
            <a:pPr marL="228600" indent="-228600" algn="just">
              <a:lnSpc>
                <a:spcPct val="100000"/>
              </a:lnSpc>
              <a:buFont typeface="+mj-lt"/>
              <a:buAutoNum type="arabicPeriod"/>
            </a:pPr>
            <a:endParaRPr lang="en-US" sz="100" b="1" dirty="0">
              <a:solidFill>
                <a:schemeClr val="accent1"/>
              </a:solidFill>
            </a:endParaRPr>
          </a:p>
          <a:p>
            <a:pPr marL="457200" indent="-457200" algn="just">
              <a:lnSpc>
                <a:spcPct val="100000"/>
              </a:lnSpc>
              <a:buFont typeface="+mj-lt"/>
              <a:buAutoNum type="arabicPeriod"/>
            </a:pPr>
            <a:r>
              <a:rPr lang="en-US" sz="2400" dirty="0"/>
              <a:t>Test diagnoses pairs for </a:t>
            </a:r>
            <a:r>
              <a:rPr lang="en-US" sz="2400" b="1" dirty="0"/>
              <a:t>directionality</a:t>
            </a:r>
            <a:r>
              <a:rPr lang="en-US" sz="2400" dirty="0"/>
              <a:t> (one diagnosis repeatedly occurring before the other)</a:t>
            </a:r>
          </a:p>
          <a:p>
            <a:pPr marL="228600" indent="-228600" algn="just">
              <a:lnSpc>
                <a:spcPct val="100000"/>
              </a:lnSpc>
              <a:buFont typeface="+mj-lt"/>
              <a:buAutoNum type="arabicPeriod"/>
            </a:pPr>
            <a:endParaRPr lang="en-US" sz="100" b="1" dirty="0">
              <a:solidFill>
                <a:schemeClr val="accent1"/>
              </a:solidFill>
            </a:endParaRPr>
          </a:p>
          <a:p>
            <a:pPr marL="457200" indent="-457200" algn="just">
              <a:lnSpc>
                <a:spcPct val="100000"/>
              </a:lnSpc>
              <a:buFont typeface="+mj-lt"/>
              <a:buAutoNum type="arabicPeriod"/>
            </a:pPr>
            <a:r>
              <a:rPr lang="en-US" sz="2400" dirty="0"/>
              <a:t>Determine reasonable diagnosis trajectories (</a:t>
            </a:r>
            <a:r>
              <a:rPr lang="en-US" sz="2400" b="1" dirty="0"/>
              <a:t>thoroughfares</a:t>
            </a:r>
            <a:r>
              <a:rPr lang="en-US" sz="2400" dirty="0"/>
              <a:t>) by combining smaller frequent trajectories with overlapping diagnoses</a:t>
            </a:r>
          </a:p>
          <a:p>
            <a:pPr marL="228600" indent="-228600" algn="just">
              <a:lnSpc>
                <a:spcPct val="100000"/>
              </a:lnSpc>
              <a:buFont typeface="+mj-lt"/>
              <a:buAutoNum type="arabicPeriod"/>
            </a:pPr>
            <a:endParaRPr lang="en-US" sz="100" b="1" dirty="0">
              <a:solidFill>
                <a:schemeClr val="accent1"/>
              </a:solidFill>
            </a:endParaRPr>
          </a:p>
          <a:p>
            <a:pPr marL="457200" indent="-457200" algn="just">
              <a:lnSpc>
                <a:spcPct val="100000"/>
              </a:lnSpc>
              <a:buFont typeface="+mj-lt"/>
              <a:buAutoNum type="arabicPeriod"/>
            </a:pPr>
            <a:r>
              <a:rPr lang="en-US" sz="2400" dirty="0"/>
              <a:t>Validate the trajectories by comparison with </a:t>
            </a:r>
            <a:r>
              <a:rPr lang="en-US" sz="2400" b="1" dirty="0"/>
              <a:t>non-Danish</a:t>
            </a:r>
            <a:r>
              <a:rPr lang="en-US" sz="2400" dirty="0"/>
              <a:t> data </a:t>
            </a:r>
          </a:p>
          <a:p>
            <a:pPr marL="228600" indent="-228600" algn="just">
              <a:lnSpc>
                <a:spcPct val="100000"/>
              </a:lnSpc>
              <a:buFont typeface="+mj-lt"/>
              <a:buAutoNum type="arabicPeriod"/>
            </a:pPr>
            <a:endParaRPr lang="en-US" sz="100" b="1" dirty="0">
              <a:solidFill>
                <a:schemeClr val="accent1"/>
              </a:solidFill>
            </a:endParaRPr>
          </a:p>
          <a:p>
            <a:pPr marL="457200" indent="-457200" algn="just">
              <a:lnSpc>
                <a:spcPct val="100000"/>
              </a:lnSpc>
              <a:buFont typeface="+mj-lt"/>
              <a:buAutoNum type="arabicPeriod"/>
            </a:pPr>
            <a:r>
              <a:rPr lang="en-US" sz="2400" dirty="0"/>
              <a:t>Cluster the thoroughfares to identify central medical conditions (</a:t>
            </a:r>
            <a:r>
              <a:rPr lang="en-US" sz="2400" b="1" dirty="0"/>
              <a:t>key diagnoses</a:t>
            </a:r>
            <a:r>
              <a:rPr lang="en-US" sz="2400" dirty="0"/>
              <a:t>) around which disease progression is organized</a:t>
            </a:r>
          </a:p>
        </p:txBody>
      </p:sp>
    </p:spTree>
    <p:extLst>
      <p:ext uri="{BB962C8B-B14F-4D97-AF65-F5344CB8AC3E}">
        <p14:creationId xmlns:p14="http://schemas.microsoft.com/office/powerpoint/2010/main" val="395905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en-US" sz="2399" dirty="0"/>
          </a:p>
        </p:txBody>
      </p:sp>
      <p:sp>
        <p:nvSpPr>
          <p:cNvPr id="3" name="Content Placeholder 2"/>
          <p:cNvSpPr>
            <a:spLocks noGrp="1"/>
          </p:cNvSpPr>
          <p:nvPr>
            <p:ph idx="1"/>
          </p:nvPr>
        </p:nvSpPr>
        <p:spPr/>
        <p:txBody>
          <a:bodyPr>
            <a:noAutofit/>
          </a:bodyPr>
          <a:lstStyle/>
          <a:p>
            <a:pPr algn="just">
              <a:lnSpc>
                <a:spcPct val="100000"/>
              </a:lnSpc>
            </a:pPr>
            <a:r>
              <a:rPr lang="en-US" dirty="0"/>
              <a:t>Data was reduced to 1,171 thoroughfares on the course of </a:t>
            </a:r>
          </a:p>
          <a:p>
            <a:pPr lvl="1" algn="just">
              <a:lnSpc>
                <a:spcPct val="100000"/>
              </a:lnSpc>
            </a:pPr>
            <a:r>
              <a:rPr lang="en-US" dirty="0"/>
              <a:t>diabetes</a:t>
            </a:r>
          </a:p>
          <a:p>
            <a:pPr lvl="1" algn="just">
              <a:lnSpc>
                <a:spcPct val="100000"/>
              </a:lnSpc>
            </a:pPr>
            <a:r>
              <a:rPr lang="en-US" dirty="0"/>
              <a:t>chronic obstructive pulmonary disease (COPD)</a:t>
            </a:r>
          </a:p>
          <a:p>
            <a:pPr lvl="1" algn="just">
              <a:lnSpc>
                <a:spcPct val="100000"/>
              </a:lnSpc>
            </a:pPr>
            <a:r>
              <a:rPr lang="en-US" dirty="0"/>
              <a:t>cancer</a:t>
            </a:r>
          </a:p>
          <a:p>
            <a:pPr lvl="1" algn="just">
              <a:lnSpc>
                <a:spcPct val="100000"/>
              </a:lnSpc>
            </a:pPr>
            <a:r>
              <a:rPr lang="en-US" dirty="0"/>
              <a:t>arthritis</a:t>
            </a:r>
          </a:p>
          <a:p>
            <a:pPr lvl="1" algn="just">
              <a:lnSpc>
                <a:spcPct val="100000"/>
              </a:lnSpc>
            </a:pPr>
            <a:r>
              <a:rPr lang="en-US" dirty="0"/>
              <a:t>cardiovascular disease.</a:t>
            </a:r>
            <a:endParaRPr lang="en-US" sz="100" dirty="0"/>
          </a:p>
          <a:p>
            <a:pPr algn="just">
              <a:lnSpc>
                <a:spcPct val="100000"/>
              </a:lnSpc>
            </a:pPr>
            <a:r>
              <a:rPr lang="en-US" dirty="0"/>
              <a:t>The data analysis showed, for example:</a:t>
            </a:r>
          </a:p>
          <a:p>
            <a:pPr lvl="1" algn="just">
              <a:lnSpc>
                <a:spcPct val="100000"/>
              </a:lnSpc>
            </a:pPr>
            <a:r>
              <a:rPr lang="en-US" dirty="0"/>
              <a:t>diagnoses of anemia followed later by the discovery of colon cancer</a:t>
            </a:r>
            <a:endParaRPr lang="en-US" sz="1000" dirty="0"/>
          </a:p>
          <a:p>
            <a:pPr lvl="1" algn="just">
              <a:lnSpc>
                <a:spcPct val="100000"/>
              </a:lnSpc>
            </a:pPr>
            <a:r>
              <a:rPr lang="en-US" dirty="0"/>
              <a:t>gout was identified as a step toward cardiovascular disease.</a:t>
            </a:r>
          </a:p>
          <a:p>
            <a:pPr lvl="1" algn="just">
              <a:lnSpc>
                <a:spcPct val="100000"/>
              </a:lnSpc>
            </a:pPr>
            <a:r>
              <a:rPr lang="en-US" dirty="0"/>
              <a:t>COPD is </a:t>
            </a:r>
            <a:r>
              <a:rPr lang="en-US" b="1" dirty="0"/>
              <a:t>under-diagnosed</a:t>
            </a:r>
            <a:r>
              <a:rPr lang="en-US" dirty="0"/>
              <a:t> and </a:t>
            </a:r>
            <a:r>
              <a:rPr lang="en-US" b="1" dirty="0"/>
              <a:t>under-treated</a:t>
            </a:r>
            <a:r>
              <a:rPr lang="en-US" dirty="0"/>
              <a:t>.</a:t>
            </a:r>
          </a:p>
        </p:txBody>
      </p:sp>
    </p:spTree>
    <p:extLst>
      <p:ext uri="{BB962C8B-B14F-4D97-AF65-F5344CB8AC3E}">
        <p14:creationId xmlns:p14="http://schemas.microsoft.com/office/powerpoint/2010/main" val="180296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a:stretch/>
        </p:blipFill>
        <p:spPr>
          <a:xfrm>
            <a:off x="532095" y="278585"/>
            <a:ext cx="11244106" cy="6110577"/>
          </a:xfrm>
        </p:spPr>
      </p:pic>
    </p:spTree>
    <p:extLst>
      <p:ext uri="{BB962C8B-B14F-4D97-AF65-F5344CB8AC3E}">
        <p14:creationId xmlns:p14="http://schemas.microsoft.com/office/powerpoint/2010/main" val="57756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7347" y="64296"/>
            <a:ext cx="10606271" cy="6749775"/>
          </a:xfrm>
        </p:spPr>
      </p:pic>
      <p:sp>
        <p:nvSpPr>
          <p:cNvPr id="2" name="Rectangle 1">
            <a:extLst>
              <a:ext uri="{FF2B5EF4-FFF2-40B4-BE49-F238E27FC236}">
                <a16:creationId xmlns:a16="http://schemas.microsoft.com/office/drawing/2014/main" id="{708D7553-543D-3F4E-98D4-9B99C3ED5A70}"/>
              </a:ext>
            </a:extLst>
          </p:cNvPr>
          <p:cNvSpPr/>
          <p:nvPr/>
        </p:nvSpPr>
        <p:spPr>
          <a:xfrm>
            <a:off x="278606" y="257175"/>
            <a:ext cx="692944" cy="19002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BCC2740-E490-784F-BE00-CD94798750E1}"/>
              </a:ext>
            </a:extLst>
          </p:cNvPr>
          <p:cNvSpPr/>
          <p:nvPr/>
        </p:nvSpPr>
        <p:spPr>
          <a:xfrm>
            <a:off x="278606" y="6350794"/>
            <a:ext cx="1000125" cy="407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89907BA-936D-E64A-AF15-97B5F79812EB}"/>
              </a:ext>
            </a:extLst>
          </p:cNvPr>
          <p:cNvSpPr/>
          <p:nvPr/>
        </p:nvSpPr>
        <p:spPr>
          <a:xfrm>
            <a:off x="11476474" y="366712"/>
            <a:ext cx="692944" cy="6391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879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394F-787E-4A43-AF85-C8AE37063606}"/>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739E313C-DACA-544B-A3ED-1FEA680DBEFF}"/>
              </a:ext>
            </a:extLst>
          </p:cNvPr>
          <p:cNvSpPr>
            <a:spLocks noGrp="1"/>
          </p:cNvSpPr>
          <p:nvPr>
            <p:ph idx="1"/>
          </p:nvPr>
        </p:nvSpPr>
        <p:spPr/>
        <p:txBody>
          <a:bodyPr/>
          <a:lstStyle/>
          <a:p>
            <a:r>
              <a:rPr lang="en-US" dirty="0"/>
              <a:t>Become familiar with the various statistical learning approaches (supervised, unsupervised, and so forth).</a:t>
            </a:r>
          </a:p>
          <a:p>
            <a:endParaRPr lang="en-US" sz="500" dirty="0"/>
          </a:p>
          <a:p>
            <a:r>
              <a:rPr lang="en-US" dirty="0"/>
              <a:t>Become familiar with the fundamental concepts of association rules, and </a:t>
            </a:r>
            <a:r>
              <a:rPr lang="en-US"/>
              <a:t>their application to data.</a:t>
            </a:r>
            <a:endParaRPr lang="en-US" dirty="0"/>
          </a:p>
        </p:txBody>
      </p:sp>
    </p:spTree>
    <p:extLst>
      <p:ext uri="{BB962C8B-B14F-4D97-AF65-F5344CB8AC3E}">
        <p14:creationId xmlns:p14="http://schemas.microsoft.com/office/powerpoint/2010/main" val="711092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3123" y="2198234"/>
            <a:ext cx="11812522" cy="3779821"/>
          </a:xfrm>
        </p:spPr>
      </p:pic>
      <p:sp>
        <p:nvSpPr>
          <p:cNvPr id="3" name="Title 1">
            <a:extLst>
              <a:ext uri="{FF2B5EF4-FFF2-40B4-BE49-F238E27FC236}">
                <a16:creationId xmlns:a16="http://schemas.microsoft.com/office/drawing/2014/main" id="{ACBFA7BC-3D4C-A846-980B-40C44235290A}"/>
              </a:ext>
            </a:extLst>
          </p:cNvPr>
          <p:cNvSpPr>
            <a:spLocks noGrp="1"/>
          </p:cNvSpPr>
          <p:nvPr>
            <p:ph type="title"/>
          </p:nvPr>
        </p:nvSpPr>
        <p:spPr>
          <a:xfrm>
            <a:off x="581192" y="702156"/>
            <a:ext cx="11029616" cy="1013800"/>
          </a:xfrm>
        </p:spPr>
        <p:txBody>
          <a:bodyPr/>
          <a:lstStyle/>
          <a:p>
            <a:r>
              <a:rPr lang="en-US" dirty="0"/>
              <a:t>Results</a:t>
            </a:r>
            <a:endParaRPr lang="en-US" sz="2399" dirty="0"/>
          </a:p>
        </p:txBody>
      </p:sp>
    </p:spTree>
    <p:extLst>
      <p:ext uri="{BB962C8B-B14F-4D97-AF65-F5344CB8AC3E}">
        <p14:creationId xmlns:p14="http://schemas.microsoft.com/office/powerpoint/2010/main" val="76843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Take-</a:t>
            </a:r>
            <a:r>
              <a:rPr lang="en-US" dirty="0" err="1"/>
              <a:t>Aways</a:t>
            </a:r>
            <a:r>
              <a:rPr lang="en-US" dirty="0"/>
              <a:t> </a:t>
            </a:r>
          </a:p>
        </p:txBody>
      </p:sp>
      <p:sp>
        <p:nvSpPr>
          <p:cNvPr id="3" name="Content Placeholder 2"/>
          <p:cNvSpPr>
            <a:spLocks noGrp="1"/>
          </p:cNvSpPr>
          <p:nvPr>
            <p:ph idx="1"/>
          </p:nvPr>
        </p:nvSpPr>
        <p:spPr/>
        <p:txBody>
          <a:bodyPr>
            <a:noAutofit/>
          </a:bodyPr>
          <a:lstStyle/>
          <a:p>
            <a:pPr algn="just">
              <a:lnSpc>
                <a:spcPct val="100000"/>
              </a:lnSpc>
            </a:pPr>
            <a:r>
              <a:rPr lang="en-US" sz="2400" dirty="0"/>
              <a:t>Data makes it possible to </a:t>
            </a:r>
            <a:r>
              <a:rPr lang="en-US" sz="2400" b="1" dirty="0"/>
              <a:t>view diseases in a larger context</a:t>
            </a:r>
            <a:r>
              <a:rPr lang="en-US" sz="2400" dirty="0"/>
              <a:t>.</a:t>
            </a:r>
          </a:p>
          <a:p>
            <a:pPr algn="just">
              <a:lnSpc>
                <a:spcPct val="100000"/>
              </a:lnSpc>
            </a:pPr>
            <a:endParaRPr lang="en-US" sz="100" dirty="0"/>
          </a:p>
          <a:p>
            <a:pPr algn="just">
              <a:lnSpc>
                <a:spcPct val="100000"/>
              </a:lnSpc>
            </a:pPr>
            <a:r>
              <a:rPr lang="en-US" sz="2400" dirty="0"/>
              <a:t>The research could yield </a:t>
            </a:r>
            <a:r>
              <a:rPr lang="en-US" sz="2400" b="1" dirty="0"/>
              <a:t>tangible health benefits </a:t>
            </a:r>
            <a:r>
              <a:rPr lang="en-US" sz="2400" dirty="0"/>
              <a:t>as we move beyond one-size-fits-all medicine.</a:t>
            </a:r>
          </a:p>
          <a:p>
            <a:pPr algn="just">
              <a:lnSpc>
                <a:spcPct val="100000"/>
              </a:lnSpc>
            </a:pPr>
            <a:endParaRPr lang="en-US" sz="100" dirty="0"/>
          </a:p>
          <a:p>
            <a:pPr algn="just">
              <a:lnSpc>
                <a:spcPct val="100000"/>
              </a:lnSpc>
            </a:pPr>
            <a:r>
              <a:rPr lang="en-US" sz="2400" dirty="0"/>
              <a:t>The sooner a health risk pattern is identified, the better we can </a:t>
            </a:r>
            <a:r>
              <a:rPr lang="en-US" sz="2400" b="1" dirty="0"/>
              <a:t>prevent and treat critical diseases</a:t>
            </a:r>
            <a:r>
              <a:rPr lang="en-US" sz="2400" dirty="0"/>
              <a:t>.</a:t>
            </a:r>
          </a:p>
          <a:p>
            <a:pPr algn="just">
              <a:lnSpc>
                <a:spcPct val="100000"/>
              </a:lnSpc>
            </a:pPr>
            <a:endParaRPr lang="en-US" sz="100" dirty="0"/>
          </a:p>
          <a:p>
            <a:pPr algn="just">
              <a:lnSpc>
                <a:spcPct val="100000"/>
              </a:lnSpc>
            </a:pPr>
            <a:r>
              <a:rPr lang="en-US" sz="2400" dirty="0"/>
              <a:t>Instead of looking at each disease in isolation, you can talk about a complex system with many different interacting factors. </a:t>
            </a:r>
          </a:p>
          <a:p>
            <a:pPr algn="just">
              <a:lnSpc>
                <a:spcPct val="100000"/>
              </a:lnSpc>
            </a:pPr>
            <a:endParaRPr lang="en-US" sz="100" dirty="0"/>
          </a:p>
          <a:p>
            <a:pPr algn="just">
              <a:lnSpc>
                <a:spcPct val="100000"/>
              </a:lnSpc>
            </a:pPr>
            <a:r>
              <a:rPr lang="en-US" sz="2400" dirty="0"/>
              <a:t>The order in which different diseases appear can help find </a:t>
            </a:r>
            <a:r>
              <a:rPr lang="en-US" sz="2400" b="1" dirty="0"/>
              <a:t>patterns </a:t>
            </a:r>
            <a:r>
              <a:rPr lang="en-US" sz="2400" dirty="0"/>
              <a:t>and</a:t>
            </a:r>
            <a:r>
              <a:rPr lang="en-US" sz="2400" b="1" dirty="0"/>
              <a:t> complex correlations </a:t>
            </a:r>
            <a:r>
              <a:rPr lang="en-US" sz="2400" dirty="0"/>
              <a:t>outlining the direction for each individual person.</a:t>
            </a:r>
          </a:p>
        </p:txBody>
      </p:sp>
    </p:spTree>
    <p:extLst>
      <p:ext uri="{BB962C8B-B14F-4D97-AF65-F5344CB8AC3E}">
        <p14:creationId xmlns:p14="http://schemas.microsoft.com/office/powerpoint/2010/main" val="387320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dirty="0"/>
              <a:t>Is this research applicable to the Canadian context? To the Chinese context?</a:t>
            </a:r>
          </a:p>
          <a:p>
            <a:pPr algn="ctr"/>
            <a:endParaRPr lang="en-US" dirty="0"/>
          </a:p>
          <a:p>
            <a:pPr algn="ctr"/>
            <a:r>
              <a:rPr lang="en-US" dirty="0"/>
              <a:t>What do you think some of the technical challenges were?</a:t>
            </a:r>
          </a:p>
        </p:txBody>
      </p:sp>
      <p:sp>
        <p:nvSpPr>
          <p:cNvPr id="4" name="Title 1">
            <a:extLst>
              <a:ext uri="{FF2B5EF4-FFF2-40B4-BE49-F238E27FC236}">
                <a16:creationId xmlns:a16="http://schemas.microsoft.com/office/drawing/2014/main" id="{1147677F-EB5D-A14D-A623-4B5C5CA13CF3}"/>
              </a:ext>
            </a:extLst>
          </p:cNvPr>
          <p:cNvSpPr>
            <a:spLocks noGrp="1"/>
          </p:cNvSpPr>
          <p:nvPr>
            <p:ph type="title"/>
          </p:nvPr>
        </p:nvSpPr>
        <p:spPr>
          <a:xfrm>
            <a:off x="581192" y="702156"/>
            <a:ext cx="11029616" cy="1013800"/>
          </a:xfrm>
        </p:spPr>
        <p:txBody>
          <a:bodyPr/>
          <a:lstStyle/>
          <a:p>
            <a:r>
              <a:rPr lang="en-US" dirty="0"/>
              <a:t>DISCUSSION</a:t>
            </a:r>
            <a:endParaRPr lang="en-US" sz="2399" dirty="0"/>
          </a:p>
        </p:txBody>
      </p:sp>
    </p:spTree>
    <p:extLst>
      <p:ext uri="{BB962C8B-B14F-4D97-AF65-F5344CB8AC3E}">
        <p14:creationId xmlns:p14="http://schemas.microsoft.com/office/powerpoint/2010/main" val="135136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harter Roman" charset="0"/>
                <a:cs typeface="Charter Roman" charset="0"/>
              </a:rPr>
              <a:t>Association Rules Basics</a:t>
            </a:r>
          </a:p>
        </p:txBody>
      </p:sp>
      <p:sp>
        <p:nvSpPr>
          <p:cNvPr id="3" name="Text Placeholder 2"/>
          <p:cNvSpPr>
            <a:spLocks noGrp="1"/>
          </p:cNvSpPr>
          <p:nvPr>
            <p:ph type="body" idx="1"/>
          </p:nvPr>
        </p:nvSpPr>
        <p:spPr/>
        <p:txBody>
          <a:bodyPr/>
          <a:lstStyle/>
          <a:p>
            <a:r>
              <a:rPr lang="en-US" dirty="0">
                <a:latin typeface="Helvetica Light" charset="0"/>
                <a:ea typeface="Helvetica Light" charset="0"/>
                <a:cs typeface="Helvetica Light" charset="0"/>
              </a:rPr>
              <a:t>STATISTICAL LEARNING AND ASSOCIATION RULES MINING</a:t>
            </a:r>
          </a:p>
        </p:txBody>
      </p:sp>
      <p:sp>
        <p:nvSpPr>
          <p:cNvPr id="4" name="Rectangle 3">
            <a:extLst>
              <a:ext uri="{FF2B5EF4-FFF2-40B4-BE49-F238E27FC236}">
                <a16:creationId xmlns:a16="http://schemas.microsoft.com/office/drawing/2014/main" id="{4A52D817-11F0-B242-AD55-B5050D172CC7}"/>
              </a:ext>
            </a:extLst>
          </p:cNvPr>
          <p:cNvSpPr/>
          <p:nvPr/>
        </p:nvSpPr>
        <p:spPr>
          <a:xfrm>
            <a:off x="3055144" y="5523726"/>
            <a:ext cx="6096000" cy="553998"/>
          </a:xfrm>
          <a:prstGeom prst="rect">
            <a:avLst/>
          </a:prstGeom>
        </p:spPr>
        <p:txBody>
          <a:bodyPr>
            <a:spAutoFit/>
          </a:bodyPr>
          <a:lstStyle/>
          <a:p>
            <a:pPr algn="ctr"/>
            <a:r>
              <a:rPr lang="en-US" dirty="0">
                <a:solidFill>
                  <a:schemeClr val="bg1"/>
                </a:solidFill>
                <a:latin typeface="Dagny OT" panose="020B0504020201020104" pitchFamily="34" charset="77"/>
              </a:rPr>
              <a:t>“Correlation isn’t causation. But it’s a big hint.”</a:t>
            </a:r>
          </a:p>
          <a:p>
            <a:pPr algn="r"/>
            <a:r>
              <a:rPr lang="en-CA" sz="1200" dirty="0">
                <a:solidFill>
                  <a:schemeClr val="bg1"/>
                </a:solidFill>
                <a:latin typeface="Dagny OT" panose="020B0504020201020104" pitchFamily="34" charset="77"/>
                <a:cs typeface="Helvetica" panose="020B0604020202020204" pitchFamily="34" charset="0"/>
              </a:rPr>
              <a:t>(E. </a:t>
            </a:r>
            <a:r>
              <a:rPr lang="en-CA" sz="1200" dirty="0" err="1">
                <a:solidFill>
                  <a:schemeClr val="bg1"/>
                </a:solidFill>
                <a:latin typeface="Dagny OT" panose="020B0504020201020104" pitchFamily="34" charset="77"/>
                <a:cs typeface="Helvetica" panose="020B0604020202020204" pitchFamily="34" charset="0"/>
              </a:rPr>
              <a:t>Tufte</a:t>
            </a:r>
            <a:r>
              <a:rPr lang="en-CA" sz="1200" dirty="0">
                <a:solidFill>
                  <a:schemeClr val="bg1"/>
                </a:solidFill>
                <a:latin typeface="Dagny OT" panose="020B0504020201020104" pitchFamily="34" charset="77"/>
                <a:cs typeface="Helvetica" panose="020B0604020202020204" pitchFamily="34" charset="0"/>
              </a:rPr>
              <a:t>) </a:t>
            </a:r>
          </a:p>
        </p:txBody>
      </p:sp>
    </p:spTree>
    <p:extLst>
      <p:ext uri="{BB962C8B-B14F-4D97-AF65-F5344CB8AC3E}">
        <p14:creationId xmlns:p14="http://schemas.microsoft.com/office/powerpoint/2010/main" val="391334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Rules Basics</a:t>
            </a:r>
            <a:endParaRPr lang="en-US" sz="2400" dirty="0"/>
          </a:p>
        </p:txBody>
      </p:sp>
      <p:sp>
        <p:nvSpPr>
          <p:cNvPr id="3" name="Content Placeholder 2"/>
          <p:cNvSpPr>
            <a:spLocks noGrp="1"/>
          </p:cNvSpPr>
          <p:nvPr>
            <p:ph idx="1"/>
          </p:nvPr>
        </p:nvSpPr>
        <p:spPr/>
        <p:txBody>
          <a:bodyPr/>
          <a:lstStyle/>
          <a:p>
            <a:pPr algn="just">
              <a:lnSpc>
                <a:spcPct val="100000"/>
              </a:lnSpc>
            </a:pPr>
            <a:r>
              <a:rPr lang="en-US" b="1" dirty="0"/>
              <a:t>Association Rule Discovery </a:t>
            </a:r>
            <a:r>
              <a:rPr lang="en-US" dirty="0"/>
              <a:t>is a type of unsupervised learning that finds connections among attributes (and combinations of attributes).</a:t>
            </a:r>
          </a:p>
          <a:p>
            <a:pPr algn="just">
              <a:lnSpc>
                <a:spcPct val="100000"/>
              </a:lnSpc>
            </a:pPr>
            <a:endParaRPr lang="en-US" sz="500" dirty="0"/>
          </a:p>
          <a:p>
            <a:pPr algn="just">
              <a:lnSpc>
                <a:spcPct val="100000"/>
              </a:lnSpc>
            </a:pPr>
            <a:r>
              <a:rPr lang="en-US" b="1" dirty="0"/>
              <a:t>Example:</a:t>
            </a:r>
            <a:r>
              <a:rPr lang="en-US" dirty="0"/>
              <a:t> we might analyze a dataset on the physical activities and purchasing habits of North Americans and discover that </a:t>
            </a:r>
          </a:p>
          <a:p>
            <a:pPr lvl="1" algn="just">
              <a:lnSpc>
                <a:spcPct val="100000"/>
              </a:lnSpc>
            </a:pPr>
            <a:r>
              <a:rPr lang="en-US" i="1" dirty="0"/>
              <a:t>runners who are also triathletes</a:t>
            </a:r>
            <a:r>
              <a:rPr lang="en-US" dirty="0"/>
              <a:t> (the </a:t>
            </a:r>
            <a:r>
              <a:rPr lang="en-US" b="1" dirty="0"/>
              <a:t>premise</a:t>
            </a:r>
            <a:r>
              <a:rPr lang="en-US" dirty="0"/>
              <a:t>) tend to </a:t>
            </a:r>
            <a:r>
              <a:rPr lang="en-US" i="1" dirty="0"/>
              <a:t>drive </a:t>
            </a:r>
            <a:r>
              <a:rPr lang="en-US" i="1" dirty="0" err="1"/>
              <a:t>Subarus</a:t>
            </a:r>
            <a:r>
              <a:rPr lang="en-US" i="1" dirty="0"/>
              <a:t>, drink microbrews, and use smartphones </a:t>
            </a:r>
            <a:r>
              <a:rPr lang="en-US" dirty="0"/>
              <a:t>(the </a:t>
            </a:r>
            <a:r>
              <a:rPr lang="en-US" b="1" dirty="0"/>
              <a:t>conclusion</a:t>
            </a:r>
            <a:r>
              <a:rPr lang="en-US" dirty="0"/>
              <a:t>), or </a:t>
            </a:r>
          </a:p>
          <a:p>
            <a:pPr lvl="1" algn="just">
              <a:lnSpc>
                <a:spcPct val="100000"/>
              </a:lnSpc>
            </a:pPr>
            <a:r>
              <a:rPr lang="en-CA" dirty="0"/>
              <a:t>individuals who have purchased home gym equipment are unlikely to be using it 1 year later (to name some fictitious possibilities)</a:t>
            </a:r>
            <a:endParaRPr lang="en-US" dirty="0"/>
          </a:p>
          <a:p>
            <a:pPr algn="just"/>
            <a:endParaRPr lang="en-US" sz="100" dirty="0"/>
          </a:p>
        </p:txBody>
      </p:sp>
    </p:spTree>
    <p:extLst>
      <p:ext uri="{BB962C8B-B14F-4D97-AF65-F5344CB8AC3E}">
        <p14:creationId xmlns:p14="http://schemas.microsoft.com/office/powerpoint/2010/main" val="189053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Application</a:t>
            </a:r>
            <a:endParaRPr lang="en-US" sz="2400" dirty="0"/>
          </a:p>
        </p:txBody>
      </p:sp>
      <p:sp>
        <p:nvSpPr>
          <p:cNvPr id="3" name="Content Placeholder 2"/>
          <p:cNvSpPr>
            <a:spLocks noGrp="1"/>
          </p:cNvSpPr>
          <p:nvPr>
            <p:ph idx="1"/>
          </p:nvPr>
        </p:nvSpPr>
        <p:spPr/>
        <p:txBody>
          <a:bodyPr/>
          <a:lstStyle/>
          <a:p>
            <a:pPr algn="just">
              <a:lnSpc>
                <a:spcPct val="100000"/>
              </a:lnSpc>
            </a:pPr>
            <a:r>
              <a:rPr lang="en-CA" dirty="0"/>
              <a:t>Supermarkets record the contents of shopping carts at check-outs to determine items which are frequently purchased together.</a:t>
            </a:r>
          </a:p>
          <a:p>
            <a:pPr algn="just">
              <a:lnSpc>
                <a:spcPct val="100000"/>
              </a:lnSpc>
            </a:pPr>
            <a:endParaRPr lang="en-CA" sz="500" dirty="0"/>
          </a:p>
          <a:p>
            <a:pPr algn="just">
              <a:lnSpc>
                <a:spcPct val="100000"/>
              </a:lnSpc>
            </a:pPr>
            <a:r>
              <a:rPr lang="en-CA" b="1" dirty="0"/>
              <a:t>Examples: </a:t>
            </a:r>
          </a:p>
          <a:p>
            <a:pPr lvl="1" algn="just">
              <a:lnSpc>
                <a:spcPct val="100000"/>
              </a:lnSpc>
            </a:pPr>
            <a:r>
              <a:rPr lang="en-CA" dirty="0"/>
              <a:t>bread and milk are often purchased together, but that’s not so interesting given how often they are purchased individually</a:t>
            </a:r>
          </a:p>
          <a:p>
            <a:pPr lvl="1" algn="just">
              <a:lnSpc>
                <a:spcPct val="100000"/>
              </a:lnSpc>
            </a:pPr>
            <a:r>
              <a:rPr lang="en-CA" dirty="0"/>
              <a:t>hot dogs and mustard are also often purchased as a pair, but more rarely purchased individually</a:t>
            </a:r>
          </a:p>
          <a:p>
            <a:pPr algn="just">
              <a:lnSpc>
                <a:spcPct val="100000"/>
              </a:lnSpc>
            </a:pPr>
            <a:endParaRPr lang="en-CA" sz="500" dirty="0"/>
          </a:p>
          <a:p>
            <a:pPr algn="just">
              <a:lnSpc>
                <a:spcPct val="100000"/>
              </a:lnSpc>
            </a:pPr>
            <a:r>
              <a:rPr lang="en-CA" dirty="0"/>
              <a:t>A supermarket could then have a sale on hot dogs while raising the price on condiments. </a:t>
            </a:r>
            <a:endParaRPr lang="en-US" dirty="0"/>
          </a:p>
          <a:p>
            <a:pPr algn="just"/>
            <a:endParaRPr lang="en-US" sz="100" dirty="0"/>
          </a:p>
        </p:txBody>
      </p:sp>
    </p:spTree>
    <p:extLst>
      <p:ext uri="{BB962C8B-B14F-4D97-AF65-F5344CB8AC3E}">
        <p14:creationId xmlns:p14="http://schemas.microsoft.com/office/powerpoint/2010/main" val="258866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Applications</a:t>
            </a:r>
            <a:endParaRPr lang="en-US" sz="2400" dirty="0"/>
          </a:p>
        </p:txBody>
      </p:sp>
      <p:sp>
        <p:nvSpPr>
          <p:cNvPr id="3" name="Content Placeholder 2"/>
          <p:cNvSpPr>
            <a:spLocks noGrp="1"/>
          </p:cNvSpPr>
          <p:nvPr>
            <p:ph idx="1"/>
          </p:nvPr>
        </p:nvSpPr>
        <p:spPr/>
        <p:txBody>
          <a:bodyPr/>
          <a:lstStyle/>
          <a:p>
            <a:pPr algn="just">
              <a:lnSpc>
                <a:spcPct val="100000"/>
              </a:lnSpc>
            </a:pPr>
            <a:r>
              <a:rPr lang="en-US" b="1" dirty="0"/>
              <a:t>Related Concepts</a:t>
            </a:r>
          </a:p>
          <a:p>
            <a:pPr lvl="1" algn="just">
              <a:lnSpc>
                <a:spcPct val="100000"/>
              </a:lnSpc>
            </a:pPr>
            <a:r>
              <a:rPr lang="en-CA" dirty="0"/>
              <a:t>looking for pairs (triplets, </a:t>
            </a:r>
            <a:r>
              <a:rPr lang="en-CA" dirty="0" err="1"/>
              <a:t>etc</a:t>
            </a:r>
            <a:r>
              <a:rPr lang="en-CA" dirty="0"/>
              <a:t>) of words that represent a joint concept</a:t>
            </a:r>
          </a:p>
          <a:p>
            <a:pPr lvl="1" algn="just">
              <a:lnSpc>
                <a:spcPct val="100000"/>
              </a:lnSpc>
            </a:pPr>
            <a:r>
              <a:rPr lang="en-CA" dirty="0"/>
              <a:t>{Ottawa, Senators}, {Michelle, Obama}, {</a:t>
            </a:r>
            <a:r>
              <a:rPr lang="en-CA" dirty="0" err="1"/>
              <a:t>veni</a:t>
            </a:r>
            <a:r>
              <a:rPr lang="en-CA" dirty="0"/>
              <a:t>, </a:t>
            </a:r>
            <a:r>
              <a:rPr lang="en-CA" dirty="0" err="1"/>
              <a:t>vidi</a:t>
            </a:r>
            <a:r>
              <a:rPr lang="en-CA" dirty="0"/>
              <a:t>, vici}, etc.</a:t>
            </a:r>
            <a:endParaRPr lang="en-US" dirty="0"/>
          </a:p>
          <a:p>
            <a:pPr algn="just">
              <a:lnSpc>
                <a:spcPct val="100000"/>
              </a:lnSpc>
            </a:pPr>
            <a:endParaRPr lang="en-CA" sz="500" dirty="0"/>
          </a:p>
          <a:p>
            <a:pPr algn="just">
              <a:lnSpc>
                <a:spcPct val="100000"/>
              </a:lnSpc>
            </a:pPr>
            <a:r>
              <a:rPr lang="en-CA" b="1" dirty="0"/>
              <a:t>Plagiarism</a:t>
            </a:r>
          </a:p>
          <a:p>
            <a:pPr lvl="1" algn="just">
              <a:lnSpc>
                <a:spcPct val="100000"/>
              </a:lnSpc>
            </a:pPr>
            <a:r>
              <a:rPr lang="en-CA" dirty="0"/>
              <a:t>looking for sentences that appear in various documents</a:t>
            </a:r>
          </a:p>
          <a:p>
            <a:pPr lvl="1" algn="just">
              <a:lnSpc>
                <a:spcPct val="100000"/>
              </a:lnSpc>
            </a:pPr>
            <a:r>
              <a:rPr lang="en-CA" dirty="0"/>
              <a:t>looking for documents that share sentences</a:t>
            </a:r>
          </a:p>
          <a:p>
            <a:pPr algn="just">
              <a:lnSpc>
                <a:spcPct val="100000"/>
              </a:lnSpc>
            </a:pPr>
            <a:endParaRPr lang="en-CA" sz="500" dirty="0"/>
          </a:p>
          <a:p>
            <a:pPr algn="just">
              <a:lnSpc>
                <a:spcPct val="100000"/>
              </a:lnSpc>
            </a:pPr>
            <a:r>
              <a:rPr lang="en-CA" b="1" dirty="0"/>
              <a:t>Biomarkers</a:t>
            </a:r>
          </a:p>
          <a:p>
            <a:pPr lvl="1" algn="just">
              <a:lnSpc>
                <a:spcPct val="100000"/>
              </a:lnSpc>
            </a:pPr>
            <a:r>
              <a:rPr lang="en-CA" dirty="0"/>
              <a:t>diseases that are frequently associated with a set of biomarkers</a:t>
            </a:r>
            <a:endParaRPr lang="en-US" dirty="0"/>
          </a:p>
        </p:txBody>
      </p:sp>
    </p:spTree>
    <p:extLst>
      <p:ext uri="{BB962C8B-B14F-4D97-AF65-F5344CB8AC3E}">
        <p14:creationId xmlns:p14="http://schemas.microsoft.com/office/powerpoint/2010/main" val="397721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Uses</a:t>
            </a:r>
            <a:endParaRPr lang="en-US" sz="2400" dirty="0"/>
          </a:p>
        </p:txBody>
      </p:sp>
      <p:sp>
        <p:nvSpPr>
          <p:cNvPr id="3" name="Content Placeholder 2"/>
          <p:cNvSpPr>
            <a:spLocks noGrp="1"/>
          </p:cNvSpPr>
          <p:nvPr>
            <p:ph idx="1"/>
          </p:nvPr>
        </p:nvSpPr>
        <p:spPr/>
        <p:txBody>
          <a:bodyPr/>
          <a:lstStyle/>
          <a:p>
            <a:pPr algn="just">
              <a:lnSpc>
                <a:spcPct val="100000"/>
              </a:lnSpc>
            </a:pPr>
            <a:r>
              <a:rPr lang="en-US" dirty="0"/>
              <a:t>Making predictions and decisions based on these rules</a:t>
            </a:r>
          </a:p>
          <a:p>
            <a:pPr algn="just">
              <a:lnSpc>
                <a:spcPct val="100000"/>
              </a:lnSpc>
            </a:pPr>
            <a:endParaRPr lang="en-US" sz="1000" dirty="0"/>
          </a:p>
          <a:p>
            <a:pPr algn="just">
              <a:lnSpc>
                <a:spcPct val="100000"/>
              </a:lnSpc>
            </a:pPr>
            <a:r>
              <a:rPr lang="en-US" dirty="0"/>
              <a:t>Alter circumstances or environment to take advantage of these correlations</a:t>
            </a:r>
          </a:p>
          <a:p>
            <a:pPr algn="just">
              <a:lnSpc>
                <a:spcPct val="100000"/>
              </a:lnSpc>
            </a:pPr>
            <a:endParaRPr lang="en-US" sz="1000" dirty="0"/>
          </a:p>
          <a:p>
            <a:pPr algn="just">
              <a:lnSpc>
                <a:spcPct val="100000"/>
              </a:lnSpc>
            </a:pPr>
            <a:r>
              <a:rPr lang="en-US" dirty="0"/>
              <a:t>Use the connections to modify the likelihood of certain outcomes</a:t>
            </a:r>
          </a:p>
          <a:p>
            <a:pPr algn="just">
              <a:lnSpc>
                <a:spcPct val="100000"/>
              </a:lnSpc>
            </a:pPr>
            <a:endParaRPr lang="en-US" sz="1000" dirty="0"/>
          </a:p>
          <a:p>
            <a:pPr algn="just">
              <a:lnSpc>
                <a:spcPct val="100000"/>
              </a:lnSpc>
            </a:pPr>
            <a:r>
              <a:rPr lang="en-US" dirty="0"/>
              <a:t>Imputing missing data</a:t>
            </a:r>
          </a:p>
          <a:p>
            <a:pPr algn="just">
              <a:lnSpc>
                <a:spcPct val="100000"/>
              </a:lnSpc>
            </a:pPr>
            <a:endParaRPr lang="en-US" sz="1000" dirty="0"/>
          </a:p>
          <a:p>
            <a:pPr algn="just">
              <a:lnSpc>
                <a:spcPct val="100000"/>
              </a:lnSpc>
            </a:pPr>
            <a:r>
              <a:rPr lang="en-US" dirty="0"/>
              <a:t>Text autofill and autocorrect</a:t>
            </a:r>
          </a:p>
        </p:txBody>
      </p:sp>
    </p:spTree>
    <p:extLst>
      <p:ext uri="{BB962C8B-B14F-4D97-AF65-F5344CB8AC3E}">
        <p14:creationId xmlns:p14="http://schemas.microsoft.com/office/powerpoint/2010/main" val="44095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dirty="0"/>
              <a:t>What are some public policy/government applications of association rules? </a:t>
            </a:r>
          </a:p>
        </p:txBody>
      </p:sp>
      <p:sp>
        <p:nvSpPr>
          <p:cNvPr id="4" name="Title 1">
            <a:extLst>
              <a:ext uri="{FF2B5EF4-FFF2-40B4-BE49-F238E27FC236}">
                <a16:creationId xmlns:a16="http://schemas.microsoft.com/office/drawing/2014/main" id="{1147677F-EB5D-A14D-A623-4B5C5CA13CF3}"/>
              </a:ext>
            </a:extLst>
          </p:cNvPr>
          <p:cNvSpPr>
            <a:spLocks noGrp="1"/>
          </p:cNvSpPr>
          <p:nvPr>
            <p:ph type="title"/>
          </p:nvPr>
        </p:nvSpPr>
        <p:spPr>
          <a:xfrm>
            <a:off x="581192" y="702156"/>
            <a:ext cx="11029616" cy="1013800"/>
          </a:xfrm>
        </p:spPr>
        <p:txBody>
          <a:bodyPr/>
          <a:lstStyle/>
          <a:p>
            <a:r>
              <a:rPr lang="en-US" dirty="0"/>
              <a:t>DISCUSSION</a:t>
            </a:r>
            <a:endParaRPr lang="en-US" sz="2399" dirty="0"/>
          </a:p>
        </p:txBody>
      </p:sp>
    </p:spTree>
    <p:extLst>
      <p:ext uri="{BB962C8B-B14F-4D97-AF65-F5344CB8AC3E}">
        <p14:creationId xmlns:p14="http://schemas.microsoft.com/office/powerpoint/2010/main" val="4311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Causation and Correlation</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lnSpc>
                    <a:spcPct val="100000"/>
                  </a:lnSpc>
                </a:pPr>
                <a:r>
                  <a:rPr lang="en-US" dirty="0"/>
                  <a:t>Association rules can automate hypothesis discovery, but one must remain </a:t>
                </a:r>
                <a:r>
                  <a:rPr lang="en-US" b="1" dirty="0"/>
                  <a:t>correlation-savvy </a:t>
                </a:r>
                <a:r>
                  <a:rPr lang="en-US" dirty="0"/>
                  <a:t>(which is less prevalent among data scientists than one would hope…).</a:t>
                </a:r>
                <a:endParaRPr lang="en-US" b="1" dirty="0"/>
              </a:p>
              <a:p>
                <a:pPr algn="just">
                  <a:lnSpc>
                    <a:spcPct val="100000"/>
                  </a:lnSpc>
                </a:pPr>
                <a:endParaRPr lang="en-US" sz="500" dirty="0"/>
              </a:p>
              <a:p>
                <a:pPr algn="just">
                  <a:lnSpc>
                    <a:spcPct val="100000"/>
                  </a:lnSpc>
                </a:pPr>
                <a:r>
                  <a:rPr lang="en-US" dirty="0"/>
                  <a:t>If attributes </a:t>
                </a:r>
                <a14:m>
                  <m:oMath xmlns:m="http://schemas.openxmlformats.org/officeDocument/2006/math">
                    <m:r>
                      <a:rPr lang="en-US" i="1" dirty="0" smtClean="0">
                        <a:latin typeface="Cambria Math" panose="02040503050406030204" pitchFamily="18" charset="0"/>
                      </a:rPr>
                      <m:t>𝐴</m:t>
                    </m:r>
                  </m:oMath>
                </a14:m>
                <a:r>
                  <a:rPr lang="en-US" dirty="0"/>
                  <a:t> and </a:t>
                </a:r>
                <a14:m>
                  <m:oMath xmlns:m="http://schemas.openxmlformats.org/officeDocument/2006/math">
                    <m:r>
                      <a:rPr lang="en-US" i="1" dirty="0" smtClean="0">
                        <a:latin typeface="Cambria Math" panose="02040503050406030204" pitchFamily="18" charset="0"/>
                      </a:rPr>
                      <m:t>𝐵</m:t>
                    </m:r>
                  </m:oMath>
                </a14:m>
                <a:r>
                  <a:rPr lang="en-US" dirty="0"/>
                  <a:t> are shown to be correlated, there are (at least) 5 possibilities:</a:t>
                </a:r>
              </a:p>
              <a:p>
                <a:pPr lvl="1" algn="just">
                  <a:lnSpc>
                    <a:spcPct val="100000"/>
                  </a:lnSpc>
                </a:pPr>
                <a14:m>
                  <m:oMath xmlns:m="http://schemas.openxmlformats.org/officeDocument/2006/math">
                    <m:r>
                      <a:rPr lang="en-US" i="1" dirty="0" smtClean="0">
                        <a:latin typeface="Cambria Math" panose="02040503050406030204" pitchFamily="18" charset="0"/>
                      </a:rPr>
                      <m:t>𝐴</m:t>
                    </m:r>
                  </m:oMath>
                </a14:m>
                <a:r>
                  <a:rPr lang="en-US" dirty="0"/>
                  <a:t> and </a:t>
                </a:r>
                <a14:m>
                  <m:oMath xmlns:m="http://schemas.openxmlformats.org/officeDocument/2006/math">
                    <m:r>
                      <a:rPr lang="en-US" i="1" dirty="0" smtClean="0">
                        <a:latin typeface="Cambria Math" panose="02040503050406030204" pitchFamily="18" charset="0"/>
                      </a:rPr>
                      <m:t>𝐵</m:t>
                    </m:r>
                  </m:oMath>
                </a14:m>
                <a:r>
                  <a:rPr lang="en-US" dirty="0"/>
                  <a:t> are correlated </a:t>
                </a:r>
                <a:r>
                  <a:rPr lang="en-US" b="1" dirty="0"/>
                  <a:t>entirely by chance </a:t>
                </a:r>
                <a:r>
                  <a:rPr lang="en-US" dirty="0"/>
                  <a:t>in this particular dataset</a:t>
                </a:r>
              </a:p>
              <a:p>
                <a:pPr lvl="1" algn="just">
                  <a:lnSpc>
                    <a:spcPct val="100000"/>
                  </a:lnSpc>
                </a:pPr>
                <a14:m>
                  <m:oMath xmlns:m="http://schemas.openxmlformats.org/officeDocument/2006/math">
                    <m:r>
                      <a:rPr lang="en-US" i="1" dirty="0">
                        <a:latin typeface="Cambria Math" panose="02040503050406030204" pitchFamily="18" charset="0"/>
                      </a:rPr>
                      <m:t>𝐴</m:t>
                    </m:r>
                  </m:oMath>
                </a14:m>
                <a:r>
                  <a:rPr lang="en-US" dirty="0"/>
                  <a:t> is a relabeling of </a:t>
                </a:r>
                <a14:m>
                  <m:oMath xmlns:m="http://schemas.openxmlformats.org/officeDocument/2006/math">
                    <m:r>
                      <a:rPr lang="en-US" i="1" dirty="0">
                        <a:latin typeface="Cambria Math" panose="02040503050406030204" pitchFamily="18" charset="0"/>
                      </a:rPr>
                      <m:t>𝐵</m:t>
                    </m:r>
                  </m:oMath>
                </a14:m>
                <a:endParaRPr lang="en-US" i="1" dirty="0"/>
              </a:p>
              <a:p>
                <a:pPr lvl="1" algn="just">
                  <a:lnSpc>
                    <a:spcPct val="100000"/>
                  </a:lnSpc>
                </a:pPr>
                <a14:m>
                  <m:oMath xmlns:m="http://schemas.openxmlformats.org/officeDocument/2006/math">
                    <m:r>
                      <a:rPr lang="en-US" i="1" dirty="0" smtClean="0">
                        <a:latin typeface="Cambria Math" panose="02040503050406030204" pitchFamily="18" charset="0"/>
                      </a:rPr>
                      <m:t>𝐴</m:t>
                    </m:r>
                  </m:oMath>
                </a14:m>
                <a:r>
                  <a:rPr lang="en-US" dirty="0"/>
                  <a:t> causes </a:t>
                </a:r>
                <a14:m>
                  <m:oMath xmlns:m="http://schemas.openxmlformats.org/officeDocument/2006/math">
                    <m:r>
                      <a:rPr lang="en-US" i="1" dirty="0" smtClean="0">
                        <a:latin typeface="Cambria Math" panose="02040503050406030204" pitchFamily="18" charset="0"/>
                      </a:rPr>
                      <m:t>𝐵</m:t>
                    </m:r>
                  </m:oMath>
                </a14:m>
                <a:endParaRPr lang="en-US" i="1" dirty="0"/>
              </a:p>
              <a:p>
                <a:pPr lvl="1" algn="just">
                  <a:lnSpc>
                    <a:spcPct val="100000"/>
                  </a:lnSpc>
                </a:pPr>
                <a14:m>
                  <m:oMath xmlns:m="http://schemas.openxmlformats.org/officeDocument/2006/math">
                    <m:r>
                      <a:rPr lang="en-US" i="1" dirty="0" smtClean="0">
                        <a:latin typeface="Cambria Math" panose="02040503050406030204" pitchFamily="18" charset="0"/>
                      </a:rPr>
                      <m:t>𝐵</m:t>
                    </m:r>
                  </m:oMath>
                </a14:m>
                <a:r>
                  <a:rPr lang="en-US" dirty="0"/>
                  <a:t> causes </a:t>
                </a:r>
                <a14:m>
                  <m:oMath xmlns:m="http://schemas.openxmlformats.org/officeDocument/2006/math">
                    <m:r>
                      <a:rPr lang="en-US" i="1" dirty="0" smtClean="0">
                        <a:latin typeface="Cambria Math" panose="02040503050406030204" pitchFamily="18" charset="0"/>
                      </a:rPr>
                      <m:t>𝐴</m:t>
                    </m:r>
                  </m:oMath>
                </a14:m>
                <a:endParaRPr lang="en-US" i="1" dirty="0"/>
              </a:p>
              <a:p>
                <a:pPr lvl="1" algn="just">
                  <a:lnSpc>
                    <a:spcPct val="100000"/>
                  </a:lnSpc>
                </a:pPr>
                <a:r>
                  <a:rPr lang="en-US" dirty="0"/>
                  <a:t>combinations of other attributes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𝑛</m:t>
                        </m:r>
                      </m:sub>
                    </m:sSub>
                  </m:oMath>
                </a14:m>
                <a:r>
                  <a:rPr lang="en-US" dirty="0"/>
                  <a:t> (known or not) cause </a:t>
                </a:r>
                <a14:m>
                  <m:oMath xmlns:m="http://schemas.openxmlformats.org/officeDocument/2006/math">
                    <m:r>
                      <a:rPr lang="en-US" i="1" dirty="0" smtClean="0">
                        <a:latin typeface="Cambria Math" panose="02040503050406030204" pitchFamily="18" charset="0"/>
                      </a:rPr>
                      <m:t>𝐴</m:t>
                    </m:r>
                  </m:oMath>
                </a14:m>
                <a:r>
                  <a:rPr lang="en-US" dirty="0"/>
                  <a:t> &amp; </a:t>
                </a:r>
                <a14:m>
                  <m:oMath xmlns:m="http://schemas.openxmlformats.org/officeDocument/2006/math">
                    <m:r>
                      <a:rPr lang="en-US" i="1" dirty="0" smtClean="0">
                        <a:latin typeface="Cambria Math" panose="02040503050406030204" pitchFamily="18" charset="0"/>
                      </a:rPr>
                      <m:t>𝐵</m:t>
                    </m:r>
                  </m:oMath>
                </a14:m>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06" t="-612" r="-806" b="-1835"/>
                </a:stretch>
              </a:blipFill>
            </p:spPr>
            <p:txBody>
              <a:bodyPr/>
              <a:lstStyle/>
              <a:p>
                <a:r>
                  <a:rPr lang="en-US">
                    <a:noFill/>
                  </a:rPr>
                  <a:t> </a:t>
                </a:r>
              </a:p>
            </p:txBody>
          </p:sp>
        </mc:Fallback>
      </mc:AlternateContent>
    </p:spTree>
    <p:extLst>
      <p:ext uri="{BB962C8B-B14F-4D97-AF65-F5344CB8AC3E}">
        <p14:creationId xmlns:p14="http://schemas.microsoft.com/office/powerpoint/2010/main" val="218358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091C9-D8ED-3845-B1B6-93843F073850}"/>
              </a:ext>
            </a:extLst>
          </p:cNvPr>
          <p:cNvSpPr>
            <a:spLocks noGrp="1"/>
          </p:cNvSpPr>
          <p:nvPr>
            <p:ph type="title"/>
          </p:nvPr>
        </p:nvSpPr>
        <p:spPr/>
        <p:txBody>
          <a:bodyPr/>
          <a:lstStyle/>
          <a:p>
            <a:r>
              <a:rPr lang="en-US" dirty="0"/>
              <a:t>STATISTICAL LEARNING</a:t>
            </a:r>
          </a:p>
        </p:txBody>
      </p:sp>
      <p:sp>
        <p:nvSpPr>
          <p:cNvPr id="3" name="Text Placeholder 2">
            <a:extLst>
              <a:ext uri="{FF2B5EF4-FFF2-40B4-BE49-F238E27FC236}">
                <a16:creationId xmlns:a16="http://schemas.microsoft.com/office/drawing/2014/main" id="{FA5F4D8A-54C1-1743-8F4E-20890AB6B78F}"/>
              </a:ext>
            </a:extLst>
          </p:cNvPr>
          <p:cNvSpPr>
            <a:spLocks noGrp="1"/>
          </p:cNvSpPr>
          <p:nvPr>
            <p:ph type="body" idx="1"/>
          </p:nvPr>
        </p:nvSpPr>
        <p:spPr/>
        <p:txBody>
          <a:bodyPr/>
          <a:lstStyle/>
          <a:p>
            <a:r>
              <a:rPr lang="en-US" dirty="0"/>
              <a:t>STATISTICAL LEARNING AND ASSOCIATION RULES MINING</a:t>
            </a:r>
          </a:p>
        </p:txBody>
      </p:sp>
      <p:sp>
        <p:nvSpPr>
          <p:cNvPr id="4" name="Rectangle 3">
            <a:extLst>
              <a:ext uri="{FF2B5EF4-FFF2-40B4-BE49-F238E27FC236}">
                <a16:creationId xmlns:a16="http://schemas.microsoft.com/office/drawing/2014/main" id="{D872B2A7-9052-234E-A48F-131EE5A40223}"/>
              </a:ext>
            </a:extLst>
          </p:cNvPr>
          <p:cNvSpPr/>
          <p:nvPr/>
        </p:nvSpPr>
        <p:spPr>
          <a:xfrm>
            <a:off x="3047999" y="5454149"/>
            <a:ext cx="6096000" cy="584775"/>
          </a:xfrm>
          <a:prstGeom prst="rect">
            <a:avLst/>
          </a:prstGeom>
        </p:spPr>
        <p:txBody>
          <a:bodyPr>
            <a:spAutoFit/>
          </a:bodyPr>
          <a:lstStyle/>
          <a:p>
            <a:pPr algn="ctr"/>
            <a:r>
              <a:rPr lang="en-US" dirty="0">
                <a:solidFill>
                  <a:schemeClr val="bg1"/>
                </a:solidFill>
                <a:latin typeface="Dagny OT" panose="020B0504020201020104" pitchFamily="34" charset="77"/>
              </a:rPr>
              <a:t>“We learn from failure, not from success!”</a:t>
            </a:r>
          </a:p>
          <a:p>
            <a:pPr algn="r"/>
            <a:r>
              <a:rPr lang="en-US" sz="1400" dirty="0">
                <a:solidFill>
                  <a:schemeClr val="bg1"/>
                </a:solidFill>
                <a:latin typeface="Dagny OT" panose="020B0504020201020104" pitchFamily="34" charset="77"/>
                <a:ea typeface="Helvetica Light" charset="0"/>
                <a:cs typeface="Helvetica Light" charset="0"/>
              </a:rPr>
              <a:t>(Bram Stoker, </a:t>
            </a:r>
            <a:r>
              <a:rPr lang="en-US" sz="1400" i="1" dirty="0">
                <a:solidFill>
                  <a:schemeClr val="bg1"/>
                </a:solidFill>
                <a:latin typeface="Dagny OT" panose="020B0504020201020104" pitchFamily="34" charset="77"/>
                <a:ea typeface="Helvetica Light" charset="0"/>
                <a:cs typeface="Helvetica Light" charset="0"/>
              </a:rPr>
              <a:t>Dracula</a:t>
            </a:r>
            <a:r>
              <a:rPr lang="en-US" sz="1400" dirty="0">
                <a:solidFill>
                  <a:schemeClr val="bg1"/>
                </a:solidFill>
                <a:latin typeface="Dagny OT" panose="020B0504020201020104" pitchFamily="34" charset="77"/>
                <a:ea typeface="Helvetica Light" charset="0"/>
                <a:cs typeface="Helvetica Light" charset="0"/>
              </a:rPr>
              <a:t>)</a:t>
            </a:r>
          </a:p>
        </p:txBody>
      </p:sp>
    </p:spTree>
    <p:extLst>
      <p:ext uri="{BB962C8B-B14F-4D97-AF65-F5344CB8AC3E}">
        <p14:creationId xmlns:p14="http://schemas.microsoft.com/office/powerpoint/2010/main" val="234022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1927" y="0"/>
            <a:ext cx="9720073" cy="314552"/>
          </a:xfrm>
        </p:spPr>
        <p:txBody>
          <a:bodyPr>
            <a:normAutofit/>
          </a:bodyPr>
          <a:lstStyle/>
          <a:p>
            <a:pPr marL="173037" lvl="1" indent="0" algn="r">
              <a:buNone/>
            </a:pPr>
            <a:r>
              <a:rPr lang="en-US" sz="1400" dirty="0"/>
              <a:t>[E. Siegel, </a:t>
            </a:r>
            <a:r>
              <a:rPr lang="en-US" sz="1400" dirty="0">
                <a:hlinkClick r:id="rId2"/>
              </a:rPr>
              <a:t>Predictive Analytics: The Power to Predict Who Will Click, Buy, Lie, or Die</a:t>
            </a:r>
            <a:r>
              <a:rPr lang="en-US" sz="1400" dirty="0"/>
              <a:t>]</a:t>
            </a:r>
          </a:p>
        </p:txBody>
      </p:sp>
      <p:graphicFrame>
        <p:nvGraphicFramePr>
          <p:cNvPr id="7" name="Table 6"/>
          <p:cNvGraphicFramePr>
            <a:graphicFrameLocks noGrp="1"/>
          </p:cNvGraphicFramePr>
          <p:nvPr>
            <p:extLst>
              <p:ext uri="{D42A27DB-BD31-4B8C-83A1-F6EECF244321}">
                <p14:modId xmlns:p14="http://schemas.microsoft.com/office/powerpoint/2010/main" val="1641433542"/>
              </p:ext>
            </p:extLst>
          </p:nvPr>
        </p:nvGraphicFramePr>
        <p:xfrm>
          <a:off x="1104998" y="2047875"/>
          <a:ext cx="9982003" cy="4018788"/>
        </p:xfrm>
        <a:graphic>
          <a:graphicData uri="http://schemas.openxmlformats.org/drawingml/2006/table">
            <a:tbl>
              <a:tblPr firstRow="1" firstCol="1" bandRow="1">
                <a:tableStyleId>{B301B821-A1FF-4177-AEE7-76D212191A09}</a:tableStyleId>
              </a:tblPr>
              <a:tblGrid>
                <a:gridCol w="5339822">
                  <a:extLst>
                    <a:ext uri="{9D8B030D-6E8A-4147-A177-3AD203B41FA5}">
                      <a16:colId xmlns:a16="http://schemas.microsoft.com/office/drawing/2014/main" val="20000"/>
                    </a:ext>
                  </a:extLst>
                </a:gridCol>
                <a:gridCol w="4642181">
                  <a:extLst>
                    <a:ext uri="{9D8B030D-6E8A-4147-A177-3AD203B41FA5}">
                      <a16:colId xmlns:a16="http://schemas.microsoft.com/office/drawing/2014/main" val="20001"/>
                    </a:ext>
                  </a:extLst>
                </a:gridCol>
              </a:tblGrid>
              <a:tr h="0">
                <a:tc>
                  <a:txBody>
                    <a:bodyPr/>
                    <a:lstStyle/>
                    <a:p>
                      <a:pPr marL="457200" marR="0" lvl="1" algn="l" fontAlgn="base">
                        <a:lnSpc>
                          <a:spcPct val="107000"/>
                        </a:lnSpc>
                        <a:spcBef>
                          <a:spcPts val="0"/>
                        </a:spcBef>
                        <a:spcAft>
                          <a:spcPts val="0"/>
                        </a:spcAft>
                      </a:pPr>
                      <a:r>
                        <a:rPr lang="en-US" sz="1800" b="1" i="0" dirty="0">
                          <a:effectLst/>
                          <a:latin typeface="Dagny OT" panose="020B0504020201020104" pitchFamily="34" charset="77"/>
                        </a:rPr>
                        <a:t>Insight</a:t>
                      </a:r>
                      <a:endParaRPr lang="en-US" sz="1800" b="1"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b"/>
                </a:tc>
                <a:tc>
                  <a:txBody>
                    <a:bodyPr/>
                    <a:lstStyle/>
                    <a:p>
                      <a:pPr marL="0" marR="0" algn="l" fontAlgn="base">
                        <a:lnSpc>
                          <a:spcPct val="107000"/>
                        </a:lnSpc>
                        <a:spcBef>
                          <a:spcPts val="0"/>
                        </a:spcBef>
                        <a:spcAft>
                          <a:spcPts val="0"/>
                        </a:spcAft>
                      </a:pPr>
                      <a:r>
                        <a:rPr lang="en-US" sz="1800" b="1" i="0" dirty="0">
                          <a:effectLst/>
                          <a:latin typeface="Dagny OT" panose="020B0504020201020104" pitchFamily="34" charset="77"/>
                        </a:rPr>
                        <a:t>Organization</a:t>
                      </a:r>
                      <a:endParaRPr lang="en-US" sz="1800" b="1"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0000"/>
                  </a:ext>
                </a:extLst>
              </a:tr>
              <a:tr h="0">
                <a:tc>
                  <a:txBody>
                    <a:bodyPr/>
                    <a:lstStyle/>
                    <a:p>
                      <a:pPr marL="457200" marR="0" lvl="1" algn="l" fontAlgn="base">
                        <a:lnSpc>
                          <a:spcPct val="107000"/>
                        </a:lnSpc>
                        <a:spcBef>
                          <a:spcPts val="0"/>
                        </a:spcBef>
                        <a:spcAft>
                          <a:spcPts val="0"/>
                        </a:spcAft>
                      </a:pPr>
                      <a:r>
                        <a:rPr lang="en-US" sz="1800" b="0" i="0" dirty="0">
                          <a:effectLst/>
                          <a:latin typeface="Dagny OT" panose="020B0504020201020104" pitchFamily="34" charset="77"/>
                        </a:rPr>
                        <a:t>Pop-Tarts before a hurricane</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tc>
                  <a:txBody>
                    <a:bodyPr/>
                    <a:lstStyle/>
                    <a:p>
                      <a:pPr marL="0" marR="0" algn="l" fontAlgn="base">
                        <a:lnSpc>
                          <a:spcPct val="107000"/>
                        </a:lnSpc>
                        <a:spcBef>
                          <a:spcPts val="0"/>
                        </a:spcBef>
                        <a:spcAft>
                          <a:spcPts val="0"/>
                        </a:spcAft>
                      </a:pPr>
                      <a:r>
                        <a:rPr lang="en-US" sz="1800" b="0" i="0" dirty="0">
                          <a:effectLst/>
                          <a:latin typeface="Dagny OT" panose="020B0504020201020104" pitchFamily="34" charset="77"/>
                        </a:rPr>
                        <a:t>Walmart</a:t>
                      </a:r>
                    </a:p>
                  </a:txBody>
                  <a:tcPr marL="0" marR="0" marT="0" marB="0" anchor="ctr"/>
                </a:tc>
                <a:extLst>
                  <a:ext uri="{0D108BD9-81ED-4DB2-BD59-A6C34878D82A}">
                    <a16:rowId xmlns:a16="http://schemas.microsoft.com/office/drawing/2014/main" val="10001"/>
                  </a:ext>
                </a:extLst>
              </a:tr>
              <a:tr h="0">
                <a:tc>
                  <a:txBody>
                    <a:bodyPr/>
                    <a:lstStyle/>
                    <a:p>
                      <a:pPr marL="457200" marR="0" lvl="1" algn="l" fontAlgn="base">
                        <a:lnSpc>
                          <a:spcPct val="107000"/>
                        </a:lnSpc>
                        <a:spcBef>
                          <a:spcPts val="0"/>
                        </a:spcBef>
                        <a:spcAft>
                          <a:spcPts val="0"/>
                        </a:spcAft>
                      </a:pPr>
                      <a:r>
                        <a:rPr lang="en-US" sz="1800" b="0" i="0" dirty="0">
                          <a:effectLst/>
                          <a:latin typeface="Dagny OT" panose="020B0504020201020104" pitchFamily="34" charset="77"/>
                        </a:rPr>
                        <a:t>Higher crime, more Uber rides</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tc>
                  <a:txBody>
                    <a:bodyPr/>
                    <a:lstStyle/>
                    <a:p>
                      <a:pPr marL="0" marR="0" algn="l" fontAlgn="base">
                        <a:lnSpc>
                          <a:spcPct val="107000"/>
                        </a:lnSpc>
                        <a:spcBef>
                          <a:spcPts val="0"/>
                        </a:spcBef>
                        <a:spcAft>
                          <a:spcPts val="0"/>
                        </a:spcAft>
                      </a:pPr>
                      <a:r>
                        <a:rPr lang="en-US" sz="1800" b="0" i="0" dirty="0">
                          <a:effectLst/>
                          <a:latin typeface="Dagny OT" panose="020B0504020201020104" pitchFamily="34" charset="77"/>
                        </a:rPr>
                        <a:t>Uber</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2"/>
                  </a:ext>
                </a:extLst>
              </a:tr>
              <a:tr h="0">
                <a:tc>
                  <a:txBody>
                    <a:bodyPr/>
                    <a:lstStyle/>
                    <a:p>
                      <a:pPr marL="457200" marR="0" lvl="1" algn="l" fontAlgn="base">
                        <a:lnSpc>
                          <a:spcPct val="107000"/>
                        </a:lnSpc>
                        <a:spcBef>
                          <a:spcPts val="0"/>
                        </a:spcBef>
                        <a:spcAft>
                          <a:spcPts val="0"/>
                        </a:spcAft>
                      </a:pPr>
                      <a:r>
                        <a:rPr lang="en-US" sz="1800" b="0" i="0" dirty="0">
                          <a:effectLst/>
                          <a:latin typeface="Dagny OT" panose="020B0504020201020104" pitchFamily="34" charset="77"/>
                        </a:rPr>
                        <a:t>Typing with proper capitalization indicates  creditworthiness</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tc>
                  <a:txBody>
                    <a:bodyPr/>
                    <a:lstStyle/>
                    <a:p>
                      <a:pPr marL="0" marR="0" algn="l" fontAlgn="base">
                        <a:lnSpc>
                          <a:spcPct val="107000"/>
                        </a:lnSpc>
                        <a:spcBef>
                          <a:spcPts val="0"/>
                        </a:spcBef>
                        <a:spcAft>
                          <a:spcPts val="0"/>
                        </a:spcAft>
                      </a:pPr>
                      <a:r>
                        <a:rPr lang="en-US" sz="1800" b="0" i="0" dirty="0">
                          <a:effectLst/>
                          <a:latin typeface="Dagny OT" panose="020B0504020201020104" pitchFamily="34" charset="77"/>
                        </a:rPr>
                        <a:t>A financial services startup company </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3"/>
                  </a:ext>
                </a:extLst>
              </a:tr>
              <a:tr h="0">
                <a:tc>
                  <a:txBody>
                    <a:bodyPr/>
                    <a:lstStyle/>
                    <a:p>
                      <a:pPr marL="457200" marR="0" lvl="1" algn="l" fontAlgn="base">
                        <a:lnSpc>
                          <a:spcPct val="107000"/>
                        </a:lnSpc>
                        <a:spcBef>
                          <a:spcPts val="0"/>
                        </a:spcBef>
                        <a:spcAft>
                          <a:spcPts val="0"/>
                        </a:spcAft>
                      </a:pPr>
                      <a:r>
                        <a:rPr lang="en-US" sz="1800" b="0" i="0" dirty="0">
                          <a:effectLst/>
                          <a:latin typeface="Dagny OT" panose="020B0504020201020104" pitchFamily="34" charset="77"/>
                        </a:rPr>
                        <a:t>Users of the Chrome and Firefox browsers make better employees</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tc>
                  <a:txBody>
                    <a:bodyPr/>
                    <a:lstStyle/>
                    <a:p>
                      <a:pPr marL="0" marR="0" algn="l" fontAlgn="base">
                        <a:lnSpc>
                          <a:spcPct val="107000"/>
                        </a:lnSpc>
                        <a:spcBef>
                          <a:spcPts val="0"/>
                        </a:spcBef>
                        <a:spcAft>
                          <a:spcPts val="0"/>
                        </a:spcAft>
                      </a:pPr>
                      <a:r>
                        <a:rPr lang="en-US" sz="1800" b="0" i="0" dirty="0">
                          <a:effectLst/>
                          <a:latin typeface="Dagny OT" panose="020B0504020201020104" pitchFamily="34" charset="77"/>
                        </a:rPr>
                        <a:t>A human resources professional services firm, over employee data from Xerox and other firms</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4"/>
                  </a:ext>
                </a:extLst>
              </a:tr>
              <a:tr h="186723">
                <a:tc>
                  <a:txBody>
                    <a:bodyPr/>
                    <a:lstStyle/>
                    <a:p>
                      <a:pPr marL="457200" marR="0" lvl="1" algn="l" fontAlgn="base">
                        <a:lnSpc>
                          <a:spcPct val="107000"/>
                        </a:lnSpc>
                        <a:spcBef>
                          <a:spcPts val="0"/>
                        </a:spcBef>
                        <a:spcAft>
                          <a:spcPts val="0"/>
                        </a:spcAft>
                      </a:pPr>
                      <a:r>
                        <a:rPr lang="en-US" sz="1800" b="0" i="0" dirty="0">
                          <a:effectLst/>
                          <a:latin typeface="Dagny OT" panose="020B0504020201020104" pitchFamily="34" charset="77"/>
                        </a:rPr>
                        <a:t>Men who skip breakfast get more coronary heart disease</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tc>
                  <a:txBody>
                    <a:bodyPr/>
                    <a:lstStyle/>
                    <a:p>
                      <a:pPr marL="0" marR="0" algn="l" fontAlgn="base">
                        <a:lnSpc>
                          <a:spcPct val="107000"/>
                        </a:lnSpc>
                        <a:spcBef>
                          <a:spcPts val="0"/>
                        </a:spcBef>
                        <a:spcAft>
                          <a:spcPts val="0"/>
                        </a:spcAft>
                      </a:pPr>
                      <a:r>
                        <a:rPr lang="en-US" sz="1800" b="0" i="0" dirty="0">
                          <a:effectLst/>
                          <a:latin typeface="Dagny OT" panose="020B0504020201020104" pitchFamily="34" charset="77"/>
                        </a:rPr>
                        <a:t>Harvard University medical researchers</a:t>
                      </a:r>
                    </a:p>
                  </a:txBody>
                  <a:tcPr marL="0" marR="0" marT="0" marB="0" anchor="ctr"/>
                </a:tc>
                <a:extLst>
                  <a:ext uri="{0D108BD9-81ED-4DB2-BD59-A6C34878D82A}">
                    <a16:rowId xmlns:a16="http://schemas.microsoft.com/office/drawing/2014/main" val="10005"/>
                  </a:ext>
                </a:extLst>
              </a:tr>
              <a:tr h="0">
                <a:tc>
                  <a:txBody>
                    <a:bodyPr/>
                    <a:lstStyle/>
                    <a:p>
                      <a:pPr marL="457200" marR="0" lvl="1" algn="l" fontAlgn="base">
                        <a:lnSpc>
                          <a:spcPct val="107000"/>
                        </a:lnSpc>
                        <a:spcBef>
                          <a:spcPts val="0"/>
                        </a:spcBef>
                        <a:spcAft>
                          <a:spcPts val="0"/>
                        </a:spcAft>
                      </a:pPr>
                      <a:r>
                        <a:rPr lang="en-US" sz="1800" b="0" i="0" dirty="0">
                          <a:effectLst/>
                          <a:latin typeface="Dagny OT" panose="020B0504020201020104" pitchFamily="34" charset="77"/>
                        </a:rPr>
                        <a:t>More engaged employees have fewer accidents</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tc>
                  <a:txBody>
                    <a:bodyPr/>
                    <a:lstStyle/>
                    <a:p>
                      <a:pPr marL="0" marR="0" algn="l" fontAlgn="base">
                        <a:lnSpc>
                          <a:spcPct val="107000"/>
                        </a:lnSpc>
                        <a:spcBef>
                          <a:spcPts val="0"/>
                        </a:spcBef>
                        <a:spcAft>
                          <a:spcPts val="0"/>
                        </a:spcAft>
                      </a:pPr>
                      <a:r>
                        <a:rPr lang="en-US" sz="1800" b="0" i="0" dirty="0">
                          <a:effectLst/>
                          <a:latin typeface="Dagny OT" panose="020B0504020201020104" pitchFamily="34" charset="77"/>
                        </a:rPr>
                        <a:t>Shell</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6"/>
                  </a:ext>
                </a:extLst>
              </a:tr>
              <a:tr h="0">
                <a:tc>
                  <a:txBody>
                    <a:bodyPr/>
                    <a:lstStyle/>
                    <a:p>
                      <a:pPr marL="457200" marR="0" lvl="1" algn="l" fontAlgn="base">
                        <a:lnSpc>
                          <a:spcPct val="107000"/>
                        </a:lnSpc>
                        <a:spcBef>
                          <a:spcPts val="0"/>
                        </a:spcBef>
                        <a:spcAft>
                          <a:spcPts val="0"/>
                        </a:spcAft>
                      </a:pPr>
                      <a:r>
                        <a:rPr lang="en-US" sz="1800" b="0" i="0" dirty="0">
                          <a:effectLst/>
                          <a:latin typeface="Dagny OT" panose="020B0504020201020104" pitchFamily="34" charset="77"/>
                        </a:rPr>
                        <a:t>Smart people like curly fries</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tc>
                  <a:txBody>
                    <a:bodyPr/>
                    <a:lstStyle/>
                    <a:p>
                      <a:pPr marL="0" marR="0" algn="l" fontAlgn="base">
                        <a:lnSpc>
                          <a:spcPct val="107000"/>
                        </a:lnSpc>
                        <a:spcBef>
                          <a:spcPts val="0"/>
                        </a:spcBef>
                        <a:spcAft>
                          <a:spcPts val="0"/>
                        </a:spcAft>
                      </a:pPr>
                      <a:r>
                        <a:rPr lang="en-US" sz="1800" b="0" i="0" dirty="0">
                          <a:effectLst/>
                          <a:latin typeface="Dagny OT" panose="020B0504020201020104" pitchFamily="34" charset="77"/>
                        </a:rPr>
                        <a:t>Researchers at the University of Cambridge and Microsoft Research</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7"/>
                  </a:ext>
                </a:extLst>
              </a:tr>
              <a:tr h="0">
                <a:tc>
                  <a:txBody>
                    <a:bodyPr/>
                    <a:lstStyle/>
                    <a:p>
                      <a:pPr marL="457200" marR="0" lvl="1" algn="l" fontAlgn="base">
                        <a:lnSpc>
                          <a:spcPct val="107000"/>
                        </a:lnSpc>
                        <a:spcBef>
                          <a:spcPts val="0"/>
                        </a:spcBef>
                        <a:spcAft>
                          <a:spcPts val="0"/>
                        </a:spcAft>
                      </a:pPr>
                      <a:r>
                        <a:rPr lang="en-US" sz="1800" b="0" i="0" dirty="0">
                          <a:effectLst/>
                          <a:latin typeface="Dagny OT" panose="020B0504020201020104" pitchFamily="34" charset="77"/>
                        </a:rPr>
                        <a:t>Female-named hurricanes are more deadly</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tc>
                  <a:txBody>
                    <a:bodyPr/>
                    <a:lstStyle/>
                    <a:p>
                      <a:pPr marL="0" marR="0" algn="l" fontAlgn="base">
                        <a:lnSpc>
                          <a:spcPct val="107000"/>
                        </a:lnSpc>
                        <a:spcBef>
                          <a:spcPts val="0"/>
                        </a:spcBef>
                        <a:spcAft>
                          <a:spcPts val="0"/>
                        </a:spcAft>
                      </a:pPr>
                      <a:r>
                        <a:rPr lang="en-US" sz="1800" b="0" i="0" dirty="0">
                          <a:effectLst/>
                          <a:latin typeface="Dagny OT" panose="020B0504020201020104" pitchFamily="34" charset="77"/>
                        </a:rPr>
                        <a:t>University researchers</a:t>
                      </a:r>
                    </a:p>
                  </a:txBody>
                  <a:tcPr marL="0" marR="0" marT="0" marB="0" anchor="ctr"/>
                </a:tc>
                <a:extLst>
                  <a:ext uri="{0D108BD9-81ED-4DB2-BD59-A6C34878D82A}">
                    <a16:rowId xmlns:a16="http://schemas.microsoft.com/office/drawing/2014/main" val="10008"/>
                  </a:ext>
                </a:extLst>
              </a:tr>
              <a:tr h="0">
                <a:tc>
                  <a:txBody>
                    <a:bodyPr/>
                    <a:lstStyle/>
                    <a:p>
                      <a:pPr marL="457200" marR="0" lvl="1" algn="l" fontAlgn="base">
                        <a:lnSpc>
                          <a:spcPct val="107000"/>
                        </a:lnSpc>
                        <a:spcBef>
                          <a:spcPts val="0"/>
                        </a:spcBef>
                        <a:spcAft>
                          <a:spcPts val="0"/>
                        </a:spcAft>
                      </a:pPr>
                      <a:r>
                        <a:rPr lang="en-US" sz="1800" b="0" i="0" dirty="0">
                          <a:effectLst/>
                          <a:latin typeface="Dagny OT" panose="020B0504020201020104" pitchFamily="34" charset="77"/>
                        </a:rPr>
                        <a:t>Higher status, less polite</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tc>
                  <a:txBody>
                    <a:bodyPr/>
                    <a:lstStyle/>
                    <a:p>
                      <a:pPr marL="0" marR="0" algn="l" fontAlgn="base">
                        <a:lnSpc>
                          <a:spcPct val="107000"/>
                        </a:lnSpc>
                        <a:spcBef>
                          <a:spcPts val="0"/>
                        </a:spcBef>
                        <a:spcAft>
                          <a:spcPts val="0"/>
                        </a:spcAft>
                      </a:pPr>
                      <a:r>
                        <a:rPr lang="en-US" sz="1800" b="0" i="0" dirty="0">
                          <a:effectLst/>
                          <a:latin typeface="Dagny OT" panose="020B0504020201020104" pitchFamily="34" charset="77"/>
                        </a:rPr>
                        <a:t>Researchers examining Wikipedia behavior</a:t>
                      </a:r>
                    </a:p>
                  </a:txBody>
                  <a:tcPr marL="0" marR="0" marT="0" marB="0" anchor="ctr"/>
                </a:tc>
                <a:extLst>
                  <a:ext uri="{0D108BD9-81ED-4DB2-BD59-A6C34878D82A}">
                    <a16:rowId xmlns:a16="http://schemas.microsoft.com/office/drawing/2014/main" val="10009"/>
                  </a:ext>
                </a:extLst>
              </a:tr>
            </a:tbl>
          </a:graphicData>
        </a:graphic>
      </p:graphicFrame>
      <p:sp>
        <p:nvSpPr>
          <p:cNvPr id="2" name="Title 1"/>
          <p:cNvSpPr>
            <a:spLocks noGrp="1"/>
          </p:cNvSpPr>
          <p:nvPr>
            <p:ph type="title"/>
          </p:nvPr>
        </p:nvSpPr>
        <p:spPr/>
        <p:txBody>
          <a:bodyPr/>
          <a:lstStyle/>
          <a:p>
            <a:r>
              <a:rPr lang="en-US" dirty="0"/>
              <a:t>Causation and Correlation</a:t>
            </a:r>
            <a:endParaRPr lang="en-US" sz="2400" dirty="0"/>
          </a:p>
        </p:txBody>
      </p:sp>
    </p:spTree>
    <p:extLst>
      <p:ext uri="{BB962C8B-B14F-4D97-AF65-F5344CB8AC3E}">
        <p14:creationId xmlns:p14="http://schemas.microsoft.com/office/powerpoint/2010/main" val="149162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lnSpc>
                    <a:spcPct val="100000"/>
                  </a:lnSpc>
                </a:pPr>
                <a:r>
                  <a:rPr lang="en-US" dirty="0"/>
                  <a:t>A rule </a:t>
                </a:r>
                <a14:m>
                  <m:oMath xmlns:m="http://schemas.openxmlformats.org/officeDocument/2006/math">
                    <m:r>
                      <a:rPr lang="en-US" i="1" dirty="0" smtClean="0">
                        <a:latin typeface="Cambria Math" panose="02040503050406030204" pitchFamily="18" charset="0"/>
                      </a:rPr>
                      <m:t>𝑋</m:t>
                    </m:r>
                    <m:r>
                      <a:rPr lang="en-US" i="1" dirty="0" smtClean="0">
                        <a:latin typeface="Cambria Math" panose="02040503050406030204" pitchFamily="18" charset="0"/>
                      </a:rPr>
                      <m:t> → </m:t>
                    </m:r>
                    <m:r>
                      <a:rPr lang="en-US" i="1" dirty="0" smtClean="0">
                        <a:latin typeface="Cambria Math" panose="02040503050406030204" pitchFamily="18" charset="0"/>
                      </a:rPr>
                      <m:t>𝑌</m:t>
                    </m:r>
                  </m:oMath>
                </a14:m>
                <a:r>
                  <a:rPr lang="en-US" dirty="0"/>
                  <a:t> is a statement of the form “if </a:t>
                </a:r>
                <a14:m>
                  <m:oMath xmlns:m="http://schemas.openxmlformats.org/officeDocument/2006/math">
                    <m:r>
                      <a:rPr lang="en-US" i="1" dirty="0" smtClean="0">
                        <a:latin typeface="Cambria Math" panose="02040503050406030204" pitchFamily="18" charset="0"/>
                      </a:rPr>
                      <m:t>𝑋</m:t>
                    </m:r>
                  </m:oMath>
                </a14:m>
                <a:r>
                  <a:rPr lang="en-US" dirty="0"/>
                  <a:t> then </a:t>
                </a:r>
                <a14:m>
                  <m:oMath xmlns:m="http://schemas.openxmlformats.org/officeDocument/2006/math">
                    <m:r>
                      <a:rPr lang="en-US" i="1" dirty="0" smtClean="0">
                        <a:latin typeface="Cambria Math" panose="02040503050406030204" pitchFamily="18" charset="0"/>
                      </a:rPr>
                      <m:t>𝑌</m:t>
                    </m:r>
                  </m:oMath>
                </a14:m>
                <a:r>
                  <a:rPr lang="en-US" dirty="0"/>
                  <a:t>” built from any logical combinations of a dataset attributes. </a:t>
                </a:r>
              </a:p>
              <a:p>
                <a:pPr algn="just">
                  <a:lnSpc>
                    <a:spcPct val="100000"/>
                  </a:lnSpc>
                </a:pPr>
                <a:endParaRPr lang="en-US" sz="500" dirty="0"/>
              </a:p>
              <a:p>
                <a:pPr algn="just">
                  <a:lnSpc>
                    <a:spcPct val="100000"/>
                  </a:lnSpc>
                </a:pPr>
                <a:r>
                  <a:rPr lang="en-US" dirty="0"/>
                  <a:t>A rule </a:t>
                </a:r>
                <a:r>
                  <a:rPr lang="en-US" b="1" dirty="0"/>
                  <a:t>need not be true for all observations </a:t>
                </a:r>
                <a:r>
                  <a:rPr lang="en-US" dirty="0"/>
                  <a:t>in the dataset (i.e. rules are not necessarily 100% accurate).</a:t>
                </a:r>
              </a:p>
              <a:p>
                <a:pPr algn="just">
                  <a:lnSpc>
                    <a:spcPct val="100000"/>
                  </a:lnSpc>
                </a:pPr>
                <a:endParaRPr lang="en-CA" sz="500" dirty="0"/>
              </a:p>
              <a:p>
                <a:pPr algn="just">
                  <a:lnSpc>
                    <a:spcPct val="100000"/>
                  </a:lnSpc>
                </a:pPr>
                <a:r>
                  <a:rPr lang="en-CA" dirty="0"/>
                  <a:t>In fact, sometimes the “best” rules could be those which are only accurate 10% of the time, as opposed to rules for which the accuracy is only 5% of the time, say. </a:t>
                </a:r>
              </a:p>
              <a:p>
                <a:pPr algn="just">
                  <a:lnSpc>
                    <a:spcPct val="100000"/>
                  </a:lnSpc>
                </a:pPr>
                <a:endParaRPr lang="en-CA" sz="500" dirty="0"/>
              </a:p>
              <a:p>
                <a:pPr algn="just">
                  <a:lnSpc>
                    <a:spcPct val="100000"/>
                  </a:lnSpc>
                </a:pPr>
                <a:r>
                  <a:rPr lang="en-CA" dirty="0"/>
                  <a:t>As always, </a:t>
                </a:r>
                <a:r>
                  <a:rPr lang="en-CA" b="1" dirty="0"/>
                  <a:t>it depends on the context</a:t>
                </a:r>
                <a:r>
                  <a:rPr lang="en-CA" dirty="0"/>
                  <a:t>.</a:t>
                </a:r>
                <a:endParaRPr lang="en-US" dirty="0"/>
              </a:p>
              <a:p>
                <a:pPr algn="just"/>
                <a:endParaRPr lang="en-US" sz="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06" r="-806"/>
                </a:stretch>
              </a:blipFill>
            </p:spPr>
            <p:txBody>
              <a:bodyPr/>
              <a:lstStyle/>
              <a:p>
                <a:r>
                  <a:rPr lang="en-US">
                    <a:noFill/>
                  </a:rPr>
                  <a:t> </a:t>
                </a:r>
              </a:p>
            </p:txBody>
          </p:sp>
        </mc:Fallback>
      </mc:AlternateContent>
      <p:grpSp>
        <p:nvGrpSpPr>
          <p:cNvPr id="5" name="Group 4"/>
          <p:cNvGrpSpPr/>
          <p:nvPr/>
        </p:nvGrpSpPr>
        <p:grpSpPr>
          <a:xfrm>
            <a:off x="6740134" y="1820350"/>
            <a:ext cx="819434" cy="596470"/>
            <a:chOff x="6398762" y="1670676"/>
            <a:chExt cx="992753" cy="596470"/>
          </a:xfrm>
        </p:grpSpPr>
        <p:sp>
          <p:nvSpPr>
            <p:cNvPr id="8" name="Content Placeholder 2"/>
            <p:cNvSpPr txBox="1">
              <a:spLocks/>
            </p:cNvSpPr>
            <p:nvPr/>
          </p:nvSpPr>
          <p:spPr>
            <a:xfrm>
              <a:off x="6398762" y="1670676"/>
              <a:ext cx="992753" cy="347472"/>
            </a:xfrm>
            <a:prstGeom prst="rect">
              <a:avLst/>
            </a:prstGeom>
            <a:solidFill>
              <a:schemeClr val="accent1">
                <a:lumMod val="20000"/>
                <a:lumOff val="80000"/>
              </a:schemeClr>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en-US" sz="1400" dirty="0">
                  <a:solidFill>
                    <a:srgbClr val="FF0000"/>
                  </a:solidFill>
                </a:rPr>
                <a:t>premise</a:t>
              </a:r>
              <a:endParaRPr lang="en-US" sz="1400" b="1" dirty="0">
                <a:solidFill>
                  <a:srgbClr val="FF0000"/>
                </a:solidFill>
              </a:endParaRPr>
            </a:p>
            <a:p>
              <a:pPr marL="0" indent="0" algn="ctr">
                <a:buSzPct val="100000"/>
                <a:buFont typeface="Wingdings" panose="05000000000000000000" pitchFamily="2" charset="2"/>
                <a:buNone/>
              </a:pPr>
              <a:endParaRPr lang="en-US" sz="100" b="1" dirty="0"/>
            </a:p>
          </p:txBody>
        </p:sp>
        <p:sp>
          <p:nvSpPr>
            <p:cNvPr id="9" name="Left Arrow 8"/>
            <p:cNvSpPr/>
            <p:nvPr/>
          </p:nvSpPr>
          <p:spPr>
            <a:xfrm rot="16200000">
              <a:off x="6772466" y="2043510"/>
              <a:ext cx="245350" cy="201922"/>
            </a:xfrm>
            <a:prstGeom prst="leftArrow">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7738304" y="1820350"/>
            <a:ext cx="1026621" cy="596470"/>
            <a:chOff x="6398762" y="1670676"/>
            <a:chExt cx="992753" cy="596470"/>
          </a:xfrm>
        </p:grpSpPr>
        <p:sp>
          <p:nvSpPr>
            <p:cNvPr id="11" name="Content Placeholder 2"/>
            <p:cNvSpPr txBox="1">
              <a:spLocks/>
            </p:cNvSpPr>
            <p:nvPr/>
          </p:nvSpPr>
          <p:spPr>
            <a:xfrm>
              <a:off x="6398762" y="1670676"/>
              <a:ext cx="992753" cy="347472"/>
            </a:xfrm>
            <a:prstGeom prst="rect">
              <a:avLst/>
            </a:prstGeom>
            <a:solidFill>
              <a:schemeClr val="accent1">
                <a:lumMod val="20000"/>
                <a:lumOff val="80000"/>
              </a:schemeClr>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en-US" sz="1400" dirty="0">
                  <a:solidFill>
                    <a:srgbClr val="FF0000"/>
                  </a:solidFill>
                </a:rPr>
                <a:t>conclusion</a:t>
              </a:r>
              <a:endParaRPr lang="en-US" sz="1400" b="1" dirty="0">
                <a:solidFill>
                  <a:srgbClr val="FF0000"/>
                </a:solidFill>
              </a:endParaRPr>
            </a:p>
            <a:p>
              <a:pPr marL="0" indent="0" algn="ctr">
                <a:buSzPct val="100000"/>
                <a:buFont typeface="Wingdings" panose="05000000000000000000" pitchFamily="2" charset="2"/>
                <a:buNone/>
              </a:pPr>
              <a:endParaRPr lang="en-US" sz="100" b="1" dirty="0"/>
            </a:p>
          </p:txBody>
        </p:sp>
        <p:sp>
          <p:nvSpPr>
            <p:cNvPr id="12" name="Left Arrow 11"/>
            <p:cNvSpPr/>
            <p:nvPr/>
          </p:nvSpPr>
          <p:spPr>
            <a:xfrm rot="16200000">
              <a:off x="6772466" y="2043510"/>
              <a:ext cx="245350" cy="201922"/>
            </a:xfrm>
            <a:prstGeom prst="leftArrow">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387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a:t>To determine a rule’s strength, we compute rule metrics:</a:t>
                </a:r>
              </a:p>
              <a:p>
                <a:pPr lvl="1" algn="just"/>
                <a:r>
                  <a:rPr lang="en-US" b="1" dirty="0"/>
                  <a:t>Support </a:t>
                </a:r>
                <a:r>
                  <a:rPr lang="en-US" dirty="0"/>
                  <a:t>(coverage) measures the frequency at which a rule occurs in a dataset. A low coverage value indicates that the rule rarely occurs (whether it is true or not).</a:t>
                </a:r>
              </a:p>
              <a:p>
                <a:pPr lvl="1" algn="just"/>
                <a:r>
                  <a:rPr lang="en-US" b="1" dirty="0"/>
                  <a:t>Confidence</a:t>
                </a:r>
                <a:r>
                  <a:rPr lang="en-US" dirty="0"/>
                  <a:t> (accuracy) measures the reliability of the rule: how often does the conclusion occur in the data given that the premises have occurred. Rules with high confidence are “truer”.</a:t>
                </a:r>
              </a:p>
              <a:p>
                <a:pPr lvl="1" algn="just"/>
                <a:r>
                  <a:rPr lang="en-CA" b="1" dirty="0"/>
                  <a:t>Interest</a:t>
                </a:r>
                <a:r>
                  <a:rPr lang="en-CA" dirty="0"/>
                  <a:t> measures the difference between its confidence and the relative frequency of its conclusion. Rules with high absolute interest are… well, more interesting.  </a:t>
                </a:r>
                <a:endParaRPr lang="en-US" dirty="0"/>
              </a:p>
              <a:p>
                <a:pPr lvl="1" algn="just"/>
                <a:r>
                  <a:rPr lang="en-US" b="1" dirty="0"/>
                  <a:t>Lift</a:t>
                </a:r>
                <a:r>
                  <a:rPr lang="en-US" dirty="0"/>
                  <a:t> measures the increase in the frequency of the conclusion due to the premises. In a rule with a high lift (</a:t>
                </a:r>
                <a14:m>
                  <m:oMath xmlns:m="http://schemas.openxmlformats.org/officeDocument/2006/math">
                    <m:r>
                      <a:rPr lang="en-US" i="1" dirty="0" smtClean="0">
                        <a:latin typeface="Cambria Math" panose="02040503050406030204" pitchFamily="18" charset="0"/>
                      </a:rPr>
                      <m:t>&gt;1</m:t>
                    </m:r>
                  </m:oMath>
                </a14:m>
                <a:r>
                  <a:rPr lang="en-US" dirty="0"/>
                  <a:t>), the conclusion occurs more frequently than it would if it was independent of the premises.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06" r="-575"/>
                </a:stretch>
              </a:blipFill>
            </p:spPr>
            <p:txBody>
              <a:bodyPr/>
              <a:lstStyle/>
              <a:p>
                <a:r>
                  <a:rPr lang="en-US">
                    <a:noFill/>
                  </a:rPr>
                  <a:t> </a:t>
                </a:r>
              </a:p>
            </p:txBody>
          </p:sp>
        </mc:Fallback>
      </mc:AlternateContent>
    </p:spTree>
    <p:extLst>
      <p:ext uri="{BB962C8B-B14F-4D97-AF65-F5344CB8AC3E}">
        <p14:creationId xmlns:p14="http://schemas.microsoft.com/office/powerpoint/2010/main" val="210627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Formulas</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lvl="1" indent="0">
                  <a:buNone/>
                </a:pPr>
                <a:r>
                  <a:rPr lang="en-US" sz="2400" dirty="0"/>
                  <a:t>If </a:t>
                </a:r>
                <a14:m>
                  <m:oMath xmlns:m="http://schemas.openxmlformats.org/officeDocument/2006/math">
                    <m:r>
                      <a:rPr lang="en-US" sz="2400" i="1" dirty="0" smtClean="0">
                        <a:latin typeface="Cambria Math" panose="02040503050406030204" pitchFamily="18" charset="0"/>
                      </a:rPr>
                      <m:t>𝑁</m:t>
                    </m:r>
                  </m:oMath>
                </a14:m>
                <a:r>
                  <a:rPr lang="en-US" sz="2400" dirty="0"/>
                  <a:t> is the number of observations in the dataset:</a:t>
                </a:r>
                <a:endParaRPr lang="en-US" dirty="0"/>
              </a:p>
              <a:p>
                <a:pPr marL="617220" lvl="2" indent="-342900">
                  <a:buFont typeface="Wingdings" pitchFamily="2" charset="2"/>
                  <a:buChar char="§"/>
                </a:pPr>
                <a14:m>
                  <m:oMath xmlns:m="http://schemas.openxmlformats.org/officeDocument/2006/math">
                    <m:r>
                      <m:rPr>
                        <m:nor/>
                      </m:rPr>
                      <a:rPr lang="en-US" sz="2000">
                        <a:latin typeface="Cambria Math" panose="02040503050406030204" pitchFamily="18" charset="0"/>
                      </a:rPr>
                      <m:t>Support</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m:rPr>
                            <m:nor/>
                          </m:rPr>
                          <a:rPr lang="en-US" sz="2000">
                            <a:latin typeface="Cambria Math" panose="02040503050406030204" pitchFamily="18" charset="0"/>
                            <a:ea typeface="Cambria Math" panose="02040503050406030204" pitchFamily="18" charset="0"/>
                          </a:rPr>
                          <m:t>Freq</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r>
                          <a:rPr lang="en-US" sz="2000" i="1">
                            <a:latin typeface="Cambria Math" panose="02040503050406030204" pitchFamily="18" charset="0"/>
                            <a:ea typeface="Cambria Math" panose="02040503050406030204" pitchFamily="18" charset="0"/>
                          </a:rPr>
                          <m:t>)</m:t>
                        </m:r>
                      </m:num>
                      <m:den>
                        <m:r>
                          <a:rPr lang="en-US" sz="2000" i="1">
                            <a:latin typeface="Cambria Math" panose="02040503050406030204" pitchFamily="18" charset="0"/>
                            <a:ea typeface="Cambria Math" panose="02040503050406030204" pitchFamily="18" charset="0"/>
                          </a:rPr>
                          <m:t>𝑁</m:t>
                        </m:r>
                      </m:den>
                    </m:f>
                    <m:r>
                      <a:rPr lang="en-US" sz="2000" i="1">
                        <a:latin typeface="Cambria Math" panose="02040503050406030204" pitchFamily="18" charset="0"/>
                        <a:ea typeface="Cambria Math" panose="02040503050406030204" pitchFamily="18" charset="0"/>
                      </a:rPr>
                      <m:t>∈[0,1]</m:t>
                    </m:r>
                  </m:oMath>
                </a14:m>
                <a:endParaRPr lang="en-US" sz="2000" i="1" dirty="0">
                  <a:latin typeface="Cambria Math" panose="02040503050406030204" pitchFamily="18" charset="0"/>
                  <a:ea typeface="Cambria Math" panose="02040503050406030204" pitchFamily="18" charset="0"/>
                </a:endParaRPr>
              </a:p>
              <a:p>
                <a:pPr marL="274320" lvl="2" indent="0">
                  <a:buNone/>
                </a:pPr>
                <a:endParaRPr lang="en-US" sz="100" b="0" i="0" dirty="0">
                  <a:latin typeface="Cambria Math" panose="02040503050406030204" pitchFamily="18" charset="0"/>
                </a:endParaRPr>
              </a:p>
              <a:p>
                <a:pPr marL="617220" lvl="2" indent="-342900">
                  <a:buFont typeface="Wingdings" pitchFamily="2" charset="2"/>
                  <a:buChar char="§"/>
                </a:pPr>
                <a14:m>
                  <m:oMath xmlns:m="http://schemas.openxmlformats.org/officeDocument/2006/math">
                    <m:r>
                      <m:rPr>
                        <m:nor/>
                      </m:rPr>
                      <a:rPr lang="en-US" sz="2000" b="0" i="0" smtClean="0">
                        <a:latin typeface="Cambria Math" panose="02040503050406030204" pitchFamily="18" charset="0"/>
                      </a:rPr>
                      <m:t>Confidence</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𝑌</m:t>
                        </m:r>
                      </m:e>
                      <m:e>
                        <m:r>
                          <a:rPr lang="en-US" sz="2000" b="0" i="1" smtClean="0">
                            <a:latin typeface="Cambria Math" panose="02040503050406030204" pitchFamily="18" charset="0"/>
                            <a:ea typeface="Cambria Math" panose="02040503050406030204" pitchFamily="18" charset="0"/>
                          </a:rPr>
                          <m:t>𝑋</m:t>
                        </m:r>
                      </m:e>
                    </m:d>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m:rPr>
                            <m:nor/>
                          </m:rPr>
                          <a:rPr lang="en-US" sz="2000">
                            <a:latin typeface="Cambria Math" panose="02040503050406030204" pitchFamily="18" charset="0"/>
                            <a:ea typeface="Cambria Math" panose="02040503050406030204" pitchFamily="18" charset="0"/>
                          </a:rPr>
                          <m:t>Freq</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r>
                          <a:rPr lang="en-US" sz="2000" i="1">
                            <a:latin typeface="Cambria Math" panose="02040503050406030204" pitchFamily="18" charset="0"/>
                            <a:ea typeface="Cambria Math" panose="02040503050406030204" pitchFamily="18" charset="0"/>
                          </a:rPr>
                          <m:t>)</m:t>
                        </m:r>
                      </m:num>
                      <m:den>
                        <m:r>
                          <m:rPr>
                            <m:nor/>
                          </m:rPr>
                          <a:rPr lang="en-US" sz="2000" b="0" i="0" smtClean="0">
                            <a:latin typeface="Cambria Math" panose="02040503050406030204" pitchFamily="18" charset="0"/>
                            <a:ea typeface="Cambria Math" panose="02040503050406030204" pitchFamily="18" charset="0"/>
                          </a:rPr>
                          <m:t>Freq</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den>
                    </m:f>
                    <m:r>
                      <a:rPr lang="en-US" sz="2000" i="1">
                        <a:latin typeface="Cambria Math" panose="02040503050406030204" pitchFamily="18" charset="0"/>
                        <a:ea typeface="Cambria Math" panose="02040503050406030204" pitchFamily="18" charset="0"/>
                      </a:rPr>
                      <m:t>∈[0,1]</m:t>
                    </m:r>
                  </m:oMath>
                </a14:m>
                <a:endParaRPr lang="en-US" sz="2000" i="1" dirty="0">
                  <a:latin typeface="Cambria Math" panose="02040503050406030204" pitchFamily="18" charset="0"/>
                  <a:ea typeface="Cambria Math" panose="02040503050406030204" pitchFamily="18" charset="0"/>
                </a:endParaRPr>
              </a:p>
              <a:p>
                <a:pPr marL="274320" lvl="2" indent="0">
                  <a:buNone/>
                </a:pPr>
                <a:endParaRPr lang="en-CA" sz="100" b="0" i="0" dirty="0">
                  <a:latin typeface="Cambria Math" panose="02040503050406030204" pitchFamily="18" charset="0"/>
                </a:endParaRPr>
              </a:p>
              <a:p>
                <a:pPr marL="617220" lvl="2" indent="-342900">
                  <a:buFont typeface="Wingdings" pitchFamily="2" charset="2"/>
                  <a:buChar char="§"/>
                </a:pPr>
                <a14:m>
                  <m:oMath xmlns:m="http://schemas.openxmlformats.org/officeDocument/2006/math">
                    <m:r>
                      <m:rPr>
                        <m:nor/>
                      </m:rPr>
                      <a:rPr lang="en-CA" sz="2000" b="0" i="0" smtClean="0">
                        <a:latin typeface="Cambria Math" panose="02040503050406030204" pitchFamily="18" charset="0"/>
                      </a:rPr>
                      <m:t>Interest</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a:rPr lang="en-US" sz="2000" b="0" i="1" smtClean="0">
                        <a:latin typeface="Cambria Math" panose="02040503050406030204" pitchFamily="18" charset="0"/>
                      </a:rPr>
                      <m:t>=</m:t>
                    </m:r>
                    <m:r>
                      <m:rPr>
                        <m:nor/>
                      </m:rPr>
                      <a:rPr lang="en-US" sz="2000">
                        <a:latin typeface="Cambria Math" panose="02040503050406030204" pitchFamily="18" charset="0"/>
                      </a:rPr>
                      <m:t>Confidence</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a:rPr lang="en-CA"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m:rPr>
                            <m:nor/>
                          </m:rPr>
                          <a:rPr lang="en-US" sz="2000">
                            <a:latin typeface="Cambria Math" panose="02040503050406030204" pitchFamily="18" charset="0"/>
                            <a:ea typeface="Cambria Math" panose="02040503050406030204" pitchFamily="18" charset="0"/>
                          </a:rPr>
                          <m:t>Freq</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𝑌</m:t>
                            </m:r>
                          </m:e>
                        </m:d>
                      </m:num>
                      <m:den>
                        <m:r>
                          <a:rPr lang="en-US" sz="2000" i="1">
                            <a:latin typeface="Cambria Math" panose="02040503050406030204" pitchFamily="18" charset="0"/>
                            <a:ea typeface="Cambria Math" panose="02040503050406030204" pitchFamily="18" charset="0"/>
                          </a:rPr>
                          <m:t>𝑁</m:t>
                        </m:r>
                      </m:den>
                    </m:f>
                    <m:r>
                      <a:rPr lang="en-US" sz="200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oMath>
                </a14:m>
                <a:endParaRPr lang="en-US" sz="2000" dirty="0"/>
              </a:p>
              <a:p>
                <a:pPr marL="274320" lvl="2" indent="0">
                  <a:buNone/>
                </a:pPr>
                <a:endParaRPr lang="en-CA" sz="100" dirty="0">
                  <a:latin typeface="Cambria Math" panose="02040503050406030204" pitchFamily="18" charset="0"/>
                </a:endParaRPr>
              </a:p>
              <a:p>
                <a:pPr marL="617220" lvl="2" indent="-342900">
                  <a:buFont typeface="Wingdings" pitchFamily="2" charset="2"/>
                  <a:buChar char="§"/>
                </a:pPr>
                <a14:m>
                  <m:oMath xmlns:m="http://schemas.openxmlformats.org/officeDocument/2006/math">
                    <m:r>
                      <m:rPr>
                        <m:nor/>
                      </m:rPr>
                      <a:rPr lang="en-US" sz="2000">
                        <a:latin typeface="Cambria Math" panose="02040503050406030204" pitchFamily="18" charset="0"/>
                      </a:rPr>
                      <m:t>Lift</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a:rPr lang="en-US" sz="2000" i="1">
                        <a:latin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𝑁</m:t>
                            </m:r>
                          </m:e>
                          <m:sup>
                            <m:r>
                              <a:rPr lang="en-US" sz="2000" i="1">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m:t>
                        </m:r>
                        <m:r>
                          <m:rPr>
                            <m:nor/>
                          </m:rPr>
                          <a:rPr lang="en-US" sz="2000">
                            <a:latin typeface="Cambria Math" panose="02040503050406030204" pitchFamily="18" charset="0"/>
                          </a:rPr>
                          <m:t>Support</m:t>
                        </m:r>
                        <m:r>
                          <a:rPr lang="en-US" sz="2000" i="1">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m:rPr>
                            <m:nor/>
                          </m:rPr>
                          <a:rPr lang="en-US" sz="2000" dirty="0">
                            <a:ea typeface="Cambria Math" panose="02040503050406030204" pitchFamily="18" charset="0"/>
                          </a:rPr>
                          <m:t> </m:t>
                        </m:r>
                      </m:num>
                      <m:den>
                        <m:r>
                          <m:rPr>
                            <m:nor/>
                          </m:rPr>
                          <a:rPr lang="en-US" sz="2000">
                            <a:latin typeface="Cambria Math" panose="02040503050406030204" pitchFamily="18" charset="0"/>
                            <a:ea typeface="Cambria Math" panose="02040503050406030204" pitchFamily="18" charset="0"/>
                          </a:rPr>
                          <m:t>Freq</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m:rPr>
                            <m:nor/>
                          </m:rPr>
                          <a:rPr lang="en-US" sz="2000">
                            <a:latin typeface="Cambria Math" panose="02040503050406030204" pitchFamily="18" charset="0"/>
                            <a:ea typeface="Cambria Math" panose="02040503050406030204" pitchFamily="18" charset="0"/>
                          </a:rPr>
                          <m:t>Freq</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r>
                          <a:rPr lang="en-US" sz="2000" i="1">
                            <a:latin typeface="Cambria Math" panose="02040503050406030204" pitchFamily="18" charset="0"/>
                            <a:ea typeface="Cambria Math" panose="02040503050406030204" pitchFamily="18" charset="0"/>
                          </a:rPr>
                          <m:t>)</m:t>
                        </m:r>
                      </m:den>
                    </m:f>
                    <m:r>
                      <a:rPr lang="en-US" sz="2000" i="1">
                        <a:latin typeface="Cambria Math" panose="02040503050406030204" pitchFamily="18" charset="0"/>
                        <a:ea typeface="Cambria Math" panose="02040503050406030204" pitchFamily="18" charset="0"/>
                      </a:rPr>
                      <m:t>∈(0,</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𝑁</m:t>
                        </m:r>
                      </m:e>
                      <m:sup>
                        <m:r>
                          <a:rPr lang="en-US" sz="2000" i="1">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m:t>
                    </m:r>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06"/>
                </a:stretch>
              </a:blipFill>
            </p:spPr>
            <p:txBody>
              <a:bodyPr/>
              <a:lstStyle/>
              <a:p>
                <a:r>
                  <a:rPr lang="en-US">
                    <a:noFill/>
                  </a:rPr>
                  <a:t> </a:t>
                </a:r>
              </a:p>
            </p:txBody>
          </p:sp>
        </mc:Fallback>
      </mc:AlternateContent>
      <p:grpSp>
        <p:nvGrpSpPr>
          <p:cNvPr id="8" name="Group 7"/>
          <p:cNvGrpSpPr/>
          <p:nvPr/>
        </p:nvGrpSpPr>
        <p:grpSpPr>
          <a:xfrm>
            <a:off x="5292552" y="3103995"/>
            <a:ext cx="3810538" cy="521056"/>
            <a:chOff x="6089796" y="1670676"/>
            <a:chExt cx="4616507" cy="521056"/>
          </a:xfrm>
        </p:grpSpPr>
        <p:sp>
          <p:nvSpPr>
            <p:cNvPr id="10" name="Left Arrow 9"/>
            <p:cNvSpPr/>
            <p:nvPr/>
          </p:nvSpPr>
          <p:spPr>
            <a:xfrm>
              <a:off x="6089796" y="1848875"/>
              <a:ext cx="490788" cy="164658"/>
            </a:xfrm>
            <a:prstGeom prst="leftArrow">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6398761" y="1670676"/>
              <a:ext cx="4307542" cy="521056"/>
            </a:xfrm>
            <a:prstGeom prst="rect">
              <a:avLst/>
            </a:prstGeom>
            <a:solidFill>
              <a:schemeClr val="accent1">
                <a:lumMod val="20000"/>
                <a:lumOff val="80000"/>
              </a:schemeClr>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en-US" sz="1400" dirty="0">
                  <a:solidFill>
                    <a:srgbClr val="FF0000"/>
                  </a:solidFill>
                </a:rPr>
                <a:t>Proportion of instances where the premise and the conclusion occur together</a:t>
              </a:r>
              <a:endParaRPr lang="en-US" sz="1400" b="1" dirty="0">
                <a:solidFill>
                  <a:srgbClr val="FF0000"/>
                </a:solidFill>
              </a:endParaRPr>
            </a:p>
            <a:p>
              <a:pPr marL="0" indent="0" algn="ctr">
                <a:buSzPct val="100000"/>
                <a:buFont typeface="Wingdings" panose="05000000000000000000" pitchFamily="2" charset="2"/>
                <a:buNone/>
              </a:pPr>
              <a:endParaRPr lang="en-US" sz="100" b="1" dirty="0"/>
            </a:p>
          </p:txBody>
        </p:sp>
      </p:grpSp>
      <p:grpSp>
        <p:nvGrpSpPr>
          <p:cNvPr id="11" name="Group 10"/>
          <p:cNvGrpSpPr/>
          <p:nvPr/>
        </p:nvGrpSpPr>
        <p:grpSpPr>
          <a:xfrm>
            <a:off x="6792717" y="3880195"/>
            <a:ext cx="3758065" cy="521056"/>
            <a:chOff x="6153367" y="1670676"/>
            <a:chExt cx="4552936" cy="521056"/>
          </a:xfrm>
        </p:grpSpPr>
        <p:sp>
          <p:nvSpPr>
            <p:cNvPr id="12" name="Left Arrow 11"/>
            <p:cNvSpPr/>
            <p:nvPr/>
          </p:nvSpPr>
          <p:spPr>
            <a:xfrm>
              <a:off x="6153367" y="1859243"/>
              <a:ext cx="490788" cy="164658"/>
            </a:xfrm>
            <a:prstGeom prst="leftArrow">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txBox="1">
              <a:spLocks/>
            </p:cNvSpPr>
            <p:nvPr/>
          </p:nvSpPr>
          <p:spPr>
            <a:xfrm>
              <a:off x="6398761" y="1670676"/>
              <a:ext cx="4307542" cy="521056"/>
            </a:xfrm>
            <a:prstGeom prst="rect">
              <a:avLst/>
            </a:prstGeom>
            <a:solidFill>
              <a:schemeClr val="accent1">
                <a:lumMod val="20000"/>
                <a:lumOff val="80000"/>
              </a:schemeClr>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en-US" sz="1400" dirty="0">
                  <a:solidFill>
                    <a:srgbClr val="FF0000"/>
                  </a:solidFill>
                </a:rPr>
                <a:t>Proportion of instances where the conclusion occurs when the premise occurs</a:t>
              </a:r>
              <a:endParaRPr lang="en-US" sz="1400" b="1" dirty="0">
                <a:solidFill>
                  <a:srgbClr val="FF0000"/>
                </a:solidFill>
              </a:endParaRPr>
            </a:p>
            <a:p>
              <a:pPr marL="0" indent="0" algn="ctr">
                <a:buSzPct val="100000"/>
                <a:buFont typeface="Wingdings" panose="05000000000000000000" pitchFamily="2" charset="2"/>
                <a:buNone/>
              </a:pPr>
              <a:endParaRPr lang="en-US" sz="100" b="1" dirty="0"/>
            </a:p>
          </p:txBody>
        </p:sp>
      </p:grpSp>
      <p:grpSp>
        <p:nvGrpSpPr>
          <p:cNvPr id="14" name="Group 13"/>
          <p:cNvGrpSpPr/>
          <p:nvPr/>
        </p:nvGrpSpPr>
        <p:grpSpPr>
          <a:xfrm>
            <a:off x="5798928" y="5881391"/>
            <a:ext cx="1350440" cy="423268"/>
            <a:chOff x="6040151" y="1768464"/>
            <a:chExt cx="1636072" cy="423268"/>
          </a:xfrm>
        </p:grpSpPr>
        <p:sp>
          <p:nvSpPr>
            <p:cNvPr id="15" name="Left Arrow 14"/>
            <p:cNvSpPr/>
            <p:nvPr/>
          </p:nvSpPr>
          <p:spPr>
            <a:xfrm rot="2226129">
              <a:off x="6040151" y="1768464"/>
              <a:ext cx="490788" cy="164658"/>
            </a:xfrm>
            <a:prstGeom prst="leftArrow">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p:cNvSpPr txBox="1">
              <a:spLocks/>
            </p:cNvSpPr>
            <p:nvPr/>
          </p:nvSpPr>
          <p:spPr>
            <a:xfrm>
              <a:off x="6398761" y="1850792"/>
              <a:ext cx="1277462" cy="340940"/>
            </a:xfrm>
            <a:prstGeom prst="rect">
              <a:avLst/>
            </a:prstGeom>
            <a:solidFill>
              <a:schemeClr val="accent1">
                <a:lumMod val="20000"/>
                <a:lumOff val="80000"/>
              </a:schemeClr>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en-US" sz="1400" dirty="0">
                  <a:solidFill>
                    <a:srgbClr val="FF0000"/>
                  </a:solidFill>
                </a:rPr>
                <a:t>… ?!?</a:t>
              </a:r>
              <a:endParaRPr lang="en-US" sz="1400" b="1" dirty="0">
                <a:solidFill>
                  <a:srgbClr val="FF0000"/>
                </a:solidFill>
              </a:endParaRPr>
            </a:p>
            <a:p>
              <a:pPr marL="0" indent="0" algn="ctr">
                <a:buSzPct val="100000"/>
                <a:buFont typeface="Wingdings" panose="05000000000000000000" pitchFamily="2" charset="2"/>
                <a:buNone/>
              </a:pPr>
              <a:endParaRPr lang="en-US" sz="100" b="1" dirty="0"/>
            </a:p>
          </p:txBody>
        </p:sp>
      </p:grpSp>
    </p:spTree>
    <p:extLst>
      <p:ext uri="{BB962C8B-B14F-4D97-AF65-F5344CB8AC3E}">
        <p14:creationId xmlns:p14="http://schemas.microsoft.com/office/powerpoint/2010/main" val="128134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00000"/>
                  </a:lnSpc>
                </a:pPr>
                <a:r>
                  <a:rPr lang="en-US" dirty="0"/>
                  <a:t>Hypothetical music dataset containing data for </a:t>
                </a:r>
                <a14:m>
                  <m:oMath xmlns:m="http://schemas.openxmlformats.org/officeDocument/2006/math">
                    <m:r>
                      <a:rPr lang="en-US" i="1" dirty="0">
                        <a:latin typeface="Cambria Math" panose="02040503050406030204" pitchFamily="18" charset="0"/>
                      </a:rPr>
                      <m:t>𝑁</m:t>
                    </m:r>
                    <m:r>
                      <a:rPr lang="en-US" i="1" dirty="0">
                        <a:latin typeface="Cambria Math" panose="02040503050406030204" pitchFamily="18" charset="0"/>
                      </a:rPr>
                      <m:t> = 15,356</m:t>
                    </m:r>
                  </m:oMath>
                </a14:m>
                <a:r>
                  <a:rPr lang="en-US" dirty="0"/>
                  <a:t> music lovers</a:t>
                </a:r>
              </a:p>
              <a:p>
                <a:pPr>
                  <a:lnSpc>
                    <a:spcPct val="100000"/>
                  </a:lnSpc>
                </a:pPr>
                <a:endParaRPr lang="en-US" sz="100" dirty="0"/>
              </a:p>
              <a:p>
                <a:pPr>
                  <a:lnSpc>
                    <a:spcPct val="100000"/>
                  </a:lnSpc>
                </a:pPr>
                <a:r>
                  <a:rPr lang="en-US" b="1" dirty="0"/>
                  <a:t>Candidate Rule </a:t>
                </a:r>
                <a:r>
                  <a:rPr lang="en-US" dirty="0"/>
                  <a:t>(</a:t>
                </a:r>
                <a14:m>
                  <m:oMath xmlns:m="http://schemas.openxmlformats.org/officeDocument/2006/math">
                    <m:r>
                      <a:rPr lang="en-US" b="0" i="1" dirty="0" smtClean="0">
                        <a:latin typeface="Cambria Math" panose="02040503050406030204" pitchFamily="18" charset="0"/>
                      </a:rPr>
                      <m:t>𝑅𝑀</m:t>
                    </m:r>
                  </m:oMath>
                </a14:m>
                <a:r>
                  <a:rPr lang="en-US" dirty="0"/>
                  <a:t>): “If an individual is born before 1976 (</a:t>
                </a:r>
                <a14:m>
                  <m:oMath xmlns:m="http://schemas.openxmlformats.org/officeDocument/2006/math">
                    <m:r>
                      <a:rPr lang="en-US" i="1" dirty="0" smtClean="0">
                        <a:latin typeface="Cambria Math" panose="02040503050406030204" pitchFamily="18" charset="0"/>
                      </a:rPr>
                      <m:t>𝑋</m:t>
                    </m:r>
                  </m:oMath>
                </a14:m>
                <a:r>
                  <a:rPr lang="en-US" dirty="0"/>
                  <a:t>), then they own a copy of </a:t>
                </a:r>
                <a:r>
                  <a:rPr lang="en-CA" dirty="0"/>
                  <a:t>at least one Beatles album,</a:t>
                </a:r>
                <a:r>
                  <a:rPr lang="en-US" dirty="0"/>
                  <a:t> in some format (</a:t>
                </a:r>
                <a14:m>
                  <m:oMath xmlns:m="http://schemas.openxmlformats.org/officeDocument/2006/math">
                    <m:r>
                      <a:rPr lang="en-US" i="1" dirty="0" smtClean="0">
                        <a:latin typeface="Cambria Math" panose="02040503050406030204" pitchFamily="18" charset="0"/>
                      </a:rPr>
                      <m:t>𝑌</m:t>
                    </m:r>
                  </m:oMath>
                </a14:m>
                <a:r>
                  <a:rPr lang="en-US" dirty="0"/>
                  <a:t>)”. </a:t>
                </a:r>
              </a:p>
              <a:p>
                <a:pPr>
                  <a:lnSpc>
                    <a:spcPct val="100000"/>
                  </a:lnSpc>
                </a:pPr>
                <a:endParaRPr lang="en-US" sz="100" dirty="0"/>
              </a:p>
              <a:p>
                <a:pPr>
                  <a:lnSpc>
                    <a:spcPct val="100000"/>
                  </a:lnSpc>
                </a:pPr>
                <a:r>
                  <a:rPr lang="en-US" dirty="0"/>
                  <a:t>Let’s assume that  </a:t>
                </a:r>
              </a:p>
              <a:p>
                <a:pPr lvl="1">
                  <a:lnSpc>
                    <a:spcPct val="100000"/>
                  </a:lnSpc>
                </a:pPr>
                <a14:m>
                  <m:oMath xmlns:m="http://schemas.openxmlformats.org/officeDocument/2006/math">
                    <m:r>
                      <m:rPr>
                        <m:nor/>
                      </m:rPr>
                      <a:rPr lang="en-US" sz="2200" i="0" dirty="0" smtClean="0">
                        <a:latin typeface="Cambria Math" panose="02040503050406030204" pitchFamily="18" charset="0"/>
                        <a:ea typeface="Cambria Math" panose="02040503050406030204" pitchFamily="18" charset="0"/>
                      </a:rPr>
                      <m:t>Freq</m:t>
                    </m:r>
                    <m:r>
                      <a:rPr lang="en-US" sz="2200" i="1" dirty="0" smtClean="0">
                        <a:latin typeface="Cambria Math" panose="02040503050406030204" pitchFamily="18" charset="0"/>
                        <a:ea typeface="Cambria Math" panose="02040503050406030204" pitchFamily="18" charset="0"/>
                      </a:rPr>
                      <m:t>(</m:t>
                    </m:r>
                    <m:r>
                      <a:rPr lang="en-US" sz="2200" i="1" dirty="0" smtClean="0">
                        <a:latin typeface="Cambria Math" panose="02040503050406030204" pitchFamily="18" charset="0"/>
                        <a:ea typeface="Cambria Math" panose="02040503050406030204" pitchFamily="18" charset="0"/>
                      </a:rPr>
                      <m:t>𝑋</m:t>
                    </m:r>
                    <m:r>
                      <a:rPr lang="en-US" sz="2200" i="1" dirty="0">
                        <a:latin typeface="Cambria Math" panose="02040503050406030204" pitchFamily="18" charset="0"/>
                        <a:ea typeface="Cambria Math" panose="02040503050406030204" pitchFamily="18" charset="0"/>
                      </a:rPr>
                      <m:t>)=3888 </m:t>
                    </m:r>
                  </m:oMath>
                </a14:m>
                <a:r>
                  <a:rPr lang="en-US" sz="2200" dirty="0"/>
                  <a:t>individuals were born before 1976</a:t>
                </a:r>
              </a:p>
              <a:p>
                <a:pPr lvl="1">
                  <a:lnSpc>
                    <a:spcPct val="100000"/>
                  </a:lnSpc>
                </a:pPr>
                <a14:m>
                  <m:oMath xmlns:m="http://schemas.openxmlformats.org/officeDocument/2006/math">
                    <m:r>
                      <m:rPr>
                        <m:nor/>
                      </m:rPr>
                      <a:rPr lang="en-US" sz="2200" dirty="0" smtClean="0">
                        <a:latin typeface="Cambria Math" panose="02040503050406030204" pitchFamily="18" charset="0"/>
                        <a:ea typeface="Cambria Math" panose="02040503050406030204" pitchFamily="18" charset="0"/>
                      </a:rPr>
                      <m:t>Freq</m:t>
                    </m:r>
                    <m:r>
                      <a:rPr lang="en-US" sz="2200" i="0" dirty="0" smtClean="0">
                        <a:latin typeface="Cambria Math" panose="02040503050406030204" pitchFamily="18" charset="0"/>
                        <a:ea typeface="Cambria Math" panose="02040503050406030204" pitchFamily="18" charset="0"/>
                      </a:rPr>
                      <m:t>(</m:t>
                    </m:r>
                    <m:r>
                      <m:rPr>
                        <m:sty m:val="p"/>
                      </m:rPr>
                      <a:rPr lang="en-US" sz="2200" i="0" dirty="0" smtClean="0">
                        <a:latin typeface="Cambria Math" panose="02040503050406030204" pitchFamily="18" charset="0"/>
                        <a:ea typeface="Cambria Math" panose="02040503050406030204" pitchFamily="18" charset="0"/>
                      </a:rPr>
                      <m:t>Y</m:t>
                    </m:r>
                    <m:r>
                      <a:rPr lang="en-US" sz="2200" i="0" dirty="0">
                        <a:latin typeface="Cambria Math" panose="02040503050406030204" pitchFamily="18" charset="0"/>
                        <a:ea typeface="Cambria Math" panose="02040503050406030204" pitchFamily="18" charset="0"/>
                      </a:rPr>
                      <m:t>)=9092</m:t>
                    </m:r>
                  </m:oMath>
                </a14:m>
                <a:r>
                  <a:rPr lang="en-US" sz="2200" dirty="0">
                    <a:latin typeface="Cambria Math" panose="02040503050406030204" pitchFamily="18" charset="0"/>
                    <a:ea typeface="Cambria Math" panose="02040503050406030204" pitchFamily="18" charset="0"/>
                  </a:rPr>
                  <a:t> </a:t>
                </a:r>
                <a:r>
                  <a:rPr lang="en-US" sz="2200" dirty="0"/>
                  <a:t>individuals have a copy of at least one Beatles album</a:t>
                </a:r>
              </a:p>
              <a:p>
                <a:pPr lvl="1">
                  <a:lnSpc>
                    <a:spcPct val="100000"/>
                  </a:lnSpc>
                </a:pPr>
                <a14:m>
                  <m:oMath xmlns:m="http://schemas.openxmlformats.org/officeDocument/2006/math">
                    <m:r>
                      <m:rPr>
                        <m:nor/>
                      </m:rPr>
                      <a:rPr lang="en-US" sz="2200" dirty="0">
                        <a:latin typeface="Cambria Math" panose="02040503050406030204" pitchFamily="18" charset="0"/>
                        <a:ea typeface="Cambria Math" panose="02040503050406030204" pitchFamily="18" charset="0"/>
                      </a:rPr>
                      <m:t>Freq</m:t>
                    </m:r>
                    <m:r>
                      <a:rPr lang="en-US" sz="2200" i="1" dirty="0">
                        <a:latin typeface="Cambria Math" panose="02040503050406030204" pitchFamily="18" charset="0"/>
                        <a:ea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𝑋</m:t>
                    </m:r>
                    <m:r>
                      <a:rPr lang="en-US" sz="2200" b="0" i="1" dirty="0" smtClean="0">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ea typeface="Cambria Math" panose="02040503050406030204" pitchFamily="18" charset="0"/>
                      </a:rPr>
                      <m:t>𝑌</m:t>
                    </m:r>
                    <m:r>
                      <a:rPr lang="en-US" sz="2200" i="1" dirty="0">
                        <a:latin typeface="Cambria Math" panose="02040503050406030204" pitchFamily="18" charset="0"/>
                        <a:ea typeface="Cambria Math" panose="02040503050406030204" pitchFamily="18" charset="0"/>
                      </a:rPr>
                      <m:t>)=2720</m:t>
                    </m:r>
                  </m:oMath>
                </a14:m>
                <a:r>
                  <a:rPr lang="en-US" sz="2200" dirty="0">
                    <a:latin typeface="Cambria Math" panose="02040503050406030204" pitchFamily="18" charset="0"/>
                    <a:ea typeface="Cambria Math" panose="02040503050406030204" pitchFamily="18" charset="0"/>
                  </a:rPr>
                  <a:t> </a:t>
                </a:r>
                <a:r>
                  <a:rPr lang="en-US" sz="2200" dirty="0"/>
                  <a:t>individuals were born before 1976 and have a copy of at least one Beatles album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06" r="-230"/>
                </a:stretch>
              </a:blipFill>
            </p:spPr>
            <p:txBody>
              <a:bodyPr/>
              <a:lstStyle/>
              <a:p>
                <a:r>
                  <a:rPr lang="en-US">
                    <a:noFill/>
                  </a:rPr>
                  <a:t> </a:t>
                </a:r>
              </a:p>
            </p:txBody>
          </p:sp>
        </mc:Fallback>
      </mc:AlternateContent>
    </p:spTree>
    <p:extLst>
      <p:ext uri="{BB962C8B-B14F-4D97-AF65-F5344CB8AC3E}">
        <p14:creationId xmlns:p14="http://schemas.microsoft.com/office/powerpoint/2010/main" val="110658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lnSpc>
                    <a:spcPct val="100000"/>
                  </a:lnSpc>
                </a:pPr>
                <a:r>
                  <a:rPr lang="en-US" dirty="0"/>
                  <a:t>The 4 metrics are: </a:t>
                </a:r>
              </a:p>
              <a:p>
                <a:pPr lvl="1" algn="just">
                  <a:lnSpc>
                    <a:spcPct val="100000"/>
                  </a:lnSpc>
                </a:pPr>
                <a14:m>
                  <m:oMath xmlns:m="http://schemas.openxmlformats.org/officeDocument/2006/math">
                    <m:r>
                      <m:rPr>
                        <m:nor/>
                      </m:rPr>
                      <a:rPr lang="en-US" i="0" dirty="0" smtClean="0">
                        <a:latin typeface="Cambria Math" panose="02040503050406030204" pitchFamily="18" charset="0"/>
                        <a:ea typeface="Cambria Math" panose="02040503050406030204" pitchFamily="18" charset="0"/>
                      </a:rPr>
                      <m:t>Support</m:t>
                    </m:r>
                    <m:d>
                      <m:dPr>
                        <m:ctrlPr>
                          <a:rPr lang="en-US" i="1" dirty="0" smtClean="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rPr>
                          <m:t>𝑅𝑀</m:t>
                        </m:r>
                      </m:e>
                    </m:d>
                    <m:r>
                      <a:rPr lang="en-US" i="1" dirty="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2720</m:t>
                        </m:r>
                      </m:num>
                      <m:den>
                        <m:r>
                          <a:rPr lang="en-US" i="1" dirty="0">
                            <a:latin typeface="Cambria Math" panose="02040503050406030204" pitchFamily="18" charset="0"/>
                            <a:ea typeface="Cambria Math" panose="02040503050406030204" pitchFamily="18" charset="0"/>
                          </a:rPr>
                          <m:t>15</m:t>
                        </m:r>
                        <m:r>
                          <a:rPr lang="en-US" b="0"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356</m:t>
                        </m:r>
                      </m:den>
                    </m:f>
                    <m:r>
                      <a:rPr lang="en-US" i="1" dirty="0">
                        <a:latin typeface="Cambria Math" panose="02040503050406030204" pitchFamily="18" charset="0"/>
                        <a:ea typeface="Cambria Math" panose="02040503050406030204" pitchFamily="18" charset="0"/>
                      </a:rPr>
                      <m:t>≈ 18%</m:t>
                    </m:r>
                    <m:r>
                      <a:rPr lang="en-US" b="0" i="0" dirty="0" smtClean="0">
                        <a:latin typeface="Cambria Math" panose="02040503050406030204" pitchFamily="18" charset="0"/>
                        <a:ea typeface="Cambria Math" panose="02040503050406030204" pitchFamily="18" charset="0"/>
                      </a:rPr>
                      <m:t> </m:t>
                    </m:r>
                  </m:oMath>
                </a14:m>
                <a:r>
                  <a:rPr lang="en-US" dirty="0">
                    <a:latin typeface="Cambria Math" panose="02040503050406030204" pitchFamily="18" charset="0"/>
                    <a:ea typeface="Cambria Math" panose="02040503050406030204" pitchFamily="18" charset="0"/>
                  </a:rPr>
                  <a:t> </a:t>
                </a:r>
                <a:r>
                  <a:rPr lang="en-US" dirty="0"/>
                  <a:t>(</a:t>
                </a:r>
                <a14:m>
                  <m:oMath xmlns:m="http://schemas.openxmlformats.org/officeDocument/2006/math">
                    <m:r>
                      <a:rPr lang="en-US" i="1" dirty="0">
                        <a:latin typeface="Cambria Math" panose="02040503050406030204" pitchFamily="18" charset="0"/>
                      </a:rPr>
                      <m:t>𝑅𝑀</m:t>
                    </m:r>
                  </m:oMath>
                </a14:m>
                <a:r>
                  <a:rPr lang="en-US" dirty="0"/>
                  <a:t> occurs in 18% of the observations)</a:t>
                </a:r>
              </a:p>
              <a:p>
                <a:pPr lvl="1" algn="just">
                  <a:lnSpc>
                    <a:spcPct val="100000"/>
                  </a:lnSpc>
                </a:pPr>
                <a14:m>
                  <m:oMath xmlns:m="http://schemas.openxmlformats.org/officeDocument/2006/math">
                    <m:r>
                      <m:rPr>
                        <m:nor/>
                      </m:rPr>
                      <a:rPr lang="en-US" b="0" i="0" dirty="0" smtClean="0">
                        <a:latin typeface="Cambria Math" panose="02040503050406030204" pitchFamily="18" charset="0"/>
                        <a:ea typeface="Cambria Math" panose="02040503050406030204" pitchFamily="18" charset="0"/>
                      </a:rPr>
                      <m:t>Confidence</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rPr>
                          <m:t>𝑅𝑀</m:t>
                        </m:r>
                      </m:e>
                    </m:d>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2720</m:t>
                        </m:r>
                      </m:num>
                      <m:den>
                        <m:r>
                          <a:rPr lang="en-US" b="0" i="1" dirty="0" smtClean="0">
                            <a:latin typeface="Cambria Math" panose="02040503050406030204" pitchFamily="18" charset="0"/>
                            <a:ea typeface="Cambria Math" panose="02040503050406030204" pitchFamily="18" charset="0"/>
                          </a:rPr>
                          <m:t>3888</m:t>
                        </m:r>
                      </m:den>
                    </m:f>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70</m:t>
                    </m:r>
                    <m:r>
                      <a:rPr lang="en-US" i="1" dirty="0">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 </a:t>
                </a:r>
                <a:r>
                  <a:rPr lang="en-US" dirty="0"/>
                  <a:t>(</a:t>
                </a:r>
                <a14:m>
                  <m:oMath xmlns:m="http://schemas.openxmlformats.org/officeDocument/2006/math">
                    <m:r>
                      <a:rPr lang="en-US" i="1" dirty="0">
                        <a:latin typeface="Cambria Math" panose="02040503050406030204" pitchFamily="18" charset="0"/>
                      </a:rPr>
                      <m:t>𝑅𝑀</m:t>
                    </m:r>
                  </m:oMath>
                </a14:m>
                <a:r>
                  <a:rPr lang="en-US" dirty="0"/>
                  <a:t> is true in 70% when born prior to 1976)</a:t>
                </a:r>
              </a:p>
              <a:p>
                <a:pPr lvl="1" algn="just">
                  <a:lnSpc>
                    <a:spcPct val="100000"/>
                  </a:lnSpc>
                </a:pPr>
                <a14:m>
                  <m:oMath xmlns:m="http://schemas.openxmlformats.org/officeDocument/2006/math">
                    <m:r>
                      <m:rPr>
                        <m:nor/>
                      </m:rPr>
                      <a:rPr lang="en-CA" b="0" i="0" dirty="0" smtClean="0">
                        <a:latin typeface="Cambria Math" panose="02040503050406030204" pitchFamily="18" charset="0"/>
                        <a:ea typeface="Cambria Math" panose="02040503050406030204" pitchFamily="18" charset="0"/>
                      </a:rPr>
                      <m:t>Interest</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rPr>
                          <m:t>𝑅𝑀</m:t>
                        </m:r>
                      </m:e>
                    </m:d>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2720</m:t>
                        </m:r>
                      </m:num>
                      <m:den>
                        <m:r>
                          <a:rPr lang="en-US" i="1" dirty="0">
                            <a:latin typeface="Cambria Math" panose="02040503050406030204" pitchFamily="18" charset="0"/>
                            <a:ea typeface="Cambria Math" panose="02040503050406030204" pitchFamily="18" charset="0"/>
                          </a:rPr>
                          <m:t>3888</m:t>
                        </m:r>
                      </m:den>
                    </m:f>
                    <m:r>
                      <a:rPr lang="en-CA" b="0" i="1" dirty="0" smtClean="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CA" b="0" i="1" dirty="0" smtClean="0">
                            <a:latin typeface="Cambria Math" panose="02040503050406030204" pitchFamily="18" charset="0"/>
                            <a:ea typeface="Cambria Math" panose="02040503050406030204" pitchFamily="18" charset="0"/>
                          </a:rPr>
                          <m:t>9092</m:t>
                        </m:r>
                      </m:num>
                      <m:den>
                        <m:r>
                          <a:rPr lang="en-CA" b="0" i="1" dirty="0" smtClean="0">
                            <a:latin typeface="Cambria Math" panose="02040503050406030204" pitchFamily="18" charset="0"/>
                            <a:ea typeface="Cambria Math" panose="02040503050406030204" pitchFamily="18" charset="0"/>
                          </a:rPr>
                          <m:t>15356</m:t>
                        </m:r>
                      </m:den>
                    </m:f>
                    <m:r>
                      <a:rPr lang="en-US" i="1" dirty="0">
                        <a:latin typeface="Cambria Math" panose="02040503050406030204" pitchFamily="18" charset="0"/>
                        <a:ea typeface="Cambria Math" panose="02040503050406030204" pitchFamily="18" charset="0"/>
                      </a:rPr>
                      <m:t>≈</m:t>
                    </m:r>
                    <m:r>
                      <a:rPr lang="en-CA" b="0" i="1" dirty="0" smtClean="0">
                        <a:latin typeface="Cambria Math" panose="02040503050406030204" pitchFamily="18" charset="0"/>
                        <a:ea typeface="Cambria Math" panose="02040503050406030204" pitchFamily="18" charset="0"/>
                      </a:rPr>
                      <m:t>0.11</m:t>
                    </m:r>
                    <m:r>
                      <a:rPr lang="en-US" i="1" dirty="0">
                        <a:latin typeface="Cambria Math" panose="02040503050406030204" pitchFamily="18" charset="0"/>
                        <a:ea typeface="Cambria Math" panose="02040503050406030204" pitchFamily="18" charset="0"/>
                      </a:rPr>
                      <m:t> </m:t>
                    </m:r>
                  </m:oMath>
                </a14:m>
                <a:r>
                  <a:rPr lang="en-US" dirty="0">
                    <a:latin typeface="Cambria Math" panose="02040503050406030204" pitchFamily="18" charset="0"/>
                    <a:ea typeface="Cambria Math" panose="02040503050406030204" pitchFamily="18" charset="0"/>
                  </a:rPr>
                  <a:t> </a:t>
                </a:r>
                <a:r>
                  <a:rPr lang="en-US" dirty="0"/>
                  <a:t>(</a:t>
                </a:r>
                <a14:m>
                  <m:oMath xmlns:m="http://schemas.openxmlformats.org/officeDocument/2006/math">
                    <m:r>
                      <a:rPr lang="en-US" i="1" dirty="0">
                        <a:latin typeface="Cambria Math" panose="02040503050406030204" pitchFamily="18" charset="0"/>
                      </a:rPr>
                      <m:t>𝑅𝑀</m:t>
                    </m:r>
                  </m:oMath>
                </a14:m>
                <a:r>
                  <a:rPr lang="en-US" dirty="0"/>
                  <a:t> is not very interesting)</a:t>
                </a:r>
              </a:p>
              <a:p>
                <a:pPr lvl="1" algn="just">
                  <a:lnSpc>
                    <a:spcPct val="100000"/>
                  </a:lnSpc>
                </a:pPr>
                <a14:m>
                  <m:oMath xmlns:m="http://schemas.openxmlformats.org/officeDocument/2006/math">
                    <m:r>
                      <m:rPr>
                        <m:nor/>
                      </m:rPr>
                      <a:rPr lang="en-US" dirty="0">
                        <a:latin typeface="Cambria Math" panose="02040503050406030204" pitchFamily="18" charset="0"/>
                        <a:ea typeface="Cambria Math" panose="02040503050406030204" pitchFamily="18" charset="0"/>
                      </a:rPr>
                      <m:t>Lift</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rPr>
                          <m:t>𝑅𝑀</m:t>
                        </m:r>
                      </m:e>
                    </m:d>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15,356</m:t>
                            </m:r>
                          </m:e>
                          <m:sup>
                            <m:r>
                              <a:rPr lang="en-US" i="1" dirty="0">
                                <a:latin typeface="Cambria Math" panose="02040503050406030204" pitchFamily="18" charset="0"/>
                                <a:ea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⋅0.18</m:t>
                        </m:r>
                      </m:num>
                      <m:den>
                        <m:r>
                          <a:rPr lang="en-US" i="1" dirty="0">
                            <a:latin typeface="Cambria Math" panose="02040503050406030204" pitchFamily="18" charset="0"/>
                            <a:ea typeface="Cambria Math" panose="02040503050406030204" pitchFamily="18" charset="0"/>
                          </a:rPr>
                          <m:t>3888⋅9092</m:t>
                        </m:r>
                      </m:den>
                    </m:f>
                    <m:r>
                      <a:rPr lang="en-US" i="1" dirty="0">
                        <a:latin typeface="Cambria Math" panose="02040503050406030204" pitchFamily="18" charset="0"/>
                        <a:ea typeface="Cambria Math" panose="02040503050406030204" pitchFamily="18" charset="0"/>
                      </a:rPr>
                      <m:t>≈1.2</m:t>
                    </m:r>
                    <m:r>
                      <a:rPr lang="en-US" i="1" dirty="0">
                        <a:latin typeface="Cambria Math" panose="02040503050406030204" pitchFamily="18" charset="0"/>
                      </a:rPr>
                      <m:t> </m:t>
                    </m:r>
                  </m:oMath>
                </a14:m>
                <a:r>
                  <a:rPr lang="en-US" dirty="0"/>
                  <a:t> (weak correlation between being born prior to 1976 and owning a copy of a Beatles’ album)</a:t>
                </a:r>
                <a:endParaRPr lang="en-US" i="1" dirty="0"/>
              </a:p>
              <a:p>
                <a:pPr algn="just">
                  <a:lnSpc>
                    <a:spcPct val="100000"/>
                  </a:lnSpc>
                </a:pPr>
                <a:r>
                  <a:rPr lang="en-US" b="1" dirty="0"/>
                  <a:t>Interpretation of the Lift: </a:t>
                </a:r>
                <a:r>
                  <a:rPr lang="en-US" dirty="0"/>
                  <a:t>70% of those born before 1986 own a copy, whereas 56% of those born after 1986 own a copy.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06" t="-917" r="-806" b="-27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p:cNvSpPr txBox="1">
                <a:spLocks/>
              </p:cNvSpPr>
              <p:nvPr/>
            </p:nvSpPr>
            <p:spPr>
              <a:xfrm>
                <a:off x="9900871" y="865547"/>
                <a:ext cx="1709936" cy="687018"/>
              </a:xfrm>
              <a:prstGeom prst="rect">
                <a:avLst/>
              </a:prstGeom>
              <a:solidFill>
                <a:srgbClr val="DEEBF7"/>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None/>
                </a:pP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rPr>
                        <m:t>1.2≈</m:t>
                      </m:r>
                      <m:f>
                        <m:fPr>
                          <m:ctrlPr>
                            <a:rPr lang="en-US" sz="2000" i="1" dirty="0">
                              <a:solidFill>
                                <a:srgbClr val="FF0000"/>
                              </a:solidFill>
                              <a:latin typeface="Cambria Math" panose="02040503050406030204" pitchFamily="18" charset="0"/>
                            </a:rPr>
                          </m:ctrlPr>
                        </m:fPr>
                        <m:num>
                          <m:r>
                            <a:rPr lang="en-US" sz="2000" i="1" dirty="0">
                              <a:solidFill>
                                <a:srgbClr val="FF0000"/>
                              </a:solidFill>
                              <a:latin typeface="Cambria Math" panose="02040503050406030204" pitchFamily="18" charset="0"/>
                            </a:rPr>
                            <m:t>0.70</m:t>
                          </m:r>
                        </m:num>
                        <m:den>
                          <m:r>
                            <a:rPr lang="en-US" sz="2000" i="1" dirty="0">
                              <a:solidFill>
                                <a:srgbClr val="FF0000"/>
                              </a:solidFill>
                              <a:latin typeface="Cambria Math" panose="02040503050406030204" pitchFamily="18" charset="0"/>
                            </a:rPr>
                            <m:t>0.56</m:t>
                          </m:r>
                        </m:den>
                      </m:f>
                    </m:oMath>
                  </m:oMathPara>
                </a14:m>
                <a:endParaRPr lang="en-US" sz="2000" b="1" dirty="0"/>
              </a:p>
            </p:txBody>
          </p:sp>
        </mc:Choice>
        <mc:Fallback xmlns="">
          <p:sp>
            <p:nvSpPr>
              <p:cNvPr id="15" name="Content Placeholder 2"/>
              <p:cNvSpPr txBox="1">
                <a:spLocks noRot="1" noChangeAspect="1" noMove="1" noResize="1" noEditPoints="1" noAdjustHandles="1" noChangeArrowheads="1" noChangeShapeType="1" noTextEdit="1"/>
              </p:cNvSpPr>
              <p:nvPr/>
            </p:nvSpPr>
            <p:spPr>
              <a:xfrm>
                <a:off x="9900871" y="865547"/>
                <a:ext cx="1709936" cy="687018"/>
              </a:xfrm>
              <a:prstGeom prst="rect">
                <a:avLst/>
              </a:prstGeom>
              <a:blipFill>
                <a:blip r:embed="rId4"/>
                <a:stretch>
                  <a:fillRect/>
                </a:stretch>
              </a:blipFill>
              <a:ln w="19050">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52601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Evaluate the following candidate rules:</a:t>
                </a:r>
              </a:p>
              <a:p>
                <a:pPr lvl="1"/>
                <a:r>
                  <a:rPr lang="en-US" dirty="0"/>
                  <a:t>if an individual owns a classical music album (</a:t>
                </a:r>
                <a14:m>
                  <m:oMath xmlns:m="http://schemas.openxmlformats.org/officeDocument/2006/math">
                    <m:r>
                      <a:rPr lang="en-US" i="1" dirty="0" smtClean="0">
                        <a:latin typeface="Cambria Math" panose="02040503050406030204" pitchFamily="18" charset="0"/>
                      </a:rPr>
                      <m:t>𝑊</m:t>
                    </m:r>
                  </m:oMath>
                </a14:m>
                <a:r>
                  <a:rPr lang="en-US" dirty="0"/>
                  <a:t>), they also own a hip-hop album (</a:t>
                </a:r>
                <a14:m>
                  <m:oMath xmlns:m="http://schemas.openxmlformats.org/officeDocument/2006/math">
                    <m:r>
                      <a:rPr lang="en-US" i="1" dirty="0" smtClean="0">
                        <a:latin typeface="Cambria Math" panose="02040503050406030204" pitchFamily="18" charset="0"/>
                      </a:rPr>
                      <m:t>𝑍</m:t>
                    </m:r>
                  </m:oMath>
                </a14:m>
                <a:r>
                  <a:rPr lang="en-US" dirty="0"/>
                  <a:t>), given that</a:t>
                </a:r>
                <a:br>
                  <a:rPr lang="en-US" dirty="0"/>
                </a:br>
                <a14:m>
                  <m:oMath xmlns:m="http://schemas.openxmlformats.org/officeDocument/2006/math">
                    <m:r>
                      <m:rPr>
                        <m:nor/>
                      </m:rPr>
                      <a:rPr lang="en-US" dirty="0">
                        <a:latin typeface="Cambria Math" panose="02040503050406030204" pitchFamily="18" charset="0"/>
                        <a:ea typeface="Cambria Math" panose="02040503050406030204" pitchFamily="18" charset="0"/>
                      </a:rPr>
                      <m:t>Freq</m:t>
                    </m:r>
                    <m:d>
                      <m:dPr>
                        <m:ctrlPr>
                          <a:rPr lang="en-US" i="1" dirty="0">
                            <a:latin typeface="Cambria Math" panose="02040503050406030204" pitchFamily="18" charset="0"/>
                          </a:rPr>
                        </m:ctrlPr>
                      </m:dPr>
                      <m:e>
                        <m:r>
                          <a:rPr lang="en-CA" b="0" i="1" dirty="0" smtClean="0">
                            <a:latin typeface="Cambria Math" panose="02040503050406030204" pitchFamily="18" charset="0"/>
                          </a:rPr>
                          <m:t>𝑊</m:t>
                        </m:r>
                      </m:e>
                    </m:d>
                    <m:r>
                      <a:rPr lang="en-US" i="1" dirty="0">
                        <a:latin typeface="Cambria Math" panose="02040503050406030204" pitchFamily="18" charset="0"/>
                      </a:rPr>
                      <m:t>=</m:t>
                    </m:r>
                    <m:r>
                      <a:rPr lang="en-CA" b="0" i="1" dirty="0" smtClean="0">
                        <a:latin typeface="Cambria Math" panose="02040503050406030204" pitchFamily="18" charset="0"/>
                      </a:rPr>
                      <m:t>2010,</m:t>
                    </m:r>
                    <m:r>
                      <m:rPr>
                        <m:nor/>
                      </m:rPr>
                      <a:rPr lang="en-US" dirty="0">
                        <a:latin typeface="Cambria Math" panose="02040503050406030204" pitchFamily="18" charset="0"/>
                        <a:ea typeface="Cambria Math" panose="02040503050406030204" pitchFamily="18" charset="0"/>
                      </a:rPr>
                      <m:t>Freq</m:t>
                    </m:r>
                    <m:d>
                      <m:dPr>
                        <m:ctrlPr>
                          <a:rPr lang="en-US" i="1" dirty="0">
                            <a:latin typeface="Cambria Math" panose="02040503050406030204" pitchFamily="18" charset="0"/>
                          </a:rPr>
                        </m:ctrlPr>
                      </m:dPr>
                      <m:e>
                        <m:r>
                          <a:rPr lang="en-CA" b="0" i="1" dirty="0" smtClean="0">
                            <a:latin typeface="Cambria Math" panose="02040503050406030204" pitchFamily="18" charset="0"/>
                          </a:rPr>
                          <m:t>𝑍</m:t>
                        </m:r>
                      </m:e>
                    </m:d>
                    <m:r>
                      <a:rPr lang="en-US" i="1" dirty="0">
                        <a:latin typeface="Cambria Math" panose="02040503050406030204" pitchFamily="18" charset="0"/>
                      </a:rPr>
                      <m:t>=</m:t>
                    </m:r>
                    <m:r>
                      <a:rPr lang="en-CA" b="0" i="1" dirty="0" smtClean="0">
                        <a:latin typeface="Cambria Math" panose="02040503050406030204" pitchFamily="18" charset="0"/>
                      </a:rPr>
                      <m:t>6855,</m:t>
                    </m:r>
                    <m:r>
                      <m:rPr>
                        <m:nor/>
                      </m:rPr>
                      <a:rPr lang="en-US" dirty="0">
                        <a:latin typeface="Cambria Math" panose="02040503050406030204" pitchFamily="18" charset="0"/>
                        <a:ea typeface="Cambria Math" panose="02040503050406030204" pitchFamily="18" charset="0"/>
                      </a:rPr>
                      <m:t>Freq</m:t>
                    </m:r>
                    <m:r>
                      <a:rPr lang="en-US" i="1" dirty="0">
                        <a:latin typeface="Cambria Math" panose="02040503050406030204" pitchFamily="18" charset="0"/>
                      </a:rPr>
                      <m:t>(</m:t>
                    </m:r>
                    <m:r>
                      <a:rPr lang="en-CA" b="0" i="1" dirty="0" smtClean="0">
                        <a:latin typeface="Cambria Math" panose="02040503050406030204" pitchFamily="18" charset="0"/>
                      </a:rPr>
                      <m:t>𝑊</m:t>
                    </m:r>
                    <m:r>
                      <a:rPr lang="en-US" i="1" dirty="0">
                        <a:latin typeface="Cambria Math" panose="02040503050406030204" pitchFamily="18" charset="0"/>
                        <a:ea typeface="Cambria Math" panose="02040503050406030204" pitchFamily="18" charset="0"/>
                      </a:rPr>
                      <m:t>∩</m:t>
                    </m:r>
                    <m:r>
                      <a:rPr lang="en-CA" b="0" i="1" dirty="0" smtClean="0">
                        <a:latin typeface="Cambria Math" panose="02040503050406030204" pitchFamily="18" charset="0"/>
                      </a:rPr>
                      <m:t>𝑍</m:t>
                    </m:r>
                    <m:r>
                      <a:rPr lang="en-US" i="1" dirty="0">
                        <a:latin typeface="Cambria Math" panose="02040503050406030204" pitchFamily="18" charset="0"/>
                      </a:rPr>
                      <m:t>)=</m:t>
                    </m:r>
                    <m:r>
                      <a:rPr lang="en-CA" b="0" i="1" dirty="0" smtClean="0">
                        <a:latin typeface="Cambria Math" panose="02040503050406030204" pitchFamily="18" charset="0"/>
                      </a:rPr>
                      <m:t>132</m:t>
                    </m:r>
                  </m:oMath>
                </a14:m>
                <a:endParaRPr lang="en-US" dirty="0"/>
              </a:p>
              <a:p>
                <a:pPr lvl="1"/>
                <a:r>
                  <a:rPr lang="en-US" dirty="0"/>
                  <a:t>if an individual owns both a Beatles and a classical music album, they were born before 1976, given that </a:t>
                </a:r>
                <a14:m>
                  <m:oMath xmlns:m="http://schemas.openxmlformats.org/officeDocument/2006/math">
                    <m:r>
                      <m:rPr>
                        <m:nor/>
                      </m:rPr>
                      <a:rPr lang="en-US" dirty="0">
                        <a:latin typeface="Cambria Math" panose="02040503050406030204" pitchFamily="18" charset="0"/>
                        <a:ea typeface="Cambria Math" panose="02040503050406030204" pitchFamily="18" charset="0"/>
                      </a:rPr>
                      <m:t>Freq</m:t>
                    </m:r>
                    <m:d>
                      <m:dPr>
                        <m:ctrlPr>
                          <a:rPr lang="en-US" i="1" dirty="0" smtClean="0">
                            <a:latin typeface="Cambria Math" panose="02040503050406030204" pitchFamily="18" charset="0"/>
                          </a:rPr>
                        </m:ctrlPr>
                      </m:dPr>
                      <m:e>
                        <m:r>
                          <a:rPr lang="en-CA" b="0" i="1" dirty="0" smtClean="0">
                            <a:latin typeface="Cambria Math" panose="02040503050406030204" pitchFamily="18" charset="0"/>
                          </a:rPr>
                          <m:t>𝑌</m:t>
                        </m:r>
                        <m:r>
                          <a:rPr lang="en-US" i="1" dirty="0">
                            <a:latin typeface="Cambria Math" panose="02040503050406030204" pitchFamily="18" charset="0"/>
                            <a:ea typeface="Cambria Math" panose="02040503050406030204" pitchFamily="18" charset="0"/>
                          </a:rPr>
                          <m:t>∩</m:t>
                        </m:r>
                        <m:r>
                          <a:rPr lang="en-CA" b="0" i="1" dirty="0" smtClean="0">
                            <a:latin typeface="Cambria Math" panose="02040503050406030204" pitchFamily="18" charset="0"/>
                          </a:rPr>
                          <m:t>𝑊</m:t>
                        </m:r>
                      </m:e>
                    </m:d>
                    <m:r>
                      <a:rPr lang="en-US" i="1" dirty="0">
                        <a:latin typeface="Cambria Math" panose="02040503050406030204" pitchFamily="18" charset="0"/>
                      </a:rPr>
                      <m:t>=</m:t>
                    </m:r>
                    <m:r>
                      <a:rPr lang="en-CA" b="0" i="1" dirty="0" smtClean="0">
                        <a:latin typeface="Cambria Math" panose="02040503050406030204" pitchFamily="18" charset="0"/>
                      </a:rPr>
                      <m:t>185</m:t>
                    </m:r>
                    <m:r>
                      <a:rPr lang="en-CA" i="1" dirty="0">
                        <a:latin typeface="Cambria Math" panose="02040503050406030204" pitchFamily="18" charset="0"/>
                      </a:rPr>
                      <m:t>2,</m:t>
                    </m:r>
                    <m:r>
                      <m:rPr>
                        <m:nor/>
                      </m:rPr>
                      <a:rPr lang="en-US" dirty="0">
                        <a:latin typeface="Cambria Math" panose="02040503050406030204" pitchFamily="18" charset="0"/>
                        <a:ea typeface="Cambria Math" panose="02040503050406030204" pitchFamily="18" charset="0"/>
                      </a:rPr>
                      <m:t>Freq</m:t>
                    </m:r>
                    <m:d>
                      <m:dPr>
                        <m:ctrlPr>
                          <a:rPr lang="en-US" i="1" dirty="0">
                            <a:latin typeface="Cambria Math" panose="02040503050406030204" pitchFamily="18" charset="0"/>
                          </a:rPr>
                        </m:ctrlPr>
                      </m:dPr>
                      <m:e>
                        <m:r>
                          <a:rPr lang="en-CA" i="1" dirty="0">
                            <a:latin typeface="Cambria Math" panose="02040503050406030204" pitchFamily="18" charset="0"/>
                          </a:rPr>
                          <m:t>𝑌</m:t>
                        </m:r>
                        <m:r>
                          <a:rPr lang="en-US" i="1" dirty="0">
                            <a:latin typeface="Cambria Math" panose="02040503050406030204" pitchFamily="18" charset="0"/>
                            <a:ea typeface="Cambria Math" panose="02040503050406030204" pitchFamily="18" charset="0"/>
                          </a:rPr>
                          <m:t>∩</m:t>
                        </m:r>
                        <m:r>
                          <a:rPr lang="en-CA" i="1" dirty="0">
                            <a:latin typeface="Cambria Math" panose="02040503050406030204" pitchFamily="18" charset="0"/>
                          </a:rPr>
                          <m:t>𝑊</m:t>
                        </m:r>
                        <m:r>
                          <a:rPr lang="en-US" i="1" dirty="0">
                            <a:latin typeface="Cambria Math" panose="02040503050406030204" pitchFamily="18" charset="0"/>
                            <a:ea typeface="Cambria Math" panose="02040503050406030204" pitchFamily="18" charset="0"/>
                          </a:rPr>
                          <m:t>∩</m:t>
                        </m:r>
                        <m:r>
                          <a:rPr lang="en-CA" b="0" i="1" dirty="0" smtClean="0">
                            <a:latin typeface="Cambria Math" panose="02040503050406030204" pitchFamily="18" charset="0"/>
                            <a:ea typeface="Cambria Math" panose="02040503050406030204" pitchFamily="18" charset="0"/>
                          </a:rPr>
                          <m:t>𝑋</m:t>
                        </m:r>
                      </m:e>
                    </m:d>
                    <m:r>
                      <a:rPr lang="en-US" i="1" dirty="0">
                        <a:latin typeface="Cambria Math" panose="02040503050406030204" pitchFamily="18" charset="0"/>
                      </a:rPr>
                      <m:t>=</m:t>
                    </m:r>
                    <m:r>
                      <a:rPr lang="en-CA" b="0" i="1" dirty="0" smtClean="0">
                        <a:latin typeface="Cambria Math" panose="02040503050406030204" pitchFamily="18" charset="0"/>
                      </a:rPr>
                      <m:t>1778</m:t>
                    </m:r>
                  </m:oMath>
                </a14:m>
                <a:endParaRPr lang="en-US" dirty="0"/>
              </a:p>
              <a:p>
                <a:pPr lvl="1"/>
                <a:endParaRPr lang="en-US" sz="500" dirty="0"/>
              </a:p>
              <a:p>
                <a:r>
                  <a:rPr lang="en-US" dirty="0"/>
                  <a:t>Out of the 3 rules that have been established (</a:t>
                </a:r>
                <a14:m>
                  <m:oMath xmlns:m="http://schemas.openxmlformats.org/officeDocument/2006/math">
                    <m:r>
                      <a:rPr lang="en-US" i="1" dirty="0">
                        <a:latin typeface="Cambria Math" panose="02040503050406030204" pitchFamily="18" charset="0"/>
                      </a:rPr>
                      <m:t>𝑋</m:t>
                    </m:r>
                    <m:r>
                      <a:rPr lang="en-US" i="1" dirty="0">
                        <a:latin typeface="Cambria Math" panose="02040503050406030204" pitchFamily="18" charset="0"/>
                      </a:rPr>
                      <m:t>→</m:t>
                    </m:r>
                    <m:r>
                      <a:rPr lang="en-US" i="1" dirty="0">
                        <a:latin typeface="Cambria Math" panose="02040503050406030204" pitchFamily="18" charset="0"/>
                      </a:rPr>
                      <m:t>𝑌</m:t>
                    </m:r>
                  </m:oMath>
                </a14:m>
                <a:r>
                  <a:rPr lang="en-US" dirty="0"/>
                  <a:t>, </a:t>
                </a:r>
                <a14:m>
                  <m:oMath xmlns:m="http://schemas.openxmlformats.org/officeDocument/2006/math">
                    <m:r>
                      <a:rPr lang="en-CA" b="0" i="1" dirty="0" smtClean="0">
                        <a:latin typeface="Cambria Math" panose="02040503050406030204" pitchFamily="18" charset="0"/>
                      </a:rPr>
                      <m:t>𝑊</m:t>
                    </m:r>
                    <m:r>
                      <a:rPr lang="en-US" i="1" dirty="0">
                        <a:latin typeface="Cambria Math" panose="02040503050406030204" pitchFamily="18" charset="0"/>
                      </a:rPr>
                      <m:t>→</m:t>
                    </m:r>
                    <m:r>
                      <a:rPr lang="en-CA" b="0" i="1" dirty="0" smtClean="0">
                        <a:latin typeface="Cambria Math" panose="02040503050406030204" pitchFamily="18" charset="0"/>
                      </a:rPr>
                      <m:t>𝑍</m:t>
                    </m:r>
                  </m:oMath>
                </a14:m>
                <a:r>
                  <a:rPr lang="en-US" dirty="0"/>
                  <a:t>, </a:t>
                </a:r>
                <a14:m>
                  <m:oMath xmlns:m="http://schemas.openxmlformats.org/officeDocument/2006/math">
                    <m:r>
                      <a:rPr lang="en-CA" b="0" i="1" dirty="0" smtClean="0">
                        <a:latin typeface="Cambria Math" panose="02040503050406030204" pitchFamily="18" charset="0"/>
                      </a:rPr>
                      <m:t>𝑌</m:t>
                    </m:r>
                    <m:r>
                      <a:rPr lang="en-CA" b="0" i="1" dirty="0" smtClean="0">
                        <a:latin typeface="Cambria Math" panose="02040503050406030204" pitchFamily="18" charset="0"/>
                      </a:rPr>
                      <m:t> &amp; </m:t>
                    </m:r>
                    <m:r>
                      <a:rPr lang="en-CA" b="0" i="1" dirty="0" smtClean="0">
                        <a:latin typeface="Cambria Math" panose="02040503050406030204" pitchFamily="18" charset="0"/>
                      </a:rPr>
                      <m:t>𝑊</m:t>
                    </m:r>
                    <m:r>
                      <a:rPr lang="en-US" i="1" dirty="0">
                        <a:latin typeface="Cambria Math" panose="02040503050406030204" pitchFamily="18" charset="0"/>
                      </a:rPr>
                      <m:t>→</m:t>
                    </m:r>
                    <m:r>
                      <a:rPr lang="en-CA" b="0" i="1" dirty="0" smtClean="0">
                        <a:latin typeface="Cambria Math" panose="02040503050406030204" pitchFamily="18" charset="0"/>
                      </a:rPr>
                      <m:t>𝑋</m:t>
                    </m:r>
                  </m:oMath>
                </a14:m>
                <a:r>
                  <a:rPr lang="en-US" dirty="0"/>
                  <a:t>), which do you think is more useful? Which is more surprising?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06" r="-345"/>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1147677F-EB5D-A14D-A623-4B5C5CA13CF3}"/>
              </a:ext>
            </a:extLst>
          </p:cNvPr>
          <p:cNvSpPr>
            <a:spLocks noGrp="1"/>
          </p:cNvSpPr>
          <p:nvPr>
            <p:ph type="title"/>
          </p:nvPr>
        </p:nvSpPr>
        <p:spPr>
          <a:xfrm>
            <a:off x="581192" y="702156"/>
            <a:ext cx="11029616" cy="1013800"/>
          </a:xfrm>
        </p:spPr>
        <p:txBody>
          <a:bodyPr/>
          <a:lstStyle/>
          <a:p>
            <a:r>
              <a:rPr lang="en-US" dirty="0"/>
              <a:t>EXERCISE</a:t>
            </a:r>
            <a:endParaRPr lang="en-US" sz="2399" dirty="0"/>
          </a:p>
        </p:txBody>
      </p:sp>
    </p:spTree>
    <p:extLst>
      <p:ext uri="{BB962C8B-B14F-4D97-AF65-F5344CB8AC3E}">
        <p14:creationId xmlns:p14="http://schemas.microsoft.com/office/powerpoint/2010/main" val="282016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Algorithm</a:t>
            </a:r>
            <a:endParaRPr lang="en-US" sz="2400" dirty="0"/>
          </a:p>
        </p:txBody>
      </p:sp>
      <p:sp>
        <p:nvSpPr>
          <p:cNvPr id="3" name="Content Placeholder 2"/>
          <p:cNvSpPr>
            <a:spLocks noGrp="1"/>
          </p:cNvSpPr>
          <p:nvPr>
            <p:ph idx="1"/>
          </p:nvPr>
        </p:nvSpPr>
        <p:spPr/>
        <p:txBody>
          <a:bodyPr/>
          <a:lstStyle/>
          <a:p>
            <a:pPr marL="342900" indent="-342900">
              <a:lnSpc>
                <a:spcPct val="100000"/>
              </a:lnSpc>
              <a:buSzPct val="100000"/>
              <a:buFont typeface="+mj-lt"/>
              <a:buAutoNum type="arabicPeriod"/>
            </a:pPr>
            <a:r>
              <a:rPr lang="en-US" dirty="0"/>
              <a:t>Generate item sets (of size 1, 2, 3, 4, etc.)</a:t>
            </a:r>
          </a:p>
          <a:p>
            <a:pPr marL="1028700" lvl="1" indent="-342900">
              <a:lnSpc>
                <a:spcPct val="100000"/>
              </a:lnSpc>
              <a:buSzPct val="100000"/>
            </a:pPr>
            <a:r>
              <a:rPr lang="en-US" dirty="0"/>
              <a:t>e.g. {purchasing = Typical, membership = False, coupon = Yes}</a:t>
            </a:r>
          </a:p>
          <a:p>
            <a:pPr marL="342900" indent="-342900">
              <a:lnSpc>
                <a:spcPct val="100000"/>
              </a:lnSpc>
              <a:buSzPct val="100000"/>
              <a:buFont typeface="+mj-lt"/>
              <a:buAutoNum type="arabicPeriod" startAt="2"/>
            </a:pPr>
            <a:r>
              <a:rPr lang="en-US" dirty="0"/>
              <a:t>Create rules from each item set</a:t>
            </a:r>
          </a:p>
          <a:p>
            <a:pPr marL="1028700" lvl="1" indent="-342900">
              <a:lnSpc>
                <a:spcPct val="100000"/>
              </a:lnSpc>
              <a:buSzPct val="100000"/>
            </a:pPr>
            <a:r>
              <a:rPr lang="en-US" dirty="0"/>
              <a:t>e.g. </a:t>
            </a:r>
            <a:r>
              <a:rPr lang="en-US" b="1" dirty="0"/>
              <a:t>IF</a:t>
            </a:r>
            <a:r>
              <a:rPr lang="en-US" dirty="0"/>
              <a:t> (purchasing = Typical AND membership = False) </a:t>
            </a:r>
            <a:r>
              <a:rPr lang="en-US" b="1" dirty="0"/>
              <a:t>THEN</a:t>
            </a:r>
            <a:r>
              <a:rPr lang="en-US" dirty="0"/>
              <a:t> coupon = Yes</a:t>
            </a:r>
          </a:p>
          <a:p>
            <a:pPr marL="342900" indent="-342900">
              <a:lnSpc>
                <a:spcPct val="100000"/>
              </a:lnSpc>
              <a:buSzPct val="100000"/>
              <a:buFont typeface="+mj-lt"/>
              <a:buAutoNum type="arabicPeriod" startAt="3"/>
            </a:pPr>
            <a:r>
              <a:rPr lang="en-US" dirty="0"/>
              <a:t>Calculate the support, confidence, interest, lift for each rule</a:t>
            </a:r>
          </a:p>
          <a:p>
            <a:pPr marL="342900" indent="-342900">
              <a:lnSpc>
                <a:spcPct val="100000"/>
              </a:lnSpc>
              <a:buSzPct val="100000"/>
              <a:buFont typeface="+mj-lt"/>
              <a:buAutoNum type="arabicPeriod" startAt="3"/>
            </a:pPr>
            <a:r>
              <a:rPr lang="en-US" dirty="0"/>
              <a:t>Retain only the rules with “high enough” coverage, accuracy, interest, and/or lift (or other metrics)</a:t>
            </a:r>
          </a:p>
          <a:p>
            <a:pPr marL="342900" indent="-342900">
              <a:lnSpc>
                <a:spcPct val="100000"/>
              </a:lnSpc>
              <a:buSzPct val="100000"/>
              <a:buFont typeface="+mj-lt"/>
              <a:buAutoNum type="arabicPeriod" startAt="3"/>
            </a:pPr>
            <a:r>
              <a:rPr lang="en-US" dirty="0"/>
              <a:t>These rules are considered to be </a:t>
            </a:r>
            <a:r>
              <a:rPr lang="en-US" b="1" dirty="0"/>
              <a:t>true</a:t>
            </a:r>
            <a:r>
              <a:rPr lang="en-US" dirty="0"/>
              <a:t> for the dataset – they are </a:t>
            </a:r>
            <a:r>
              <a:rPr lang="en-US" b="1" dirty="0"/>
              <a:t>new knowledge derived from the data</a:t>
            </a:r>
            <a:endParaRPr lang="en-US" dirty="0"/>
          </a:p>
        </p:txBody>
      </p:sp>
    </p:spTree>
    <p:extLst>
      <p:ext uri="{BB962C8B-B14F-4D97-AF65-F5344CB8AC3E}">
        <p14:creationId xmlns:p14="http://schemas.microsoft.com/office/powerpoint/2010/main" val="220178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Rules</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An </a:t>
                </a:r>
                <a:r>
                  <a:rPr lang="en-US" b="1" dirty="0"/>
                  <a:t>item set</a:t>
                </a:r>
                <a:r>
                  <a:rPr lang="en-US" dirty="0"/>
                  <a:t> (or instances) is a list of attributes and values.</a:t>
                </a:r>
              </a:p>
              <a:p>
                <a:pPr marL="0" indent="0">
                  <a:buNone/>
                </a:pPr>
                <a:endParaRPr lang="en-US" sz="100" dirty="0"/>
              </a:p>
              <a:p>
                <a:pPr marL="0" indent="0">
                  <a:buNone/>
                </a:pPr>
                <a:r>
                  <a:rPr lang="en-US" dirty="0"/>
                  <a:t>A set of </a:t>
                </a:r>
                <a:r>
                  <a:rPr lang="en-US" b="1" dirty="0"/>
                  <a:t>rules</a:t>
                </a:r>
                <a:r>
                  <a:rPr lang="en-US" dirty="0"/>
                  <a:t> can be created by adding ‘</a:t>
                </a:r>
                <a:r>
                  <a:rPr lang="en-US" b="1" dirty="0"/>
                  <a:t>IF ... THEN</a:t>
                </a:r>
                <a:r>
                  <a:rPr lang="en-US" dirty="0"/>
                  <a:t>’ to each of the instances. As an example, from the instance set </a:t>
                </a:r>
              </a:p>
              <a:p>
                <a:pPr marL="0" indent="0" algn="ctr">
                  <a:buNone/>
                </a:pPr>
                <a:r>
                  <a:rPr lang="en-US" dirty="0"/>
                  <a:t>{membership = True, age = Youth, purchasing = Typical}</a:t>
                </a:r>
              </a:p>
              <a:p>
                <a:pPr marL="0" indent="0" algn="l">
                  <a:buNone/>
                </a:pPr>
                <a:r>
                  <a:rPr lang="en-US" dirty="0"/>
                  <a:t> we can create the rules</a:t>
                </a:r>
              </a:p>
              <a:p>
                <a:pPr lvl="1"/>
                <a:r>
                  <a:rPr lang="en-US" sz="2100" b="1" dirty="0"/>
                  <a:t>IF</a:t>
                </a:r>
                <a:r>
                  <a:rPr lang="en-US" sz="2100" dirty="0"/>
                  <a:t> (membership = True AND age = Youth) </a:t>
                </a:r>
                <a:r>
                  <a:rPr lang="en-US" sz="2100" b="1" dirty="0"/>
                  <a:t>THEN</a:t>
                </a:r>
                <a:r>
                  <a:rPr lang="en-US" sz="2100" dirty="0"/>
                  <a:t> purchasing = Typical</a:t>
                </a:r>
              </a:p>
              <a:p>
                <a:pPr lvl="1"/>
                <a:r>
                  <a:rPr lang="en-US" sz="2100" b="1" dirty="0"/>
                  <a:t>IF</a:t>
                </a:r>
                <a:r>
                  <a:rPr lang="en-US" sz="2100" dirty="0"/>
                  <a:t> membership = True </a:t>
                </a:r>
                <a:r>
                  <a:rPr lang="en-US" sz="2100" b="1" dirty="0"/>
                  <a:t>THEN</a:t>
                </a:r>
                <a:r>
                  <a:rPr lang="en-US" sz="2100" dirty="0"/>
                  <a:t> (age = Youth AND purchasing = Typical)</a:t>
                </a:r>
              </a:p>
              <a:p>
                <a:pPr lvl="1"/>
                <a:r>
                  <a:rPr lang="en-US" sz="2100" b="1" dirty="0"/>
                  <a:t>IF</a:t>
                </a:r>
                <a:r>
                  <a:rPr lang="en-US" sz="2100" dirty="0"/>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100" dirty="0"/>
                  <a:t> </a:t>
                </a:r>
                <a:r>
                  <a:rPr lang="en-US" sz="2100" b="1" dirty="0"/>
                  <a:t>THEN</a:t>
                </a:r>
                <a:r>
                  <a:rPr lang="en-US" sz="2100" dirty="0"/>
                  <a:t> (membership = True AND age = Youth AND purchasing = Typical)</a:t>
                </a:r>
              </a:p>
              <a:p>
                <a:pPr lvl="1"/>
                <a:r>
                  <a:rPr lang="en-US" sz="2100" dirty="0"/>
                  <a:t>etc.</a:t>
                </a:r>
              </a:p>
              <a:p>
                <a:pPr lvl="1"/>
                <a:endParaRPr lang="en-US" sz="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06" t="-4281" b="-3364"/>
                </a:stretch>
              </a:blipFill>
            </p:spPr>
            <p:txBody>
              <a:bodyPr/>
              <a:lstStyle/>
              <a:p>
                <a:r>
                  <a:rPr lang="en-US">
                    <a:noFill/>
                  </a:rPr>
                  <a:t> </a:t>
                </a:r>
              </a:p>
            </p:txBody>
          </p:sp>
        </mc:Fallback>
      </mc:AlternateContent>
      <p:sp>
        <p:nvSpPr>
          <p:cNvPr id="10" name="Content Placeholder 2"/>
          <p:cNvSpPr txBox="1">
            <a:spLocks/>
          </p:cNvSpPr>
          <p:nvPr/>
        </p:nvSpPr>
        <p:spPr>
          <a:xfrm>
            <a:off x="9320330" y="6420726"/>
            <a:ext cx="2721273" cy="323263"/>
          </a:xfrm>
          <a:prstGeom prst="rect">
            <a:avLst/>
          </a:prstGeom>
          <a:solidFill>
            <a:schemeClr val="accent1">
              <a:lumMod val="20000"/>
              <a:lumOff val="80000"/>
            </a:schemeClr>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en-US" sz="1400" dirty="0">
                <a:solidFill>
                  <a:srgbClr val="FF0000"/>
                </a:solidFill>
              </a:rPr>
              <a:t>Parentheses are usually dropped</a:t>
            </a:r>
            <a:endParaRPr lang="en-US" sz="1400" b="1" dirty="0">
              <a:solidFill>
                <a:srgbClr val="FF0000"/>
              </a:solidFill>
            </a:endParaRPr>
          </a:p>
          <a:p>
            <a:pPr marL="0" indent="0" algn="ctr">
              <a:buSzPct val="100000"/>
              <a:buFont typeface="Wingdings" panose="05000000000000000000" pitchFamily="2" charset="2"/>
              <a:buNone/>
            </a:pPr>
            <a:endParaRPr lang="en-US" sz="100" b="1" dirty="0"/>
          </a:p>
        </p:txBody>
      </p:sp>
    </p:spTree>
    <p:extLst>
      <p:ext uri="{BB962C8B-B14F-4D97-AF65-F5344CB8AC3E}">
        <p14:creationId xmlns:p14="http://schemas.microsoft.com/office/powerpoint/2010/main" val="253525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lstStyle/>
          <a:p>
            <a:pPr algn="just"/>
            <a:r>
              <a:rPr lang="en-US" dirty="0"/>
              <a:t>A store that sells accessories for cellular phones runs a promotion on faceplates. </a:t>
            </a:r>
          </a:p>
          <a:p>
            <a:pPr algn="just"/>
            <a:r>
              <a:rPr lang="en-US" dirty="0"/>
              <a:t>Customers who purchase multiple faceplates from a choice of 6 different </a:t>
            </a:r>
            <a:r>
              <a:rPr lang="en-US" dirty="0" err="1"/>
              <a:t>colours</a:t>
            </a:r>
            <a:r>
              <a:rPr lang="en-US" dirty="0"/>
              <a:t> get a discount. The store managers, who would like to know what </a:t>
            </a:r>
            <a:r>
              <a:rPr lang="en-US" dirty="0" err="1"/>
              <a:t>colours</a:t>
            </a:r>
            <a:r>
              <a:rPr lang="en-US" dirty="0"/>
              <a:t> of faceplates are likely to be purchased together, collected past transactions in </a:t>
            </a:r>
            <a:r>
              <a:rPr lang="en-US" dirty="0" err="1">
                <a:latin typeface="Courant" panose="02000509030000020004" pitchFamily="49" charset="0"/>
              </a:rPr>
              <a:t>Transactions.csv</a:t>
            </a:r>
            <a:r>
              <a:rPr lang="en-US" dirty="0"/>
              <a:t>.</a:t>
            </a:r>
          </a:p>
          <a:p>
            <a:pPr algn="just"/>
            <a:endParaRPr lang="en-US" sz="500" dirty="0">
              <a:cs typeface="Helvetica" panose="020B0604020202020204" pitchFamily="34" charset="0"/>
            </a:endParaRPr>
          </a:p>
          <a:p>
            <a:r>
              <a:rPr lang="en-US" dirty="0"/>
              <a:t>        Consider the following rules:</a:t>
            </a:r>
            <a:endParaRPr lang="en-CA" dirty="0"/>
          </a:p>
          <a:p>
            <a:pPr lvl="3"/>
            <a:r>
              <a:rPr lang="en-US" sz="2000" dirty="0"/>
              <a:t>{</a:t>
            </a:r>
            <a:r>
              <a:rPr lang="en-US" sz="2000" b="1" dirty="0"/>
              <a:t>r</a:t>
            </a:r>
            <a:r>
              <a:rPr lang="en-US" sz="2000" dirty="0"/>
              <a:t>ed, </a:t>
            </a:r>
            <a:r>
              <a:rPr lang="en-US" sz="2000" b="1" dirty="0"/>
              <a:t>w</a:t>
            </a:r>
            <a:r>
              <a:rPr lang="en-US" sz="2000" dirty="0"/>
              <a:t>hite} ⇒ {</a:t>
            </a:r>
            <a:r>
              <a:rPr lang="en-US" sz="2000" b="1" dirty="0"/>
              <a:t>g</a:t>
            </a:r>
            <a:r>
              <a:rPr lang="en-US" sz="2000" dirty="0"/>
              <a:t>reen}</a:t>
            </a:r>
            <a:endParaRPr lang="en-CA" sz="2000" dirty="0"/>
          </a:p>
          <a:p>
            <a:pPr lvl="3"/>
            <a:r>
              <a:rPr lang="en-US" sz="2000" dirty="0"/>
              <a:t>{</a:t>
            </a:r>
            <a:r>
              <a:rPr lang="en-US" sz="2000" b="1" dirty="0"/>
              <a:t>g</a:t>
            </a:r>
            <a:r>
              <a:rPr lang="en-US" sz="2000" dirty="0"/>
              <a:t>reen} ⇒ {</a:t>
            </a:r>
            <a:r>
              <a:rPr lang="en-US" sz="2000" b="1" dirty="0"/>
              <a:t>w</a:t>
            </a:r>
            <a:r>
              <a:rPr lang="en-US" sz="2000" dirty="0"/>
              <a:t>hite}</a:t>
            </a:r>
            <a:endParaRPr lang="en-CA" sz="2000" dirty="0"/>
          </a:p>
          <a:p>
            <a:pPr lvl="3"/>
            <a:r>
              <a:rPr lang="en-US" sz="2000" dirty="0"/>
              <a:t>{</a:t>
            </a:r>
            <a:r>
              <a:rPr lang="en-US" sz="2000" b="1" dirty="0"/>
              <a:t>r</a:t>
            </a:r>
            <a:r>
              <a:rPr lang="en-US" sz="2000" dirty="0"/>
              <a:t>ed, </a:t>
            </a:r>
            <a:r>
              <a:rPr lang="en-US" sz="2000" b="1" dirty="0"/>
              <a:t>g</a:t>
            </a:r>
            <a:r>
              <a:rPr lang="en-US" sz="2000" dirty="0"/>
              <a:t>reen} ⇒ {</a:t>
            </a:r>
            <a:r>
              <a:rPr lang="en-US" sz="2000" b="1" dirty="0"/>
              <a:t>w</a:t>
            </a:r>
            <a:r>
              <a:rPr lang="en-US" sz="2000" dirty="0"/>
              <a:t>hite}</a:t>
            </a:r>
            <a:endParaRPr lang="en-CA" sz="2000" dirty="0"/>
          </a:p>
          <a:p>
            <a:pPr lvl="3"/>
            <a:r>
              <a:rPr lang="en-US" sz="2000" dirty="0"/>
              <a:t>{</a:t>
            </a:r>
            <a:r>
              <a:rPr lang="en-US" sz="2000" b="1" dirty="0"/>
              <a:t>g</a:t>
            </a:r>
            <a:r>
              <a:rPr lang="en-US" sz="2000" dirty="0"/>
              <a:t>reen} ⇒ {</a:t>
            </a:r>
            <a:r>
              <a:rPr lang="en-US" sz="2000" b="1" dirty="0"/>
              <a:t>r</a:t>
            </a:r>
            <a:r>
              <a:rPr lang="en-US" sz="2000" dirty="0"/>
              <a:t>ed}</a:t>
            </a:r>
            <a:endParaRPr lang="en-CA" sz="2000" dirty="0"/>
          </a:p>
          <a:p>
            <a:pPr lvl="3"/>
            <a:r>
              <a:rPr lang="en-US" sz="2000" dirty="0"/>
              <a:t>{</a:t>
            </a:r>
            <a:r>
              <a:rPr lang="en-US" sz="2000" b="1" dirty="0"/>
              <a:t>o</a:t>
            </a:r>
            <a:r>
              <a:rPr lang="en-US" sz="2000" dirty="0"/>
              <a:t>range} ⇒ {</a:t>
            </a:r>
            <a:r>
              <a:rPr lang="en-US" sz="2000" b="1" dirty="0"/>
              <a:t>r</a:t>
            </a:r>
            <a:r>
              <a:rPr lang="en-US" sz="2000" dirty="0"/>
              <a:t>ed}</a:t>
            </a:r>
            <a:endParaRPr lang="en-CA" sz="2000" dirty="0"/>
          </a:p>
          <a:p>
            <a:pPr lvl="3"/>
            <a:r>
              <a:rPr lang="en-US" sz="2000" dirty="0"/>
              <a:t>{</a:t>
            </a:r>
            <a:r>
              <a:rPr lang="en-US" sz="2000" b="1" dirty="0"/>
              <a:t>w</a:t>
            </a:r>
            <a:r>
              <a:rPr lang="en-US" sz="2000" dirty="0"/>
              <a:t>hite, </a:t>
            </a:r>
            <a:r>
              <a:rPr lang="en-US" sz="2000" b="1" dirty="0"/>
              <a:t>b</a:t>
            </a:r>
            <a:r>
              <a:rPr lang="en-US" sz="2000" dirty="0"/>
              <a:t>lack} ⇒ {</a:t>
            </a:r>
            <a:r>
              <a:rPr lang="en-US" sz="2000" b="1" dirty="0"/>
              <a:t>y</a:t>
            </a:r>
            <a:r>
              <a:rPr lang="en-US" sz="2000" dirty="0"/>
              <a:t>ellow}</a:t>
            </a:r>
          </a:p>
          <a:p>
            <a:pPr lvl="3"/>
            <a:r>
              <a:rPr lang="en-US" sz="2000" dirty="0"/>
              <a:t>{</a:t>
            </a:r>
            <a:r>
              <a:rPr lang="en-US" sz="2000" b="1" dirty="0"/>
              <a:t>b</a:t>
            </a:r>
            <a:r>
              <a:rPr lang="en-US" sz="2000" dirty="0"/>
              <a:t>lack} ⇒ {</a:t>
            </a:r>
            <a:r>
              <a:rPr lang="en-US" sz="2000" b="1" dirty="0"/>
              <a:t>g</a:t>
            </a:r>
            <a:r>
              <a:rPr lang="en-US" sz="2000" dirty="0"/>
              <a:t>reen}</a:t>
            </a:r>
            <a:endParaRPr lang="en-CA" sz="2000" dirty="0"/>
          </a:p>
        </p:txBody>
      </p:sp>
      <p:sp>
        <p:nvSpPr>
          <p:cNvPr id="4" name="Title 1">
            <a:extLst>
              <a:ext uri="{FF2B5EF4-FFF2-40B4-BE49-F238E27FC236}">
                <a16:creationId xmlns:a16="http://schemas.microsoft.com/office/drawing/2014/main" id="{1B279406-BE0F-7543-BC80-4B90CC4C873C}"/>
              </a:ext>
            </a:extLst>
          </p:cNvPr>
          <p:cNvSpPr>
            <a:spLocks noGrp="1"/>
          </p:cNvSpPr>
          <p:nvPr>
            <p:ph type="title"/>
          </p:nvPr>
        </p:nvSpPr>
        <p:spPr>
          <a:xfrm>
            <a:off x="581192" y="702156"/>
            <a:ext cx="11029616" cy="1013800"/>
          </a:xfrm>
        </p:spPr>
        <p:txBody>
          <a:bodyPr/>
          <a:lstStyle/>
          <a:p>
            <a:r>
              <a:rPr lang="en-US" dirty="0"/>
              <a:t>EXERCISE</a:t>
            </a:r>
            <a:endParaRPr lang="en-US" sz="2399" dirty="0"/>
          </a:p>
        </p:txBody>
      </p:sp>
    </p:spTree>
    <p:extLst>
      <p:ext uri="{BB962C8B-B14F-4D97-AF65-F5344CB8AC3E}">
        <p14:creationId xmlns:p14="http://schemas.microsoft.com/office/powerpoint/2010/main" val="715700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Science? (REPRISE)</a:t>
            </a:r>
            <a:endParaRPr lang="en-US" sz="2400" dirty="0"/>
          </a:p>
        </p:txBody>
      </p:sp>
      <p:sp>
        <p:nvSpPr>
          <p:cNvPr id="3" name="Content Placeholder 2"/>
          <p:cNvSpPr>
            <a:spLocks noGrp="1"/>
          </p:cNvSpPr>
          <p:nvPr>
            <p:ph idx="1"/>
          </p:nvPr>
        </p:nvSpPr>
        <p:spPr/>
        <p:txBody>
          <a:bodyPr/>
          <a:lstStyle/>
          <a:p>
            <a:pPr marL="0" indent="0" algn="ctr">
              <a:lnSpc>
                <a:spcPct val="100000"/>
              </a:lnSpc>
              <a:buNone/>
            </a:pPr>
            <a:r>
              <a:rPr lang="en-US" dirty="0">
                <a:ea typeface="Helvetica Light" charset="0"/>
                <a:cs typeface="Helvetica Light" charset="0"/>
              </a:rPr>
              <a:t>Data Science (DS) is the collection of processes by which we extract useful and </a:t>
            </a:r>
            <a:r>
              <a:rPr lang="en-US" b="1" dirty="0">
                <a:ea typeface="Helvetica Light" charset="0"/>
                <a:cs typeface="Helvetica Light" charset="0"/>
              </a:rPr>
              <a:t>actionable insights </a:t>
            </a:r>
            <a:r>
              <a:rPr lang="en-US" dirty="0">
                <a:ea typeface="Helvetica Light" charset="0"/>
                <a:cs typeface="Helvetica Light" charset="0"/>
              </a:rPr>
              <a:t>from data.</a:t>
            </a:r>
          </a:p>
          <a:p>
            <a:pPr marL="0" indent="0" algn="r">
              <a:lnSpc>
                <a:spcPct val="100000"/>
              </a:lnSpc>
              <a:buNone/>
            </a:pPr>
            <a:r>
              <a:rPr lang="en-US" sz="1200" dirty="0">
                <a:ea typeface="Helvetica Light" charset="0"/>
                <a:cs typeface="Helvetica Light" charset="0"/>
              </a:rPr>
              <a:t>(paraphrased from T. </a:t>
            </a:r>
            <a:r>
              <a:rPr lang="en-US" sz="1200" dirty="0" err="1">
                <a:ea typeface="Helvetica Light" charset="0"/>
                <a:cs typeface="Helvetica Light" charset="0"/>
              </a:rPr>
              <a:t>Kwartler</a:t>
            </a:r>
            <a:r>
              <a:rPr lang="en-US" sz="1200" dirty="0">
                <a:ea typeface="Helvetica Light" charset="0"/>
                <a:cs typeface="Helvetica Light" charset="0"/>
              </a:rPr>
              <a:t>)</a:t>
            </a:r>
          </a:p>
          <a:p>
            <a:pPr marL="0" indent="0" algn="ctr">
              <a:lnSpc>
                <a:spcPct val="100000"/>
              </a:lnSpc>
              <a:buNone/>
            </a:pPr>
            <a:endParaRPr lang="en-US" dirty="0">
              <a:ea typeface="Helvetica Light" charset="0"/>
              <a:cs typeface="Helvetica Light" charset="0"/>
            </a:endParaRPr>
          </a:p>
          <a:p>
            <a:pPr marL="0" indent="0" algn="ctr">
              <a:lnSpc>
                <a:spcPct val="100000"/>
              </a:lnSpc>
              <a:buNone/>
            </a:pPr>
            <a:r>
              <a:rPr lang="en-US" dirty="0">
                <a:ea typeface="Helvetica Light" charset="0"/>
                <a:cs typeface="Helvetica Light" charset="0"/>
              </a:rPr>
              <a:t>DS is the </a:t>
            </a:r>
            <a:r>
              <a:rPr lang="en-US" b="1" dirty="0">
                <a:ea typeface="Helvetica Light" charset="0"/>
                <a:cs typeface="Helvetica Light" charset="0"/>
              </a:rPr>
              <a:t>working intersection </a:t>
            </a:r>
            <a:r>
              <a:rPr lang="en-US" dirty="0">
                <a:ea typeface="Helvetica Light" charset="0"/>
                <a:cs typeface="Helvetica Light" charset="0"/>
              </a:rPr>
              <a:t>of statistics, engineering, computer science, domain expertise, and “hacking.” It involves two main thrusts: </a:t>
            </a:r>
            <a:r>
              <a:rPr lang="en-US" b="1" dirty="0">
                <a:ea typeface="Helvetica Light" charset="0"/>
                <a:cs typeface="Helvetica Light" charset="0"/>
              </a:rPr>
              <a:t>analytics</a:t>
            </a:r>
            <a:r>
              <a:rPr lang="en-US" dirty="0">
                <a:ea typeface="Helvetica Light" charset="0"/>
                <a:cs typeface="Helvetica Light" charset="0"/>
              </a:rPr>
              <a:t> (counting things) and </a:t>
            </a:r>
            <a:r>
              <a:rPr lang="en-US" b="1" dirty="0">
                <a:ea typeface="Helvetica Light" charset="0"/>
                <a:cs typeface="Helvetica Light" charset="0"/>
              </a:rPr>
              <a:t>inventing new techniques</a:t>
            </a:r>
            <a:r>
              <a:rPr lang="en-US" dirty="0">
                <a:ea typeface="Helvetica Light" charset="0"/>
                <a:cs typeface="Helvetica Light" charset="0"/>
              </a:rPr>
              <a:t> to draw insights from data.</a:t>
            </a:r>
          </a:p>
          <a:p>
            <a:pPr marL="0" indent="0" algn="r">
              <a:lnSpc>
                <a:spcPct val="100000"/>
              </a:lnSpc>
              <a:buNone/>
            </a:pPr>
            <a:r>
              <a:rPr lang="en-US" sz="1200" dirty="0">
                <a:ea typeface="Helvetica Light" charset="0"/>
                <a:cs typeface="Helvetica Light" charset="0"/>
              </a:rPr>
              <a:t>(paraphrased from H. Mason)</a:t>
            </a:r>
          </a:p>
          <a:p>
            <a:pPr marL="0" indent="0" algn="ctr">
              <a:buNone/>
            </a:pPr>
            <a:endParaRPr lang="en-US" dirty="0">
              <a:latin typeface="Charter" pitchFamily="2" charset="0"/>
            </a:endParaRPr>
          </a:p>
        </p:txBody>
      </p:sp>
    </p:spTree>
    <p:extLst>
      <p:ext uri="{BB962C8B-B14F-4D97-AF65-F5344CB8AC3E}">
        <p14:creationId xmlns:p14="http://schemas.microsoft.com/office/powerpoint/2010/main" val="414694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For each rule, compute the </a:t>
                </a:r>
                <a:r>
                  <a:rPr lang="en-US" b="1" dirty="0"/>
                  <a:t>support</a:t>
                </a:r>
                <a:r>
                  <a:rPr lang="en-US" dirty="0"/>
                  <a:t>, </a:t>
                </a:r>
                <a:r>
                  <a:rPr lang="en-US" b="1" dirty="0"/>
                  <a:t>confidence</a:t>
                </a:r>
                <a:r>
                  <a:rPr lang="en-US" dirty="0"/>
                  <a:t>, </a:t>
                </a:r>
                <a:r>
                  <a:rPr lang="en-US" b="1" dirty="0"/>
                  <a:t>interest</a:t>
                </a:r>
                <a:r>
                  <a:rPr lang="en-US" dirty="0"/>
                  <a:t>, and </a:t>
                </a:r>
                <a:r>
                  <a:rPr lang="en-US" b="1" dirty="0"/>
                  <a:t>lift</a:t>
                </a:r>
                <a:r>
                  <a:rPr lang="en-US" dirty="0"/>
                  <a:t>. </a:t>
                </a:r>
              </a:p>
              <a:p>
                <a:endParaRPr lang="en-US" sz="500" dirty="0"/>
              </a:p>
              <a:p>
                <a:r>
                  <a:rPr lang="en-US" dirty="0"/>
                  <a:t>Amongst the rules for which the support is positive (</a:t>
                </a:r>
                <a14:m>
                  <m:oMath xmlns:m="http://schemas.openxmlformats.org/officeDocument/2006/math">
                    <m:r>
                      <a:rPr lang="en-US" i="1">
                        <a:latin typeface="Cambria Math" panose="02040503050406030204" pitchFamily="18" charset="0"/>
                      </a:rPr>
                      <m:t>&gt;0</m:t>
                    </m:r>
                  </m:oMath>
                </a14:m>
                <a:r>
                  <a:rPr lang="en-US" dirty="0"/>
                  <a:t>), which one has the highest lift? Confidence? Interest? </a:t>
                </a:r>
              </a:p>
              <a:p>
                <a:endParaRPr lang="en-US" sz="500" dirty="0"/>
              </a:p>
              <a:p>
                <a:pPr algn="just"/>
                <a:r>
                  <a:rPr lang="en-US" dirty="0"/>
                  <a:t>Build an additional 5-10 candidate rules, and evaluate them. Which of the 12-17 candidate rules do you think would be most useful for the store managers?   </a:t>
                </a:r>
              </a:p>
              <a:p>
                <a:pPr algn="just"/>
                <a:endParaRPr lang="en-CA" sz="500" dirty="0">
                  <a:cs typeface="Helvetica" panose="020B0604020202020204" pitchFamily="34" charset="0"/>
                </a:endParaRPr>
              </a:p>
              <a:p>
                <a:pPr algn="just"/>
                <a:r>
                  <a:rPr lang="en-CA" dirty="0">
                    <a:cs typeface="Helvetica" panose="020B0604020202020204" pitchFamily="34" charset="0"/>
                  </a:rPr>
                  <a:t>How would one determine reasonable threshold values for the support, coverage, interest, and lift of rules derived from a given dataset?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06" r="-80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1147677F-EB5D-A14D-A623-4B5C5CA13CF3}"/>
              </a:ext>
            </a:extLst>
          </p:cNvPr>
          <p:cNvSpPr>
            <a:spLocks noGrp="1"/>
          </p:cNvSpPr>
          <p:nvPr>
            <p:ph type="title"/>
          </p:nvPr>
        </p:nvSpPr>
        <p:spPr>
          <a:xfrm>
            <a:off x="581192" y="702156"/>
            <a:ext cx="11029616" cy="1013800"/>
          </a:xfrm>
        </p:spPr>
        <p:txBody>
          <a:bodyPr/>
          <a:lstStyle/>
          <a:p>
            <a:r>
              <a:rPr lang="en-US" dirty="0"/>
              <a:t>EXERCISE</a:t>
            </a:r>
            <a:endParaRPr lang="en-US" sz="2399" dirty="0"/>
          </a:p>
        </p:txBody>
      </p:sp>
    </p:spTree>
    <p:extLst>
      <p:ext uri="{BB962C8B-B14F-4D97-AF65-F5344CB8AC3E}">
        <p14:creationId xmlns:p14="http://schemas.microsoft.com/office/powerpoint/2010/main" val="210652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harter Roman" charset="0"/>
                <a:cs typeface="Charter Roman" charset="0"/>
              </a:rPr>
              <a:t>Notes and Validation</a:t>
            </a:r>
          </a:p>
        </p:txBody>
      </p:sp>
      <p:sp>
        <p:nvSpPr>
          <p:cNvPr id="3" name="Text Placeholder 2"/>
          <p:cNvSpPr>
            <a:spLocks noGrp="1"/>
          </p:cNvSpPr>
          <p:nvPr>
            <p:ph type="body" idx="1"/>
          </p:nvPr>
        </p:nvSpPr>
        <p:spPr/>
        <p:txBody>
          <a:bodyPr/>
          <a:lstStyle/>
          <a:p>
            <a:pPr algn="just"/>
            <a:r>
              <a:rPr lang="en-CA" sz="1600" dirty="0">
                <a:cs typeface="Helvetica" panose="020B0604020202020204" pitchFamily="34" charset="0"/>
              </a:rPr>
              <a:t>STATISTICAL LEARNING AND ASSOCIATION RULES MINING</a:t>
            </a:r>
          </a:p>
          <a:p>
            <a:pPr algn="just"/>
            <a:endParaRPr lang="en-CA" sz="1600" dirty="0">
              <a:cs typeface="Helvetica" panose="020B0604020202020204" pitchFamily="34" charset="0"/>
            </a:endParaRPr>
          </a:p>
          <a:p>
            <a:endParaRPr lang="en-US" dirty="0">
              <a:latin typeface="Helvetica Light" charset="0"/>
              <a:ea typeface="Helvetica Light" charset="0"/>
              <a:cs typeface="Helvetica Light" charset="0"/>
            </a:endParaRPr>
          </a:p>
        </p:txBody>
      </p:sp>
      <p:sp>
        <p:nvSpPr>
          <p:cNvPr id="4" name="Rectangle 3">
            <a:extLst>
              <a:ext uri="{FF2B5EF4-FFF2-40B4-BE49-F238E27FC236}">
                <a16:creationId xmlns:a16="http://schemas.microsoft.com/office/drawing/2014/main" id="{D92335E1-6618-1240-92D3-868A52B9E813}"/>
              </a:ext>
            </a:extLst>
          </p:cNvPr>
          <p:cNvSpPr/>
          <p:nvPr/>
        </p:nvSpPr>
        <p:spPr>
          <a:xfrm>
            <a:off x="2688431" y="5353883"/>
            <a:ext cx="6815136" cy="830997"/>
          </a:xfrm>
          <a:prstGeom prst="rect">
            <a:avLst/>
          </a:prstGeom>
        </p:spPr>
        <p:txBody>
          <a:bodyPr wrap="square">
            <a:spAutoFit/>
          </a:bodyPr>
          <a:lstStyle/>
          <a:p>
            <a:pPr algn="ctr"/>
            <a:r>
              <a:rPr lang="en-US" dirty="0">
                <a:solidFill>
                  <a:schemeClr val="bg1"/>
                </a:solidFill>
                <a:latin typeface="Dagny OT" panose="020B0504020201020104" pitchFamily="34" charset="77"/>
              </a:rPr>
              <a:t>“Remember that all models are wrong; the practical question is how wrong do they have to be before they are not useful anymore.”</a:t>
            </a:r>
          </a:p>
          <a:p>
            <a:pPr algn="r"/>
            <a:r>
              <a:rPr lang="en-US" sz="1200" dirty="0">
                <a:solidFill>
                  <a:schemeClr val="bg1"/>
                </a:solidFill>
                <a:latin typeface="Dagny OT" panose="020B0504020201020104" pitchFamily="34" charset="77"/>
              </a:rPr>
              <a:t>(Box, G.E.P., and Draper, N. R., </a:t>
            </a:r>
            <a:r>
              <a:rPr lang="en-US" sz="1200" i="1" dirty="0">
                <a:solidFill>
                  <a:schemeClr val="bg1"/>
                </a:solidFill>
                <a:latin typeface="Dagny OT" panose="020B0504020201020104" pitchFamily="34" charset="77"/>
              </a:rPr>
              <a:t>Empirical Model Building and Response Surfaces</a:t>
            </a:r>
            <a:r>
              <a:rPr lang="en-US" sz="1200" dirty="0">
                <a:solidFill>
                  <a:schemeClr val="bg1"/>
                </a:solidFill>
                <a:latin typeface="Dagny OT" panose="020B0504020201020104" pitchFamily="34" charset="77"/>
              </a:rPr>
              <a:t>)</a:t>
            </a:r>
          </a:p>
        </p:txBody>
      </p:sp>
    </p:spTree>
    <p:extLst>
      <p:ext uri="{BB962C8B-B14F-4D97-AF65-F5344CB8AC3E}">
        <p14:creationId xmlns:p14="http://schemas.microsoft.com/office/powerpoint/2010/main" val="155214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F09F40-B153-A14A-8BAA-5E99908F3D7A}"/>
              </a:ext>
            </a:extLst>
          </p:cNvPr>
          <p:cNvSpPr>
            <a:spLocks noGrp="1"/>
          </p:cNvSpPr>
          <p:nvPr>
            <p:ph type="title"/>
          </p:nvPr>
        </p:nvSpPr>
        <p:spPr/>
        <p:txBody>
          <a:bodyPr/>
          <a:lstStyle/>
          <a:p>
            <a:r>
              <a:rPr lang="en-US" dirty="0"/>
              <a:t>Number of Rules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just">
                  <a:lnSpc>
                    <a:spcPct val="100000"/>
                  </a:lnSpc>
                  <a:buNone/>
                </a:pPr>
                <a:r>
                  <a:rPr lang="en-US" dirty="0"/>
                  <a:t>Consider an item set </a:t>
                </a:r>
                <a14:m>
                  <m:oMath xmlns:m="http://schemas.openxmlformats.org/officeDocument/2006/math">
                    <m:r>
                      <a:rPr lang="en-US" b="0" i="1" smtClean="0">
                        <a:latin typeface="Cambria Math" panose="02040503050406030204" pitchFamily="18" charset="0"/>
                      </a:rPr>
                      <m:t>𝐶</m:t>
                    </m:r>
                  </m:oMath>
                </a14:m>
                <a:r>
                  <a:rPr lang="en-US" dirty="0"/>
                  <a:t> with </a:t>
                </a:r>
                <a14:m>
                  <m:oMath xmlns:m="http://schemas.openxmlformats.org/officeDocument/2006/math">
                    <m:r>
                      <a:rPr lang="en-US" i="1" dirty="0" smtClean="0">
                        <a:latin typeface="Cambria Math" panose="02040503050406030204" pitchFamily="18" charset="0"/>
                      </a:rPr>
                      <m:t>𝑛</m:t>
                    </m:r>
                  </m:oMath>
                </a14:m>
                <a:r>
                  <a:rPr lang="en-US" dirty="0"/>
                  <a:t> members. </a:t>
                </a:r>
              </a:p>
              <a:p>
                <a:pPr marL="0" indent="0" algn="just">
                  <a:lnSpc>
                    <a:spcPct val="100000"/>
                  </a:lnSpc>
                  <a:buNone/>
                </a:pPr>
                <a:endParaRPr lang="en-US" sz="100" dirty="0"/>
              </a:p>
              <a:p>
                <a:pPr algn="just">
                  <a:lnSpc>
                    <a:spcPct val="100000"/>
                  </a:lnSpc>
                </a:pPr>
                <a:r>
                  <a:rPr lang="en-US" dirty="0"/>
                  <a:t>In a rule derived from </a:t>
                </a:r>
                <a14:m>
                  <m:oMath xmlns:m="http://schemas.openxmlformats.org/officeDocument/2006/math">
                    <m:r>
                      <a:rPr lang="en-US" i="1">
                        <a:latin typeface="Cambria Math" panose="02040503050406030204" pitchFamily="18" charset="0"/>
                      </a:rPr>
                      <m:t>𝐶</m:t>
                    </m:r>
                  </m:oMath>
                </a14:m>
                <a:r>
                  <a:rPr lang="en-US" dirty="0"/>
                  <a:t>, each of the </a:t>
                </a:r>
                <a14:m>
                  <m:oMath xmlns:m="http://schemas.openxmlformats.org/officeDocument/2006/math">
                    <m:r>
                      <a:rPr lang="en-US" i="1" dirty="0">
                        <a:latin typeface="Cambria Math" panose="02040503050406030204" pitchFamily="18" charset="0"/>
                      </a:rPr>
                      <m:t>𝑛</m:t>
                    </m:r>
                  </m:oMath>
                </a14:m>
                <a:r>
                  <a:rPr lang="en-US" dirty="0"/>
                  <a:t> members shows up either in the </a:t>
                </a:r>
                <a:r>
                  <a:rPr lang="en-US" b="1" dirty="0"/>
                  <a:t>premise</a:t>
                </a:r>
                <a:r>
                  <a:rPr lang="en-US" dirty="0"/>
                  <a:t> or in the </a:t>
                </a:r>
                <a:r>
                  <a:rPr lang="en-US" b="1" dirty="0"/>
                  <a:t>conclusion</a:t>
                </a:r>
                <a:r>
                  <a:rPr lang="en-US" dirty="0"/>
                  <a:t>, so there are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𝑛</m:t>
                        </m:r>
                      </m:sup>
                    </m:sSup>
                  </m:oMath>
                </a14:m>
                <a:r>
                  <a:rPr lang="en-US" dirty="0"/>
                  <a:t> such rules. </a:t>
                </a:r>
              </a:p>
              <a:p>
                <a:pPr marL="0" indent="0" algn="just">
                  <a:lnSpc>
                    <a:spcPct val="100000"/>
                  </a:lnSpc>
                  <a:buNone/>
                </a:pPr>
                <a:endParaRPr lang="en-US" sz="100" dirty="0"/>
              </a:p>
              <a:p>
                <a:pPr algn="just">
                  <a:lnSpc>
                    <a:spcPct val="100000"/>
                  </a:lnSpc>
                </a:pPr>
                <a:r>
                  <a:rPr lang="en-US" dirty="0"/>
                  <a:t>The rule where each member is part of the premise (and the conclusion is empty) is not allowed, thus </a:t>
                </a:r>
                <a14:m>
                  <m:oMath xmlns:m="http://schemas.openxmlformats.org/officeDocument/2006/math">
                    <m:sSup>
                      <m:sSupPr>
                        <m:ctrlPr>
                          <a:rPr lang="en-US" i="1" dirty="0">
                            <a:latin typeface="Cambria Math" panose="02040503050406030204" pitchFamily="18" charset="0"/>
                          </a:rPr>
                        </m:ctrlPr>
                      </m:sSupPr>
                      <m:e>
                        <m:r>
                          <a:rPr lang="en-US" b="0" i="1" dirty="0">
                            <a:latin typeface="Cambria Math" panose="02040503050406030204" pitchFamily="18" charset="0"/>
                          </a:rPr>
                          <m:t>2</m:t>
                        </m:r>
                      </m:e>
                      <m:sup>
                        <m:r>
                          <a:rPr lang="en-US" b="0" i="1" dirty="0">
                            <a:latin typeface="Cambria Math" panose="02040503050406030204" pitchFamily="18" charset="0"/>
                          </a:rPr>
                          <m:t>𝑛</m:t>
                        </m:r>
                      </m:sup>
                    </m:sSup>
                    <m:r>
                      <a:rPr lang="en-US" b="0" i="1" dirty="0" smtClean="0">
                        <a:latin typeface="Cambria Math" panose="02040503050406030204" pitchFamily="18" charset="0"/>
                      </a:rPr>
                      <m:t>−1</m:t>
                    </m:r>
                  </m:oMath>
                </a14:m>
                <a:r>
                  <a:rPr lang="en-US" dirty="0"/>
                  <a:t> rules can be derived from </a:t>
                </a:r>
                <a14:m>
                  <m:oMath xmlns:m="http://schemas.openxmlformats.org/officeDocument/2006/math">
                    <m:r>
                      <a:rPr lang="en-US" i="1">
                        <a:latin typeface="Cambria Math" panose="02040503050406030204" pitchFamily="18" charset="0"/>
                      </a:rPr>
                      <m:t>𝐶</m:t>
                    </m:r>
                  </m:oMath>
                </a14:m>
                <a:r>
                  <a:rPr lang="en-US" dirty="0"/>
                  <a:t>.</a:t>
                </a:r>
              </a:p>
              <a:p>
                <a:pPr marL="0" indent="0" algn="just">
                  <a:lnSpc>
                    <a:spcPct val="100000"/>
                  </a:lnSpc>
                  <a:buNone/>
                </a:pPr>
                <a:endParaRPr lang="en-US" sz="500" dirty="0"/>
              </a:p>
              <a:p>
                <a:pPr marL="0" indent="0" algn="just">
                  <a:lnSpc>
                    <a:spcPct val="100000"/>
                  </a:lnSpc>
                  <a:buNone/>
                </a:pPr>
                <a:r>
                  <a:rPr lang="en-US" dirty="0"/>
                  <a:t>The # of rules increases exponentially when the # of features increases linearly. </a:t>
                </a:r>
              </a:p>
              <a:p>
                <a:pPr marL="0" indent="0" algn="just">
                  <a:lnSpc>
                    <a:spcPct val="100000"/>
                  </a:lnSpc>
                  <a:buNone/>
                </a:pPr>
                <a:endParaRPr lang="en-US" sz="500" dirty="0"/>
              </a:p>
              <a:p>
                <a:pPr marL="0" indent="0" algn="just">
                  <a:lnSpc>
                    <a:spcPct val="100000"/>
                  </a:lnSpc>
                  <a:buNone/>
                </a:pPr>
                <a:r>
                  <a:rPr lang="en-US" dirty="0"/>
                  <a:t>That’s not good.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06" r="-806"/>
                </a:stretch>
              </a:blipFill>
            </p:spPr>
            <p:txBody>
              <a:bodyPr/>
              <a:lstStyle/>
              <a:p>
                <a:r>
                  <a:rPr lang="en-US">
                    <a:noFill/>
                  </a:rPr>
                  <a:t> </a:t>
                </a:r>
              </a:p>
            </p:txBody>
          </p:sp>
        </mc:Fallback>
      </mc:AlternateContent>
    </p:spTree>
    <p:extLst>
      <p:ext uri="{BB962C8B-B14F-4D97-AF65-F5344CB8AC3E}">
        <p14:creationId xmlns:p14="http://schemas.microsoft.com/office/powerpoint/2010/main" val="322359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a:t>
            </a:r>
            <a:endParaRPr lang="en-US" sz="2400" dirty="0"/>
          </a:p>
        </p:txBody>
      </p:sp>
      <p:sp>
        <p:nvSpPr>
          <p:cNvPr id="3" name="Content Placeholder 2"/>
          <p:cNvSpPr>
            <a:spLocks noGrp="1"/>
          </p:cNvSpPr>
          <p:nvPr>
            <p:ph idx="1"/>
          </p:nvPr>
        </p:nvSpPr>
        <p:spPr/>
        <p:txBody>
          <a:bodyPr/>
          <a:lstStyle/>
          <a:p>
            <a:pPr algn="just">
              <a:lnSpc>
                <a:spcPct val="100000"/>
              </a:lnSpc>
            </a:pPr>
            <a:r>
              <a:rPr lang="en-US" dirty="0"/>
              <a:t>The brute force algorithm works relatively well for </a:t>
            </a:r>
            <a:r>
              <a:rPr lang="en-US" b="1" dirty="0"/>
              <a:t>small datasets</a:t>
            </a:r>
            <a:r>
              <a:rPr lang="en-US" dirty="0"/>
              <a:t> (small number of features). </a:t>
            </a:r>
          </a:p>
          <a:p>
            <a:pPr algn="just">
              <a:lnSpc>
                <a:spcPct val="100000"/>
              </a:lnSpc>
            </a:pPr>
            <a:endParaRPr lang="en-US" sz="500" dirty="0"/>
          </a:p>
          <a:p>
            <a:pPr algn="just">
              <a:lnSpc>
                <a:spcPct val="100000"/>
              </a:lnSpc>
            </a:pPr>
            <a:r>
              <a:rPr lang="en-US" dirty="0"/>
              <a:t>For </a:t>
            </a:r>
            <a:r>
              <a:rPr lang="en-US" b="1" dirty="0"/>
              <a:t>Big(</a:t>
            </a:r>
            <a:r>
              <a:rPr lang="en-US" b="1" dirty="0" err="1"/>
              <a:t>ger</a:t>
            </a:r>
            <a:r>
              <a:rPr lang="en-US" b="1" dirty="0"/>
              <a:t>) Data</a:t>
            </a:r>
            <a:r>
              <a:rPr lang="en-US" dirty="0"/>
              <a:t>, it can be costly to generate rules in that fashion (especially when the number of attributes increases). How do we generate </a:t>
            </a:r>
            <a:r>
              <a:rPr lang="en-US" b="1" dirty="0"/>
              <a:t>promising</a:t>
            </a:r>
            <a:r>
              <a:rPr lang="en-US" dirty="0"/>
              <a:t> candidate rules, in general? </a:t>
            </a:r>
          </a:p>
          <a:p>
            <a:pPr algn="just">
              <a:lnSpc>
                <a:spcPct val="100000"/>
              </a:lnSpc>
            </a:pPr>
            <a:endParaRPr lang="en-US" sz="500" dirty="0"/>
          </a:p>
          <a:p>
            <a:pPr algn="just">
              <a:lnSpc>
                <a:spcPct val="100000"/>
              </a:lnSpc>
            </a:pPr>
            <a:r>
              <a:rPr lang="en-US" dirty="0"/>
              <a:t>How </a:t>
            </a:r>
            <a:r>
              <a:rPr lang="en-US" b="1" dirty="0"/>
              <a:t>reliable</a:t>
            </a:r>
            <a:r>
              <a:rPr lang="en-US" dirty="0"/>
              <a:t> are association rules? What is the likelihood that they occur by </a:t>
            </a:r>
            <a:r>
              <a:rPr lang="en-US" b="1" dirty="0"/>
              <a:t>chance</a:t>
            </a:r>
            <a:r>
              <a:rPr lang="en-US" dirty="0"/>
              <a:t>? How </a:t>
            </a:r>
            <a:r>
              <a:rPr lang="en-US" b="1" dirty="0"/>
              <a:t>relevant</a:t>
            </a:r>
            <a:r>
              <a:rPr lang="en-US" dirty="0"/>
              <a:t> are they? Can they be generalized </a:t>
            </a:r>
            <a:r>
              <a:rPr lang="en-US" b="1" dirty="0"/>
              <a:t>outside</a:t>
            </a:r>
            <a:r>
              <a:rPr lang="en-US" dirty="0"/>
              <a:t> the dataset, or to </a:t>
            </a:r>
            <a:r>
              <a:rPr lang="en-US" b="1" dirty="0"/>
              <a:t>new</a:t>
            </a:r>
            <a:r>
              <a:rPr lang="en-US" dirty="0"/>
              <a:t> data? </a:t>
            </a:r>
          </a:p>
          <a:p>
            <a:pPr algn="just"/>
            <a:endParaRPr lang="en-US" sz="100" dirty="0"/>
          </a:p>
        </p:txBody>
      </p:sp>
    </p:spTree>
    <p:extLst>
      <p:ext uri="{BB962C8B-B14F-4D97-AF65-F5344CB8AC3E}">
        <p14:creationId xmlns:p14="http://schemas.microsoft.com/office/powerpoint/2010/main" val="365692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endParaRPr lang="en-US" sz="2400" dirty="0"/>
          </a:p>
        </p:txBody>
      </p:sp>
      <p:sp>
        <p:nvSpPr>
          <p:cNvPr id="3" name="Content Placeholder 2"/>
          <p:cNvSpPr>
            <a:spLocks noGrp="1"/>
          </p:cNvSpPr>
          <p:nvPr>
            <p:ph idx="1"/>
          </p:nvPr>
        </p:nvSpPr>
        <p:spPr/>
        <p:txBody>
          <a:bodyPr/>
          <a:lstStyle/>
          <a:p>
            <a:pPr algn="just">
              <a:lnSpc>
                <a:spcPct val="100000"/>
              </a:lnSpc>
            </a:pPr>
            <a:r>
              <a:rPr lang="en-US" dirty="0"/>
              <a:t>Since frequent rules correspond to instances that occur repeatedly in the dataset, algorithms that generate item sets often try to </a:t>
            </a:r>
            <a:r>
              <a:rPr lang="en-US" b="1" dirty="0"/>
              <a:t>maximize coverage</a:t>
            </a:r>
            <a:r>
              <a:rPr lang="en-US" dirty="0"/>
              <a:t>.</a:t>
            </a:r>
          </a:p>
          <a:p>
            <a:pPr algn="just">
              <a:lnSpc>
                <a:spcPct val="100000"/>
              </a:lnSpc>
            </a:pPr>
            <a:endParaRPr lang="en-US" sz="1000" dirty="0"/>
          </a:p>
          <a:p>
            <a:pPr algn="just">
              <a:lnSpc>
                <a:spcPct val="100000"/>
              </a:lnSpc>
            </a:pPr>
            <a:r>
              <a:rPr lang="en-US" dirty="0"/>
              <a:t>When </a:t>
            </a:r>
            <a:r>
              <a:rPr lang="en-US" b="1" dirty="0"/>
              <a:t>rare events </a:t>
            </a:r>
            <a:r>
              <a:rPr lang="en-US" dirty="0"/>
              <a:t>are more meaningful (such as detection of a rare disease), we need algorithms that can generate rare item sets. </a:t>
            </a:r>
            <a:r>
              <a:rPr lang="en-US" b="1" dirty="0"/>
              <a:t>This is not a trivial problem</a:t>
            </a:r>
            <a:r>
              <a:rPr lang="en-US" dirty="0"/>
              <a:t>. </a:t>
            </a:r>
          </a:p>
          <a:p>
            <a:pPr algn="just">
              <a:lnSpc>
                <a:spcPct val="100000"/>
              </a:lnSpc>
            </a:pPr>
            <a:endParaRPr lang="en-US" sz="1000" dirty="0"/>
          </a:p>
          <a:p>
            <a:pPr algn="just">
              <a:lnSpc>
                <a:spcPct val="100000"/>
              </a:lnSpc>
            </a:pPr>
            <a:r>
              <a:rPr lang="en-US" dirty="0"/>
              <a:t>A reminder, in spite of </a:t>
            </a:r>
            <a:r>
              <a:rPr lang="en-US" dirty="0" err="1"/>
              <a:t>Tufte’s</a:t>
            </a:r>
            <a:r>
              <a:rPr lang="en-US" dirty="0"/>
              <a:t> rejoinder: </a:t>
            </a:r>
            <a:r>
              <a:rPr lang="en-US" b="1" dirty="0"/>
              <a:t>correlation is not causation</a:t>
            </a:r>
            <a:r>
              <a:rPr lang="en-US" dirty="0"/>
              <a:t>. </a:t>
            </a:r>
          </a:p>
          <a:p>
            <a:pPr algn="just"/>
            <a:endParaRPr lang="en-US" sz="100" dirty="0"/>
          </a:p>
        </p:txBody>
      </p:sp>
    </p:spTree>
    <p:extLst>
      <p:ext uri="{BB962C8B-B14F-4D97-AF65-F5344CB8AC3E}">
        <p14:creationId xmlns:p14="http://schemas.microsoft.com/office/powerpoint/2010/main" val="89052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Algorithms</a:t>
            </a:r>
            <a:endParaRPr lang="en-US" sz="2400" dirty="0"/>
          </a:p>
        </p:txBody>
      </p:sp>
      <p:sp>
        <p:nvSpPr>
          <p:cNvPr id="3" name="Content Placeholder 2"/>
          <p:cNvSpPr>
            <a:spLocks noGrp="1"/>
          </p:cNvSpPr>
          <p:nvPr>
            <p:ph idx="1"/>
          </p:nvPr>
        </p:nvSpPr>
        <p:spPr/>
        <p:txBody>
          <a:bodyPr/>
          <a:lstStyle/>
          <a:p>
            <a:pPr algn="just">
              <a:lnSpc>
                <a:spcPct val="100000"/>
              </a:lnSpc>
            </a:pPr>
            <a:r>
              <a:rPr lang="en-US" b="1" dirty="0"/>
              <a:t>Continuous</a:t>
            </a:r>
            <a:r>
              <a:rPr lang="en-US" dirty="0"/>
              <a:t> vs. </a:t>
            </a:r>
            <a:r>
              <a:rPr lang="en-US" b="1" dirty="0"/>
              <a:t>Categorical</a:t>
            </a:r>
            <a:r>
              <a:rPr lang="en-US" dirty="0"/>
              <a:t>: continuous data has to be binned into categorical data in order for association rules to be meaningful. There’s more than one way to do that.    </a:t>
            </a:r>
          </a:p>
          <a:p>
            <a:pPr algn="just">
              <a:lnSpc>
                <a:spcPct val="100000"/>
              </a:lnSpc>
            </a:pPr>
            <a:endParaRPr lang="en-CA" sz="1000" dirty="0"/>
          </a:p>
          <a:p>
            <a:pPr algn="just">
              <a:lnSpc>
                <a:spcPct val="100000"/>
              </a:lnSpc>
            </a:pPr>
            <a:r>
              <a:rPr lang="en-CA" dirty="0"/>
              <a:t>Item sets are sometimes called </a:t>
            </a:r>
            <a:r>
              <a:rPr lang="en-CA" b="1" dirty="0"/>
              <a:t>market baskets</a:t>
            </a:r>
            <a:r>
              <a:rPr lang="en-CA" dirty="0"/>
              <a:t>.</a:t>
            </a:r>
          </a:p>
          <a:p>
            <a:pPr algn="just">
              <a:lnSpc>
                <a:spcPct val="100000"/>
              </a:lnSpc>
            </a:pPr>
            <a:endParaRPr lang="en-CA" sz="1000" dirty="0"/>
          </a:p>
          <a:p>
            <a:pPr algn="just">
              <a:lnSpc>
                <a:spcPct val="100000"/>
              </a:lnSpc>
            </a:pPr>
            <a:r>
              <a:rPr lang="en-CA" dirty="0"/>
              <a:t>Other algorithms: </a:t>
            </a:r>
          </a:p>
          <a:p>
            <a:pPr algn="ctr">
              <a:lnSpc>
                <a:spcPct val="100000"/>
              </a:lnSpc>
            </a:pPr>
            <a:r>
              <a:rPr lang="en-US" dirty="0"/>
              <a:t>AIS, SETM, </a:t>
            </a:r>
            <a:r>
              <a:rPr lang="en-US" dirty="0" err="1"/>
              <a:t>Apriori</a:t>
            </a:r>
            <a:r>
              <a:rPr lang="en-US" dirty="0"/>
              <a:t>, </a:t>
            </a:r>
            <a:r>
              <a:rPr lang="en-US" dirty="0" err="1"/>
              <a:t>AprioriTid</a:t>
            </a:r>
            <a:r>
              <a:rPr lang="en-US" dirty="0"/>
              <a:t>, </a:t>
            </a:r>
            <a:r>
              <a:rPr lang="en-US" dirty="0" err="1"/>
              <a:t>AprioriHybrid</a:t>
            </a:r>
            <a:r>
              <a:rPr lang="en-US" dirty="0"/>
              <a:t>, </a:t>
            </a:r>
            <a:r>
              <a:rPr lang="en-US" dirty="0" err="1"/>
              <a:t>Eclat</a:t>
            </a:r>
            <a:r>
              <a:rPr lang="en-US" dirty="0"/>
              <a:t>, PCY, Multistage, </a:t>
            </a:r>
            <a:r>
              <a:rPr lang="en-US" dirty="0" err="1"/>
              <a:t>Multihash</a:t>
            </a:r>
            <a:r>
              <a:rPr lang="en-US" dirty="0"/>
              <a:t>, etc.</a:t>
            </a:r>
          </a:p>
        </p:txBody>
      </p:sp>
    </p:spTree>
    <p:extLst>
      <p:ext uri="{BB962C8B-B14F-4D97-AF65-F5344CB8AC3E}">
        <p14:creationId xmlns:p14="http://schemas.microsoft.com/office/powerpoint/2010/main" val="210657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harter Roman" charset="0"/>
                <a:cs typeface="Charter Roman" charset="0"/>
              </a:rPr>
              <a:t>THE A Priori Algorithm</a:t>
            </a:r>
          </a:p>
        </p:txBody>
      </p:sp>
      <p:sp>
        <p:nvSpPr>
          <p:cNvPr id="3" name="Text Placeholder 2"/>
          <p:cNvSpPr>
            <a:spLocks noGrp="1"/>
          </p:cNvSpPr>
          <p:nvPr>
            <p:ph type="body" idx="1"/>
          </p:nvPr>
        </p:nvSpPr>
        <p:spPr/>
        <p:txBody>
          <a:bodyPr/>
          <a:lstStyle/>
          <a:p>
            <a:r>
              <a:rPr lang="en-US" dirty="0">
                <a:latin typeface="Helvetica Light" charset="0"/>
                <a:ea typeface="Helvetica Light" charset="0"/>
                <a:cs typeface="Helvetica Light" charset="0"/>
              </a:rPr>
              <a:t>STATISTICAL LEARNING AND ASSOCIATION RULES MINING</a:t>
            </a:r>
          </a:p>
        </p:txBody>
      </p:sp>
      <p:sp>
        <p:nvSpPr>
          <p:cNvPr id="4" name="Rectangle 3">
            <a:extLst>
              <a:ext uri="{FF2B5EF4-FFF2-40B4-BE49-F238E27FC236}">
                <a16:creationId xmlns:a16="http://schemas.microsoft.com/office/drawing/2014/main" id="{E12EE15B-2333-D342-B16E-86F7E52DAD3C}"/>
              </a:ext>
            </a:extLst>
          </p:cNvPr>
          <p:cNvSpPr/>
          <p:nvPr/>
        </p:nvSpPr>
        <p:spPr>
          <a:xfrm>
            <a:off x="1071563" y="5091173"/>
            <a:ext cx="10539244" cy="1384995"/>
          </a:xfrm>
          <a:prstGeom prst="rect">
            <a:avLst/>
          </a:prstGeom>
        </p:spPr>
        <p:txBody>
          <a:bodyPr wrap="square">
            <a:spAutoFit/>
          </a:bodyPr>
          <a:lstStyle/>
          <a:p>
            <a:pPr fontAlgn="base"/>
            <a:r>
              <a:rPr lang="en-CA" dirty="0">
                <a:solidFill>
                  <a:schemeClr val="bg1"/>
                </a:solidFill>
                <a:latin typeface="Dagny OT" panose="020B0504020201020104" pitchFamily="34" charset="77"/>
              </a:rPr>
              <a:t>MR. SNIFF: What are you looking for?</a:t>
            </a:r>
            <a:br>
              <a:rPr lang="en-CA" dirty="0">
                <a:solidFill>
                  <a:schemeClr val="bg1"/>
                </a:solidFill>
                <a:latin typeface="Dagny OT" panose="020B0504020201020104" pitchFamily="34" charset="77"/>
              </a:rPr>
            </a:br>
            <a:r>
              <a:rPr lang="en-CA" dirty="0">
                <a:solidFill>
                  <a:schemeClr val="bg1"/>
                </a:solidFill>
                <a:latin typeface="Dagny OT" panose="020B0504020201020104" pitchFamily="34" charset="77"/>
              </a:rPr>
              <a:t>MR. SNOOP: A five-dollar bill.</a:t>
            </a:r>
            <a:br>
              <a:rPr lang="en-CA" dirty="0">
                <a:solidFill>
                  <a:schemeClr val="bg1"/>
                </a:solidFill>
                <a:latin typeface="Dagny OT" panose="020B0504020201020104" pitchFamily="34" charset="77"/>
              </a:rPr>
            </a:br>
            <a:r>
              <a:rPr lang="en-CA" dirty="0">
                <a:solidFill>
                  <a:schemeClr val="bg1"/>
                </a:solidFill>
                <a:latin typeface="Dagny OT" panose="020B0504020201020104" pitchFamily="34" charset="77"/>
              </a:rPr>
              <a:t>MR. SNIFF: Are you sure you lost it on this street?</a:t>
            </a:r>
            <a:br>
              <a:rPr lang="en-CA" dirty="0">
                <a:solidFill>
                  <a:schemeClr val="bg1"/>
                </a:solidFill>
                <a:latin typeface="Dagny OT" panose="020B0504020201020104" pitchFamily="34" charset="77"/>
              </a:rPr>
            </a:br>
            <a:r>
              <a:rPr lang="en-CA" dirty="0">
                <a:solidFill>
                  <a:schemeClr val="bg1"/>
                </a:solidFill>
                <a:latin typeface="Dagny OT" panose="020B0504020201020104" pitchFamily="34" charset="77"/>
              </a:rPr>
              <a:t>MR. SNOOP: Oh no! I lost it in the next block, but I’m </a:t>
            </a:r>
            <a:r>
              <a:rPr lang="en-CA" dirty="0" err="1">
                <a:solidFill>
                  <a:schemeClr val="bg1"/>
                </a:solidFill>
                <a:latin typeface="Dagny OT" panose="020B0504020201020104" pitchFamily="34" charset="77"/>
              </a:rPr>
              <a:t>lookin</a:t>
            </a:r>
            <a:r>
              <a:rPr lang="en-CA" dirty="0">
                <a:solidFill>
                  <a:schemeClr val="bg1"/>
                </a:solidFill>
                <a:latin typeface="Dagny OT" panose="020B0504020201020104" pitchFamily="34" charset="77"/>
              </a:rPr>
              <a:t>’ up here because the light is better.</a:t>
            </a:r>
          </a:p>
          <a:p>
            <a:pPr algn="r" fontAlgn="base"/>
            <a:r>
              <a:rPr lang="en-CA" sz="1200" dirty="0">
                <a:solidFill>
                  <a:schemeClr val="bg1"/>
                </a:solidFill>
                <a:latin typeface="Dagny OT" panose="020B0504020201020104" pitchFamily="34" charset="77"/>
                <a:cs typeface="Helvetica" panose="020B0604020202020204" pitchFamily="34" charset="0"/>
              </a:rPr>
              <a:t>(</a:t>
            </a:r>
            <a:r>
              <a:rPr lang="en-CA" sz="1200" i="1" dirty="0">
                <a:solidFill>
                  <a:schemeClr val="bg1"/>
                </a:solidFill>
                <a:latin typeface="Dagny OT" panose="020B0504020201020104" pitchFamily="34" charset="77"/>
                <a:cs typeface="Helvetica" panose="020B0604020202020204" pitchFamily="34" charset="0"/>
              </a:rPr>
              <a:t>Boys’ Life Magazine</a:t>
            </a:r>
            <a:r>
              <a:rPr lang="en-CA" sz="1200" dirty="0">
                <a:solidFill>
                  <a:schemeClr val="bg1"/>
                </a:solidFill>
                <a:latin typeface="Dagny OT" panose="020B0504020201020104" pitchFamily="34" charset="77"/>
                <a:cs typeface="Helvetica" panose="020B0604020202020204" pitchFamily="34" charset="0"/>
              </a:rPr>
              <a:t>, 1932) </a:t>
            </a:r>
          </a:p>
        </p:txBody>
      </p:sp>
    </p:spTree>
    <p:extLst>
      <p:ext uri="{BB962C8B-B14F-4D97-AF65-F5344CB8AC3E}">
        <p14:creationId xmlns:p14="http://schemas.microsoft.com/office/powerpoint/2010/main" val="261516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Algoritm</a:t>
            </a:r>
            <a:endParaRPr lang="en-US" sz="2400" dirty="0"/>
          </a:p>
        </p:txBody>
      </p:sp>
      <p:sp>
        <p:nvSpPr>
          <p:cNvPr id="3" name="Content Placeholder 2"/>
          <p:cNvSpPr>
            <a:spLocks noGrp="1"/>
          </p:cNvSpPr>
          <p:nvPr>
            <p:ph idx="1"/>
          </p:nvPr>
        </p:nvSpPr>
        <p:spPr/>
        <p:txBody>
          <a:bodyPr>
            <a:noAutofit/>
          </a:bodyPr>
          <a:lstStyle/>
          <a:p>
            <a:pPr lvl="0" algn="just">
              <a:lnSpc>
                <a:spcPct val="100000"/>
              </a:lnSpc>
            </a:pPr>
            <a:r>
              <a:rPr lang="en-US" dirty="0"/>
              <a:t>Developed initially for transaction data</a:t>
            </a:r>
          </a:p>
          <a:p>
            <a:pPr lvl="1" algn="just">
              <a:lnSpc>
                <a:spcPct val="100000"/>
              </a:lnSpc>
            </a:pPr>
            <a:r>
              <a:rPr lang="en-US" dirty="0"/>
              <a:t>every reasonable dataset can be transformed into a transaction dataset using dummy variables</a:t>
            </a:r>
          </a:p>
          <a:p>
            <a:pPr algn="just">
              <a:lnSpc>
                <a:spcPct val="100000"/>
              </a:lnSpc>
            </a:pPr>
            <a:endParaRPr lang="en-US" sz="500" dirty="0"/>
          </a:p>
          <a:p>
            <a:pPr algn="just">
              <a:lnSpc>
                <a:spcPct val="100000"/>
              </a:lnSpc>
            </a:pPr>
            <a:r>
              <a:rPr lang="en-US" dirty="0"/>
              <a:t>Finds </a:t>
            </a:r>
            <a:r>
              <a:rPr lang="en-US" b="1" dirty="0"/>
              <a:t>frequent item sets </a:t>
            </a:r>
            <a:r>
              <a:rPr lang="en-US" dirty="0"/>
              <a:t>from which to build candidate rules </a:t>
            </a:r>
          </a:p>
          <a:p>
            <a:pPr lvl="1" algn="just">
              <a:lnSpc>
                <a:spcPct val="100000"/>
              </a:lnSpc>
            </a:pPr>
            <a:r>
              <a:rPr lang="en-US" dirty="0"/>
              <a:t>instead of building rules from all possible item sets</a:t>
            </a:r>
          </a:p>
          <a:p>
            <a:pPr marL="0" indent="0" algn="just">
              <a:lnSpc>
                <a:spcPct val="100000"/>
              </a:lnSpc>
              <a:buNone/>
            </a:pPr>
            <a:endParaRPr lang="en-US" sz="500" dirty="0"/>
          </a:p>
          <a:p>
            <a:pPr algn="just">
              <a:lnSpc>
                <a:spcPct val="100000"/>
              </a:lnSpc>
            </a:pPr>
            <a:r>
              <a:rPr lang="en-US" dirty="0"/>
              <a:t>Starts by identifying frequent individual items in the database and extends them to larger and larger item sets, assuming these are still found </a:t>
            </a:r>
            <a:r>
              <a:rPr lang="en-US" b="1" dirty="0"/>
              <a:t>frequently enough </a:t>
            </a:r>
            <a:r>
              <a:rPr lang="en-US" dirty="0"/>
              <a:t>in the dataset </a:t>
            </a:r>
          </a:p>
          <a:p>
            <a:pPr lvl="1" algn="just">
              <a:lnSpc>
                <a:spcPct val="100000"/>
              </a:lnSpc>
            </a:pPr>
            <a:r>
              <a:rPr lang="en-US" b="1" dirty="0"/>
              <a:t>bottom-up</a:t>
            </a:r>
            <a:r>
              <a:rPr lang="en-US" dirty="0"/>
              <a:t> approach, uses the downward closure property of support </a:t>
            </a:r>
          </a:p>
          <a:p>
            <a:pPr marL="0" indent="0" algn="just">
              <a:buNone/>
            </a:pPr>
            <a:endParaRPr lang="en-US" sz="1000" dirty="0"/>
          </a:p>
        </p:txBody>
      </p:sp>
    </p:spTree>
    <p:extLst>
      <p:ext uri="{BB962C8B-B14F-4D97-AF65-F5344CB8AC3E}">
        <p14:creationId xmlns:p14="http://schemas.microsoft.com/office/powerpoint/2010/main" val="2117451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Algoritm</a:t>
            </a:r>
            <a:endParaRPr lang="en-US" sz="2400" dirty="0"/>
          </a:p>
        </p:txBody>
      </p:sp>
      <p:sp>
        <p:nvSpPr>
          <p:cNvPr id="3" name="Content Placeholder 2"/>
          <p:cNvSpPr>
            <a:spLocks noGrp="1"/>
          </p:cNvSpPr>
          <p:nvPr>
            <p:ph idx="1"/>
          </p:nvPr>
        </p:nvSpPr>
        <p:spPr/>
        <p:txBody>
          <a:bodyPr>
            <a:noAutofit/>
          </a:bodyPr>
          <a:lstStyle/>
          <a:p>
            <a:pPr algn="just">
              <a:lnSpc>
                <a:spcPct val="100000"/>
              </a:lnSpc>
            </a:pPr>
            <a:r>
              <a:rPr lang="en-US" dirty="0"/>
              <a:t>Prunes candidates which have </a:t>
            </a:r>
            <a:r>
              <a:rPr lang="en-US" b="1" dirty="0"/>
              <a:t>infrequent sub-patterns</a:t>
            </a:r>
            <a:endParaRPr lang="en-US" dirty="0"/>
          </a:p>
          <a:p>
            <a:pPr lvl="1" algn="just">
              <a:lnSpc>
                <a:spcPct val="100000"/>
              </a:lnSpc>
            </a:pPr>
            <a:r>
              <a:rPr lang="en-CA" dirty="0"/>
              <a:t>requires a support threshold</a:t>
            </a:r>
          </a:p>
          <a:p>
            <a:pPr lvl="1" algn="just">
              <a:lnSpc>
                <a:spcPct val="100000"/>
              </a:lnSpc>
            </a:pPr>
            <a:r>
              <a:rPr lang="en-CA" dirty="0"/>
              <a:t>that threshold has to be set sufficiently high to minimize the number of frequent item sets</a:t>
            </a:r>
            <a:endParaRPr lang="en-US" dirty="0"/>
          </a:p>
          <a:p>
            <a:pPr algn="just">
              <a:lnSpc>
                <a:spcPct val="100000"/>
              </a:lnSpc>
            </a:pPr>
            <a:endParaRPr lang="en-US" sz="1000" dirty="0"/>
          </a:p>
          <a:p>
            <a:pPr algn="just">
              <a:lnSpc>
                <a:spcPct val="100000"/>
              </a:lnSpc>
            </a:pPr>
            <a:r>
              <a:rPr lang="en-CA" dirty="0">
                <a:cs typeface="Helvetica" panose="020B0604020202020204" pitchFamily="34" charset="0"/>
              </a:rPr>
              <a:t>If a 1-item set is not frequent, any 2-item set containing it is also infrequent, for instance.  </a:t>
            </a:r>
          </a:p>
          <a:p>
            <a:pPr algn="just">
              <a:lnSpc>
                <a:spcPct val="100000"/>
              </a:lnSpc>
            </a:pPr>
            <a:endParaRPr lang="en-CA" sz="1000" dirty="0"/>
          </a:p>
          <a:p>
            <a:pPr algn="just">
              <a:lnSpc>
                <a:spcPct val="100000"/>
              </a:lnSpc>
            </a:pPr>
            <a:r>
              <a:rPr lang="en-US" dirty="0"/>
              <a:t>The algorithm terminates when no further successful extensions are found.</a:t>
            </a:r>
          </a:p>
        </p:txBody>
      </p:sp>
    </p:spTree>
    <p:extLst>
      <p:ext uri="{BB962C8B-B14F-4D97-AF65-F5344CB8AC3E}">
        <p14:creationId xmlns:p14="http://schemas.microsoft.com/office/powerpoint/2010/main" val="329423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Strengths and Limitations</a:t>
            </a:r>
          </a:p>
        </p:txBody>
      </p:sp>
      <p:sp>
        <p:nvSpPr>
          <p:cNvPr id="3" name="Content Placeholder 2"/>
          <p:cNvSpPr>
            <a:spLocks noGrp="1"/>
          </p:cNvSpPr>
          <p:nvPr>
            <p:ph idx="1"/>
          </p:nvPr>
        </p:nvSpPr>
        <p:spPr/>
        <p:txBody>
          <a:bodyPr/>
          <a:lstStyle/>
          <a:p>
            <a:pPr>
              <a:lnSpc>
                <a:spcPct val="100000"/>
              </a:lnSpc>
            </a:pPr>
            <a:r>
              <a:rPr lang="en-US" dirty="0"/>
              <a:t>Easy to implement, easily parallelized. </a:t>
            </a:r>
          </a:p>
          <a:p>
            <a:pPr>
              <a:lnSpc>
                <a:spcPct val="100000"/>
              </a:lnSpc>
            </a:pPr>
            <a:endParaRPr lang="en-US" sz="500" dirty="0"/>
          </a:p>
          <a:p>
            <a:pPr>
              <a:lnSpc>
                <a:spcPct val="100000"/>
              </a:lnSpc>
            </a:pPr>
            <a:r>
              <a:rPr lang="en-US" dirty="0" err="1"/>
              <a:t>Apriori</a:t>
            </a:r>
            <a:r>
              <a:rPr lang="en-US" dirty="0"/>
              <a:t> is </a:t>
            </a:r>
            <a:r>
              <a:rPr lang="en-US" b="1" dirty="0"/>
              <a:t>slow</a:t>
            </a:r>
            <a:r>
              <a:rPr lang="en-US" dirty="0"/>
              <a:t> and it requires frequent data set scans. </a:t>
            </a:r>
          </a:p>
          <a:p>
            <a:pPr lvl="1">
              <a:lnSpc>
                <a:spcPct val="100000"/>
              </a:lnSpc>
            </a:pPr>
            <a:r>
              <a:rPr lang="en-US" dirty="0"/>
              <a:t>possible solutions: </a:t>
            </a:r>
            <a:r>
              <a:rPr lang="en-US" b="1" dirty="0"/>
              <a:t>sampling</a:t>
            </a:r>
            <a:r>
              <a:rPr lang="en-US" dirty="0"/>
              <a:t> and </a:t>
            </a:r>
            <a:r>
              <a:rPr lang="en-US" b="1" dirty="0"/>
              <a:t>partitioning</a:t>
            </a:r>
          </a:p>
          <a:p>
            <a:pPr>
              <a:lnSpc>
                <a:spcPct val="100000"/>
              </a:lnSpc>
            </a:pPr>
            <a:endParaRPr lang="en-US" sz="500" dirty="0"/>
          </a:p>
          <a:p>
            <a:pPr>
              <a:lnSpc>
                <a:spcPct val="100000"/>
              </a:lnSpc>
            </a:pPr>
            <a:r>
              <a:rPr lang="en-US" dirty="0"/>
              <a:t>Not ideal at finding rules for </a:t>
            </a:r>
            <a:r>
              <a:rPr lang="en-US" b="1" dirty="0"/>
              <a:t>infrequent</a:t>
            </a:r>
            <a:r>
              <a:rPr lang="en-US" dirty="0"/>
              <a:t> or </a:t>
            </a:r>
            <a:r>
              <a:rPr lang="en-US" b="1" dirty="0"/>
              <a:t>rare </a:t>
            </a:r>
            <a:r>
              <a:rPr lang="en-US" dirty="0"/>
              <a:t>item sets. </a:t>
            </a:r>
          </a:p>
          <a:p>
            <a:pPr>
              <a:lnSpc>
                <a:spcPct val="100000"/>
              </a:lnSpc>
            </a:pPr>
            <a:endParaRPr lang="en-US" sz="500" dirty="0"/>
          </a:p>
          <a:p>
            <a:pPr>
              <a:lnSpc>
                <a:spcPct val="100000"/>
              </a:lnSpc>
            </a:pPr>
            <a:r>
              <a:rPr lang="en-US" dirty="0"/>
              <a:t>Other algorithms have since displaced it (historical value):</a:t>
            </a:r>
          </a:p>
          <a:p>
            <a:pPr lvl="1" algn="l">
              <a:lnSpc>
                <a:spcPct val="100000"/>
              </a:lnSpc>
            </a:pPr>
            <a:r>
              <a:rPr lang="en-US" b="1" dirty="0"/>
              <a:t>Max-Miner</a:t>
            </a:r>
            <a:r>
              <a:rPr lang="en-US" dirty="0"/>
              <a:t> tries to identify frequent item sets without enumerating them; performs jumps in space instead of using bottom-up approach </a:t>
            </a:r>
          </a:p>
          <a:p>
            <a:pPr lvl="1" algn="l">
              <a:lnSpc>
                <a:spcPct val="100000"/>
              </a:lnSpc>
            </a:pPr>
            <a:r>
              <a:rPr lang="en-US" b="1" dirty="0"/>
              <a:t>Eclat</a:t>
            </a:r>
            <a:r>
              <a:rPr lang="en-US" dirty="0"/>
              <a:t> is faster and uses depth-first search, but requires extensive memory storage </a:t>
            </a:r>
          </a:p>
        </p:txBody>
      </p:sp>
    </p:spTree>
    <p:extLst>
      <p:ext uri="{BB962C8B-B14F-4D97-AF65-F5344CB8AC3E}">
        <p14:creationId xmlns:p14="http://schemas.microsoft.com/office/powerpoint/2010/main" val="406318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Mining Analogy</a:t>
            </a:r>
            <a:endParaRPr lang="en-US" sz="2400" dirty="0"/>
          </a:p>
        </p:txBody>
      </p:sp>
      <p:sp>
        <p:nvSpPr>
          <p:cNvPr id="3" name="Content Placeholder 2"/>
          <p:cNvSpPr>
            <a:spLocks noGrp="1"/>
          </p:cNvSpPr>
          <p:nvPr>
            <p:ph idx="1"/>
          </p:nvPr>
        </p:nvSpPr>
        <p:spPr/>
        <p:txBody>
          <a:bodyPr/>
          <a:lstStyle/>
          <a:p>
            <a:pPr algn="l">
              <a:lnSpc>
                <a:spcPct val="100000"/>
              </a:lnSpc>
            </a:pPr>
            <a:r>
              <a:rPr lang="en-US" sz="2400" b="1" dirty="0"/>
              <a:t>What are we mining? </a:t>
            </a:r>
            <a:r>
              <a:rPr lang="en-US" sz="2400" dirty="0"/>
              <a:t>data (</a:t>
            </a:r>
            <a:r>
              <a:rPr lang="en-US" sz="2400" dirty="0">
                <a:solidFill>
                  <a:srgbClr val="FF0000"/>
                </a:solidFill>
              </a:rPr>
              <a:t>earth</a:t>
            </a:r>
            <a:r>
              <a:rPr lang="en-US" sz="2400" dirty="0"/>
              <a:t>)</a:t>
            </a:r>
            <a:endParaRPr lang="en-US" sz="2400" b="1" dirty="0"/>
          </a:p>
          <a:p>
            <a:pPr algn="l">
              <a:lnSpc>
                <a:spcPct val="100000"/>
              </a:lnSpc>
            </a:pPr>
            <a:endParaRPr lang="en-US" sz="100" b="1" dirty="0"/>
          </a:p>
          <a:p>
            <a:pPr algn="l">
              <a:lnSpc>
                <a:spcPct val="100000"/>
              </a:lnSpc>
            </a:pPr>
            <a:r>
              <a:rPr lang="en-US" sz="2400" b="1" dirty="0"/>
              <a:t>What are we using to mine? </a:t>
            </a:r>
            <a:r>
              <a:rPr lang="en-US" sz="2400" dirty="0"/>
              <a:t>data mining techniques (</a:t>
            </a:r>
            <a:r>
              <a:rPr lang="en-US" sz="2400" dirty="0">
                <a:solidFill>
                  <a:srgbClr val="FF0000"/>
                </a:solidFill>
              </a:rPr>
              <a:t>digging tools</a:t>
            </a:r>
            <a:r>
              <a:rPr lang="en-US" sz="2400" dirty="0"/>
              <a:t>)</a:t>
            </a:r>
          </a:p>
          <a:p>
            <a:pPr algn="l">
              <a:lnSpc>
                <a:spcPct val="100000"/>
              </a:lnSpc>
            </a:pPr>
            <a:endParaRPr lang="en-US" sz="100" b="1" dirty="0"/>
          </a:p>
          <a:p>
            <a:pPr>
              <a:lnSpc>
                <a:spcPct val="100000"/>
              </a:lnSpc>
            </a:pPr>
            <a:r>
              <a:rPr lang="en-US" sz="2400" b="1" dirty="0"/>
              <a:t>What are we mining for? </a:t>
            </a:r>
            <a:r>
              <a:rPr lang="en-US" sz="2400" dirty="0"/>
              <a:t>looking for patterns/knowledge (</a:t>
            </a:r>
            <a:r>
              <a:rPr lang="en-US" sz="2400" dirty="0">
                <a:solidFill>
                  <a:srgbClr val="FF0000"/>
                </a:solidFill>
              </a:rPr>
              <a:t>raw minerals</a:t>
            </a:r>
            <a:r>
              <a:rPr lang="en-US" sz="2400" dirty="0"/>
              <a:t>)</a:t>
            </a:r>
          </a:p>
          <a:p>
            <a:pPr>
              <a:lnSpc>
                <a:spcPct val="100000"/>
              </a:lnSpc>
            </a:pPr>
            <a:endParaRPr lang="en-US" sz="100" b="1" dirty="0"/>
          </a:p>
          <a:p>
            <a:pPr>
              <a:lnSpc>
                <a:spcPct val="100000"/>
              </a:lnSpc>
            </a:pPr>
            <a:r>
              <a:rPr lang="en-US" sz="2400" b="1" dirty="0"/>
              <a:t>What do we do with the raw material?</a:t>
            </a:r>
            <a:r>
              <a:rPr lang="en-US" sz="2400" dirty="0"/>
              <a:t> describe patterns/relationships (</a:t>
            </a:r>
            <a:r>
              <a:rPr lang="en-US" sz="2400" dirty="0">
                <a:solidFill>
                  <a:srgbClr val="FF0000"/>
                </a:solidFill>
              </a:rPr>
              <a:t>refine minerals into something useful</a:t>
            </a:r>
            <a:r>
              <a:rPr lang="en-US" sz="2400" dirty="0"/>
              <a:t>)</a:t>
            </a:r>
          </a:p>
          <a:p>
            <a:pPr>
              <a:lnSpc>
                <a:spcPct val="100000"/>
              </a:lnSpc>
            </a:pPr>
            <a:endParaRPr lang="en-US" sz="100" b="1" dirty="0"/>
          </a:p>
          <a:p>
            <a:pPr>
              <a:lnSpc>
                <a:spcPct val="100000"/>
              </a:lnSpc>
            </a:pPr>
            <a:r>
              <a:rPr lang="en-US" sz="2400" b="1" dirty="0"/>
              <a:t>What is the output, or product? </a:t>
            </a:r>
            <a:r>
              <a:rPr lang="en-US" sz="2400" dirty="0"/>
              <a:t>models (</a:t>
            </a:r>
            <a:r>
              <a:rPr lang="en-US" sz="2400" dirty="0">
                <a:solidFill>
                  <a:srgbClr val="FF0000"/>
                </a:solidFill>
              </a:rPr>
              <a:t>Ge, Ga, Si to build transistors</a:t>
            </a:r>
            <a:r>
              <a:rPr lang="en-US" sz="2400" dirty="0"/>
              <a:t>)</a:t>
            </a:r>
          </a:p>
          <a:p>
            <a:pPr>
              <a:lnSpc>
                <a:spcPct val="100000"/>
              </a:lnSpc>
            </a:pPr>
            <a:endParaRPr lang="en-US" sz="100" b="1" dirty="0"/>
          </a:p>
          <a:p>
            <a:pPr>
              <a:lnSpc>
                <a:spcPct val="100000"/>
              </a:lnSpc>
            </a:pPr>
            <a:r>
              <a:rPr lang="en-US" sz="2400" b="1" dirty="0"/>
              <a:t>What do we do with the product? </a:t>
            </a:r>
            <a:r>
              <a:rPr lang="en-US" sz="2400" dirty="0"/>
              <a:t>apply models to evidence-based decision support (</a:t>
            </a:r>
            <a:r>
              <a:rPr lang="en-US" sz="2400" dirty="0">
                <a:solidFill>
                  <a:srgbClr val="FF0000"/>
                </a:solidFill>
              </a:rPr>
              <a:t>use transistor in electrical systems</a:t>
            </a:r>
            <a:r>
              <a:rPr lang="en-US" sz="2400" dirty="0"/>
              <a:t>)</a:t>
            </a:r>
          </a:p>
        </p:txBody>
      </p:sp>
    </p:spTree>
    <p:extLst>
      <p:ext uri="{BB962C8B-B14F-4D97-AF65-F5344CB8AC3E}">
        <p14:creationId xmlns:p14="http://schemas.microsoft.com/office/powerpoint/2010/main" val="197084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harter Roman" charset="0"/>
                <a:cs typeface="Charter Roman" charset="0"/>
              </a:rPr>
              <a:t>Example: Titanic</a:t>
            </a:r>
          </a:p>
        </p:txBody>
      </p:sp>
      <p:sp>
        <p:nvSpPr>
          <p:cNvPr id="3" name="Text Placeholder 2"/>
          <p:cNvSpPr>
            <a:spLocks noGrp="1"/>
          </p:cNvSpPr>
          <p:nvPr>
            <p:ph type="body" idx="1"/>
          </p:nvPr>
        </p:nvSpPr>
        <p:spPr/>
        <p:txBody>
          <a:bodyPr/>
          <a:lstStyle/>
          <a:p>
            <a:r>
              <a:rPr lang="en-US" dirty="0">
                <a:latin typeface="Helvetica Light" charset="0"/>
                <a:ea typeface="Helvetica Light" charset="0"/>
                <a:cs typeface="Helvetica Light" charset="0"/>
              </a:rPr>
              <a:t>STATISTICAL LEARNING AND ASSOCIATION RULES MINING</a:t>
            </a:r>
          </a:p>
        </p:txBody>
      </p:sp>
      <p:sp>
        <p:nvSpPr>
          <p:cNvPr id="4" name="Rectangle 3">
            <a:extLst>
              <a:ext uri="{FF2B5EF4-FFF2-40B4-BE49-F238E27FC236}">
                <a16:creationId xmlns:a16="http://schemas.microsoft.com/office/drawing/2014/main" id="{243E663E-1323-704C-9EF0-C29FCC2D38C2}"/>
              </a:ext>
            </a:extLst>
          </p:cNvPr>
          <p:cNvSpPr/>
          <p:nvPr/>
        </p:nvSpPr>
        <p:spPr>
          <a:xfrm>
            <a:off x="1563289" y="5141973"/>
            <a:ext cx="9065419" cy="1323439"/>
          </a:xfrm>
          <a:prstGeom prst="rect">
            <a:avLst/>
          </a:prstGeom>
        </p:spPr>
        <p:txBody>
          <a:bodyPr wrap="square">
            <a:spAutoFit/>
          </a:bodyPr>
          <a:lstStyle/>
          <a:p>
            <a:pPr algn="ctr"/>
            <a:r>
              <a:rPr lang="en-US" sz="1600" dirty="0">
                <a:solidFill>
                  <a:schemeClr val="bg1"/>
                </a:solidFill>
                <a:latin typeface="Dagny OT" panose="020B0504020201020104" pitchFamily="34" charset="77"/>
              </a:rPr>
              <a:t>“</a:t>
            </a:r>
            <a:r>
              <a:rPr lang="en-CA" sz="1600" dirty="0">
                <a:solidFill>
                  <a:schemeClr val="bg1"/>
                </a:solidFill>
                <a:latin typeface="Dagny OT" panose="020B0504020201020104" pitchFamily="34" charset="77"/>
              </a:rPr>
              <a:t>Oh they built the ship Titanic to sail the ocean blue;</a:t>
            </a:r>
            <a:br>
              <a:rPr lang="en-CA" sz="1600" dirty="0">
                <a:solidFill>
                  <a:schemeClr val="bg1"/>
                </a:solidFill>
                <a:latin typeface="Dagny OT" panose="020B0504020201020104" pitchFamily="34" charset="77"/>
              </a:rPr>
            </a:br>
            <a:r>
              <a:rPr lang="en-CA" sz="1600" dirty="0">
                <a:solidFill>
                  <a:schemeClr val="bg1"/>
                </a:solidFill>
                <a:latin typeface="Dagny OT" panose="020B0504020201020104" pitchFamily="34" charset="77"/>
              </a:rPr>
              <a:t>And they thought they had a ship that the water wouldn’t go through;</a:t>
            </a:r>
            <a:br>
              <a:rPr lang="en-CA" sz="1600" dirty="0">
                <a:solidFill>
                  <a:schemeClr val="bg1"/>
                </a:solidFill>
                <a:latin typeface="Dagny OT" panose="020B0504020201020104" pitchFamily="34" charset="77"/>
              </a:rPr>
            </a:br>
            <a:r>
              <a:rPr lang="en-CA" sz="1600" dirty="0">
                <a:solidFill>
                  <a:schemeClr val="bg1"/>
                </a:solidFill>
                <a:latin typeface="Dagny OT" panose="020B0504020201020104" pitchFamily="34" charset="77"/>
              </a:rPr>
              <a:t>But Fate’s almighty hand knew the ship would never stand.</a:t>
            </a:r>
            <a:br>
              <a:rPr lang="en-CA" sz="1600" dirty="0">
                <a:solidFill>
                  <a:schemeClr val="bg1"/>
                </a:solidFill>
                <a:latin typeface="Dagny OT" panose="020B0504020201020104" pitchFamily="34" charset="77"/>
              </a:rPr>
            </a:br>
            <a:r>
              <a:rPr lang="en-CA" sz="1600" dirty="0">
                <a:solidFill>
                  <a:schemeClr val="bg1"/>
                </a:solidFill>
                <a:latin typeface="Dagny OT" panose="020B0504020201020104" pitchFamily="34" charset="77"/>
              </a:rPr>
              <a:t>It was sad when that great ship went down.”</a:t>
            </a:r>
            <a:endParaRPr lang="en-US" sz="1600" dirty="0">
              <a:solidFill>
                <a:schemeClr val="bg1"/>
              </a:solidFill>
              <a:latin typeface="Dagny OT" panose="020B0504020201020104" pitchFamily="34" charset="77"/>
            </a:endParaRPr>
          </a:p>
          <a:p>
            <a:pPr algn="r"/>
            <a:r>
              <a:rPr lang="en-CA" sz="1600" dirty="0">
                <a:solidFill>
                  <a:schemeClr val="bg1"/>
                </a:solidFill>
                <a:latin typeface="Dagny OT" panose="020B0504020201020104" pitchFamily="34" charset="77"/>
                <a:cs typeface="Helvetica" panose="020B0604020202020204" pitchFamily="34" charset="0"/>
              </a:rPr>
              <a:t>(</a:t>
            </a:r>
            <a:r>
              <a:rPr lang="en-CA" sz="1600" i="1" dirty="0">
                <a:solidFill>
                  <a:schemeClr val="bg1"/>
                </a:solidFill>
                <a:latin typeface="Dagny OT" panose="020B0504020201020104" pitchFamily="34" charset="77"/>
                <a:cs typeface="Helvetica" panose="020B0604020202020204" pitchFamily="34" charset="0"/>
              </a:rPr>
              <a:t>The Titanic Disaster</a:t>
            </a:r>
            <a:r>
              <a:rPr lang="en-CA" sz="1600" dirty="0">
                <a:solidFill>
                  <a:schemeClr val="bg1"/>
                </a:solidFill>
                <a:latin typeface="Dagny OT" panose="020B0504020201020104" pitchFamily="34" charset="77"/>
                <a:cs typeface="Helvetica" panose="020B0604020202020204" pitchFamily="34" charset="0"/>
              </a:rPr>
              <a:t>, Traditional Folk Song) </a:t>
            </a:r>
          </a:p>
        </p:txBody>
      </p:sp>
    </p:spTree>
    <p:extLst>
      <p:ext uri="{BB962C8B-B14F-4D97-AF65-F5344CB8AC3E}">
        <p14:creationId xmlns:p14="http://schemas.microsoft.com/office/powerpoint/2010/main" val="12133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Titanic Dataset</a:t>
            </a:r>
          </a:p>
        </p:txBody>
      </p:sp>
      <p:sp>
        <p:nvSpPr>
          <p:cNvPr id="12" name="Content Placeholder 2"/>
          <p:cNvSpPr>
            <a:spLocks noGrp="1"/>
          </p:cNvSpPr>
          <p:nvPr>
            <p:ph idx="1"/>
          </p:nvPr>
        </p:nvSpPr>
        <p:spPr/>
        <p:txBody>
          <a:bodyPr/>
          <a:lstStyle/>
          <a:p>
            <a:pPr algn="just">
              <a:lnSpc>
                <a:spcPct val="100000"/>
              </a:lnSpc>
            </a:pPr>
            <a:r>
              <a:rPr lang="en-US" dirty="0"/>
              <a:t>Compiled by Robert Dawson in 1995; it consists of 4 categorical attributes for each of the 2201 people aboard the Titanic when it sank in 1912. </a:t>
            </a:r>
          </a:p>
          <a:p>
            <a:pPr algn="just">
              <a:lnSpc>
                <a:spcPct val="100000"/>
              </a:lnSpc>
            </a:pPr>
            <a:endParaRPr lang="en-US" sz="1000" dirty="0"/>
          </a:p>
          <a:p>
            <a:pPr algn="just">
              <a:lnSpc>
                <a:spcPct val="100000"/>
              </a:lnSpc>
            </a:pPr>
            <a:r>
              <a:rPr lang="en-US" dirty="0"/>
              <a:t>Attributes are:</a:t>
            </a:r>
          </a:p>
          <a:p>
            <a:pPr lvl="1" algn="just">
              <a:lnSpc>
                <a:spcPct val="100000"/>
              </a:lnSpc>
              <a:buFont typeface="Wingdings" charset="2"/>
              <a:buChar char="§"/>
            </a:pPr>
            <a:r>
              <a:rPr lang="en-US" b="1" dirty="0">
                <a:latin typeface="Helvetica" pitchFamily="2" charset="0"/>
              </a:rPr>
              <a:t>class </a:t>
            </a:r>
            <a:r>
              <a:rPr lang="en-US" dirty="0"/>
              <a:t>(first class, second class, third class, crewmember)</a:t>
            </a:r>
          </a:p>
          <a:p>
            <a:pPr lvl="1" algn="just">
              <a:lnSpc>
                <a:spcPct val="100000"/>
              </a:lnSpc>
              <a:buFont typeface="Wingdings" charset="2"/>
              <a:buChar char="§"/>
            </a:pPr>
            <a:r>
              <a:rPr lang="en-US" b="1" dirty="0">
                <a:latin typeface="Helvetica" pitchFamily="2" charset="0"/>
              </a:rPr>
              <a:t>age</a:t>
            </a:r>
            <a:r>
              <a:rPr lang="en-US" dirty="0"/>
              <a:t> (adult, child)</a:t>
            </a:r>
          </a:p>
          <a:p>
            <a:pPr lvl="1" algn="just">
              <a:lnSpc>
                <a:spcPct val="100000"/>
              </a:lnSpc>
              <a:buFont typeface="Wingdings" charset="2"/>
              <a:buChar char="§"/>
            </a:pPr>
            <a:r>
              <a:rPr lang="en-US" b="1" dirty="0">
                <a:latin typeface="Helvetica" pitchFamily="2" charset="0"/>
              </a:rPr>
              <a:t>sex</a:t>
            </a:r>
            <a:r>
              <a:rPr lang="en-US" b="1" dirty="0"/>
              <a:t> </a:t>
            </a:r>
            <a:r>
              <a:rPr lang="en-US" dirty="0"/>
              <a:t>(male, female)</a:t>
            </a:r>
          </a:p>
          <a:p>
            <a:pPr lvl="1" algn="just">
              <a:lnSpc>
                <a:spcPct val="100000"/>
              </a:lnSpc>
              <a:buFont typeface="Wingdings" charset="2"/>
              <a:buChar char="§"/>
            </a:pPr>
            <a:r>
              <a:rPr lang="en-US" b="1" dirty="0">
                <a:latin typeface="Helvetica" pitchFamily="2" charset="0"/>
              </a:rPr>
              <a:t>survival</a:t>
            </a:r>
            <a:r>
              <a:rPr lang="en-US" dirty="0"/>
              <a:t> (yes, no)</a:t>
            </a:r>
          </a:p>
        </p:txBody>
      </p:sp>
    </p:spTree>
    <p:extLst>
      <p:ext uri="{BB962C8B-B14F-4D97-AF65-F5344CB8AC3E}">
        <p14:creationId xmlns:p14="http://schemas.microsoft.com/office/powerpoint/2010/main" val="100225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fade">
                                      <p:cBhvr>
                                        <p:cTn id="7" dur="500"/>
                                        <p:tgtEl>
                                          <p:spTgt spid="1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3" end="3"/>
                                            </p:txEl>
                                          </p:spTgt>
                                        </p:tgtEl>
                                        <p:attrNameLst>
                                          <p:attrName>style.visibility</p:attrName>
                                        </p:attrNameLst>
                                      </p:cBhvr>
                                      <p:to>
                                        <p:strVal val="visible"/>
                                      </p:to>
                                    </p:set>
                                    <p:animEffect transition="in" filter="fade">
                                      <p:cBhvr>
                                        <p:cTn id="10" dur="500"/>
                                        <p:tgtEl>
                                          <p:spTgt spid="1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fade">
                                      <p:cBhvr>
                                        <p:cTn id="13" dur="500"/>
                                        <p:tgtEl>
                                          <p:spTgt spid="1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xEl>
                                              <p:pRg st="5" end="5"/>
                                            </p:txEl>
                                          </p:spTgt>
                                        </p:tgtEl>
                                        <p:attrNameLst>
                                          <p:attrName>style.visibility</p:attrName>
                                        </p:attrNameLst>
                                      </p:cBhvr>
                                      <p:to>
                                        <p:strVal val="visible"/>
                                      </p:to>
                                    </p:set>
                                    <p:animEffect transition="in" filter="fade">
                                      <p:cBhvr>
                                        <p:cTn id="16" dur="500"/>
                                        <p:tgtEl>
                                          <p:spTgt spid="1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animEffect transition="in" filter="fade">
                                      <p:cBhvr>
                                        <p:cTn id="19"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3A0A1F-60F5-524B-BE67-950D3B275655}"/>
              </a:ext>
            </a:extLst>
          </p:cNvPr>
          <p:cNvSpPr>
            <a:spLocks noGrp="1"/>
          </p:cNvSpPr>
          <p:nvPr>
            <p:ph type="title"/>
          </p:nvPr>
        </p:nvSpPr>
        <p:spPr/>
        <p:txBody>
          <a:bodyPr/>
          <a:lstStyle/>
          <a:p>
            <a:r>
              <a:rPr lang="en-US" dirty="0"/>
              <a:t>Titanic Dataset</a:t>
            </a:r>
          </a:p>
        </p:txBody>
      </p:sp>
      <p:sp>
        <p:nvSpPr>
          <p:cNvPr id="3" name="Content Placeholder 2"/>
          <p:cNvSpPr>
            <a:spLocks noGrp="1"/>
          </p:cNvSpPr>
          <p:nvPr>
            <p:ph idx="1"/>
          </p:nvPr>
        </p:nvSpPr>
        <p:spPr/>
        <p:txBody>
          <a:bodyPr/>
          <a:lstStyle/>
          <a:p>
            <a:pPr algn="just">
              <a:lnSpc>
                <a:spcPct val="100000"/>
              </a:lnSpc>
            </a:pPr>
            <a:r>
              <a:rPr lang="en-US" dirty="0"/>
              <a:t>The natural question of interest for this dataset is how survival relates to the other attributes.</a:t>
            </a:r>
          </a:p>
          <a:p>
            <a:pPr algn="just">
              <a:lnSpc>
                <a:spcPct val="100000"/>
              </a:lnSpc>
            </a:pPr>
            <a:r>
              <a:rPr lang="en-US" dirty="0"/>
              <a:t>We use the </a:t>
            </a:r>
            <a:r>
              <a:rPr lang="en-US" dirty="0" err="1">
                <a:latin typeface="Courant" panose="02000509030000020004" pitchFamily="49" charset="0"/>
                <a:cs typeface="Courier New" panose="02070309020205020404" pitchFamily="49" charset="0"/>
              </a:rPr>
              <a:t>arules</a:t>
            </a:r>
            <a:r>
              <a:rPr lang="en-US" dirty="0"/>
              <a:t> implementation of </a:t>
            </a:r>
            <a:r>
              <a:rPr lang="en-US" i="1" dirty="0" err="1"/>
              <a:t>apriori</a:t>
            </a:r>
            <a:r>
              <a:rPr lang="en-US" dirty="0"/>
              <a:t> in R to generate and prune candidate rules, eventually leading to </a:t>
            </a:r>
            <a:r>
              <a:rPr lang="en-US" b="1" dirty="0"/>
              <a:t>8 rules</a:t>
            </a:r>
            <a:r>
              <a:rPr lang="en-US" dirty="0"/>
              <a:t>.</a:t>
            </a:r>
          </a:p>
          <a:p>
            <a:pPr algn="ctr">
              <a:lnSpc>
                <a:spcPct val="100000"/>
              </a:lnSpc>
            </a:pPr>
            <a:r>
              <a:rPr lang="en-US" dirty="0"/>
              <a:t>_______________________</a:t>
            </a:r>
          </a:p>
          <a:p>
            <a:pPr algn="just">
              <a:lnSpc>
                <a:spcPct val="100000"/>
              </a:lnSpc>
            </a:pPr>
            <a:endParaRPr lang="en-US" sz="1000" dirty="0"/>
          </a:p>
          <a:p>
            <a:pPr algn="just">
              <a:lnSpc>
                <a:spcPct val="100000"/>
              </a:lnSpc>
            </a:pPr>
            <a:r>
              <a:rPr lang="en-CA" dirty="0">
                <a:cs typeface="Helvetica" panose="020B0604020202020204" pitchFamily="34" charset="0"/>
              </a:rPr>
              <a:t>Is this a supervised or an unsupervised task?</a:t>
            </a:r>
            <a:endParaRPr lang="en-CA" b="1" dirty="0">
              <a:cs typeface="Helvetica" panose="020B0604020202020204" pitchFamily="34" charset="0"/>
            </a:endParaRPr>
          </a:p>
        </p:txBody>
      </p:sp>
    </p:spTree>
    <p:extLst>
      <p:ext uri="{BB962C8B-B14F-4D97-AF65-F5344CB8AC3E}">
        <p14:creationId xmlns:p14="http://schemas.microsoft.com/office/powerpoint/2010/main" val="302302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9E3C58-43C2-D94C-B84E-2EFE882B4E41}"/>
              </a:ext>
            </a:extLst>
          </p:cNvPr>
          <p:cNvSpPr/>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Titanic Dataset</a:t>
            </a:r>
          </a:p>
        </p:txBody>
      </p:sp>
      <p:graphicFrame>
        <p:nvGraphicFramePr>
          <p:cNvPr id="7" name="Table 6"/>
          <p:cNvGraphicFramePr>
            <a:graphicFrameLocks noGrp="1"/>
          </p:cNvGraphicFramePr>
          <p:nvPr>
            <p:extLst>
              <p:ext uri="{D42A27DB-BD31-4B8C-83A1-F6EECF244321}">
                <p14:modId xmlns:p14="http://schemas.microsoft.com/office/powerpoint/2010/main" val="4258328162"/>
              </p:ext>
            </p:extLst>
          </p:nvPr>
        </p:nvGraphicFramePr>
        <p:xfrm>
          <a:off x="715260" y="2084832"/>
          <a:ext cx="4516496" cy="3695700"/>
        </p:xfrm>
        <a:graphic>
          <a:graphicData uri="http://schemas.openxmlformats.org/drawingml/2006/table">
            <a:tbl>
              <a:tblPr>
                <a:tableStyleId>{85BE263C-DBD7-4A20-BB59-AAB30ACAA65A}</a:tableStyleId>
              </a:tblPr>
              <a:tblGrid>
                <a:gridCol w="2930765">
                  <a:extLst>
                    <a:ext uri="{9D8B030D-6E8A-4147-A177-3AD203B41FA5}">
                      <a16:colId xmlns:a16="http://schemas.microsoft.com/office/drawing/2014/main" val="20000"/>
                    </a:ext>
                  </a:extLst>
                </a:gridCol>
                <a:gridCol w="528577">
                  <a:extLst>
                    <a:ext uri="{9D8B030D-6E8A-4147-A177-3AD203B41FA5}">
                      <a16:colId xmlns:a16="http://schemas.microsoft.com/office/drawing/2014/main" val="20001"/>
                    </a:ext>
                  </a:extLst>
                </a:gridCol>
                <a:gridCol w="528577">
                  <a:extLst>
                    <a:ext uri="{9D8B030D-6E8A-4147-A177-3AD203B41FA5}">
                      <a16:colId xmlns:a16="http://schemas.microsoft.com/office/drawing/2014/main" val="20002"/>
                    </a:ext>
                  </a:extLst>
                </a:gridCol>
                <a:gridCol w="528577">
                  <a:extLst>
                    <a:ext uri="{9D8B030D-6E8A-4147-A177-3AD203B41FA5}">
                      <a16:colId xmlns:a16="http://schemas.microsoft.com/office/drawing/2014/main" val="20003"/>
                    </a:ext>
                  </a:extLst>
                </a:gridCol>
              </a:tblGrid>
              <a:tr h="182880">
                <a:tc>
                  <a:txBody>
                    <a:bodyPr/>
                    <a:lstStyle/>
                    <a:p>
                      <a:pPr algn="l" fontAlgn="b"/>
                      <a:r>
                        <a:rPr lang="en-US" sz="1400" b="1" u="none" strike="noStrike" dirty="0">
                          <a:effectLst/>
                          <a:latin typeface="Dagny OT" panose="020B0504020201020104" pitchFamily="34" charset="77"/>
                        </a:rPr>
                        <a:t>Rule</a:t>
                      </a:r>
                      <a:endParaRPr lang="en-US" sz="1400" b="1" i="0" u="none" strike="noStrike" dirty="0">
                        <a:solidFill>
                          <a:srgbClr val="000000"/>
                        </a:solidFill>
                        <a:effectLst/>
                        <a:latin typeface="Dagny OT" panose="020B0504020201020104" pitchFamily="34" charset="77"/>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err="1">
                          <a:effectLst/>
                          <a:latin typeface="Dagny OT" panose="020B0504020201020104" pitchFamily="34" charset="77"/>
                        </a:rPr>
                        <a:t>Supp</a:t>
                      </a:r>
                      <a:endParaRPr lang="en-US" sz="1400" b="1" i="0" u="none" strike="noStrike" dirty="0">
                        <a:solidFill>
                          <a:srgbClr val="000000"/>
                        </a:solidFill>
                        <a:effectLst/>
                        <a:latin typeface="Dagny OT" panose="020B0504020201020104" pitchFamily="34" charset="77"/>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err="1">
                          <a:effectLst/>
                          <a:latin typeface="Dagny OT" panose="020B0504020201020104" pitchFamily="34" charset="77"/>
                        </a:rPr>
                        <a:t>Conf</a:t>
                      </a:r>
                      <a:endParaRPr lang="en-US" sz="1400" b="1" i="0" u="none" strike="noStrike" dirty="0">
                        <a:solidFill>
                          <a:srgbClr val="000000"/>
                        </a:solidFill>
                        <a:effectLst/>
                        <a:latin typeface="Dagny OT" panose="020B0504020201020104" pitchFamily="34" charset="77"/>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latin typeface="Dagny OT" panose="020B0504020201020104" pitchFamily="34" charset="77"/>
                        </a:rPr>
                        <a:t>Lift</a:t>
                      </a:r>
                      <a:endParaRPr lang="en-US" sz="1400" b="1" i="0" u="none" strike="noStrike" dirty="0">
                        <a:solidFill>
                          <a:srgbClr val="000000"/>
                        </a:solidFill>
                        <a:effectLst/>
                        <a:latin typeface="Dagny OT" panose="020B0504020201020104" pitchFamily="34" charset="77"/>
                      </a:endParaRPr>
                    </a:p>
                  </a:txBody>
                  <a:tcPr marL="7620" marR="7620" marT="762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760">
                <a:tc>
                  <a:txBody>
                    <a:bodyPr/>
                    <a:lstStyle/>
                    <a:p>
                      <a:pPr algn="l" fontAlgn="b"/>
                      <a:r>
                        <a:rPr lang="en-US" sz="1400" u="none" strike="noStrike" dirty="0">
                          <a:effectLst/>
                          <a:latin typeface="Dagny OT" panose="020B0504020201020104" pitchFamily="34" charset="77"/>
                        </a:rPr>
                        <a:t>IF class = 2nd AND age = Child </a:t>
                      </a:r>
                    </a:p>
                    <a:p>
                      <a:pPr algn="l" fontAlgn="b"/>
                      <a:r>
                        <a:rPr lang="en-US" sz="1400" u="none" strike="noStrike" dirty="0">
                          <a:effectLst/>
                          <a:latin typeface="Dagny OT" panose="020B0504020201020104" pitchFamily="34" charset="77"/>
                        </a:rPr>
                        <a:t>THEN survived = Yes </a:t>
                      </a:r>
                      <a:endParaRPr lang="en-US" sz="1400" b="0" i="0" u="none" strike="noStrike" dirty="0">
                        <a:solidFill>
                          <a:srgbClr val="000000"/>
                        </a:solidFill>
                        <a:effectLst/>
                        <a:latin typeface="Dagny OT" panose="020B0504020201020104" pitchFamily="34" charset="77"/>
                      </a:endParaRPr>
                    </a:p>
                  </a:txBody>
                  <a:tcPr marL="7620" marR="7620" marT="7620" marB="0" anchor="b">
                    <a:lnT w="12700" cap="flat" cmpd="sng" algn="ctr">
                      <a:solidFill>
                        <a:schemeClr val="tx1"/>
                      </a:solidFill>
                      <a:prstDash val="solid"/>
                      <a:round/>
                      <a:headEnd type="none" w="med" len="med"/>
                      <a:tailEnd type="none" w="med" len="med"/>
                    </a:lnT>
                  </a:tcPr>
                </a:tc>
                <a:tc>
                  <a:txBody>
                    <a:bodyPr/>
                    <a:lstStyle/>
                    <a:p>
                      <a:pPr algn="ctr" fontAlgn="ctr"/>
                      <a:r>
                        <a:rPr lang="en-US" sz="1400" u="none" strike="noStrike" dirty="0">
                          <a:effectLst/>
                          <a:latin typeface="Dagny OT" panose="020B0504020201020104" pitchFamily="34" charset="77"/>
                        </a:rPr>
                        <a:t>0.01</a:t>
                      </a:r>
                      <a:endParaRPr lang="en-US" sz="1400" b="0" i="0" u="none" strike="noStrike" dirty="0">
                        <a:solidFill>
                          <a:srgbClr val="000000"/>
                        </a:solidFill>
                        <a:effectLst/>
                        <a:latin typeface="Dagny OT" panose="020B0504020201020104" pitchFamily="34" charset="77"/>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sz="1400" u="none" strike="noStrike">
                          <a:effectLst/>
                          <a:latin typeface="Dagny OT" panose="020B0504020201020104" pitchFamily="34" charset="77"/>
                        </a:rPr>
                        <a:t>1</a:t>
                      </a:r>
                      <a:endParaRPr lang="en-US" sz="1400" b="0" i="0" u="none" strike="noStrike">
                        <a:solidFill>
                          <a:srgbClr val="000000"/>
                        </a:solidFill>
                        <a:effectLst/>
                        <a:latin typeface="Dagny OT" panose="020B0504020201020104" pitchFamily="34" charset="77"/>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sz="1400" u="none" strike="noStrike" dirty="0">
                          <a:effectLst/>
                          <a:latin typeface="Dagny OT" panose="020B0504020201020104" pitchFamily="34" charset="77"/>
                        </a:rPr>
                        <a:t>3.10</a:t>
                      </a:r>
                      <a:endParaRPr lang="en-US" sz="1400" b="0" i="0" u="none" strike="noStrike" dirty="0">
                        <a:solidFill>
                          <a:srgbClr val="000000"/>
                        </a:solidFill>
                        <a:effectLst/>
                        <a:latin typeface="Dagny OT" panose="020B0504020201020104" pitchFamily="34" charset="77"/>
                      </a:endParaRP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65760">
                <a:tc>
                  <a:txBody>
                    <a:bodyPr/>
                    <a:lstStyle/>
                    <a:p>
                      <a:pPr algn="l" fontAlgn="b"/>
                      <a:r>
                        <a:rPr lang="en-US" sz="1400" u="none" strike="noStrike" dirty="0">
                          <a:effectLst/>
                          <a:latin typeface="Dagny OT" panose="020B0504020201020104" pitchFamily="34" charset="77"/>
                        </a:rPr>
                        <a:t>IF class = 1st AND sex = Female </a:t>
                      </a:r>
                      <a:br>
                        <a:rPr lang="en-US" sz="1400" u="none" strike="noStrike" dirty="0">
                          <a:effectLst/>
                          <a:latin typeface="Dagny OT" panose="020B0504020201020104" pitchFamily="34" charset="77"/>
                        </a:rPr>
                      </a:br>
                      <a:r>
                        <a:rPr lang="en-US" sz="1400" u="none" strike="noStrike" dirty="0">
                          <a:effectLst/>
                          <a:latin typeface="Dagny OT" panose="020B0504020201020104" pitchFamily="34" charset="77"/>
                        </a:rPr>
                        <a:t>THEN survived = Yes </a:t>
                      </a:r>
                      <a:endParaRPr lang="en-US" sz="1400" b="0" i="0" u="none" strike="noStrike" dirty="0">
                        <a:solidFill>
                          <a:srgbClr val="000000"/>
                        </a:solidFill>
                        <a:effectLst/>
                        <a:latin typeface="Dagny OT" panose="020B0504020201020104" pitchFamily="34" charset="77"/>
                      </a:endParaRPr>
                    </a:p>
                  </a:txBody>
                  <a:tcPr marL="7620" marR="7620" marT="7620" marB="0" anchor="b">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0.06</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0.97</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3.01</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extLst>
                  <a:ext uri="{0D108BD9-81ED-4DB2-BD59-A6C34878D82A}">
                    <a16:rowId xmlns:a16="http://schemas.microsoft.com/office/drawing/2014/main" val="10002"/>
                  </a:ext>
                </a:extLst>
              </a:tr>
              <a:tr h="365760">
                <a:tc>
                  <a:txBody>
                    <a:bodyPr/>
                    <a:lstStyle/>
                    <a:p>
                      <a:pPr algn="l" fontAlgn="b"/>
                      <a:r>
                        <a:rPr lang="en-US" sz="1400" u="none" strike="noStrike" dirty="0">
                          <a:effectLst/>
                          <a:latin typeface="Dagny OT" panose="020B0504020201020104" pitchFamily="34" charset="77"/>
                        </a:rPr>
                        <a:t>IF class = 2nd AND sex = Female </a:t>
                      </a:r>
                      <a:br>
                        <a:rPr lang="en-US" sz="1400" u="none" strike="noStrike" dirty="0">
                          <a:effectLst/>
                          <a:latin typeface="Dagny OT" panose="020B0504020201020104" pitchFamily="34" charset="77"/>
                        </a:rPr>
                      </a:br>
                      <a:r>
                        <a:rPr lang="en-US" sz="1400" u="none" strike="noStrike" dirty="0">
                          <a:effectLst/>
                          <a:latin typeface="Dagny OT" panose="020B0504020201020104" pitchFamily="34" charset="77"/>
                        </a:rPr>
                        <a:t>THEN survived = Yes </a:t>
                      </a:r>
                      <a:endParaRPr lang="en-US" sz="1400" b="0" i="0" u="none" strike="noStrike" dirty="0">
                        <a:solidFill>
                          <a:srgbClr val="000000"/>
                        </a:solidFill>
                        <a:effectLst/>
                        <a:latin typeface="Dagny OT" panose="020B0504020201020104" pitchFamily="34" charset="77"/>
                      </a:endParaRPr>
                    </a:p>
                  </a:txBody>
                  <a:tcPr marL="7620" marR="7620" marT="7620" marB="0" anchor="b"/>
                </a:tc>
                <a:tc>
                  <a:txBody>
                    <a:bodyPr/>
                    <a:lstStyle/>
                    <a:p>
                      <a:pPr algn="ctr" fontAlgn="ctr"/>
                      <a:r>
                        <a:rPr lang="en-US" sz="1400" u="none" strike="noStrike" dirty="0">
                          <a:effectLst/>
                          <a:latin typeface="Dagny OT" panose="020B0504020201020104" pitchFamily="34" charset="77"/>
                        </a:rPr>
                        <a:t>0.04</a:t>
                      </a:r>
                      <a:endParaRPr lang="en-US" sz="1400" b="0" i="0" u="none" strike="noStrike" dirty="0">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dirty="0">
                          <a:effectLst/>
                          <a:latin typeface="Dagny OT" panose="020B0504020201020104" pitchFamily="34" charset="77"/>
                        </a:rPr>
                        <a:t>0.88</a:t>
                      </a:r>
                      <a:endParaRPr lang="en-US" sz="1400" b="0" i="0" u="none" strike="noStrike" dirty="0">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dirty="0">
                          <a:effectLst/>
                          <a:latin typeface="Dagny OT" panose="020B0504020201020104" pitchFamily="34" charset="77"/>
                        </a:rPr>
                        <a:t>2.72</a:t>
                      </a:r>
                      <a:endParaRPr lang="en-US" sz="1400" b="0" i="0" u="none" strike="noStrike" dirty="0">
                        <a:solidFill>
                          <a:srgbClr val="000000"/>
                        </a:solidFill>
                        <a:effectLst/>
                        <a:latin typeface="Dagny OT" panose="020B0504020201020104" pitchFamily="34" charset="77"/>
                      </a:endParaRPr>
                    </a:p>
                  </a:txBody>
                  <a:tcPr marL="7620" marR="7620" marT="7620" marB="0" anchor="ctr"/>
                </a:tc>
                <a:extLst>
                  <a:ext uri="{0D108BD9-81ED-4DB2-BD59-A6C34878D82A}">
                    <a16:rowId xmlns:a16="http://schemas.microsoft.com/office/drawing/2014/main" val="10003"/>
                  </a:ext>
                </a:extLst>
              </a:tr>
              <a:tr h="365760">
                <a:tc>
                  <a:txBody>
                    <a:bodyPr/>
                    <a:lstStyle/>
                    <a:p>
                      <a:pPr algn="l" fontAlgn="b"/>
                      <a:r>
                        <a:rPr lang="en-US" sz="1400" u="none" strike="noStrike" dirty="0">
                          <a:effectLst/>
                          <a:latin typeface="Dagny OT" panose="020B0504020201020104" pitchFamily="34" charset="77"/>
                        </a:rPr>
                        <a:t>IF class = Crew AND sex = Female </a:t>
                      </a:r>
                      <a:br>
                        <a:rPr lang="en-US" sz="1400" u="none" strike="noStrike" dirty="0">
                          <a:effectLst/>
                          <a:latin typeface="Dagny OT" panose="020B0504020201020104" pitchFamily="34" charset="77"/>
                        </a:rPr>
                      </a:br>
                      <a:r>
                        <a:rPr lang="en-US" sz="1400" u="none" strike="noStrike" dirty="0">
                          <a:effectLst/>
                          <a:latin typeface="Dagny OT" panose="020B0504020201020104" pitchFamily="34" charset="77"/>
                        </a:rPr>
                        <a:t>THEN survived = Yes </a:t>
                      </a:r>
                      <a:endParaRPr lang="en-US" sz="1400" b="0" i="0" u="none" strike="noStrike" dirty="0">
                        <a:solidFill>
                          <a:srgbClr val="000000"/>
                        </a:solidFill>
                        <a:effectLst/>
                        <a:latin typeface="Dagny OT" panose="020B0504020201020104" pitchFamily="34" charset="77"/>
                      </a:endParaRPr>
                    </a:p>
                  </a:txBody>
                  <a:tcPr marL="7620" marR="7620" marT="7620" marB="0" anchor="b">
                    <a:solidFill>
                      <a:schemeClr val="bg1">
                        <a:lumMod val="95000"/>
                      </a:schemeClr>
                    </a:solidFill>
                  </a:tcPr>
                </a:tc>
                <a:tc>
                  <a:txBody>
                    <a:bodyPr/>
                    <a:lstStyle/>
                    <a:p>
                      <a:pPr algn="ctr" fontAlgn="ctr"/>
                      <a:r>
                        <a:rPr lang="en-US" sz="1400" u="none" strike="noStrike">
                          <a:effectLst/>
                          <a:latin typeface="Dagny OT" panose="020B0504020201020104" pitchFamily="34" charset="77"/>
                        </a:rPr>
                        <a:t>0.00</a:t>
                      </a:r>
                      <a:endParaRPr lang="en-US" sz="1400" b="0" i="0" u="none" strike="noStrike">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0.87</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2.70</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extLst>
                  <a:ext uri="{0D108BD9-81ED-4DB2-BD59-A6C34878D82A}">
                    <a16:rowId xmlns:a16="http://schemas.microsoft.com/office/drawing/2014/main" val="10004"/>
                  </a:ext>
                </a:extLst>
              </a:tr>
              <a:tr h="365760">
                <a:tc>
                  <a:txBody>
                    <a:bodyPr/>
                    <a:lstStyle/>
                    <a:p>
                      <a:pPr algn="l" fontAlgn="b"/>
                      <a:r>
                        <a:rPr lang="en-US" sz="1400" u="none" strike="noStrike" dirty="0">
                          <a:effectLst/>
                          <a:latin typeface="Dagny OT" panose="020B0504020201020104" pitchFamily="34" charset="77"/>
                        </a:rPr>
                        <a:t>IF class = 2nd AND sex = Male </a:t>
                      </a:r>
                      <a:br>
                        <a:rPr lang="en-US" sz="1400" u="none" strike="noStrike" dirty="0">
                          <a:effectLst/>
                          <a:latin typeface="Dagny OT" panose="020B0504020201020104" pitchFamily="34" charset="77"/>
                        </a:rPr>
                      </a:br>
                      <a:r>
                        <a:rPr lang="en-US" sz="1400" u="none" strike="noStrike" dirty="0">
                          <a:effectLst/>
                          <a:latin typeface="Dagny OT" panose="020B0504020201020104" pitchFamily="34" charset="77"/>
                        </a:rPr>
                        <a:t>AND age = Adult  THEN survived = No</a:t>
                      </a:r>
                      <a:endParaRPr lang="en-US" sz="1400" b="0" i="0" u="none" strike="noStrike" dirty="0">
                        <a:solidFill>
                          <a:srgbClr val="000000"/>
                        </a:solidFill>
                        <a:effectLst/>
                        <a:latin typeface="Dagny OT" panose="020B0504020201020104" pitchFamily="34" charset="77"/>
                      </a:endParaRPr>
                    </a:p>
                  </a:txBody>
                  <a:tcPr marL="7620" marR="7620" marT="7620" marB="0" anchor="b"/>
                </a:tc>
                <a:tc>
                  <a:txBody>
                    <a:bodyPr/>
                    <a:lstStyle/>
                    <a:p>
                      <a:pPr algn="ctr" fontAlgn="ctr"/>
                      <a:r>
                        <a:rPr lang="en-US" sz="1400" u="none" strike="noStrike">
                          <a:effectLst/>
                          <a:latin typeface="Dagny OT" panose="020B0504020201020104" pitchFamily="34" charset="77"/>
                        </a:rPr>
                        <a:t>0.07</a:t>
                      </a:r>
                      <a:endParaRPr lang="en-US" sz="1400" b="0" i="0" u="none" strike="noStrike">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dirty="0">
                          <a:effectLst/>
                          <a:latin typeface="Dagny OT" panose="020B0504020201020104" pitchFamily="34" charset="77"/>
                        </a:rPr>
                        <a:t>0.92</a:t>
                      </a:r>
                      <a:endParaRPr lang="en-US" sz="1400" b="0" i="0" u="none" strike="noStrike" dirty="0">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dirty="0">
                          <a:effectLst/>
                          <a:latin typeface="Dagny OT" panose="020B0504020201020104" pitchFamily="34" charset="77"/>
                        </a:rPr>
                        <a:t>1.35</a:t>
                      </a:r>
                      <a:endParaRPr lang="en-US" sz="1400" b="0" i="0" u="none" strike="noStrike" dirty="0">
                        <a:solidFill>
                          <a:srgbClr val="000000"/>
                        </a:solidFill>
                        <a:effectLst/>
                        <a:latin typeface="Dagny OT" panose="020B0504020201020104" pitchFamily="34" charset="77"/>
                      </a:endParaRPr>
                    </a:p>
                  </a:txBody>
                  <a:tcPr marL="7620" marR="7620" marT="7620" marB="0" anchor="ctr"/>
                </a:tc>
                <a:extLst>
                  <a:ext uri="{0D108BD9-81ED-4DB2-BD59-A6C34878D82A}">
                    <a16:rowId xmlns:a16="http://schemas.microsoft.com/office/drawing/2014/main" val="10005"/>
                  </a:ext>
                </a:extLst>
              </a:tr>
              <a:tr h="365760">
                <a:tc>
                  <a:txBody>
                    <a:bodyPr/>
                    <a:lstStyle/>
                    <a:p>
                      <a:pPr algn="l" fontAlgn="b"/>
                      <a:r>
                        <a:rPr lang="en-US" sz="1400" u="none" strike="noStrike" dirty="0">
                          <a:effectLst/>
                          <a:latin typeface="Dagny OT" panose="020B0504020201020104" pitchFamily="34" charset="77"/>
                        </a:rPr>
                        <a:t>IF class = 2nd AND sex = Male </a:t>
                      </a:r>
                    </a:p>
                    <a:p>
                      <a:pPr algn="l" fontAlgn="b"/>
                      <a:r>
                        <a:rPr lang="en-US" sz="1400" u="none" strike="noStrike" dirty="0">
                          <a:effectLst/>
                          <a:latin typeface="Dagny OT" panose="020B0504020201020104" pitchFamily="34" charset="77"/>
                        </a:rPr>
                        <a:t>THEN survived = No</a:t>
                      </a:r>
                      <a:endParaRPr lang="en-US" sz="1400" b="0" i="0" u="none" strike="noStrike" dirty="0">
                        <a:solidFill>
                          <a:srgbClr val="000000"/>
                        </a:solidFill>
                        <a:effectLst/>
                        <a:latin typeface="Dagny OT" panose="020B0504020201020104" pitchFamily="34" charset="77"/>
                      </a:endParaRPr>
                    </a:p>
                  </a:txBody>
                  <a:tcPr marL="7620" marR="7620" marT="7620" marB="0" anchor="b">
                    <a:solidFill>
                      <a:schemeClr val="bg1">
                        <a:lumMod val="95000"/>
                      </a:schemeClr>
                    </a:solidFill>
                  </a:tcPr>
                </a:tc>
                <a:tc>
                  <a:txBody>
                    <a:bodyPr/>
                    <a:lstStyle/>
                    <a:p>
                      <a:pPr algn="ctr" fontAlgn="ctr"/>
                      <a:r>
                        <a:rPr lang="en-US" sz="1400" u="none" strike="noStrike">
                          <a:effectLst/>
                          <a:latin typeface="Dagny OT" panose="020B0504020201020104" pitchFamily="34" charset="77"/>
                        </a:rPr>
                        <a:t>0.07</a:t>
                      </a:r>
                      <a:endParaRPr lang="en-US" sz="1400" b="0" i="0" u="none" strike="noStrike">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0.86</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1.27</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extLst>
                  <a:ext uri="{0D108BD9-81ED-4DB2-BD59-A6C34878D82A}">
                    <a16:rowId xmlns:a16="http://schemas.microsoft.com/office/drawing/2014/main" val="10006"/>
                  </a:ext>
                </a:extLst>
              </a:tr>
              <a:tr h="365760">
                <a:tc>
                  <a:txBody>
                    <a:bodyPr/>
                    <a:lstStyle/>
                    <a:p>
                      <a:pPr algn="l" fontAlgn="b"/>
                      <a:r>
                        <a:rPr lang="en-US" sz="1400" u="none" strike="noStrike" dirty="0">
                          <a:effectLst/>
                          <a:latin typeface="Dagny OT" panose="020B0504020201020104" pitchFamily="34" charset="77"/>
                        </a:rPr>
                        <a:t>IF class = 3rd AND sex = Male </a:t>
                      </a:r>
                      <a:br>
                        <a:rPr lang="en-US" sz="1400" u="none" strike="noStrike" dirty="0">
                          <a:effectLst/>
                          <a:latin typeface="Dagny OT" panose="020B0504020201020104" pitchFamily="34" charset="77"/>
                        </a:rPr>
                      </a:br>
                      <a:r>
                        <a:rPr lang="en-US" sz="1400" u="none" strike="noStrike" dirty="0">
                          <a:effectLst/>
                          <a:latin typeface="Dagny OT" panose="020B0504020201020104" pitchFamily="34" charset="77"/>
                        </a:rPr>
                        <a:t>AND age = Adult  THEN survived = No </a:t>
                      </a:r>
                      <a:endParaRPr lang="en-US" sz="1400" b="0" i="0" u="none" strike="noStrike" dirty="0">
                        <a:solidFill>
                          <a:srgbClr val="000000"/>
                        </a:solidFill>
                        <a:effectLst/>
                        <a:latin typeface="Dagny OT" panose="020B0504020201020104" pitchFamily="34" charset="77"/>
                      </a:endParaRPr>
                    </a:p>
                  </a:txBody>
                  <a:tcPr marL="7620" marR="7620" marT="7620" marB="0" anchor="b"/>
                </a:tc>
                <a:tc>
                  <a:txBody>
                    <a:bodyPr/>
                    <a:lstStyle/>
                    <a:p>
                      <a:pPr algn="ctr" fontAlgn="ctr"/>
                      <a:r>
                        <a:rPr lang="en-US" sz="1400" u="none" strike="noStrike" dirty="0">
                          <a:effectLst/>
                          <a:latin typeface="Dagny OT" panose="020B0504020201020104" pitchFamily="34" charset="77"/>
                        </a:rPr>
                        <a:t>0.18</a:t>
                      </a:r>
                      <a:endParaRPr lang="en-US" sz="1400" b="0" i="0" u="none" strike="noStrike" dirty="0">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a:effectLst/>
                          <a:latin typeface="Dagny OT" panose="020B0504020201020104" pitchFamily="34" charset="77"/>
                        </a:rPr>
                        <a:t>0.84</a:t>
                      </a:r>
                      <a:endParaRPr lang="en-US" sz="1400" b="0" i="0" u="none" strike="noStrike">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dirty="0">
                          <a:effectLst/>
                          <a:latin typeface="Dagny OT" panose="020B0504020201020104" pitchFamily="34" charset="77"/>
                        </a:rPr>
                        <a:t>1.24</a:t>
                      </a:r>
                      <a:endParaRPr lang="en-US" sz="1400" b="0" i="0" u="none" strike="noStrike" dirty="0">
                        <a:solidFill>
                          <a:srgbClr val="000000"/>
                        </a:solidFill>
                        <a:effectLst/>
                        <a:latin typeface="Dagny OT" panose="020B0504020201020104" pitchFamily="34" charset="77"/>
                      </a:endParaRPr>
                    </a:p>
                  </a:txBody>
                  <a:tcPr marL="7620" marR="7620" marT="7620" marB="0" anchor="ctr"/>
                </a:tc>
                <a:extLst>
                  <a:ext uri="{0D108BD9-81ED-4DB2-BD59-A6C34878D82A}">
                    <a16:rowId xmlns:a16="http://schemas.microsoft.com/office/drawing/2014/main" val="10007"/>
                  </a:ext>
                </a:extLst>
              </a:tr>
              <a:tr h="365760">
                <a:tc>
                  <a:txBody>
                    <a:bodyPr/>
                    <a:lstStyle/>
                    <a:p>
                      <a:pPr algn="l" fontAlgn="b"/>
                      <a:r>
                        <a:rPr lang="en-US" sz="1400" u="none" strike="noStrike" dirty="0">
                          <a:effectLst/>
                          <a:latin typeface="Dagny OT" panose="020B0504020201020104" pitchFamily="34" charset="77"/>
                        </a:rPr>
                        <a:t>IF class = 3rd AND sex = Male </a:t>
                      </a:r>
                    </a:p>
                    <a:p>
                      <a:pPr algn="l" fontAlgn="b"/>
                      <a:r>
                        <a:rPr lang="en-US" sz="1400" u="none" strike="noStrike" dirty="0">
                          <a:effectLst/>
                          <a:latin typeface="Dagny OT" panose="020B0504020201020104" pitchFamily="34" charset="77"/>
                        </a:rPr>
                        <a:t>THEN survived = No </a:t>
                      </a:r>
                      <a:endParaRPr lang="en-US" sz="1400" b="0" i="0" u="none" strike="noStrike" dirty="0">
                        <a:solidFill>
                          <a:srgbClr val="000000"/>
                        </a:solidFill>
                        <a:effectLst/>
                        <a:latin typeface="Dagny OT" panose="020B0504020201020104" pitchFamily="34" charset="77"/>
                      </a:endParaRPr>
                    </a:p>
                  </a:txBody>
                  <a:tcPr marL="7620" marR="7620" marT="7620" marB="0" anchor="b">
                    <a:solidFill>
                      <a:schemeClr val="bg1">
                        <a:lumMod val="95000"/>
                      </a:schemeClr>
                    </a:solidFill>
                  </a:tcPr>
                </a:tc>
                <a:tc>
                  <a:txBody>
                    <a:bodyPr/>
                    <a:lstStyle/>
                    <a:p>
                      <a:pPr algn="ctr" fontAlgn="ctr"/>
                      <a:r>
                        <a:rPr lang="en-US" sz="1400" u="none" strike="noStrike">
                          <a:effectLst/>
                          <a:latin typeface="Dagny OT" panose="020B0504020201020104" pitchFamily="34" charset="77"/>
                        </a:rPr>
                        <a:t>0.19</a:t>
                      </a:r>
                      <a:endParaRPr lang="en-US" sz="1400" b="0" i="0" u="none" strike="noStrike">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a:effectLst/>
                          <a:latin typeface="Dagny OT" panose="020B0504020201020104" pitchFamily="34" charset="77"/>
                        </a:rPr>
                        <a:t>0.83</a:t>
                      </a:r>
                      <a:endParaRPr lang="en-US" sz="1400" b="0" i="0" u="none" strike="noStrike">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1.22</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extLst>
                  <a:ext uri="{0D108BD9-81ED-4DB2-BD59-A6C34878D82A}">
                    <a16:rowId xmlns:a16="http://schemas.microsoft.com/office/drawing/2014/main" val="10008"/>
                  </a:ext>
                </a:extLst>
              </a:tr>
            </a:tbl>
          </a:graphicData>
        </a:graphic>
      </p:graphicFrame>
      <p:pic>
        <p:nvPicPr>
          <p:cNvPr id="11" name="Content Placeholder 8"/>
          <p:cNvPicPr>
            <a:picLocks noGrp="1" noChangeAspect="1"/>
          </p:cNvPicPr>
          <p:nvPr>
            <p:ph sz="half" idx="4294967295"/>
          </p:nvPr>
        </p:nvPicPr>
        <p:blipFill rotWithShape="1">
          <a:blip r:embed="rId2" cstate="email">
            <a:extLst>
              <a:ext uri="{28A0092B-C50C-407E-A947-70E740481C1C}">
                <a14:useLocalDpi xmlns:a14="http://schemas.microsoft.com/office/drawing/2010/main" val="0"/>
              </a:ext>
            </a:extLst>
          </a:blip>
          <a:srcRect t="9709"/>
          <a:stretch/>
        </p:blipFill>
        <p:spPr>
          <a:xfrm>
            <a:off x="5431874" y="1250066"/>
            <a:ext cx="5782019" cy="5220638"/>
          </a:xfrm>
          <a:prstGeom prst="rect">
            <a:avLst/>
          </a:prstGeom>
        </p:spPr>
      </p:pic>
    </p:spTree>
    <p:extLst>
      <p:ext uri="{BB962C8B-B14F-4D97-AF65-F5344CB8AC3E}">
        <p14:creationId xmlns:p14="http://schemas.microsoft.com/office/powerpoint/2010/main" val="1226006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A8023B-ECC8-5945-86B1-49C63A1E2DB7}"/>
              </a:ext>
            </a:extLst>
          </p:cNvPr>
          <p:cNvSpPr/>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Titanic Dataset</a:t>
            </a:r>
          </a:p>
        </p:txBody>
      </p:sp>
      <p:graphicFrame>
        <p:nvGraphicFramePr>
          <p:cNvPr id="7" name="Table 6"/>
          <p:cNvGraphicFramePr>
            <a:graphicFrameLocks noGrp="1"/>
          </p:cNvGraphicFramePr>
          <p:nvPr>
            <p:extLst>
              <p:ext uri="{D42A27DB-BD31-4B8C-83A1-F6EECF244321}">
                <p14:modId xmlns:p14="http://schemas.microsoft.com/office/powerpoint/2010/main" val="2625397213"/>
              </p:ext>
            </p:extLst>
          </p:nvPr>
        </p:nvGraphicFramePr>
        <p:xfrm>
          <a:off x="715260" y="2084832"/>
          <a:ext cx="4516496" cy="3695700"/>
        </p:xfrm>
        <a:graphic>
          <a:graphicData uri="http://schemas.openxmlformats.org/drawingml/2006/table">
            <a:tbl>
              <a:tblPr>
                <a:tableStyleId>{85BE263C-DBD7-4A20-BB59-AAB30ACAA65A}</a:tableStyleId>
              </a:tblPr>
              <a:tblGrid>
                <a:gridCol w="2930765">
                  <a:extLst>
                    <a:ext uri="{9D8B030D-6E8A-4147-A177-3AD203B41FA5}">
                      <a16:colId xmlns:a16="http://schemas.microsoft.com/office/drawing/2014/main" val="20000"/>
                    </a:ext>
                  </a:extLst>
                </a:gridCol>
                <a:gridCol w="528577">
                  <a:extLst>
                    <a:ext uri="{9D8B030D-6E8A-4147-A177-3AD203B41FA5}">
                      <a16:colId xmlns:a16="http://schemas.microsoft.com/office/drawing/2014/main" val="20001"/>
                    </a:ext>
                  </a:extLst>
                </a:gridCol>
                <a:gridCol w="528577">
                  <a:extLst>
                    <a:ext uri="{9D8B030D-6E8A-4147-A177-3AD203B41FA5}">
                      <a16:colId xmlns:a16="http://schemas.microsoft.com/office/drawing/2014/main" val="20002"/>
                    </a:ext>
                  </a:extLst>
                </a:gridCol>
                <a:gridCol w="528577">
                  <a:extLst>
                    <a:ext uri="{9D8B030D-6E8A-4147-A177-3AD203B41FA5}">
                      <a16:colId xmlns:a16="http://schemas.microsoft.com/office/drawing/2014/main" val="20003"/>
                    </a:ext>
                  </a:extLst>
                </a:gridCol>
              </a:tblGrid>
              <a:tr h="182880">
                <a:tc>
                  <a:txBody>
                    <a:bodyPr/>
                    <a:lstStyle/>
                    <a:p>
                      <a:pPr algn="l" fontAlgn="b"/>
                      <a:r>
                        <a:rPr lang="en-US" sz="1400" b="1" u="none" strike="noStrike" dirty="0">
                          <a:effectLst/>
                          <a:latin typeface="Dagny OT" panose="020B0504020201020104" pitchFamily="34" charset="77"/>
                        </a:rPr>
                        <a:t>Rule</a:t>
                      </a:r>
                      <a:endParaRPr lang="en-US" sz="1400" b="1" i="0" u="none" strike="noStrike" dirty="0">
                        <a:solidFill>
                          <a:srgbClr val="000000"/>
                        </a:solidFill>
                        <a:effectLst/>
                        <a:latin typeface="Dagny OT" panose="020B0504020201020104" pitchFamily="34" charset="77"/>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err="1">
                          <a:effectLst/>
                          <a:latin typeface="Dagny OT" panose="020B0504020201020104" pitchFamily="34" charset="77"/>
                        </a:rPr>
                        <a:t>Supp</a:t>
                      </a:r>
                      <a:endParaRPr lang="en-US" sz="1400" b="1" i="0" u="none" strike="noStrike" dirty="0">
                        <a:solidFill>
                          <a:srgbClr val="000000"/>
                        </a:solidFill>
                        <a:effectLst/>
                        <a:latin typeface="Dagny OT" panose="020B0504020201020104" pitchFamily="34" charset="77"/>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err="1">
                          <a:effectLst/>
                          <a:latin typeface="Dagny OT" panose="020B0504020201020104" pitchFamily="34" charset="77"/>
                        </a:rPr>
                        <a:t>Conf</a:t>
                      </a:r>
                      <a:endParaRPr lang="en-US" sz="1400" b="1" i="0" u="none" strike="noStrike" dirty="0">
                        <a:solidFill>
                          <a:srgbClr val="000000"/>
                        </a:solidFill>
                        <a:effectLst/>
                        <a:latin typeface="Dagny OT" panose="020B0504020201020104" pitchFamily="34" charset="77"/>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latin typeface="Dagny OT" panose="020B0504020201020104" pitchFamily="34" charset="77"/>
                        </a:rPr>
                        <a:t>Lift</a:t>
                      </a:r>
                      <a:endParaRPr lang="en-US" sz="1400" b="1" i="0" u="none" strike="noStrike" dirty="0">
                        <a:solidFill>
                          <a:srgbClr val="000000"/>
                        </a:solidFill>
                        <a:effectLst/>
                        <a:latin typeface="Dagny OT" panose="020B0504020201020104" pitchFamily="34" charset="77"/>
                      </a:endParaRPr>
                    </a:p>
                  </a:txBody>
                  <a:tcPr marL="7620" marR="7620" marT="762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760">
                <a:tc>
                  <a:txBody>
                    <a:bodyPr/>
                    <a:lstStyle/>
                    <a:p>
                      <a:pPr algn="l" fontAlgn="b"/>
                      <a:r>
                        <a:rPr lang="en-US" sz="1400" u="none" strike="noStrike" dirty="0">
                          <a:effectLst/>
                          <a:latin typeface="Dagny OT" panose="020B0504020201020104" pitchFamily="34" charset="77"/>
                        </a:rPr>
                        <a:t>IF class = 2nd AND age = Child </a:t>
                      </a:r>
                    </a:p>
                    <a:p>
                      <a:pPr algn="l" fontAlgn="b"/>
                      <a:r>
                        <a:rPr lang="en-US" sz="1400" u="none" strike="noStrike" dirty="0">
                          <a:effectLst/>
                          <a:latin typeface="Dagny OT" panose="020B0504020201020104" pitchFamily="34" charset="77"/>
                        </a:rPr>
                        <a:t>THEN survived = Yes </a:t>
                      </a:r>
                      <a:endParaRPr lang="en-US" sz="1400" b="0" i="0" u="none" strike="noStrike" dirty="0">
                        <a:solidFill>
                          <a:srgbClr val="000000"/>
                        </a:solidFill>
                        <a:effectLst/>
                        <a:latin typeface="Dagny OT" panose="020B0504020201020104" pitchFamily="34" charset="77"/>
                      </a:endParaRPr>
                    </a:p>
                  </a:txBody>
                  <a:tcPr marL="7620" marR="7620" marT="7620" marB="0" anchor="b">
                    <a:lnT w="12700" cap="flat" cmpd="sng" algn="ctr">
                      <a:solidFill>
                        <a:schemeClr val="tx1"/>
                      </a:solidFill>
                      <a:prstDash val="solid"/>
                      <a:round/>
                      <a:headEnd type="none" w="med" len="med"/>
                      <a:tailEnd type="none" w="med" len="med"/>
                    </a:lnT>
                  </a:tcPr>
                </a:tc>
                <a:tc>
                  <a:txBody>
                    <a:bodyPr/>
                    <a:lstStyle/>
                    <a:p>
                      <a:pPr algn="ctr" fontAlgn="ctr"/>
                      <a:r>
                        <a:rPr lang="en-US" sz="1400" u="none" strike="noStrike" dirty="0">
                          <a:effectLst/>
                          <a:latin typeface="Dagny OT" panose="020B0504020201020104" pitchFamily="34" charset="77"/>
                        </a:rPr>
                        <a:t>0.01</a:t>
                      </a:r>
                      <a:endParaRPr lang="en-US" sz="1400" b="0" i="0" u="none" strike="noStrike" dirty="0">
                        <a:solidFill>
                          <a:srgbClr val="000000"/>
                        </a:solidFill>
                        <a:effectLst/>
                        <a:latin typeface="Dagny OT" panose="020B0504020201020104" pitchFamily="34" charset="77"/>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sz="1400" u="none" strike="noStrike">
                          <a:effectLst/>
                          <a:latin typeface="Dagny OT" panose="020B0504020201020104" pitchFamily="34" charset="77"/>
                        </a:rPr>
                        <a:t>1</a:t>
                      </a:r>
                      <a:endParaRPr lang="en-US" sz="1400" b="0" i="0" u="none" strike="noStrike">
                        <a:solidFill>
                          <a:srgbClr val="000000"/>
                        </a:solidFill>
                        <a:effectLst/>
                        <a:latin typeface="Dagny OT" panose="020B0504020201020104" pitchFamily="34" charset="77"/>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sz="1400" u="none" strike="noStrike" dirty="0">
                          <a:effectLst/>
                          <a:latin typeface="Dagny OT" panose="020B0504020201020104" pitchFamily="34" charset="77"/>
                        </a:rPr>
                        <a:t>3.10</a:t>
                      </a:r>
                      <a:endParaRPr lang="en-US" sz="1400" b="0" i="0" u="none" strike="noStrike" dirty="0">
                        <a:solidFill>
                          <a:srgbClr val="000000"/>
                        </a:solidFill>
                        <a:effectLst/>
                        <a:latin typeface="Dagny OT" panose="020B0504020201020104" pitchFamily="34" charset="77"/>
                      </a:endParaRP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65760">
                <a:tc>
                  <a:txBody>
                    <a:bodyPr/>
                    <a:lstStyle/>
                    <a:p>
                      <a:pPr algn="l" fontAlgn="b"/>
                      <a:r>
                        <a:rPr lang="en-US" sz="1400" u="none" strike="noStrike" dirty="0">
                          <a:effectLst/>
                          <a:latin typeface="Dagny OT" panose="020B0504020201020104" pitchFamily="34" charset="77"/>
                        </a:rPr>
                        <a:t>IF class = 1st AND sex = Female </a:t>
                      </a:r>
                      <a:br>
                        <a:rPr lang="en-US" sz="1400" u="none" strike="noStrike" dirty="0">
                          <a:effectLst/>
                          <a:latin typeface="Dagny OT" panose="020B0504020201020104" pitchFamily="34" charset="77"/>
                        </a:rPr>
                      </a:br>
                      <a:r>
                        <a:rPr lang="en-US" sz="1400" u="none" strike="noStrike" dirty="0">
                          <a:effectLst/>
                          <a:latin typeface="Dagny OT" panose="020B0504020201020104" pitchFamily="34" charset="77"/>
                        </a:rPr>
                        <a:t>THEN survived = Yes </a:t>
                      </a:r>
                      <a:endParaRPr lang="en-US" sz="1400" b="0" i="0" u="none" strike="noStrike" dirty="0">
                        <a:solidFill>
                          <a:srgbClr val="000000"/>
                        </a:solidFill>
                        <a:effectLst/>
                        <a:latin typeface="Dagny OT" panose="020B0504020201020104" pitchFamily="34" charset="77"/>
                      </a:endParaRPr>
                    </a:p>
                  </a:txBody>
                  <a:tcPr marL="7620" marR="7620" marT="7620" marB="0" anchor="b">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0.06</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0.97</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3.01</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extLst>
                  <a:ext uri="{0D108BD9-81ED-4DB2-BD59-A6C34878D82A}">
                    <a16:rowId xmlns:a16="http://schemas.microsoft.com/office/drawing/2014/main" val="10002"/>
                  </a:ext>
                </a:extLst>
              </a:tr>
              <a:tr h="365760">
                <a:tc>
                  <a:txBody>
                    <a:bodyPr/>
                    <a:lstStyle/>
                    <a:p>
                      <a:pPr algn="l" fontAlgn="b"/>
                      <a:r>
                        <a:rPr lang="en-US" sz="1400" u="none" strike="noStrike" dirty="0">
                          <a:effectLst/>
                          <a:latin typeface="Dagny OT" panose="020B0504020201020104" pitchFamily="34" charset="77"/>
                        </a:rPr>
                        <a:t>IF class = 2nd AND sex = Female </a:t>
                      </a:r>
                      <a:br>
                        <a:rPr lang="en-US" sz="1400" u="none" strike="noStrike" dirty="0">
                          <a:effectLst/>
                          <a:latin typeface="Dagny OT" panose="020B0504020201020104" pitchFamily="34" charset="77"/>
                        </a:rPr>
                      </a:br>
                      <a:r>
                        <a:rPr lang="en-US" sz="1400" u="none" strike="noStrike" dirty="0">
                          <a:effectLst/>
                          <a:latin typeface="Dagny OT" panose="020B0504020201020104" pitchFamily="34" charset="77"/>
                        </a:rPr>
                        <a:t>THEN survived = Yes </a:t>
                      </a:r>
                      <a:endParaRPr lang="en-US" sz="1400" b="0" i="0" u="none" strike="noStrike" dirty="0">
                        <a:solidFill>
                          <a:srgbClr val="000000"/>
                        </a:solidFill>
                        <a:effectLst/>
                        <a:latin typeface="Dagny OT" panose="020B0504020201020104" pitchFamily="34" charset="77"/>
                      </a:endParaRPr>
                    </a:p>
                  </a:txBody>
                  <a:tcPr marL="7620" marR="7620" marT="7620" marB="0" anchor="b"/>
                </a:tc>
                <a:tc>
                  <a:txBody>
                    <a:bodyPr/>
                    <a:lstStyle/>
                    <a:p>
                      <a:pPr algn="ctr" fontAlgn="ctr"/>
                      <a:r>
                        <a:rPr lang="en-US" sz="1400" u="none" strike="noStrike" dirty="0">
                          <a:effectLst/>
                          <a:latin typeface="Dagny OT" panose="020B0504020201020104" pitchFamily="34" charset="77"/>
                        </a:rPr>
                        <a:t>0.04</a:t>
                      </a:r>
                      <a:endParaRPr lang="en-US" sz="1400" b="0" i="0" u="none" strike="noStrike" dirty="0">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dirty="0">
                          <a:effectLst/>
                          <a:latin typeface="Dagny OT" panose="020B0504020201020104" pitchFamily="34" charset="77"/>
                        </a:rPr>
                        <a:t>0.88</a:t>
                      </a:r>
                      <a:endParaRPr lang="en-US" sz="1400" b="0" i="0" u="none" strike="noStrike" dirty="0">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dirty="0">
                          <a:effectLst/>
                          <a:latin typeface="Dagny OT" panose="020B0504020201020104" pitchFamily="34" charset="77"/>
                        </a:rPr>
                        <a:t>2.72</a:t>
                      </a:r>
                      <a:endParaRPr lang="en-US" sz="1400" b="0" i="0" u="none" strike="noStrike" dirty="0">
                        <a:solidFill>
                          <a:srgbClr val="000000"/>
                        </a:solidFill>
                        <a:effectLst/>
                        <a:latin typeface="Dagny OT" panose="020B0504020201020104" pitchFamily="34" charset="77"/>
                      </a:endParaRPr>
                    </a:p>
                  </a:txBody>
                  <a:tcPr marL="7620" marR="7620" marT="7620" marB="0" anchor="ctr"/>
                </a:tc>
                <a:extLst>
                  <a:ext uri="{0D108BD9-81ED-4DB2-BD59-A6C34878D82A}">
                    <a16:rowId xmlns:a16="http://schemas.microsoft.com/office/drawing/2014/main" val="10003"/>
                  </a:ext>
                </a:extLst>
              </a:tr>
              <a:tr h="365760">
                <a:tc>
                  <a:txBody>
                    <a:bodyPr/>
                    <a:lstStyle/>
                    <a:p>
                      <a:pPr algn="l" fontAlgn="b"/>
                      <a:r>
                        <a:rPr lang="en-US" sz="1400" u="none" strike="noStrike" dirty="0">
                          <a:effectLst/>
                          <a:latin typeface="Dagny OT" panose="020B0504020201020104" pitchFamily="34" charset="77"/>
                        </a:rPr>
                        <a:t>IF class = Crew AND sex = Female </a:t>
                      </a:r>
                      <a:br>
                        <a:rPr lang="en-US" sz="1400" u="none" strike="noStrike" dirty="0">
                          <a:effectLst/>
                          <a:latin typeface="Dagny OT" panose="020B0504020201020104" pitchFamily="34" charset="77"/>
                        </a:rPr>
                      </a:br>
                      <a:r>
                        <a:rPr lang="en-US" sz="1400" u="none" strike="noStrike" dirty="0">
                          <a:effectLst/>
                          <a:latin typeface="Dagny OT" panose="020B0504020201020104" pitchFamily="34" charset="77"/>
                        </a:rPr>
                        <a:t>THEN survived = Yes </a:t>
                      </a:r>
                      <a:endParaRPr lang="en-US" sz="1400" b="0" i="0" u="none" strike="noStrike" dirty="0">
                        <a:solidFill>
                          <a:srgbClr val="000000"/>
                        </a:solidFill>
                        <a:effectLst/>
                        <a:latin typeface="Dagny OT" panose="020B0504020201020104" pitchFamily="34" charset="77"/>
                      </a:endParaRPr>
                    </a:p>
                  </a:txBody>
                  <a:tcPr marL="7620" marR="7620" marT="7620" marB="0" anchor="b">
                    <a:solidFill>
                      <a:schemeClr val="bg1">
                        <a:lumMod val="95000"/>
                      </a:schemeClr>
                    </a:solidFill>
                  </a:tcPr>
                </a:tc>
                <a:tc>
                  <a:txBody>
                    <a:bodyPr/>
                    <a:lstStyle/>
                    <a:p>
                      <a:pPr algn="ctr" fontAlgn="ctr"/>
                      <a:r>
                        <a:rPr lang="en-US" sz="1400" u="none" strike="noStrike">
                          <a:effectLst/>
                          <a:latin typeface="Dagny OT" panose="020B0504020201020104" pitchFamily="34" charset="77"/>
                        </a:rPr>
                        <a:t>0.00</a:t>
                      </a:r>
                      <a:endParaRPr lang="en-US" sz="1400" b="0" i="0" u="none" strike="noStrike">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0.87</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2.70</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extLst>
                  <a:ext uri="{0D108BD9-81ED-4DB2-BD59-A6C34878D82A}">
                    <a16:rowId xmlns:a16="http://schemas.microsoft.com/office/drawing/2014/main" val="10004"/>
                  </a:ext>
                </a:extLst>
              </a:tr>
              <a:tr h="365760">
                <a:tc>
                  <a:txBody>
                    <a:bodyPr/>
                    <a:lstStyle/>
                    <a:p>
                      <a:pPr algn="l" fontAlgn="b"/>
                      <a:r>
                        <a:rPr lang="en-US" sz="1400" u="none" strike="noStrike" dirty="0">
                          <a:effectLst/>
                          <a:latin typeface="Dagny OT" panose="020B0504020201020104" pitchFamily="34" charset="77"/>
                        </a:rPr>
                        <a:t>IF class = 2nd AND sex = Male </a:t>
                      </a:r>
                      <a:br>
                        <a:rPr lang="en-US" sz="1400" u="none" strike="noStrike" dirty="0">
                          <a:effectLst/>
                          <a:latin typeface="Dagny OT" panose="020B0504020201020104" pitchFamily="34" charset="77"/>
                        </a:rPr>
                      </a:br>
                      <a:r>
                        <a:rPr lang="en-US" sz="1400" u="none" strike="noStrike" dirty="0">
                          <a:effectLst/>
                          <a:latin typeface="Dagny OT" panose="020B0504020201020104" pitchFamily="34" charset="77"/>
                        </a:rPr>
                        <a:t>AND age = Adult  THEN survived = No </a:t>
                      </a:r>
                      <a:endParaRPr lang="en-US" sz="1400" b="0" i="0" u="none" strike="noStrike" dirty="0">
                        <a:solidFill>
                          <a:srgbClr val="000000"/>
                        </a:solidFill>
                        <a:effectLst/>
                        <a:latin typeface="Dagny OT" panose="020B0504020201020104" pitchFamily="34" charset="77"/>
                      </a:endParaRPr>
                    </a:p>
                  </a:txBody>
                  <a:tcPr marL="7620" marR="7620" marT="7620" marB="0" anchor="b"/>
                </a:tc>
                <a:tc>
                  <a:txBody>
                    <a:bodyPr/>
                    <a:lstStyle/>
                    <a:p>
                      <a:pPr algn="ctr" fontAlgn="ctr"/>
                      <a:r>
                        <a:rPr lang="en-US" sz="1400" u="none" strike="noStrike">
                          <a:effectLst/>
                          <a:latin typeface="Dagny OT" panose="020B0504020201020104" pitchFamily="34" charset="77"/>
                        </a:rPr>
                        <a:t>0.07</a:t>
                      </a:r>
                      <a:endParaRPr lang="en-US" sz="1400" b="0" i="0" u="none" strike="noStrike">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dirty="0">
                          <a:effectLst/>
                          <a:latin typeface="Dagny OT" panose="020B0504020201020104" pitchFamily="34" charset="77"/>
                        </a:rPr>
                        <a:t>0.92</a:t>
                      </a:r>
                      <a:endParaRPr lang="en-US" sz="1400" b="0" i="0" u="none" strike="noStrike" dirty="0">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dirty="0">
                          <a:effectLst/>
                          <a:latin typeface="Dagny OT" panose="020B0504020201020104" pitchFamily="34" charset="77"/>
                        </a:rPr>
                        <a:t>1.35</a:t>
                      </a:r>
                      <a:endParaRPr lang="en-US" sz="1400" b="0" i="0" u="none" strike="noStrike" dirty="0">
                        <a:solidFill>
                          <a:srgbClr val="000000"/>
                        </a:solidFill>
                        <a:effectLst/>
                        <a:latin typeface="Dagny OT" panose="020B0504020201020104" pitchFamily="34" charset="77"/>
                      </a:endParaRPr>
                    </a:p>
                  </a:txBody>
                  <a:tcPr marL="7620" marR="7620" marT="7620" marB="0" anchor="ctr"/>
                </a:tc>
                <a:extLst>
                  <a:ext uri="{0D108BD9-81ED-4DB2-BD59-A6C34878D82A}">
                    <a16:rowId xmlns:a16="http://schemas.microsoft.com/office/drawing/2014/main" val="10005"/>
                  </a:ext>
                </a:extLst>
              </a:tr>
              <a:tr h="365760">
                <a:tc>
                  <a:txBody>
                    <a:bodyPr/>
                    <a:lstStyle/>
                    <a:p>
                      <a:pPr algn="l" fontAlgn="b"/>
                      <a:r>
                        <a:rPr lang="en-US" sz="1400" u="none" strike="noStrike" dirty="0">
                          <a:effectLst/>
                          <a:latin typeface="Dagny OT" panose="020B0504020201020104" pitchFamily="34" charset="77"/>
                        </a:rPr>
                        <a:t>IF class = 2nd AND sex = Male </a:t>
                      </a:r>
                    </a:p>
                    <a:p>
                      <a:pPr algn="l" fontAlgn="b"/>
                      <a:r>
                        <a:rPr lang="en-US" sz="1400" u="none" strike="noStrike" dirty="0">
                          <a:effectLst/>
                          <a:latin typeface="Dagny OT" panose="020B0504020201020104" pitchFamily="34" charset="77"/>
                        </a:rPr>
                        <a:t>THEN survived = No</a:t>
                      </a:r>
                      <a:endParaRPr lang="en-US" sz="1400" b="0" i="0" u="none" strike="noStrike" dirty="0">
                        <a:solidFill>
                          <a:srgbClr val="000000"/>
                        </a:solidFill>
                        <a:effectLst/>
                        <a:latin typeface="Dagny OT" panose="020B0504020201020104" pitchFamily="34" charset="77"/>
                      </a:endParaRPr>
                    </a:p>
                  </a:txBody>
                  <a:tcPr marL="7620" marR="7620" marT="7620" marB="0" anchor="b">
                    <a:solidFill>
                      <a:schemeClr val="bg1">
                        <a:lumMod val="95000"/>
                      </a:schemeClr>
                    </a:solidFill>
                  </a:tcPr>
                </a:tc>
                <a:tc>
                  <a:txBody>
                    <a:bodyPr/>
                    <a:lstStyle/>
                    <a:p>
                      <a:pPr algn="ctr" fontAlgn="ctr"/>
                      <a:r>
                        <a:rPr lang="en-US" sz="1400" u="none" strike="noStrike">
                          <a:effectLst/>
                          <a:latin typeface="Dagny OT" panose="020B0504020201020104" pitchFamily="34" charset="77"/>
                        </a:rPr>
                        <a:t>0.07</a:t>
                      </a:r>
                      <a:endParaRPr lang="en-US" sz="1400" b="0" i="0" u="none" strike="noStrike">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0.86</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1.27</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extLst>
                  <a:ext uri="{0D108BD9-81ED-4DB2-BD59-A6C34878D82A}">
                    <a16:rowId xmlns:a16="http://schemas.microsoft.com/office/drawing/2014/main" val="10006"/>
                  </a:ext>
                </a:extLst>
              </a:tr>
              <a:tr h="365760">
                <a:tc>
                  <a:txBody>
                    <a:bodyPr/>
                    <a:lstStyle/>
                    <a:p>
                      <a:pPr algn="l" fontAlgn="b"/>
                      <a:r>
                        <a:rPr lang="en-US" sz="1400" u="none" strike="noStrike" dirty="0">
                          <a:effectLst/>
                          <a:latin typeface="Dagny OT" panose="020B0504020201020104" pitchFamily="34" charset="77"/>
                        </a:rPr>
                        <a:t>IF class = 3rd AND sex = Male </a:t>
                      </a:r>
                      <a:br>
                        <a:rPr lang="en-US" sz="1400" u="none" strike="noStrike" dirty="0">
                          <a:effectLst/>
                          <a:latin typeface="Dagny OT" panose="020B0504020201020104" pitchFamily="34" charset="77"/>
                        </a:rPr>
                      </a:br>
                      <a:r>
                        <a:rPr lang="en-US" sz="1400" u="none" strike="noStrike" dirty="0">
                          <a:effectLst/>
                          <a:latin typeface="Dagny OT" panose="020B0504020201020104" pitchFamily="34" charset="77"/>
                        </a:rPr>
                        <a:t>AND age = Adult  THEN survived = No</a:t>
                      </a:r>
                      <a:endParaRPr lang="en-US" sz="1400" b="0" i="0" u="none" strike="noStrike" dirty="0">
                        <a:solidFill>
                          <a:srgbClr val="000000"/>
                        </a:solidFill>
                        <a:effectLst/>
                        <a:latin typeface="Dagny OT" panose="020B0504020201020104" pitchFamily="34" charset="77"/>
                      </a:endParaRPr>
                    </a:p>
                  </a:txBody>
                  <a:tcPr marL="7620" marR="7620" marT="7620" marB="0" anchor="b"/>
                </a:tc>
                <a:tc>
                  <a:txBody>
                    <a:bodyPr/>
                    <a:lstStyle/>
                    <a:p>
                      <a:pPr algn="ctr" fontAlgn="ctr"/>
                      <a:r>
                        <a:rPr lang="en-US" sz="1400" u="none" strike="noStrike" dirty="0">
                          <a:effectLst/>
                          <a:latin typeface="Dagny OT" panose="020B0504020201020104" pitchFamily="34" charset="77"/>
                        </a:rPr>
                        <a:t>0.18</a:t>
                      </a:r>
                      <a:endParaRPr lang="en-US" sz="1400" b="0" i="0" u="none" strike="noStrike" dirty="0">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a:effectLst/>
                          <a:latin typeface="Dagny OT" panose="020B0504020201020104" pitchFamily="34" charset="77"/>
                        </a:rPr>
                        <a:t>0.84</a:t>
                      </a:r>
                      <a:endParaRPr lang="en-US" sz="1400" b="0" i="0" u="none" strike="noStrike">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dirty="0">
                          <a:effectLst/>
                          <a:latin typeface="Dagny OT" panose="020B0504020201020104" pitchFamily="34" charset="77"/>
                        </a:rPr>
                        <a:t>1.24</a:t>
                      </a:r>
                      <a:endParaRPr lang="en-US" sz="1400" b="0" i="0" u="none" strike="noStrike" dirty="0">
                        <a:solidFill>
                          <a:srgbClr val="000000"/>
                        </a:solidFill>
                        <a:effectLst/>
                        <a:latin typeface="Dagny OT" panose="020B0504020201020104" pitchFamily="34" charset="77"/>
                      </a:endParaRPr>
                    </a:p>
                  </a:txBody>
                  <a:tcPr marL="7620" marR="7620" marT="7620" marB="0" anchor="ctr"/>
                </a:tc>
                <a:extLst>
                  <a:ext uri="{0D108BD9-81ED-4DB2-BD59-A6C34878D82A}">
                    <a16:rowId xmlns:a16="http://schemas.microsoft.com/office/drawing/2014/main" val="10007"/>
                  </a:ext>
                </a:extLst>
              </a:tr>
              <a:tr h="365760">
                <a:tc>
                  <a:txBody>
                    <a:bodyPr/>
                    <a:lstStyle/>
                    <a:p>
                      <a:pPr algn="l" fontAlgn="b"/>
                      <a:r>
                        <a:rPr lang="en-US" sz="1400" u="none" strike="noStrike" dirty="0">
                          <a:effectLst/>
                          <a:latin typeface="Dagny OT" panose="020B0504020201020104" pitchFamily="34" charset="77"/>
                        </a:rPr>
                        <a:t>IF class = 3rd AND sex = Male </a:t>
                      </a:r>
                    </a:p>
                    <a:p>
                      <a:pPr algn="l" fontAlgn="b"/>
                      <a:r>
                        <a:rPr lang="en-US" sz="1400" u="none" strike="noStrike" dirty="0">
                          <a:effectLst/>
                          <a:latin typeface="Dagny OT" panose="020B0504020201020104" pitchFamily="34" charset="77"/>
                        </a:rPr>
                        <a:t>THEN survived = No</a:t>
                      </a:r>
                      <a:endParaRPr lang="en-US" sz="1400" b="0" i="0" u="none" strike="noStrike" dirty="0">
                        <a:solidFill>
                          <a:srgbClr val="000000"/>
                        </a:solidFill>
                        <a:effectLst/>
                        <a:latin typeface="Dagny OT" panose="020B0504020201020104" pitchFamily="34" charset="77"/>
                      </a:endParaRPr>
                    </a:p>
                  </a:txBody>
                  <a:tcPr marL="7620" marR="7620" marT="7620" marB="0" anchor="b">
                    <a:solidFill>
                      <a:schemeClr val="bg1">
                        <a:lumMod val="95000"/>
                      </a:schemeClr>
                    </a:solidFill>
                  </a:tcPr>
                </a:tc>
                <a:tc>
                  <a:txBody>
                    <a:bodyPr/>
                    <a:lstStyle/>
                    <a:p>
                      <a:pPr algn="ctr" fontAlgn="ctr"/>
                      <a:r>
                        <a:rPr lang="en-US" sz="1400" u="none" strike="noStrike">
                          <a:effectLst/>
                          <a:latin typeface="Dagny OT" panose="020B0504020201020104" pitchFamily="34" charset="77"/>
                        </a:rPr>
                        <a:t>0.19</a:t>
                      </a:r>
                      <a:endParaRPr lang="en-US" sz="1400" b="0" i="0" u="none" strike="noStrike">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a:effectLst/>
                          <a:latin typeface="Dagny OT" panose="020B0504020201020104" pitchFamily="34" charset="77"/>
                        </a:rPr>
                        <a:t>0.83</a:t>
                      </a:r>
                      <a:endParaRPr lang="en-US" sz="1400" b="0" i="0" u="none" strike="noStrike">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1.22</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extLst>
                  <a:ext uri="{0D108BD9-81ED-4DB2-BD59-A6C34878D82A}">
                    <a16:rowId xmlns:a16="http://schemas.microsoft.com/office/drawing/2014/main" val="10008"/>
                  </a:ext>
                </a:extLst>
              </a:tr>
            </a:tbl>
          </a:graphicData>
        </a:graphic>
      </p:graphicFrame>
      <p:pic>
        <p:nvPicPr>
          <p:cNvPr id="11" name="Content Placeholder 8"/>
          <p:cNvPicPr>
            <a:picLocks noGrp="1" noChangeAspect="1"/>
          </p:cNvPicPr>
          <p:nvPr>
            <p:ph sz="half" idx="4294967295"/>
          </p:nvPr>
        </p:nvPicPr>
        <p:blipFill rotWithShape="1">
          <a:blip r:embed="rId2" cstate="email">
            <a:extLst>
              <a:ext uri="{28A0092B-C50C-407E-A947-70E740481C1C}">
                <a14:useLocalDpi xmlns:a14="http://schemas.microsoft.com/office/drawing/2010/main" val="0"/>
              </a:ext>
            </a:extLst>
          </a:blip>
          <a:srcRect t="9709"/>
          <a:stretch/>
        </p:blipFill>
        <p:spPr>
          <a:xfrm>
            <a:off x="5431874" y="1250066"/>
            <a:ext cx="5782019" cy="5220638"/>
          </a:xfrm>
          <a:prstGeom prst="rect">
            <a:avLst/>
          </a:prstGeom>
        </p:spPr>
      </p:pic>
      <p:cxnSp>
        <p:nvCxnSpPr>
          <p:cNvPr id="4" name="Straight Arrow Connector 3"/>
          <p:cNvCxnSpPr/>
          <p:nvPr/>
        </p:nvCxnSpPr>
        <p:spPr>
          <a:xfrm>
            <a:off x="6875362" y="4560425"/>
            <a:ext cx="0" cy="122010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6099858" y="4456253"/>
            <a:ext cx="684835" cy="192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956385" y="2136917"/>
            <a:ext cx="3622876" cy="231933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75148" y="3136738"/>
            <a:ext cx="4756667" cy="520861"/>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905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D1FF0C-F775-5745-9356-777B49023F69}"/>
              </a:ext>
            </a:extLst>
          </p:cNvPr>
          <p:cNvSpPr/>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sz="half" idx="1"/>
          </p:nvPr>
        </p:nvPicPr>
        <p:blipFill rotWithShape="1">
          <a:blip r:embed="rId2" cstate="email">
            <a:extLst>
              <a:ext uri="{28A0092B-C50C-407E-A947-70E740481C1C}">
                <a14:useLocalDpi xmlns:a14="http://schemas.microsoft.com/office/drawing/2010/main" val="0"/>
              </a:ext>
            </a:extLst>
          </a:blip>
          <a:srcRect/>
          <a:stretch/>
        </p:blipFill>
        <p:spPr>
          <a:xfrm>
            <a:off x="768350" y="1927951"/>
            <a:ext cx="5207190" cy="4828061"/>
          </a:xfrm>
        </p:spPr>
      </p:pic>
      <p:sp>
        <p:nvSpPr>
          <p:cNvPr id="6" name="Title 5"/>
          <p:cNvSpPr>
            <a:spLocks noGrp="1"/>
          </p:cNvSpPr>
          <p:nvPr>
            <p:ph type="title"/>
          </p:nvPr>
        </p:nvSpPr>
        <p:spPr/>
        <p:txBody>
          <a:bodyPr/>
          <a:lstStyle/>
          <a:p>
            <a:r>
              <a:rPr lang="en-US" dirty="0"/>
              <a:t>Titanic Dataset</a:t>
            </a:r>
            <a:endParaRPr lang="en-US" sz="2400" dirty="0"/>
          </a:p>
        </p:txBody>
      </p:sp>
      <p:pic>
        <p:nvPicPr>
          <p:cNvPr id="9" name="Content Placeholder 8"/>
          <p:cNvPicPr>
            <a:picLocks noGrp="1" noChangeAspect="1"/>
          </p:cNvPicPr>
          <p:nvPr>
            <p:ph sz="half" idx="4294967295"/>
          </p:nvPr>
        </p:nvPicPr>
        <p:blipFill rotWithShape="1">
          <a:blip r:embed="rId3" cstate="email">
            <a:extLst>
              <a:ext uri="{28A0092B-C50C-407E-A947-70E740481C1C}">
                <a14:useLocalDpi xmlns:a14="http://schemas.microsoft.com/office/drawing/2010/main" val="0"/>
              </a:ext>
            </a:extLst>
          </a:blip>
          <a:srcRect/>
          <a:stretch/>
        </p:blipFill>
        <p:spPr>
          <a:xfrm>
            <a:off x="6008465" y="1828800"/>
            <a:ext cx="5145087" cy="4651311"/>
          </a:xfrm>
          <a:prstGeom prst="rect">
            <a:avLst/>
          </a:prstGeom>
        </p:spPr>
      </p:pic>
      <p:sp>
        <p:nvSpPr>
          <p:cNvPr id="14" name="Rectangle 13"/>
          <p:cNvSpPr/>
          <p:nvPr/>
        </p:nvSpPr>
        <p:spPr>
          <a:xfrm>
            <a:off x="4722999" y="4629874"/>
            <a:ext cx="1252542" cy="12830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394935" y="4801889"/>
            <a:ext cx="1728239" cy="221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659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61C54C-AFDC-A94D-AB5F-FF2FC83765D4}"/>
              </a:ext>
            </a:extLst>
          </p:cNvPr>
          <p:cNvSpPr/>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sz="half" idx="1"/>
          </p:nvPr>
        </p:nvPicPr>
        <p:blipFill rotWithShape="1">
          <a:blip r:embed="rId2" cstate="email">
            <a:extLst>
              <a:ext uri="{28A0092B-C50C-407E-A947-70E740481C1C}">
                <a14:useLocalDpi xmlns:a14="http://schemas.microsoft.com/office/drawing/2010/main" val="0"/>
              </a:ext>
            </a:extLst>
          </a:blip>
          <a:srcRect/>
          <a:stretch/>
        </p:blipFill>
        <p:spPr>
          <a:xfrm>
            <a:off x="768350" y="1927951"/>
            <a:ext cx="5207190" cy="4828061"/>
          </a:xfrm>
        </p:spPr>
      </p:pic>
      <p:sp>
        <p:nvSpPr>
          <p:cNvPr id="6" name="Title 5"/>
          <p:cNvSpPr>
            <a:spLocks noGrp="1"/>
          </p:cNvSpPr>
          <p:nvPr>
            <p:ph type="title"/>
          </p:nvPr>
        </p:nvSpPr>
        <p:spPr/>
        <p:txBody>
          <a:bodyPr/>
          <a:lstStyle/>
          <a:p>
            <a:r>
              <a:rPr lang="en-US" dirty="0"/>
              <a:t>Titanic Dataset</a:t>
            </a:r>
            <a:endParaRPr lang="en-US" sz="2400" dirty="0"/>
          </a:p>
        </p:txBody>
      </p:sp>
      <p:pic>
        <p:nvPicPr>
          <p:cNvPr id="9" name="Content Placeholder 8"/>
          <p:cNvPicPr>
            <a:picLocks noGrp="1" noChangeAspect="1"/>
          </p:cNvPicPr>
          <p:nvPr>
            <p:ph sz="half" idx="4294967295"/>
          </p:nvPr>
        </p:nvPicPr>
        <p:blipFill rotWithShape="1">
          <a:blip r:embed="rId3" cstate="email">
            <a:extLst>
              <a:ext uri="{28A0092B-C50C-407E-A947-70E740481C1C}">
                <a14:useLocalDpi xmlns:a14="http://schemas.microsoft.com/office/drawing/2010/main" val="0"/>
              </a:ext>
            </a:extLst>
          </a:blip>
          <a:srcRect/>
          <a:stretch/>
        </p:blipFill>
        <p:spPr>
          <a:xfrm>
            <a:off x="6008465" y="1828800"/>
            <a:ext cx="5145087" cy="4651311"/>
          </a:xfrm>
          <a:prstGeom prst="rect">
            <a:avLst/>
          </a:prstGeom>
        </p:spPr>
      </p:pic>
      <p:sp>
        <p:nvSpPr>
          <p:cNvPr id="14" name="Rectangle 13"/>
          <p:cNvSpPr/>
          <p:nvPr/>
        </p:nvSpPr>
        <p:spPr>
          <a:xfrm>
            <a:off x="4722999" y="4629874"/>
            <a:ext cx="1252542" cy="12830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394935" y="4801889"/>
            <a:ext cx="1728239" cy="221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99011" y="4897165"/>
            <a:ext cx="858184" cy="39439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51133" y="4500250"/>
            <a:ext cx="858184" cy="39439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78510" y="3633595"/>
            <a:ext cx="721217" cy="39439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822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12" grpId="0" animBg="1"/>
      <p:bldP spid="12" grpId="1" animBg="1"/>
      <p:bldP spid="13" grpId="0" animBg="1"/>
      <p:bldP spid="13" grpId="1" animBg="1"/>
      <p:bldP spid="11" grpId="0" animBg="1"/>
      <p:bldP spid="11"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317365B-377A-7540-9007-CE7B54A4B9D4}"/>
              </a:ext>
            </a:extLst>
          </p:cNvPr>
          <p:cNvSpPr/>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sz="half" idx="1"/>
          </p:nvPr>
        </p:nvPicPr>
        <p:blipFill rotWithShape="1">
          <a:blip r:embed="rId2" cstate="email">
            <a:extLst>
              <a:ext uri="{28A0092B-C50C-407E-A947-70E740481C1C}">
                <a14:useLocalDpi xmlns:a14="http://schemas.microsoft.com/office/drawing/2010/main" val="0"/>
              </a:ext>
            </a:extLst>
          </a:blip>
          <a:srcRect/>
          <a:stretch/>
        </p:blipFill>
        <p:spPr>
          <a:xfrm>
            <a:off x="768350" y="1927951"/>
            <a:ext cx="5207190" cy="4828061"/>
          </a:xfrm>
        </p:spPr>
      </p:pic>
      <p:sp>
        <p:nvSpPr>
          <p:cNvPr id="6" name="Title 5"/>
          <p:cNvSpPr>
            <a:spLocks noGrp="1"/>
          </p:cNvSpPr>
          <p:nvPr>
            <p:ph type="title"/>
          </p:nvPr>
        </p:nvSpPr>
        <p:spPr/>
        <p:txBody>
          <a:bodyPr/>
          <a:lstStyle/>
          <a:p>
            <a:r>
              <a:rPr lang="en-US" dirty="0"/>
              <a:t>Titanic Dataset</a:t>
            </a:r>
            <a:endParaRPr lang="en-US" sz="2400" dirty="0"/>
          </a:p>
        </p:txBody>
      </p:sp>
      <p:pic>
        <p:nvPicPr>
          <p:cNvPr id="9" name="Content Placeholder 8"/>
          <p:cNvPicPr>
            <a:picLocks noGrp="1" noChangeAspect="1"/>
          </p:cNvPicPr>
          <p:nvPr>
            <p:ph sz="half" idx="4294967295"/>
          </p:nvPr>
        </p:nvPicPr>
        <p:blipFill rotWithShape="1">
          <a:blip r:embed="rId3" cstate="email">
            <a:extLst>
              <a:ext uri="{28A0092B-C50C-407E-A947-70E740481C1C}">
                <a14:useLocalDpi xmlns:a14="http://schemas.microsoft.com/office/drawing/2010/main" val="0"/>
              </a:ext>
            </a:extLst>
          </a:blip>
          <a:srcRect/>
          <a:stretch/>
        </p:blipFill>
        <p:spPr>
          <a:xfrm>
            <a:off x="6008465" y="1828800"/>
            <a:ext cx="5145087" cy="4651311"/>
          </a:xfrm>
          <a:prstGeom prst="rect">
            <a:avLst/>
          </a:prstGeom>
        </p:spPr>
      </p:pic>
      <p:sp>
        <p:nvSpPr>
          <p:cNvPr id="14" name="Rectangle 13"/>
          <p:cNvSpPr/>
          <p:nvPr/>
        </p:nvSpPr>
        <p:spPr>
          <a:xfrm>
            <a:off x="4722999" y="4629874"/>
            <a:ext cx="1252542" cy="12830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394935" y="4801889"/>
            <a:ext cx="1728239" cy="221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949697" y="1922470"/>
            <a:ext cx="5058767" cy="4557641"/>
            <a:chOff x="949697" y="1922470"/>
            <a:chExt cx="5058767" cy="4557641"/>
          </a:xfrm>
        </p:grpSpPr>
        <p:sp>
          <p:nvSpPr>
            <p:cNvPr id="3" name="Rectangle 2"/>
            <p:cNvSpPr/>
            <p:nvPr/>
          </p:nvSpPr>
          <p:spPr>
            <a:xfrm>
              <a:off x="3371945" y="5168312"/>
              <a:ext cx="1882961" cy="13117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949697" y="1922470"/>
              <a:ext cx="4801613" cy="2612128"/>
              <a:chOff x="949697" y="1922470"/>
              <a:chExt cx="4801613" cy="2612128"/>
            </a:xfrm>
          </p:grpSpPr>
          <p:sp>
            <p:nvSpPr>
              <p:cNvPr id="15" name="Rectangle 14"/>
              <p:cNvSpPr/>
              <p:nvPr/>
            </p:nvSpPr>
            <p:spPr>
              <a:xfrm>
                <a:off x="949697" y="2257063"/>
                <a:ext cx="1928814"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85888" y="1922470"/>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99727" y="2216553"/>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023071" y="2705798"/>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4280225" y="4734315"/>
              <a:ext cx="1728239" cy="2895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2777859" y="3575934"/>
            <a:ext cx="2057044" cy="1839032"/>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462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1" grpId="0" animBg="1"/>
      <p:bldP spid="21"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384F3E3-F0E2-8B46-A4F7-5EC36D6C685D}"/>
              </a:ext>
            </a:extLst>
          </p:cNvPr>
          <p:cNvSpPr/>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sz="half" idx="1"/>
          </p:nvPr>
        </p:nvPicPr>
        <p:blipFill rotWithShape="1">
          <a:blip r:embed="rId2" cstate="email">
            <a:extLst>
              <a:ext uri="{28A0092B-C50C-407E-A947-70E740481C1C}">
                <a14:useLocalDpi xmlns:a14="http://schemas.microsoft.com/office/drawing/2010/main" val="0"/>
              </a:ext>
            </a:extLst>
          </a:blip>
          <a:srcRect/>
          <a:stretch/>
        </p:blipFill>
        <p:spPr>
          <a:xfrm>
            <a:off x="768350" y="1927951"/>
            <a:ext cx="5207190" cy="4828061"/>
          </a:xfrm>
        </p:spPr>
      </p:pic>
      <p:sp>
        <p:nvSpPr>
          <p:cNvPr id="6" name="Title 5"/>
          <p:cNvSpPr>
            <a:spLocks noGrp="1"/>
          </p:cNvSpPr>
          <p:nvPr>
            <p:ph type="title"/>
          </p:nvPr>
        </p:nvSpPr>
        <p:spPr/>
        <p:txBody>
          <a:bodyPr/>
          <a:lstStyle/>
          <a:p>
            <a:r>
              <a:rPr lang="en-US" dirty="0"/>
              <a:t>Titanic Dataset</a:t>
            </a:r>
            <a:endParaRPr lang="en-US" sz="2400" dirty="0"/>
          </a:p>
        </p:txBody>
      </p:sp>
      <p:pic>
        <p:nvPicPr>
          <p:cNvPr id="9" name="Content Placeholder 8"/>
          <p:cNvPicPr>
            <a:picLocks noGrp="1" noChangeAspect="1"/>
          </p:cNvPicPr>
          <p:nvPr>
            <p:ph sz="half" idx="4294967295"/>
          </p:nvPr>
        </p:nvPicPr>
        <p:blipFill rotWithShape="1">
          <a:blip r:embed="rId3" cstate="email">
            <a:extLst>
              <a:ext uri="{28A0092B-C50C-407E-A947-70E740481C1C}">
                <a14:useLocalDpi xmlns:a14="http://schemas.microsoft.com/office/drawing/2010/main" val="0"/>
              </a:ext>
            </a:extLst>
          </a:blip>
          <a:srcRect/>
          <a:stretch/>
        </p:blipFill>
        <p:spPr>
          <a:xfrm>
            <a:off x="6008465" y="1828800"/>
            <a:ext cx="5145087" cy="4651311"/>
          </a:xfrm>
          <a:prstGeom prst="rect">
            <a:avLst/>
          </a:prstGeom>
        </p:spPr>
      </p:pic>
      <p:sp>
        <p:nvSpPr>
          <p:cNvPr id="14" name="Rectangle 13"/>
          <p:cNvSpPr/>
          <p:nvPr/>
        </p:nvSpPr>
        <p:spPr>
          <a:xfrm>
            <a:off x="4722999" y="4629874"/>
            <a:ext cx="1252542" cy="12830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394935" y="4801889"/>
            <a:ext cx="1728239" cy="221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949697" y="1922470"/>
            <a:ext cx="5058767" cy="4557641"/>
            <a:chOff x="949697" y="1922470"/>
            <a:chExt cx="5058767" cy="4557641"/>
          </a:xfrm>
        </p:grpSpPr>
        <p:sp>
          <p:nvSpPr>
            <p:cNvPr id="3" name="Rectangle 2"/>
            <p:cNvSpPr/>
            <p:nvPr/>
          </p:nvSpPr>
          <p:spPr>
            <a:xfrm>
              <a:off x="3371945" y="5168312"/>
              <a:ext cx="1882961" cy="13117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949697" y="1922470"/>
              <a:ext cx="4801613" cy="2612128"/>
              <a:chOff x="949697" y="1922470"/>
              <a:chExt cx="4801613" cy="2612128"/>
            </a:xfrm>
          </p:grpSpPr>
          <p:sp>
            <p:nvSpPr>
              <p:cNvPr id="15" name="Rectangle 14"/>
              <p:cNvSpPr/>
              <p:nvPr/>
            </p:nvSpPr>
            <p:spPr>
              <a:xfrm>
                <a:off x="949697" y="2257063"/>
                <a:ext cx="1928814"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85888" y="1922470"/>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99727" y="2216553"/>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023071" y="2705798"/>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4280225" y="4734315"/>
              <a:ext cx="1728239" cy="2895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2777859" y="3575934"/>
            <a:ext cx="2057044" cy="1839032"/>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A9E1114-CCE0-2947-8D4E-C8092655FA9D}"/>
              </a:ext>
            </a:extLst>
          </p:cNvPr>
          <p:cNvSpPr/>
          <p:nvPr/>
        </p:nvSpPr>
        <p:spPr>
          <a:xfrm>
            <a:off x="6038165" y="3548714"/>
            <a:ext cx="2742278"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3A6D879-009F-274C-BF09-D826040FB9A2}"/>
              </a:ext>
            </a:extLst>
          </p:cNvPr>
          <p:cNvSpPr/>
          <p:nvPr/>
        </p:nvSpPr>
        <p:spPr>
          <a:xfrm>
            <a:off x="6049183" y="2768577"/>
            <a:ext cx="3580954"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9F99C0D-F53D-714B-B941-E1FB73CE82D8}"/>
              </a:ext>
            </a:extLst>
          </p:cNvPr>
          <p:cNvSpPr/>
          <p:nvPr/>
        </p:nvSpPr>
        <p:spPr>
          <a:xfrm>
            <a:off x="6049182" y="1953177"/>
            <a:ext cx="4437481"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248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22"/>
                                        </p:tgtEl>
                                      </p:cBhvr>
                                    </p:animEffect>
                                    <p:set>
                                      <p:cBhvr>
                                        <p:cTn id="46" dur="1" fill="hold">
                                          <p:stCondLst>
                                            <p:cond delay="499"/>
                                          </p:stCondLst>
                                        </p:cTn>
                                        <p:tgtEl>
                                          <p:spTgt spid="22"/>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23"/>
                                        </p:tgtEl>
                                      </p:cBhvr>
                                    </p:animEffect>
                                    <p:set>
                                      <p:cBhvr>
                                        <p:cTn id="49" dur="1" fill="hold">
                                          <p:stCondLst>
                                            <p:cond delay="499"/>
                                          </p:stCondLst>
                                        </p:cTn>
                                        <p:tgtEl>
                                          <p:spTgt spid="23"/>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4"/>
                                        </p:tgtEl>
                                      </p:cBhvr>
                                    </p:animEffect>
                                    <p:set>
                                      <p:cBhvr>
                                        <p:cTn id="5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1" grpId="0" animBg="1"/>
      <p:bldP spid="21" grpId="1" animBg="1"/>
      <p:bldP spid="22" grpId="0" animBg="1"/>
      <p:bldP spid="22" grpId="1" animBg="1"/>
      <p:bldP spid="23" grpId="0" animBg="1"/>
      <p:bldP spid="23" grpId="1" animBg="1"/>
      <p:bldP spid="24" grpId="0" animBg="1"/>
      <p:bldP spid="24"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7221CDE-4FFB-7047-8E82-EA86C33C6C9B}"/>
              </a:ext>
            </a:extLst>
          </p:cNvPr>
          <p:cNvSpPr/>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sz="half" idx="1"/>
          </p:nvPr>
        </p:nvPicPr>
        <p:blipFill rotWithShape="1">
          <a:blip r:embed="rId2" cstate="email">
            <a:extLst>
              <a:ext uri="{28A0092B-C50C-407E-A947-70E740481C1C}">
                <a14:useLocalDpi xmlns:a14="http://schemas.microsoft.com/office/drawing/2010/main" val="0"/>
              </a:ext>
            </a:extLst>
          </a:blip>
          <a:srcRect/>
          <a:stretch/>
        </p:blipFill>
        <p:spPr>
          <a:xfrm>
            <a:off x="768350" y="1927951"/>
            <a:ext cx="5207190" cy="4828061"/>
          </a:xfrm>
        </p:spPr>
      </p:pic>
      <p:sp>
        <p:nvSpPr>
          <p:cNvPr id="6" name="Title 5"/>
          <p:cNvSpPr>
            <a:spLocks noGrp="1"/>
          </p:cNvSpPr>
          <p:nvPr>
            <p:ph type="title"/>
          </p:nvPr>
        </p:nvSpPr>
        <p:spPr/>
        <p:txBody>
          <a:bodyPr/>
          <a:lstStyle/>
          <a:p>
            <a:r>
              <a:rPr lang="en-US" dirty="0"/>
              <a:t>Titanic Dataset</a:t>
            </a:r>
            <a:endParaRPr lang="en-US" sz="2400" dirty="0"/>
          </a:p>
        </p:txBody>
      </p:sp>
      <p:pic>
        <p:nvPicPr>
          <p:cNvPr id="9" name="Content Placeholder 8"/>
          <p:cNvPicPr>
            <a:picLocks noGrp="1" noChangeAspect="1"/>
          </p:cNvPicPr>
          <p:nvPr>
            <p:ph sz="half" idx="4294967295"/>
          </p:nvPr>
        </p:nvPicPr>
        <p:blipFill rotWithShape="1">
          <a:blip r:embed="rId3" cstate="email">
            <a:extLst>
              <a:ext uri="{28A0092B-C50C-407E-A947-70E740481C1C}">
                <a14:useLocalDpi xmlns:a14="http://schemas.microsoft.com/office/drawing/2010/main" val="0"/>
              </a:ext>
            </a:extLst>
          </a:blip>
          <a:srcRect/>
          <a:stretch/>
        </p:blipFill>
        <p:spPr>
          <a:xfrm>
            <a:off x="6008465" y="1828800"/>
            <a:ext cx="5145087" cy="4651311"/>
          </a:xfrm>
          <a:prstGeom prst="rect">
            <a:avLst/>
          </a:prstGeom>
        </p:spPr>
      </p:pic>
      <p:sp>
        <p:nvSpPr>
          <p:cNvPr id="14" name="Rectangle 13"/>
          <p:cNvSpPr/>
          <p:nvPr/>
        </p:nvSpPr>
        <p:spPr>
          <a:xfrm>
            <a:off x="4722999" y="4629874"/>
            <a:ext cx="1252542" cy="12830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394935" y="4801889"/>
            <a:ext cx="1728239" cy="221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949697" y="1922470"/>
            <a:ext cx="5058767" cy="4557641"/>
            <a:chOff x="949697" y="1922470"/>
            <a:chExt cx="5058767" cy="4557641"/>
          </a:xfrm>
        </p:grpSpPr>
        <p:sp>
          <p:nvSpPr>
            <p:cNvPr id="3" name="Rectangle 2"/>
            <p:cNvSpPr/>
            <p:nvPr/>
          </p:nvSpPr>
          <p:spPr>
            <a:xfrm>
              <a:off x="3371945" y="5168312"/>
              <a:ext cx="1882961" cy="13117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949697" y="1922470"/>
              <a:ext cx="4801613" cy="2612128"/>
              <a:chOff x="949697" y="1922470"/>
              <a:chExt cx="4801613" cy="2612128"/>
            </a:xfrm>
          </p:grpSpPr>
          <p:sp>
            <p:nvSpPr>
              <p:cNvPr id="15" name="Rectangle 14"/>
              <p:cNvSpPr/>
              <p:nvPr/>
            </p:nvSpPr>
            <p:spPr>
              <a:xfrm>
                <a:off x="949697" y="2257063"/>
                <a:ext cx="1928814"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85888" y="1922470"/>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99727" y="2216553"/>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023071" y="2705798"/>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4280225" y="4734315"/>
              <a:ext cx="1728239" cy="2895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2777859" y="3575934"/>
            <a:ext cx="2057044" cy="1839032"/>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A9E1114-CCE0-2947-8D4E-C8092655FA9D}"/>
              </a:ext>
            </a:extLst>
          </p:cNvPr>
          <p:cNvSpPr/>
          <p:nvPr/>
        </p:nvSpPr>
        <p:spPr>
          <a:xfrm>
            <a:off x="6038165" y="3548714"/>
            <a:ext cx="2742278"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3A6D879-009F-274C-BF09-D826040FB9A2}"/>
              </a:ext>
            </a:extLst>
          </p:cNvPr>
          <p:cNvSpPr/>
          <p:nvPr/>
        </p:nvSpPr>
        <p:spPr>
          <a:xfrm>
            <a:off x="6049183" y="2768577"/>
            <a:ext cx="3580954"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9F99C0D-F53D-714B-B941-E1FB73CE82D8}"/>
              </a:ext>
            </a:extLst>
          </p:cNvPr>
          <p:cNvSpPr/>
          <p:nvPr/>
        </p:nvSpPr>
        <p:spPr>
          <a:xfrm>
            <a:off x="6049182" y="1953177"/>
            <a:ext cx="4437481"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56F6C65-8E0C-0344-94A5-BDA839C5D3E7}"/>
              </a:ext>
            </a:extLst>
          </p:cNvPr>
          <p:cNvSpPr/>
          <p:nvPr/>
        </p:nvSpPr>
        <p:spPr>
          <a:xfrm rot="19141210">
            <a:off x="7593856" y="2843819"/>
            <a:ext cx="3460858"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037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22"/>
                                        </p:tgtEl>
                                      </p:cBhvr>
                                    </p:animEffect>
                                    <p:set>
                                      <p:cBhvr>
                                        <p:cTn id="46" dur="1" fill="hold">
                                          <p:stCondLst>
                                            <p:cond delay="499"/>
                                          </p:stCondLst>
                                        </p:cTn>
                                        <p:tgtEl>
                                          <p:spTgt spid="22"/>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23"/>
                                        </p:tgtEl>
                                      </p:cBhvr>
                                    </p:animEffect>
                                    <p:set>
                                      <p:cBhvr>
                                        <p:cTn id="49" dur="1" fill="hold">
                                          <p:stCondLst>
                                            <p:cond delay="499"/>
                                          </p:stCondLst>
                                        </p:cTn>
                                        <p:tgtEl>
                                          <p:spTgt spid="23"/>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4"/>
                                        </p:tgtEl>
                                      </p:cBhvr>
                                    </p:animEffect>
                                    <p:set>
                                      <p:cBhvr>
                                        <p:cTn id="52" dur="1" fill="hold">
                                          <p:stCondLst>
                                            <p:cond delay="499"/>
                                          </p:stCondLst>
                                        </p:cTn>
                                        <p:tgtEl>
                                          <p:spTgt spid="24"/>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25"/>
                                        </p:tgtEl>
                                      </p:cBhvr>
                                    </p:animEffect>
                                    <p:set>
                                      <p:cBhvr>
                                        <p:cTn id="60"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Learning in General</a:t>
            </a:r>
          </a:p>
        </p:txBody>
      </p:sp>
      <p:sp>
        <p:nvSpPr>
          <p:cNvPr id="3" name="Content Placeholder 2"/>
          <p:cNvSpPr>
            <a:spLocks noGrp="1"/>
          </p:cNvSpPr>
          <p:nvPr>
            <p:ph idx="1"/>
          </p:nvPr>
        </p:nvSpPr>
        <p:spPr/>
        <p:txBody>
          <a:bodyPr/>
          <a:lstStyle/>
          <a:p>
            <a:pPr>
              <a:lnSpc>
                <a:spcPct val="100000"/>
              </a:lnSpc>
            </a:pPr>
            <a:r>
              <a:rPr lang="en-US" dirty="0"/>
              <a:t>Beyond “just taking a quick look,” humans learn through:</a:t>
            </a:r>
          </a:p>
          <a:p>
            <a:pPr lvl="1">
              <a:lnSpc>
                <a:spcPct val="100000"/>
              </a:lnSpc>
            </a:pPr>
            <a:r>
              <a:rPr lang="en-US" dirty="0"/>
              <a:t>answering questions</a:t>
            </a:r>
          </a:p>
          <a:p>
            <a:pPr lvl="1">
              <a:lnSpc>
                <a:spcPct val="100000"/>
              </a:lnSpc>
            </a:pPr>
            <a:r>
              <a:rPr lang="en-US" dirty="0"/>
              <a:t>testing hypotheses</a:t>
            </a:r>
          </a:p>
          <a:p>
            <a:pPr lvl="1">
              <a:lnSpc>
                <a:spcPct val="100000"/>
              </a:lnSpc>
            </a:pPr>
            <a:r>
              <a:rPr lang="en-US" dirty="0"/>
              <a:t>creating concepts</a:t>
            </a:r>
          </a:p>
          <a:p>
            <a:pPr lvl="1">
              <a:lnSpc>
                <a:spcPct val="100000"/>
              </a:lnSpc>
            </a:pPr>
            <a:r>
              <a:rPr lang="en-US" dirty="0"/>
              <a:t>making predictions</a:t>
            </a:r>
          </a:p>
          <a:p>
            <a:pPr lvl="1">
              <a:lnSpc>
                <a:spcPct val="100000"/>
              </a:lnSpc>
            </a:pPr>
            <a:r>
              <a:rPr lang="en-US" dirty="0"/>
              <a:t>creating categories and classifying objects</a:t>
            </a:r>
          </a:p>
          <a:p>
            <a:pPr lvl="1">
              <a:lnSpc>
                <a:spcPct val="100000"/>
              </a:lnSpc>
            </a:pPr>
            <a:r>
              <a:rPr lang="en-US" dirty="0"/>
              <a:t>grouping objects</a:t>
            </a:r>
          </a:p>
          <a:p>
            <a:pPr>
              <a:lnSpc>
                <a:spcPct val="100000"/>
              </a:lnSpc>
            </a:pPr>
            <a:endParaRPr lang="en-US" sz="100" dirty="0"/>
          </a:p>
          <a:p>
            <a:pPr>
              <a:lnSpc>
                <a:spcPct val="100000"/>
              </a:lnSpc>
            </a:pPr>
            <a:r>
              <a:rPr lang="en-US" dirty="0"/>
              <a:t>The central Data Science/Machine Learning problem is: </a:t>
            </a:r>
          </a:p>
          <a:p>
            <a:pPr algn="ctr">
              <a:lnSpc>
                <a:spcPct val="100000"/>
              </a:lnSpc>
            </a:pPr>
            <a:r>
              <a:rPr lang="en-US" b="1" dirty="0"/>
              <a:t>can we design algorithms that can learn? </a:t>
            </a:r>
          </a:p>
        </p:txBody>
      </p:sp>
    </p:spTree>
    <p:extLst>
      <p:ext uri="{BB962C8B-B14F-4D97-AF65-F5344CB8AC3E}">
        <p14:creationId xmlns:p14="http://schemas.microsoft.com/office/powerpoint/2010/main" val="756329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12" name="Content Placeholder 2"/>
          <p:cNvSpPr>
            <a:spLocks noGrp="1"/>
          </p:cNvSpPr>
          <p:nvPr>
            <p:ph idx="1"/>
          </p:nvPr>
        </p:nvSpPr>
        <p:spPr/>
        <p:txBody>
          <a:bodyPr/>
          <a:lstStyle/>
          <a:p>
            <a:pPr algn="just">
              <a:lnSpc>
                <a:spcPct val="100000"/>
              </a:lnSpc>
            </a:pPr>
            <a:r>
              <a:rPr lang="en-US" dirty="0"/>
              <a:t>Conduct a similar analysis to obtain association rules related to the </a:t>
            </a:r>
            <a:r>
              <a:rPr lang="en-US" i="1" dirty="0"/>
              <a:t>Life in L.A. </a:t>
            </a:r>
            <a:r>
              <a:rPr lang="en-US" dirty="0"/>
              <a:t>and</a:t>
            </a:r>
            <a:r>
              <a:rPr lang="en-US" i="1" dirty="0"/>
              <a:t> Transactions </a:t>
            </a:r>
            <a:r>
              <a:rPr lang="en-US" dirty="0"/>
              <a:t>datasets. </a:t>
            </a:r>
          </a:p>
        </p:txBody>
      </p:sp>
    </p:spTree>
    <p:extLst>
      <p:ext uri="{BB962C8B-B14F-4D97-AF65-F5344CB8AC3E}">
        <p14:creationId xmlns:p14="http://schemas.microsoft.com/office/powerpoint/2010/main" val="80783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harter Roman" charset="0"/>
                <a:cs typeface="Charter Roman" charset="0"/>
              </a:rPr>
              <a:t>References</a:t>
            </a:r>
          </a:p>
        </p:txBody>
      </p:sp>
      <p:sp>
        <p:nvSpPr>
          <p:cNvPr id="5" name="Text Placeholder 4">
            <a:extLst>
              <a:ext uri="{FF2B5EF4-FFF2-40B4-BE49-F238E27FC236}">
                <a16:creationId xmlns:a16="http://schemas.microsoft.com/office/drawing/2014/main" id="{67781429-D80B-6044-9603-CAB4D8D6A2CF}"/>
              </a:ext>
            </a:extLst>
          </p:cNvPr>
          <p:cNvSpPr>
            <a:spLocks noGrp="1"/>
          </p:cNvSpPr>
          <p:nvPr>
            <p:ph type="body" idx="1"/>
          </p:nvPr>
        </p:nvSpPr>
        <p:spPr/>
        <p:txBody>
          <a:bodyPr/>
          <a:lstStyle/>
          <a:p>
            <a:r>
              <a:rPr lang="en-US" dirty="0"/>
              <a:t>STATISTICAL LEARNING AND ASSOCIATION RULES MINING</a:t>
            </a:r>
          </a:p>
        </p:txBody>
      </p:sp>
    </p:spTree>
    <p:extLst>
      <p:ext uri="{BB962C8B-B14F-4D97-AF65-F5344CB8AC3E}">
        <p14:creationId xmlns:p14="http://schemas.microsoft.com/office/powerpoint/2010/main" val="123338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algn="just"/>
            <a:r>
              <a:rPr lang="en-CA" sz="2000" dirty="0" err="1"/>
              <a:t>Brossette</a:t>
            </a:r>
            <a:r>
              <a:rPr lang="en-CA" sz="2000" dirty="0"/>
              <a:t>, S.E., Sprague, A.P., Hardin, J.M., Waites, K.B., Jones, W.T., Moser, S.A. (1998), Association Rules and Data Mining in Hospital Infection Control and Public Health Surveillance, Journal of American Medical Informatics Association, Vol.5, No.4, pp.373-381</a:t>
            </a:r>
          </a:p>
          <a:p>
            <a:pPr algn="just"/>
            <a:endParaRPr lang="en-CA" sz="100" dirty="0"/>
          </a:p>
          <a:p>
            <a:pPr algn="just"/>
            <a:r>
              <a:rPr lang="en-CA" sz="2000" dirty="0"/>
              <a:t>Garcia, E., Romero, C., Ventura, S., </a:t>
            </a:r>
            <a:r>
              <a:rPr lang="en-CA" sz="2000" dirty="0" err="1"/>
              <a:t>Calders</a:t>
            </a:r>
            <a:r>
              <a:rPr lang="en-CA" sz="2000" dirty="0"/>
              <a:t>, T. (2007), Drawbacks and solutions of applying association rule mining in learning management systems, Proceedings of the International Workshop on Applying Data Mining in e-Learning 2007. </a:t>
            </a:r>
          </a:p>
          <a:p>
            <a:pPr algn="just"/>
            <a:endParaRPr lang="en-CA" sz="100" dirty="0"/>
          </a:p>
          <a:p>
            <a:pPr algn="just"/>
            <a:r>
              <a:rPr lang="en-CA" sz="2000" dirty="0"/>
              <a:t>Boily, P., </a:t>
            </a:r>
            <a:r>
              <a:rPr lang="en-CA" sz="2000" dirty="0" err="1"/>
              <a:t>Schellinck</a:t>
            </a:r>
            <a:r>
              <a:rPr lang="en-CA" sz="2000" dirty="0"/>
              <a:t>, J., Hagiwara, S. [2019], </a:t>
            </a:r>
            <a:r>
              <a:rPr lang="en-CA" sz="2000" i="1" dirty="0"/>
              <a:t>Introduction to Quantitative Consulting</a:t>
            </a:r>
            <a:r>
              <a:rPr lang="en-CA" sz="2000" dirty="0"/>
              <a:t>, Data Action Lab. </a:t>
            </a:r>
            <a:endParaRPr lang="en-CA" sz="800" dirty="0"/>
          </a:p>
          <a:p>
            <a:pPr algn="just"/>
            <a:endParaRPr lang="en-CA" sz="100" dirty="0"/>
          </a:p>
          <a:p>
            <a:pPr algn="just"/>
            <a:endParaRPr lang="en-CA" sz="100" dirty="0"/>
          </a:p>
          <a:p>
            <a:pPr algn="just"/>
            <a:r>
              <a:rPr lang="en-CA" sz="2000" dirty="0"/>
              <a:t>Aggarwal, C.C., [2015], </a:t>
            </a:r>
            <a:r>
              <a:rPr lang="en-CA" sz="2000" i="1" dirty="0"/>
              <a:t>Data Mining: The Textbook</a:t>
            </a:r>
            <a:r>
              <a:rPr lang="en-CA" sz="2000" dirty="0"/>
              <a:t>, Springer.</a:t>
            </a:r>
          </a:p>
          <a:p>
            <a:pPr algn="just"/>
            <a:endParaRPr lang="en-CA" sz="100" dirty="0"/>
          </a:p>
          <a:p>
            <a:pPr algn="just"/>
            <a:r>
              <a:rPr lang="en-CA" sz="2000" dirty="0"/>
              <a:t>Aggarwal, C.C., Han, J. (eds.) [2014], </a:t>
            </a:r>
            <a:r>
              <a:rPr lang="en-CA" sz="2000" i="1" dirty="0"/>
              <a:t>Frequent Pattern Mining</a:t>
            </a:r>
            <a:r>
              <a:rPr lang="en-CA" sz="2000" dirty="0"/>
              <a:t>, Springer.</a:t>
            </a:r>
          </a:p>
        </p:txBody>
      </p:sp>
    </p:spTree>
    <p:extLst>
      <p:ext uri="{BB962C8B-B14F-4D97-AF65-F5344CB8AC3E}">
        <p14:creationId xmlns:p14="http://schemas.microsoft.com/office/powerpoint/2010/main" val="11356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2000" dirty="0">
                <a:hlinkClick r:id="rId3"/>
              </a:rPr>
              <a:t>http://www.rdatamining.com/examples/association-rules</a:t>
            </a:r>
            <a:endParaRPr lang="en-US" sz="2000" dirty="0"/>
          </a:p>
          <a:p>
            <a:endParaRPr lang="en-US" sz="100" dirty="0">
              <a:hlinkClick r:id="rId4"/>
            </a:endParaRPr>
          </a:p>
          <a:p>
            <a:r>
              <a:rPr lang="en-US" sz="2000" dirty="0">
                <a:hlinkClick r:id="rId4"/>
              </a:rPr>
              <a:t>https://cran.r-project.org/web/packages/arules/vignettes/arules.pdf</a:t>
            </a:r>
            <a:endParaRPr lang="en-US" sz="2000" dirty="0"/>
          </a:p>
          <a:p>
            <a:endParaRPr lang="en-US" sz="100" dirty="0">
              <a:hlinkClick r:id="rId5"/>
            </a:endParaRPr>
          </a:p>
          <a:p>
            <a:r>
              <a:rPr lang="en-US" sz="2000" dirty="0">
                <a:hlinkClick r:id="rId5"/>
              </a:rPr>
              <a:t>https://cran.r-project.org/web/packages/arulesViz/vignettes/arulesViz.pdf</a:t>
            </a:r>
            <a:r>
              <a:rPr lang="en-US" sz="2000" dirty="0"/>
              <a:t> </a:t>
            </a:r>
          </a:p>
          <a:p>
            <a:endParaRPr lang="en-US" sz="100" dirty="0">
              <a:hlinkClick r:id="rId6"/>
            </a:endParaRPr>
          </a:p>
          <a:p>
            <a:r>
              <a:rPr lang="en-US" sz="2000" dirty="0">
                <a:hlinkClick r:id="rId6"/>
              </a:rPr>
              <a:t>https://www.lynda.com/R-tutorials/Up-Running-R/120612-2.html</a:t>
            </a:r>
            <a:endParaRPr lang="en-US" sz="2000" dirty="0"/>
          </a:p>
          <a:p>
            <a:endParaRPr lang="en-US" sz="100" dirty="0">
              <a:hlinkClick r:id="rId7"/>
            </a:endParaRPr>
          </a:p>
          <a:p>
            <a:r>
              <a:rPr lang="en-US" sz="2000" dirty="0">
                <a:hlinkClick r:id="rId7"/>
              </a:rPr>
              <a:t>http://michael.hahsler.net/research/arules_RUG_2015/demo/</a:t>
            </a:r>
            <a:endParaRPr lang="en-US" sz="2000" dirty="0"/>
          </a:p>
        </p:txBody>
      </p:sp>
    </p:spTree>
    <p:extLst>
      <p:ext uri="{BB962C8B-B14F-4D97-AF65-F5344CB8AC3E}">
        <p14:creationId xmlns:p14="http://schemas.microsoft.com/office/powerpoint/2010/main" val="388207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Learning</a:t>
            </a:r>
          </a:p>
        </p:txBody>
      </p:sp>
      <p:sp>
        <p:nvSpPr>
          <p:cNvPr id="3" name="Content Placeholder 2"/>
          <p:cNvSpPr>
            <a:spLocks noGrp="1"/>
          </p:cNvSpPr>
          <p:nvPr>
            <p:ph idx="1"/>
          </p:nvPr>
        </p:nvSpPr>
        <p:spPr/>
        <p:txBody>
          <a:bodyPr>
            <a:normAutofit lnSpcReduction="10000"/>
          </a:bodyPr>
          <a:lstStyle/>
          <a:p>
            <a:r>
              <a:rPr lang="en-US" sz="2400" b="1" dirty="0"/>
              <a:t>Supervised Learning </a:t>
            </a:r>
            <a:r>
              <a:rPr lang="en-US" sz="2400" dirty="0"/>
              <a:t>(</a:t>
            </a:r>
            <a:r>
              <a:rPr lang="en-US" sz="2400" dirty="0">
                <a:solidFill>
                  <a:srgbClr val="FF0000"/>
                </a:solidFill>
              </a:rPr>
              <a:t>learning with a teacher</a:t>
            </a:r>
            <a:r>
              <a:rPr lang="en-US" sz="2400" dirty="0"/>
              <a:t>)</a:t>
            </a:r>
          </a:p>
          <a:p>
            <a:pPr lvl="1" algn="l"/>
            <a:r>
              <a:rPr lang="en-US" sz="2000" dirty="0"/>
              <a:t>classification, regression, rankings, recommendations</a:t>
            </a:r>
          </a:p>
          <a:p>
            <a:pPr lvl="1"/>
            <a:r>
              <a:rPr lang="en-US" sz="2000" dirty="0"/>
              <a:t>uses </a:t>
            </a:r>
            <a:r>
              <a:rPr lang="en-US" sz="2000" b="1" dirty="0"/>
              <a:t>labeled</a:t>
            </a:r>
            <a:r>
              <a:rPr lang="en-US" sz="2000" dirty="0"/>
              <a:t> </a:t>
            </a:r>
            <a:r>
              <a:rPr lang="en-US" sz="2000" b="1" dirty="0"/>
              <a:t>training data</a:t>
            </a:r>
            <a:r>
              <a:rPr lang="en-US" sz="2000" dirty="0"/>
              <a:t> (</a:t>
            </a:r>
            <a:r>
              <a:rPr lang="en-US" sz="2000" dirty="0">
                <a:solidFill>
                  <a:srgbClr val="FF0000"/>
                </a:solidFill>
              </a:rPr>
              <a:t>student gives an answer to each test question based on what they learned from worked-out examples</a:t>
            </a:r>
            <a:r>
              <a:rPr lang="en-US" sz="2000" dirty="0"/>
              <a:t>) </a:t>
            </a:r>
          </a:p>
          <a:p>
            <a:pPr lvl="1"/>
            <a:r>
              <a:rPr lang="en-US" sz="2000" dirty="0"/>
              <a:t>performance is evaluated using </a:t>
            </a:r>
            <a:r>
              <a:rPr lang="en-US" sz="2000" b="1" dirty="0"/>
              <a:t>testing data </a:t>
            </a:r>
            <a:r>
              <a:rPr lang="en-US" sz="2000" dirty="0"/>
              <a:t>(</a:t>
            </a:r>
            <a:r>
              <a:rPr lang="en-US" sz="2000" dirty="0">
                <a:solidFill>
                  <a:srgbClr val="FF0000"/>
                </a:solidFill>
              </a:rPr>
              <a:t>teacher provides the correct answers</a:t>
            </a:r>
            <a:r>
              <a:rPr lang="en-US" sz="2000" dirty="0"/>
              <a:t>)</a:t>
            </a:r>
          </a:p>
          <a:p>
            <a:endParaRPr lang="en-US" sz="100" dirty="0"/>
          </a:p>
          <a:p>
            <a:r>
              <a:rPr lang="en-US" sz="2400" b="1" dirty="0"/>
              <a:t>Unsupervised Learning </a:t>
            </a:r>
            <a:r>
              <a:rPr lang="en-US" sz="2400" dirty="0"/>
              <a:t>(</a:t>
            </a:r>
            <a:r>
              <a:rPr lang="en-US" sz="2400" dirty="0">
                <a:solidFill>
                  <a:srgbClr val="FF0000"/>
                </a:solidFill>
              </a:rPr>
              <a:t>grouping similar exercises together as a study aid</a:t>
            </a:r>
            <a:r>
              <a:rPr lang="en-US" sz="2400" dirty="0"/>
              <a:t>)</a:t>
            </a:r>
          </a:p>
          <a:p>
            <a:pPr lvl="1"/>
            <a:r>
              <a:rPr lang="en-US" sz="2000" dirty="0"/>
              <a:t>clustering, association rules discovery, link profiling, anomaly detection</a:t>
            </a:r>
          </a:p>
          <a:p>
            <a:pPr lvl="1"/>
            <a:r>
              <a:rPr lang="en-US" sz="2000" dirty="0"/>
              <a:t>uses </a:t>
            </a:r>
            <a:r>
              <a:rPr lang="en-US" sz="2000" b="1" dirty="0"/>
              <a:t>unlabeled</a:t>
            </a:r>
            <a:r>
              <a:rPr lang="en-US" sz="2000" dirty="0"/>
              <a:t> observations (</a:t>
            </a:r>
            <a:r>
              <a:rPr lang="en-US" sz="2000" dirty="0">
                <a:solidFill>
                  <a:srgbClr val="FF0000"/>
                </a:solidFill>
              </a:rPr>
              <a:t>teacher is not involved</a:t>
            </a:r>
            <a:r>
              <a:rPr lang="en-US" sz="2000" dirty="0"/>
              <a:t>)</a:t>
            </a:r>
          </a:p>
          <a:p>
            <a:pPr lvl="1"/>
            <a:r>
              <a:rPr lang="en-US" sz="2000" dirty="0"/>
              <a:t>accuracy </a:t>
            </a:r>
            <a:r>
              <a:rPr lang="en-US" sz="2000" b="1" dirty="0"/>
              <a:t>cannot</a:t>
            </a:r>
            <a:r>
              <a:rPr lang="en-US" sz="2000" dirty="0"/>
              <a:t> be evaluated (</a:t>
            </a:r>
            <a:r>
              <a:rPr lang="en-US" sz="2000" dirty="0">
                <a:solidFill>
                  <a:srgbClr val="FF0000"/>
                </a:solidFill>
              </a:rPr>
              <a:t>students might not end up with the same groupings</a:t>
            </a:r>
            <a:r>
              <a:rPr lang="en-US" sz="2000" dirty="0"/>
              <a:t>)</a:t>
            </a:r>
          </a:p>
          <a:p>
            <a:endParaRPr lang="en-US" sz="100" b="1" dirty="0"/>
          </a:p>
        </p:txBody>
      </p:sp>
    </p:spTree>
    <p:extLst>
      <p:ext uri="{BB962C8B-B14F-4D97-AF65-F5344CB8AC3E}">
        <p14:creationId xmlns:p14="http://schemas.microsoft.com/office/powerpoint/2010/main" val="296634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139404-F610-E747-9E84-8042241CF599}"/>
              </a:ext>
            </a:extLst>
          </p:cNvPr>
          <p:cNvSpPr>
            <a:spLocks noGrp="1"/>
          </p:cNvSpPr>
          <p:nvPr>
            <p:ph type="title"/>
          </p:nvPr>
        </p:nvSpPr>
        <p:spPr/>
        <p:txBody>
          <a:bodyPr/>
          <a:lstStyle/>
          <a:p>
            <a:r>
              <a:rPr lang="en-US" dirty="0"/>
              <a:t>Types of Learning</a:t>
            </a:r>
          </a:p>
        </p:txBody>
      </p:sp>
      <p:sp>
        <p:nvSpPr>
          <p:cNvPr id="3" name="Content Placeholder 2"/>
          <p:cNvSpPr>
            <a:spLocks noGrp="1"/>
          </p:cNvSpPr>
          <p:nvPr>
            <p:ph idx="1"/>
          </p:nvPr>
        </p:nvSpPr>
        <p:spPr/>
        <p:txBody>
          <a:bodyPr>
            <a:normAutofit/>
          </a:bodyPr>
          <a:lstStyle/>
          <a:p>
            <a:pPr>
              <a:lnSpc>
                <a:spcPct val="110000"/>
              </a:lnSpc>
            </a:pPr>
            <a:r>
              <a:rPr lang="en-US" b="1" dirty="0"/>
              <a:t>Semi-Supervised Learning </a:t>
            </a:r>
            <a:r>
              <a:rPr lang="en-US" dirty="0"/>
              <a:t>(</a:t>
            </a:r>
            <a:r>
              <a:rPr lang="en-US" dirty="0">
                <a:solidFill>
                  <a:srgbClr val="FF0000"/>
                </a:solidFill>
              </a:rPr>
              <a:t>teacher providing worked-out examples </a:t>
            </a:r>
            <a:r>
              <a:rPr lang="en-US" b="1" dirty="0">
                <a:solidFill>
                  <a:srgbClr val="FF0000"/>
                </a:solidFill>
              </a:rPr>
              <a:t>and</a:t>
            </a:r>
            <a:r>
              <a:rPr lang="en-US" dirty="0">
                <a:solidFill>
                  <a:srgbClr val="FF0000"/>
                </a:solidFill>
              </a:rPr>
              <a:t> a list of unsolved problems</a:t>
            </a:r>
            <a:r>
              <a:rPr lang="en-US" dirty="0">
                <a:sym typeface="Wingdings"/>
              </a:rPr>
              <a:t>)</a:t>
            </a:r>
          </a:p>
          <a:p>
            <a:endParaRPr lang="en-US" sz="1000" b="1" dirty="0"/>
          </a:p>
          <a:p>
            <a:r>
              <a:rPr lang="en-US" b="1" dirty="0"/>
              <a:t>Reinforcement Learning </a:t>
            </a:r>
            <a:r>
              <a:rPr lang="en-US" dirty="0"/>
              <a:t>(</a:t>
            </a:r>
            <a:r>
              <a:rPr lang="en-US" dirty="0">
                <a:solidFill>
                  <a:srgbClr val="FF0000"/>
                </a:solidFill>
              </a:rPr>
              <a:t>embarking on a Ph.D. with an advisor</a:t>
            </a:r>
            <a:r>
              <a:rPr lang="en-US" dirty="0"/>
              <a:t>)</a:t>
            </a:r>
          </a:p>
          <a:p>
            <a:pPr algn="ctr"/>
            <a:r>
              <a:rPr lang="en-US" sz="800" b="1" dirty="0">
                <a:ea typeface="Helvetica Light" charset="0"/>
                <a:cs typeface="Helvetica Light" charset="0"/>
              </a:rPr>
              <a:t>______________________________</a:t>
            </a:r>
          </a:p>
          <a:p>
            <a:pPr>
              <a:lnSpc>
                <a:spcPct val="100000"/>
              </a:lnSpc>
            </a:pPr>
            <a:endParaRPr lang="en-CA" sz="100" dirty="0"/>
          </a:p>
          <a:p>
            <a:pPr algn="just">
              <a:lnSpc>
                <a:spcPct val="100000"/>
              </a:lnSpc>
            </a:pPr>
            <a:r>
              <a:rPr lang="en-CA" dirty="0"/>
              <a:t>In </a:t>
            </a:r>
            <a:r>
              <a:rPr lang="en-CA" b="1" dirty="0"/>
              <a:t>supervised learning</a:t>
            </a:r>
            <a:r>
              <a:rPr lang="en-CA" dirty="0"/>
              <a:t>, there’s a target against which to train the model. In </a:t>
            </a:r>
            <a:r>
              <a:rPr lang="en-CA" b="1" dirty="0" err="1"/>
              <a:t>unsuper</a:t>
            </a:r>
            <a:r>
              <a:rPr lang="en-CA" b="1" dirty="0"/>
              <a:t>-vised learning</a:t>
            </a:r>
            <a:r>
              <a:rPr lang="en-CA" dirty="0"/>
              <a:t>, we don’t know what the target is, or even if there is one. </a:t>
            </a:r>
            <a:br>
              <a:rPr lang="en-CA" dirty="0"/>
            </a:br>
            <a:endParaRPr lang="en-CA" sz="1000" dirty="0"/>
          </a:p>
          <a:p>
            <a:pPr algn="just">
              <a:lnSpc>
                <a:spcPct val="100000"/>
              </a:lnSpc>
            </a:pPr>
            <a:r>
              <a:rPr lang="en-US" dirty="0">
                <a:ea typeface="Helvetica Light" charset="0"/>
                <a:cs typeface="Helvetica Light" charset="0"/>
              </a:rPr>
              <a:t>The distinction is </a:t>
            </a:r>
            <a:r>
              <a:rPr lang="en-US" b="1" dirty="0">
                <a:ea typeface="Helvetica Light" charset="0"/>
                <a:cs typeface="Helvetica Light" charset="0"/>
              </a:rPr>
              <a:t>crucial</a:t>
            </a:r>
            <a:r>
              <a:rPr lang="en-US" dirty="0">
                <a:ea typeface="Helvetica Light" charset="0"/>
                <a:cs typeface="Helvetica Light" charset="0"/>
              </a:rPr>
              <a:t>. Make sure you understand it. </a:t>
            </a:r>
            <a:endParaRPr lang="en-CA" dirty="0">
              <a:ea typeface="Helvetica Light" charset="0"/>
              <a:cs typeface="Helvetica Light" charset="0"/>
            </a:endParaRPr>
          </a:p>
        </p:txBody>
      </p:sp>
    </p:spTree>
    <p:extLst>
      <p:ext uri="{BB962C8B-B14F-4D97-AF65-F5344CB8AC3E}">
        <p14:creationId xmlns:p14="http://schemas.microsoft.com/office/powerpoint/2010/main" val="67045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753ED-5051-A148-84E3-B37FE2D8E2AA}"/>
              </a:ext>
            </a:extLst>
          </p:cNvPr>
          <p:cNvSpPr>
            <a:spLocks noGrp="1"/>
          </p:cNvSpPr>
          <p:nvPr>
            <p:ph type="title"/>
          </p:nvPr>
        </p:nvSpPr>
        <p:spPr/>
        <p:txBody>
          <a:bodyPr/>
          <a:lstStyle/>
          <a:p>
            <a:r>
              <a:rPr lang="en-US" dirty="0"/>
              <a:t>EXERCISES</a:t>
            </a:r>
          </a:p>
        </p:txBody>
      </p:sp>
      <p:sp>
        <p:nvSpPr>
          <p:cNvPr id="3" name="Content Placeholder 2"/>
          <p:cNvSpPr>
            <a:spLocks noGrp="1"/>
          </p:cNvSpPr>
          <p:nvPr>
            <p:ph idx="1"/>
          </p:nvPr>
        </p:nvSpPr>
        <p:spPr/>
        <p:txBody>
          <a:bodyPr>
            <a:normAutofit/>
          </a:bodyPr>
          <a:lstStyle/>
          <a:p>
            <a:pPr algn="ctr">
              <a:lnSpc>
                <a:spcPct val="100000"/>
              </a:lnSpc>
            </a:pPr>
            <a:r>
              <a:rPr lang="en-US" dirty="0"/>
              <a:t>What are some examples of supervised and unsupervised learning tasks in the business world? In a public policy/government setting? </a:t>
            </a:r>
          </a:p>
        </p:txBody>
      </p:sp>
    </p:spTree>
    <p:extLst>
      <p:ext uri="{BB962C8B-B14F-4D97-AF65-F5344CB8AC3E}">
        <p14:creationId xmlns:p14="http://schemas.microsoft.com/office/powerpoint/2010/main" val="31471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457</TotalTime>
  <Words>4416</Words>
  <Application>Microsoft Macintosh PowerPoint</Application>
  <PresentationFormat>Widescreen</PresentationFormat>
  <Paragraphs>510</Paragraphs>
  <Slides>63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63</vt:i4>
      </vt:variant>
    </vt:vector>
  </HeadingPairs>
  <TitlesOfParts>
    <vt:vector size="75" baseType="lpstr">
      <vt:lpstr>Calibri</vt:lpstr>
      <vt:lpstr>Cambria</vt:lpstr>
      <vt:lpstr>Cambria Math</vt:lpstr>
      <vt:lpstr>Charter</vt:lpstr>
      <vt:lpstr>Courant</vt:lpstr>
      <vt:lpstr>Dagny OT</vt:lpstr>
      <vt:lpstr>Gill Sans MT</vt:lpstr>
      <vt:lpstr>Helvetica</vt:lpstr>
      <vt:lpstr>Helvetica Light</vt:lpstr>
      <vt:lpstr>Wingdings</vt:lpstr>
      <vt:lpstr>Wingdings 2</vt:lpstr>
      <vt:lpstr>Dividend</vt:lpstr>
      <vt:lpstr>STATISTICAL LEARNING &amp;  ASSOCIATION RULES MINING</vt:lpstr>
      <vt:lpstr>LEARNING OBJECTIVES</vt:lpstr>
      <vt:lpstr>STATISTICAL LEARNING</vt:lpstr>
      <vt:lpstr>What is Data Science? (REPRISE)</vt:lpstr>
      <vt:lpstr>The Mining Analogy</vt:lpstr>
      <vt:lpstr>Learning in General</vt:lpstr>
      <vt:lpstr>Types of Learning</vt:lpstr>
      <vt:lpstr>Types of Learning</vt:lpstr>
      <vt:lpstr>EXERCISES</vt:lpstr>
      <vt:lpstr>EXERCISES</vt:lpstr>
      <vt:lpstr>EXERCISES</vt:lpstr>
      <vt:lpstr>EXERCISES</vt:lpstr>
      <vt:lpstr>EXERCISES</vt:lpstr>
      <vt:lpstr>Case Study: Danish Medical Study</vt:lpstr>
      <vt:lpstr>Context</vt:lpstr>
      <vt:lpstr>Methodology </vt:lpstr>
      <vt:lpstr>Results</vt:lpstr>
      <vt:lpstr>PowerPoint Presentation</vt:lpstr>
      <vt:lpstr>PowerPoint Presentation</vt:lpstr>
      <vt:lpstr>Results</vt:lpstr>
      <vt:lpstr>Take-Aways </vt:lpstr>
      <vt:lpstr>DISCUSSION</vt:lpstr>
      <vt:lpstr>Association Rules Basics</vt:lpstr>
      <vt:lpstr>Association Rules Basics</vt:lpstr>
      <vt:lpstr>Original Application</vt:lpstr>
      <vt:lpstr>Other Applications</vt:lpstr>
      <vt:lpstr>Other Uses</vt:lpstr>
      <vt:lpstr>DISCUSSION</vt:lpstr>
      <vt:lpstr>Causation and Correlation</vt:lpstr>
      <vt:lpstr>Causation and Correlation</vt:lpstr>
      <vt:lpstr>Definitions</vt:lpstr>
      <vt:lpstr>Definitions</vt:lpstr>
      <vt:lpstr>Formulas</vt:lpstr>
      <vt:lpstr>A Simple Example</vt:lpstr>
      <vt:lpstr>A Simple Example</vt:lpstr>
      <vt:lpstr>EXERCISE</vt:lpstr>
      <vt:lpstr>Brute Force Algorithm</vt:lpstr>
      <vt:lpstr>Generating Rules</vt:lpstr>
      <vt:lpstr>EXERCISE</vt:lpstr>
      <vt:lpstr>EXERCISE</vt:lpstr>
      <vt:lpstr>Notes and Validation</vt:lpstr>
      <vt:lpstr>Number of Rules</vt:lpstr>
      <vt:lpstr>Validation</vt:lpstr>
      <vt:lpstr>Notes</vt:lpstr>
      <vt:lpstr>Other Algorithms</vt:lpstr>
      <vt:lpstr>THE A Priori Algorithm</vt:lpstr>
      <vt:lpstr>Apriori Algoritm</vt:lpstr>
      <vt:lpstr>Apriori Algoritm</vt:lpstr>
      <vt:lpstr>Strengths and Limitations</vt:lpstr>
      <vt:lpstr>Example: Titanic</vt:lpstr>
      <vt:lpstr>Titanic Dataset</vt:lpstr>
      <vt:lpstr>Titanic Dataset</vt:lpstr>
      <vt:lpstr>Titanic Dataset</vt:lpstr>
      <vt:lpstr>Titanic Dataset</vt:lpstr>
      <vt:lpstr>Titanic Dataset</vt:lpstr>
      <vt:lpstr>Titanic Dataset</vt:lpstr>
      <vt:lpstr>Titanic Dataset</vt:lpstr>
      <vt:lpstr>Titanic Dataset</vt:lpstr>
      <vt:lpstr>Titanic Dataset</vt:lpstr>
      <vt:lpstr>EXERCISE</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universals</dc:title>
  <dc:creator>pboily</dc:creator>
  <cp:lastModifiedBy>Patrick Boily</cp:lastModifiedBy>
  <cp:revision>40</cp:revision>
  <dcterms:created xsi:type="dcterms:W3CDTF">2018-12-12T19:39:04Z</dcterms:created>
  <dcterms:modified xsi:type="dcterms:W3CDTF">2019-02-25T03:05:30Z</dcterms:modified>
</cp:coreProperties>
</file>