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9"/>
  </p:notesMasterIdLst>
  <p:sldIdLst>
    <p:sldId id="256" r:id="rId2"/>
    <p:sldId id="297" r:id="rId3"/>
    <p:sldId id="296" r:id="rId4"/>
    <p:sldId id="262" r:id="rId5"/>
    <p:sldId id="263" r:id="rId6"/>
    <p:sldId id="292" r:id="rId7"/>
    <p:sldId id="257" r:id="rId8"/>
    <p:sldId id="293" r:id="rId9"/>
    <p:sldId id="267" r:id="rId10"/>
    <p:sldId id="269" r:id="rId11"/>
    <p:sldId id="270" r:id="rId12"/>
    <p:sldId id="258" r:id="rId13"/>
    <p:sldId id="265" r:id="rId14"/>
    <p:sldId id="295" r:id="rId15"/>
    <p:sldId id="271" r:id="rId16"/>
    <p:sldId id="294" r:id="rId17"/>
    <p:sldId id="273" r:id="rId18"/>
    <p:sldId id="274" r:id="rId19"/>
    <p:sldId id="259" r:id="rId20"/>
    <p:sldId id="266" r:id="rId21"/>
    <p:sldId id="276" r:id="rId22"/>
    <p:sldId id="277" r:id="rId23"/>
    <p:sldId id="280" r:id="rId24"/>
    <p:sldId id="281" r:id="rId25"/>
    <p:sldId id="260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61" r:id="rId37"/>
    <p:sldId id="291" r:id="rId38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344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7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4140767"/>
          </a:xfrm>
        </p:spPr>
        <p:txBody>
          <a:bodyPr/>
          <a:lstStyle>
            <a:lvl1pPr>
              <a:defRPr>
                <a:latin typeface="Dagny OT" panose="020B0504020201020104" pitchFamily="34" charset="77"/>
              </a:defRPr>
            </a:lvl1pPr>
            <a:lvl2pPr>
              <a:defRPr>
                <a:latin typeface="Dagny OT" panose="020B0504020201020104" pitchFamily="34" charset="77"/>
              </a:defRPr>
            </a:lvl2pPr>
            <a:lvl3pPr>
              <a:defRPr>
                <a:latin typeface="Dagny OT" panose="020B0504020201020104" pitchFamily="34" charset="77"/>
              </a:defRPr>
            </a:lvl3pPr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8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1" cy="4093260"/>
          </a:xfrm>
        </p:spPr>
        <p:txBody>
          <a:bodyPr>
            <a:normAutofit/>
          </a:bodyPr>
          <a:lstStyle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7"/>
            <a:ext cx="4909445" cy="689514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  <a:latin typeface="Dagny OT" panose="020B0504020201020104" pitchFamily="34" charset="7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9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6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57182" indent="0">
              <a:buNone/>
              <a:defRPr sz="1500"/>
            </a:lvl2pPr>
            <a:lvl3pPr marL="914363" indent="0">
              <a:buNone/>
              <a:defRPr sz="15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8" y="5722593"/>
            <a:ext cx="11029617" cy="5986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412"/>
            <a:ext cx="4097020" cy="273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</a:rPr>
              <a:t>data-action-lab.com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2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88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29975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899964" indent="-269989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1950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1936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4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12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00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88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5.emf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0.xml"/><Relationship Id="rId7" Type="http://schemas.openxmlformats.org/officeDocument/2006/relationships/image" Target="../media/image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8.emf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77.xml"/><Relationship Id="rId7" Type="http://schemas.openxmlformats.org/officeDocument/2006/relationships/image" Target="../media/image9.emf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Techniques de base d’analyse des données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FORMATION </a:t>
            </a:r>
            <a:r>
              <a:rPr lang="fr-CA" dirty="0" smtClean="0"/>
              <a:t>AVANCÉE EN SCIENCE DES </a:t>
            </a:r>
            <a:r>
              <a:rPr lang="fr-CA" dirty="0"/>
              <a:t>DONNÉES I</a:t>
            </a:r>
          </a:p>
        </p:txBody>
      </p:sp>
      <p:pic>
        <p:nvPicPr>
          <p:cNvPr id="4" name="Picture 3"/>
          <p:cNvPicPr/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>
                <a:hlinkClick r:id="rId9"/>
              </a:rPr>
              <a:t>data-action-lab.com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Informatique décisionnelle et </a:t>
            </a:r>
            <a:r>
              <a:rPr lang="fr-CA" dirty="0" smtClean="0"/>
              <a:t>science </a:t>
            </a:r>
            <a:r>
              <a:rPr lang="fr-CA" dirty="0"/>
              <a:t>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CA" dirty="0"/>
              <a:t>Sur le plan historique, l’un des </a:t>
            </a:r>
            <a:r>
              <a:rPr lang="fr-CA" dirty="0" smtClean="0"/>
              <a:t>volets contribuant </a:t>
            </a:r>
            <a:r>
              <a:rPr lang="fr-CA" dirty="0"/>
              <a:t>à la science des données moderne</a:t>
            </a:r>
          </a:p>
          <a:p>
            <a:pPr lvl="1"/>
            <a:r>
              <a:rPr lang="fr-CA" b="1" dirty="0"/>
              <a:t>Système </a:t>
            </a:r>
            <a:r>
              <a:rPr lang="fr-CA" b="1" dirty="0" smtClean="0"/>
              <a:t>visé</a:t>
            </a:r>
            <a:r>
              <a:rPr lang="fr-CA" dirty="0"/>
              <a:t> : le domaine commercial – le marché </a:t>
            </a:r>
            <a:r>
              <a:rPr lang="fr-CA" dirty="0" smtClean="0"/>
              <a:t>auquel vous </a:t>
            </a:r>
            <a:r>
              <a:rPr lang="fr-CA" dirty="0"/>
              <a:t>participez</a:t>
            </a:r>
          </a:p>
          <a:p>
            <a:pPr lvl="1"/>
            <a:r>
              <a:rPr lang="fr-CA" b="1" dirty="0"/>
              <a:t>Sources des données :</a:t>
            </a:r>
            <a:r>
              <a:rPr lang="fr-CA" dirty="0"/>
              <a:t> données de transaction, données financières, données de ventes, données organisationnelles.</a:t>
            </a:r>
          </a:p>
          <a:p>
            <a:pPr lvl="1"/>
            <a:r>
              <a:rPr lang="fr-CA" b="1" dirty="0"/>
              <a:t>Objectifs :</a:t>
            </a:r>
            <a:r>
              <a:rPr lang="fr-CA" dirty="0"/>
              <a:t> </a:t>
            </a:r>
            <a:r>
              <a:rPr lang="fr-CA" dirty="0" smtClean="0"/>
              <a:t>mieux comprendre les </a:t>
            </a:r>
            <a:r>
              <a:rPr lang="fr-CA" dirty="0"/>
              <a:t>concurrents, les consommateurs et les activités internes et </a:t>
            </a:r>
            <a:r>
              <a:rPr lang="fr-CA" dirty="0" smtClean="0"/>
              <a:t>se service de ces connaissances pour </a:t>
            </a:r>
            <a:r>
              <a:rPr lang="fr-CA" dirty="0"/>
              <a:t>appuyer la prise de décisions.</a:t>
            </a:r>
          </a:p>
          <a:p>
            <a:pPr lvl="1"/>
            <a:r>
              <a:rPr lang="fr-CA" b="1" dirty="0"/>
              <a:t>Culture et techniques préférées :</a:t>
            </a:r>
            <a:r>
              <a:rPr lang="fr-CA" dirty="0"/>
              <a:t> tableaux de données, indicateurs clés de performance, comportement des consommateurs, découpage en tranches et en dés, « </a:t>
            </a:r>
            <a:r>
              <a:rPr lang="fr-CA" dirty="0" smtClean="0"/>
              <a:t>observations</a:t>
            </a:r>
            <a:r>
              <a:rPr lang="fr-CA" dirty="0"/>
              <a:t> » </a:t>
            </a:r>
            <a:r>
              <a:rPr lang="fr-CA" dirty="0" smtClean="0"/>
              <a:t>commerciales.</a:t>
            </a:r>
            <a:endParaRPr lang="fr-CA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Le but ultime est toujours le même : </a:t>
            </a:r>
            <a:r>
              <a:rPr lang="fr-CA" u="sng" dirty="0" smtClean="0"/>
              <a:t>mieux comprendre le système visé</a:t>
            </a:r>
            <a:r>
              <a:rPr lang="fr-CA" dirty="0" smtClean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18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Informatique décisionnelle et pipeline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2180498"/>
            <a:ext cx="11029615" cy="1825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Notre modèle général de pipeline de données fonctionne également pour l’informatique décisionnelle.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Quels sont certains des aspects du pipeline d’informatique décisionnelle qui pourraient le distinguer d’un pipeline d’analyse plus générique?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07402" y="4058910"/>
            <a:ext cx="6272532" cy="20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Extraire de l’information de grands volumes de données : </a:t>
            </a:r>
            <a:r>
              <a:rPr lang="fr-CA" dirty="0"/>
              <a:t>concepts de base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Trouver des tendances, des généralisations et une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2073706"/>
            <a:ext cx="8012736" cy="4140767"/>
          </a:xfrm>
        </p:spPr>
        <p:txBody>
          <a:bodyPr>
            <a:normAutofit fontScale="92500" lnSpcReduction="10000"/>
          </a:bodyPr>
          <a:lstStyle/>
          <a:p>
            <a:r>
              <a:rPr lang="fr-CA" b="1" dirty="0"/>
              <a:t>Tendance :</a:t>
            </a:r>
            <a:r>
              <a:rPr lang="fr-CA" dirty="0"/>
              <a:t> Régularité prévisible et répétitive</a:t>
            </a:r>
          </a:p>
          <a:p>
            <a:r>
              <a:rPr lang="fr-CA" b="1" dirty="0"/>
              <a:t>Structure :</a:t>
            </a:r>
            <a:r>
              <a:rPr lang="fr-CA" dirty="0"/>
              <a:t> Organisation d’éléments dans un système</a:t>
            </a:r>
          </a:p>
          <a:p>
            <a:r>
              <a:rPr lang="fr-CA" b="1" dirty="0"/>
              <a:t>Généralisation</a:t>
            </a:r>
            <a:r>
              <a:rPr lang="fr-CA" dirty="0"/>
              <a:t> : Création de concepts </a:t>
            </a:r>
            <a:r>
              <a:rPr lang="fr-CA" dirty="0" smtClean="0"/>
              <a:t>généraux </a:t>
            </a:r>
            <a:r>
              <a:rPr lang="fr-CA" dirty="0"/>
              <a:t>ou abstraits à partir de concepts ou de cas </a:t>
            </a:r>
            <a:r>
              <a:rPr lang="fr-CA" dirty="0" smtClean="0"/>
              <a:t>spécifiques</a:t>
            </a:r>
            <a:r>
              <a:rPr lang="fr-CA" dirty="0"/>
              <a:t>.</a:t>
            </a:r>
          </a:p>
          <a:p>
            <a:pPr marL="0" indent="0">
              <a:buNone/>
            </a:pPr>
            <a:r>
              <a:rPr lang="fr-CA" dirty="0"/>
              <a:t>Objectif sous-jacent pendant l’analyse – trouver des tendances ou des structures dans nos données, tirer des conclusions à l’aide de ces tendances ou </a:t>
            </a:r>
            <a:r>
              <a:rPr lang="fr-CA" dirty="0" smtClean="0"/>
              <a:t>de ces </a:t>
            </a:r>
            <a:r>
              <a:rPr lang="fr-CA" dirty="0"/>
              <a:t>structures.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Le fait de trouver des tendances et des structures </a:t>
            </a:r>
            <a:r>
              <a:rPr lang="fr-CA" dirty="0" smtClean="0"/>
              <a:t>n’a pas de valeur en soi</a:t>
            </a:r>
            <a:r>
              <a:rPr lang="fr-CA" dirty="0"/>
              <a:t>, c’est la façon </a:t>
            </a:r>
            <a:r>
              <a:rPr lang="fr-CA" dirty="0" smtClean="0"/>
              <a:t>d’utiliser </a:t>
            </a:r>
            <a:r>
              <a:rPr lang="fr-CA" dirty="0"/>
              <a:t>ces découvertes – les conclusions </a:t>
            </a:r>
            <a:r>
              <a:rPr lang="fr-CA" dirty="0" smtClean="0"/>
              <a:t>qui en sont tirées – </a:t>
            </a:r>
            <a:r>
              <a:rPr lang="fr-CA" dirty="0"/>
              <a:t>qui est importante.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25522" y="1849376"/>
            <a:ext cx="2578667" cy="239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880907" y="4261102"/>
            <a:ext cx="2348700" cy="2308779"/>
          </a:xfrm>
          <a:prstGeom prst="rect">
            <a:avLst/>
          </a:prstGeom>
        </p:spPr>
      </p:pic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4891700" y="6564156"/>
            <a:ext cx="4405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100"/>
              <a:t>https://upload.wikimedia.org/wikipedia/commons/d/d0/TOAT_AFM.png</a:t>
            </a:r>
          </a:p>
        </p:txBody>
      </p:sp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Variables indépendantes et variables dépendantes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2180498"/>
            <a:ext cx="8475396" cy="39753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b="1" dirty="0"/>
              <a:t>Dans un cadre </a:t>
            </a:r>
            <a:r>
              <a:rPr lang="fr-CA" b="1" dirty="0" smtClean="0"/>
              <a:t>expérimental</a:t>
            </a:r>
            <a:endParaRPr lang="fr-CA" b="1" dirty="0"/>
          </a:p>
          <a:p>
            <a:r>
              <a:rPr lang="fr-CA" b="1" dirty="0"/>
              <a:t>Variables contrôlées/parasites</a:t>
            </a:r>
            <a:r>
              <a:rPr lang="fr-CA" dirty="0"/>
              <a:t> </a:t>
            </a:r>
            <a:r>
              <a:rPr lang="fr-CA" b="1" dirty="0"/>
              <a:t>:</a:t>
            </a:r>
            <a:r>
              <a:rPr lang="fr-CA" dirty="0"/>
              <a:t> Nous faisons de notre mieux pour garder ces variables contrôlées et immuables pendant que d’autres variables sont modifiées.</a:t>
            </a:r>
          </a:p>
          <a:p>
            <a:r>
              <a:rPr lang="fr-CA" b="1" dirty="0"/>
              <a:t>Indépendante</a:t>
            </a:r>
            <a:r>
              <a:rPr lang="fr-CA" dirty="0"/>
              <a:t> </a:t>
            </a:r>
            <a:r>
              <a:rPr lang="fr-CA" b="1" dirty="0"/>
              <a:t>:</a:t>
            </a:r>
            <a:r>
              <a:rPr lang="fr-CA" dirty="0"/>
              <a:t> Nous contrôlons les valeurs de la variable. Nous soupçonnons qu’elles influencent les variables dépendantes.</a:t>
            </a:r>
          </a:p>
          <a:p>
            <a:r>
              <a:rPr lang="fr-CA" b="1" dirty="0"/>
              <a:t>Dépendante</a:t>
            </a:r>
            <a:r>
              <a:rPr lang="fr-CA" dirty="0"/>
              <a:t> </a:t>
            </a:r>
            <a:r>
              <a:rPr lang="fr-CA" b="1" dirty="0"/>
              <a:t>:</a:t>
            </a:r>
            <a:r>
              <a:rPr lang="fr-CA" dirty="0"/>
              <a:t> Nous ne contrôlons pas les valeurs – elles sont générées d’une manière ou d’une autre pendant l’expérience, et dépendent probablement de tout.</a:t>
            </a:r>
          </a:p>
          <a:p>
            <a:pPr marL="0" indent="0">
              <a:buNone/>
            </a:pPr>
            <a:r>
              <a:rPr lang="fr-CA" dirty="0"/>
              <a:t>Comment ces </a:t>
            </a:r>
            <a:r>
              <a:rPr lang="fr-CA" dirty="0" smtClean="0"/>
              <a:t>concepts s’appliquent-ils à d’autres </a:t>
            </a:r>
            <a:r>
              <a:rPr lang="fr-CA" dirty="0"/>
              <a:t>ensembles de données?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9948642" y="3159707"/>
            <a:ext cx="1753864" cy="17083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8913091" y="3673725"/>
            <a:ext cx="1111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Hauteur de la plante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0010319" y="4929756"/>
            <a:ext cx="20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Heures d’ensoleillement</a:t>
            </a:r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 flipV="1">
            <a:off x="10326630" y="3643490"/>
            <a:ext cx="1194441" cy="86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Types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1955448"/>
            <a:ext cx="11029615" cy="41407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b="1" dirty="0"/>
              <a:t>Données numériques :</a:t>
            </a:r>
            <a:r>
              <a:rPr lang="fr-CA" dirty="0"/>
              <a:t> nombres entiers ou continus 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1, 7, 34,654, 0,000004</a:t>
            </a:r>
          </a:p>
          <a:p>
            <a:pPr marL="0" indent="0">
              <a:buNone/>
            </a:pPr>
            <a:r>
              <a:rPr lang="fr-CA" b="1" dirty="0"/>
              <a:t>Données </a:t>
            </a:r>
            <a:r>
              <a:rPr lang="fr-CA" b="1" dirty="0" smtClean="0"/>
              <a:t>textuelles :</a:t>
            </a:r>
            <a:r>
              <a:rPr lang="fr-CA" dirty="0" smtClean="0"/>
              <a:t> </a:t>
            </a:r>
            <a:r>
              <a:rPr lang="fr-CA" dirty="0"/>
              <a:t>chaînes de texte – </a:t>
            </a:r>
            <a:r>
              <a:rPr lang="fr-CA" dirty="0" smtClean="0"/>
              <a:t>peuvent être </a:t>
            </a:r>
            <a:r>
              <a:rPr lang="fr-CA" dirty="0"/>
              <a:t>limitées à un certain nombre de caractères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« Bienvenue au parc », « AAAAA », « 345 », « 45,678 </a:t>
            </a:r>
            <a:r>
              <a:rPr lang="fr-CA" dirty="0" smtClean="0"/>
              <a:t>»</a:t>
            </a:r>
            <a:endParaRPr lang="fr-CA" dirty="0"/>
          </a:p>
          <a:p>
            <a:pPr marL="0" indent="0">
              <a:buNone/>
            </a:pPr>
            <a:r>
              <a:rPr lang="fr-CA" b="1" dirty="0"/>
              <a:t>Données </a:t>
            </a:r>
            <a:r>
              <a:rPr lang="fr-CA" b="1" dirty="0" smtClean="0"/>
              <a:t>nominales</a:t>
            </a:r>
            <a:r>
              <a:rPr lang="fr-CA" b="1" dirty="0"/>
              <a:t> :</a:t>
            </a:r>
            <a:r>
              <a:rPr lang="fr-CA" dirty="0"/>
              <a:t> un nombre fixe de valeurs, qui peuvent être numériques ou représentées par </a:t>
            </a:r>
            <a:r>
              <a:rPr lang="fr-CA" dirty="0" smtClean="0"/>
              <a:t>du texte. </a:t>
            </a:r>
            <a:r>
              <a:rPr lang="fr-CA" b="1" dirty="0"/>
              <a:t>Il n’y a pas d’ordre </a:t>
            </a:r>
            <a:r>
              <a:rPr lang="fr-CA" b="1" dirty="0" smtClean="0"/>
              <a:t>particulier ou </a:t>
            </a:r>
            <a:r>
              <a:rPr lang="fr-CA" b="1" dirty="0"/>
              <a:t>inhérent</a:t>
            </a:r>
            <a:r>
              <a:rPr lang="fr-CA" dirty="0"/>
              <a:t> </a:t>
            </a:r>
            <a:r>
              <a:rPr lang="fr-CA" dirty="0" smtClean="0"/>
              <a:t>.</a:t>
            </a:r>
            <a:endParaRPr lang="fr-CA" dirty="0"/>
          </a:p>
          <a:p>
            <a:pPr lvl="1">
              <a:buFont typeface="Wingdings" pitchFamily="2" charset="2"/>
              <a:buChar char="§"/>
            </a:pPr>
            <a:r>
              <a:rPr lang="fr-CA" dirty="0"/>
              <a:t>(« rouge », « bleu », « vert"), (« 1 », « 2 », « 3 »)</a:t>
            </a:r>
          </a:p>
          <a:p>
            <a:pPr marL="0" indent="0">
              <a:buNone/>
            </a:pPr>
            <a:r>
              <a:rPr lang="fr-CA" b="1" dirty="0"/>
              <a:t>Données ordinales</a:t>
            </a:r>
            <a:r>
              <a:rPr lang="fr-CA" dirty="0"/>
              <a:t> : Données </a:t>
            </a:r>
            <a:r>
              <a:rPr lang="fr-CA" dirty="0" smtClean="0"/>
              <a:t>nominales avec </a:t>
            </a:r>
            <a:r>
              <a:rPr lang="fr-CA" dirty="0"/>
              <a:t>un ordre inhérent. Contrairement aux données </a:t>
            </a:r>
            <a:r>
              <a:rPr lang="fr-CA" dirty="0" smtClean="0"/>
              <a:t>en entiers, </a:t>
            </a:r>
            <a:r>
              <a:rPr lang="fr-CA" dirty="0"/>
              <a:t>l’espacement entre les valeurs </a:t>
            </a:r>
            <a:r>
              <a:rPr lang="fr-CA" b="1" dirty="0"/>
              <a:t>n’est pas</a:t>
            </a:r>
            <a:r>
              <a:rPr lang="fr-CA" dirty="0"/>
              <a:t> défini. 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(très froid, froid, tiède, chaud, très chaud)</a:t>
            </a:r>
          </a:p>
        </p:txBody>
      </p:sp>
    </p:spTree>
    <p:extLst>
      <p:ext uri="{BB962C8B-B14F-4D97-AF65-F5344CB8AC3E}">
        <p14:creationId xmlns:p14="http://schemas.microsoft.com/office/powerpoint/2010/main" val="20413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Transformation des données </a:t>
            </a:r>
            <a:r>
              <a:rPr lang="fr-CA" dirty="0" smtClean="0"/>
              <a:t>nominales en </a:t>
            </a:r>
            <a:r>
              <a:rPr lang="fr-CA" dirty="0"/>
              <a:t>données numériques (dénombrement)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2210735"/>
            <a:ext cx="11029615" cy="2173547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Nous pouvons transformer des données </a:t>
            </a:r>
            <a:r>
              <a:rPr lang="fr-CA" dirty="0" smtClean="0"/>
              <a:t>nominales en </a:t>
            </a:r>
            <a:r>
              <a:rPr lang="fr-CA" dirty="0"/>
              <a:t>données numériques en </a:t>
            </a:r>
            <a:r>
              <a:rPr lang="fr-CA" dirty="0" smtClean="0"/>
              <a:t>dénombrant la </a:t>
            </a:r>
            <a:r>
              <a:rPr lang="fr-CA" dirty="0"/>
              <a:t>fréquence des différentes valeurs de la variable catégorielle.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Ceci nous permet d’appliquer des techniques d’analyse numérique.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97327019"/>
              </p:ext>
            </p:extLst>
          </p:nvPr>
        </p:nvGraphicFramePr>
        <p:xfrm>
          <a:off x="4063603" y="4450858"/>
          <a:ext cx="406479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3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Couleur de la maison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Rôle particulier des données </a:t>
            </a:r>
            <a:r>
              <a:rPr lang="fr-CA" dirty="0" smtClean="0"/>
              <a:t>nominales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Les données </a:t>
            </a:r>
            <a:r>
              <a:rPr lang="fr-CA" dirty="0" smtClean="0"/>
              <a:t>nominales jouent </a:t>
            </a:r>
            <a:r>
              <a:rPr lang="fr-CA" dirty="0"/>
              <a:t>un rôle particulier :</a:t>
            </a:r>
          </a:p>
          <a:p>
            <a:pPr lvl="1"/>
            <a:r>
              <a:rPr lang="fr-CA" dirty="0"/>
              <a:t>En </a:t>
            </a:r>
            <a:r>
              <a:rPr lang="fr-CA" i="1" dirty="0"/>
              <a:t>science des données</a:t>
            </a:r>
            <a:r>
              <a:rPr lang="fr-CA" dirty="0"/>
              <a:t>, on parle d’une variable </a:t>
            </a:r>
            <a:r>
              <a:rPr lang="fr-CA" dirty="0" smtClean="0"/>
              <a:t>nominale avec </a:t>
            </a:r>
            <a:r>
              <a:rPr lang="fr-CA" dirty="0"/>
              <a:t>un ensemble prédéfini de valeurs.</a:t>
            </a:r>
          </a:p>
          <a:p>
            <a:pPr lvl="1"/>
            <a:r>
              <a:rPr lang="fr-CA" dirty="0"/>
              <a:t>En </a:t>
            </a:r>
            <a:r>
              <a:rPr lang="fr-CA" i="1" dirty="0"/>
              <a:t>science expérimentale</a:t>
            </a:r>
            <a:r>
              <a:rPr lang="fr-CA" dirty="0"/>
              <a:t>, un facteur est une variable indépendante dont les niveaux </a:t>
            </a:r>
            <a:r>
              <a:rPr lang="fr-CA" dirty="0" smtClean="0"/>
              <a:t>sont </a:t>
            </a:r>
            <a:r>
              <a:rPr lang="fr-CA" dirty="0"/>
              <a:t>définis – il peut aussi être considéré comme une catégorie de traitement.</a:t>
            </a:r>
          </a:p>
          <a:p>
            <a:pPr lvl="1"/>
            <a:r>
              <a:rPr lang="fr-CA" dirty="0"/>
              <a:t>Dans l’</a:t>
            </a:r>
            <a:r>
              <a:rPr lang="fr-CA" i="1" dirty="0"/>
              <a:t>analyse des activités</a:t>
            </a:r>
            <a:r>
              <a:rPr lang="fr-CA" dirty="0"/>
              <a:t>, </a:t>
            </a:r>
            <a:r>
              <a:rPr lang="fr-CA" dirty="0" smtClean="0"/>
              <a:t>il est question de dimensions (qui ont des membres</a:t>
            </a:r>
            <a:r>
              <a:rPr lang="fr-CA" dirty="0"/>
              <a:t>) </a:t>
            </a:r>
            <a:r>
              <a:rPr lang="fr-CA" dirty="0" smtClean="0"/>
              <a:t>par opposition aux mesures</a:t>
            </a:r>
            <a:r>
              <a:rPr lang="fr-CA" dirty="0"/>
              <a:t>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Quelle que soit la façon dont nous étiquetons ces types de variables, nous pouvons les utiliser pour </a:t>
            </a:r>
            <a:r>
              <a:rPr lang="fr-CA" b="1" dirty="0"/>
              <a:t>créer un sous-ensemble</a:t>
            </a:r>
            <a:r>
              <a:rPr lang="fr-CA" dirty="0"/>
              <a:t> de nos données ou pour </a:t>
            </a:r>
            <a:r>
              <a:rPr lang="fr-CA" b="1" dirty="0"/>
              <a:t>les compiler ou les résumer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4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Données hiérarchiques/imbriquées/multiniveau/MODÈLES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0234" y="2059554"/>
            <a:ext cx="7356556" cy="414076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CA" sz="2200" dirty="0"/>
              <a:t>Si une variable </a:t>
            </a:r>
            <a:r>
              <a:rPr lang="fr-CA" sz="2200" dirty="0" smtClean="0"/>
              <a:t>nominale a </a:t>
            </a:r>
            <a:r>
              <a:rPr lang="fr-CA" sz="2200" dirty="0"/>
              <a:t>plusieurs niveaux d’abstraction, nous pouvons créer des niveaux à partir de cette variable.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Nous pouvons, dans un sens, considérer ces niveaux comme de nouvelles variables </a:t>
            </a:r>
            <a:r>
              <a:rPr lang="fr-CA" sz="2200" dirty="0" smtClean="0"/>
              <a:t>nominales. </a:t>
            </a:r>
            <a:endParaRPr lang="fr-CA" sz="2200" dirty="0"/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La « nouvelle » variable </a:t>
            </a:r>
            <a:r>
              <a:rPr lang="fr-CA" sz="2200" dirty="0" smtClean="0"/>
              <a:t>nominale a </a:t>
            </a:r>
            <a:r>
              <a:rPr lang="fr-CA" sz="2200" dirty="0"/>
              <a:t>une relation prédéfinie avec le niveau plus détaillé.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Cette situation est courante avec les variables de temps et d’espace – nous pouvons faire un zoom avant ou arrière.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Cela nous permet de parler de la </a:t>
            </a:r>
            <a:r>
              <a:rPr lang="fr-CA" sz="2200" b="1" dirty="0"/>
              <a:t>granularité</a:t>
            </a:r>
            <a:r>
              <a:rPr lang="fr-CA" sz="2200" dirty="0"/>
              <a:t> des données – </a:t>
            </a:r>
            <a:r>
              <a:rPr lang="fr-CA" sz="2200" dirty="0" smtClean="0"/>
              <a:t>quel est le «</a:t>
            </a:r>
            <a:r>
              <a:rPr lang="fr-CA" sz="2200" dirty="0"/>
              <a:t> zoom maximum »?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31715029"/>
              </p:ext>
            </p:extLst>
          </p:nvPr>
        </p:nvGraphicFramePr>
        <p:xfrm>
          <a:off x="8079805" y="2409898"/>
          <a:ext cx="360757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4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94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634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Trimestre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Dénombrement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3400" dirty="0" smtClean="0"/>
              <a:t>Extraire de l’information de grands volumes de données : </a:t>
            </a:r>
            <a:r>
              <a:rPr lang="fr-CA" sz="3400" dirty="0"/>
              <a:t>techniques de 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636FD0-98C7-CF46-841F-F2A9A1EB7DF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OBJECTIFS D’APPRENTISSAGE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BAFFB8-0A6F-D746-94D6-BF779C72CC4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Comprendre l’origine et la fonction de l’informatique décisionnelle.</a:t>
            </a:r>
          </a:p>
          <a:p>
            <a:r>
              <a:rPr lang="fr-CA" dirty="0"/>
              <a:t>Comprendre et être capable d’appliquer une sélection de concepts et de techniques d’analyse de données fondamentales.</a:t>
            </a:r>
          </a:p>
          <a:p>
            <a:r>
              <a:rPr lang="fr-CA" dirty="0" smtClean="0"/>
              <a:t>Se familiariser avec un processus </a:t>
            </a:r>
            <a:r>
              <a:rPr lang="fr-CA" dirty="0"/>
              <a:t>simple, mais complet d’analyse des données, de </a:t>
            </a:r>
            <a:r>
              <a:rPr lang="fr-CA" dirty="0" smtClean="0"/>
              <a:t>la collecte </a:t>
            </a:r>
            <a:r>
              <a:rPr lang="fr-CA" dirty="0"/>
              <a:t>à la présentation des données, en vue de </a:t>
            </a:r>
            <a:r>
              <a:rPr lang="fr-CA" dirty="0" smtClean="0"/>
              <a:t>réaliser un exercice semblable </a:t>
            </a:r>
            <a:r>
              <a:rPr lang="fr-CA" dirty="0"/>
              <a:t>dans le prochain laboratoire.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Récapitulation des données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1929618"/>
            <a:ext cx="11029615" cy="4140767"/>
          </a:xfrm>
        </p:spPr>
        <p:txBody>
          <a:bodyPr/>
          <a:lstStyle/>
          <a:p>
            <a:pPr marL="0" indent="0">
              <a:buNone/>
            </a:pPr>
            <a:r>
              <a:rPr lang="fr-CA" b="1" dirty="0"/>
              <a:t>Min :</a:t>
            </a:r>
            <a:r>
              <a:rPr lang="fr-CA" dirty="0"/>
              <a:t> Plus petite valeur de la variable</a:t>
            </a:r>
          </a:p>
          <a:p>
            <a:pPr marL="0" indent="0">
              <a:buNone/>
            </a:pPr>
            <a:r>
              <a:rPr lang="fr-CA" b="1" dirty="0"/>
              <a:t>Max : </a:t>
            </a:r>
            <a:r>
              <a:rPr lang="fr-CA" dirty="0"/>
              <a:t>Plus grande valeur de la variable</a:t>
            </a:r>
          </a:p>
          <a:p>
            <a:pPr marL="0" indent="0">
              <a:buNone/>
            </a:pPr>
            <a:r>
              <a:rPr lang="fr-CA" b="1" dirty="0"/>
              <a:t>Médiane :</a:t>
            </a:r>
            <a:r>
              <a:rPr lang="fr-CA" dirty="0"/>
              <a:t> Valeur moyenne de la variable</a:t>
            </a:r>
          </a:p>
          <a:p>
            <a:pPr marL="0" indent="0">
              <a:buNone/>
            </a:pPr>
            <a:r>
              <a:rPr lang="fr-CA" b="1" dirty="0"/>
              <a:t>Mode :</a:t>
            </a:r>
            <a:r>
              <a:rPr lang="fr-CA" dirty="0"/>
              <a:t> Valeur la plus fréquente</a:t>
            </a:r>
          </a:p>
          <a:p>
            <a:pPr marL="0" indent="0">
              <a:buNone/>
            </a:pPr>
            <a:r>
              <a:rPr lang="fr-CA" b="1" dirty="0"/>
              <a:t>Valeurs uniques :</a:t>
            </a:r>
            <a:r>
              <a:rPr lang="fr-CA" dirty="0"/>
              <a:t> Liste des valeurs uniques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64030574"/>
              </p:ext>
            </p:extLst>
          </p:nvPr>
        </p:nvGraphicFramePr>
        <p:xfrm>
          <a:off x="7286574" y="2167031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Évaluation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Vert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7,12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2,85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Compiler </a:t>
            </a:r>
            <a:r>
              <a:rPr lang="fr-CA" dirty="0" smtClean="0"/>
              <a:t>LES données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2" y="2041583"/>
            <a:ext cx="7159998" cy="41407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sz="2200" dirty="0"/>
              <a:t>Nous pouvons effectuer une opération sur un ensemble (ou sous-ensemble) de données – généralement sur une colonne de données.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fr-CA" sz="2200" dirty="0"/>
              <a:t>Lorsque nous le faisons, nous pouvons considérer cela comme la compression ou la « compilation » des nombreuses valeurs de données en une seule valeur représentative.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fr-CA" sz="2200" dirty="0"/>
              <a:t>Les fonctions typiques de compilation sont « moyenne », « somme » et « dénombrement ».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fr-CA" sz="2200" dirty="0"/>
              <a:t>Si nous appliquons la même fonction de compilation à de nombreuses colonnes différentes, nous pouvons considérer cela comme une </a:t>
            </a:r>
            <a:r>
              <a:rPr lang="fr-CA" sz="2200" b="1" dirty="0"/>
              <a:t>mise en correspondance</a:t>
            </a:r>
            <a:r>
              <a:rPr lang="fr-CA" sz="2200" dirty="0"/>
              <a:t> (d’une liste) de colonnes par rapport aux fonctions.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4CFA84BF-9148-1E46-9B21-C6835CAB5ACD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08877528"/>
              </p:ext>
            </p:extLst>
          </p:nvPr>
        </p:nvGraphicFramePr>
        <p:xfrm>
          <a:off x="8529586" y="2124513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Évaluation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Vert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7,12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2,85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6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Tableaux de contingence/tableaux croisés dynamiques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2180499"/>
            <a:ext cx="11029615" cy="24607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b="1" dirty="0"/>
              <a:t>Tableau de contingence :</a:t>
            </a:r>
            <a:r>
              <a:rPr lang="fr-CA" dirty="0"/>
              <a:t>Tableau utilisé pour examiner la relation entre deux variables </a:t>
            </a:r>
            <a:r>
              <a:rPr lang="fr-CA" dirty="0" smtClean="0"/>
              <a:t>nominales</a:t>
            </a:r>
            <a:r>
              <a:rPr lang="fr-CA" dirty="0"/>
              <a:t> – en particulier la fréquence d’une variable par rapport à une deuxième variable (tableau croisé).</a:t>
            </a:r>
          </a:p>
          <a:p>
            <a:pPr marL="0" indent="0">
              <a:buNone/>
            </a:pPr>
            <a:r>
              <a:rPr lang="fr-CA" b="1" dirty="0"/>
              <a:t>Tableau croisé dynamique</a:t>
            </a:r>
            <a:r>
              <a:rPr lang="fr-CA" dirty="0"/>
              <a:t> : Tableau généré dans une application logicielle par l’application d’opérations (p. ex. somme, dénombrement, moyenne) à des variables, éventuellement basées sur une autre variable </a:t>
            </a:r>
            <a:r>
              <a:rPr lang="fr-CA" dirty="0" smtClean="0"/>
              <a:t>(nominale). </a:t>
            </a:r>
            <a:r>
              <a:rPr lang="fr-CA" dirty="0"/>
              <a:t>Peut être utilisé pour créer un tableau de contingence.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07274591"/>
              </p:ext>
            </p:extLst>
          </p:nvPr>
        </p:nvGraphicFramePr>
        <p:xfrm>
          <a:off x="2077359" y="472599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>
                        <a:latin typeface="Dagny OT" panose="020B05040202010201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Grand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Milieu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Petit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Analyse au moyen de la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1923298"/>
            <a:ext cx="6540097" cy="41407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CA" dirty="0"/>
              <a:t>Analyse au sens large :</a:t>
            </a:r>
          </a:p>
          <a:p>
            <a:pPr lvl="1"/>
            <a:r>
              <a:rPr lang="fr-CA" dirty="0"/>
              <a:t>identification de modèles ou de structures</a:t>
            </a:r>
          </a:p>
          <a:p>
            <a:pPr lvl="1"/>
            <a:r>
              <a:rPr lang="fr-CA" dirty="0"/>
              <a:t>ajout de sens à ces modèles ou à ces structures en les </a:t>
            </a:r>
            <a:r>
              <a:rPr lang="fr-CA" b="1" dirty="0"/>
              <a:t>interprétant</a:t>
            </a:r>
            <a:r>
              <a:rPr lang="fr-CA" dirty="0"/>
              <a:t> dans le contexte de votre système.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fr-CA" b="1" dirty="0"/>
              <a:t>Option 1 :</a:t>
            </a:r>
            <a:r>
              <a:rPr lang="fr-CA" dirty="0"/>
              <a:t> utiliser des techniques d’analyse pour y parvenir.</a:t>
            </a:r>
          </a:p>
          <a:p>
            <a:pPr marL="0" indent="0">
              <a:buNone/>
            </a:pPr>
            <a:r>
              <a:rPr lang="fr-CA" b="1" dirty="0"/>
              <a:t>Option 2 :</a:t>
            </a:r>
            <a:r>
              <a:rPr lang="fr-CA" dirty="0"/>
              <a:t> visualiser les données et utiliser la capacité analytique de notre cerveau </a:t>
            </a:r>
            <a:r>
              <a:rPr lang="fr-CA" dirty="0" smtClean="0"/>
              <a:t>(perception) </a:t>
            </a:r>
            <a:r>
              <a:rPr lang="fr-CA" dirty="0"/>
              <a:t>pour arriver à des conclusions significatives sur ces modèles.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37292" y="2405625"/>
            <a:ext cx="3520717" cy="35207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>
            <p:custDataLst>
              <p:tags r:id="rId4"/>
            </p:custDataLst>
          </p:nvPr>
        </p:nvCxnSpPr>
        <p:spPr>
          <a:xfrm flipV="1">
            <a:off x="8073822" y="2449151"/>
            <a:ext cx="2358644" cy="1617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9419459" y="4550583"/>
            <a:ext cx="1164202" cy="13908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2700" dirty="0"/>
              <a:t>Quelques visualisations simples pour révéler des tendances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1939373"/>
            <a:ext cx="6540098" cy="41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b="1" dirty="0"/>
              <a:t>Diagramme de dispersion</a:t>
            </a:r>
            <a:r>
              <a:rPr lang="fr-CA" dirty="0"/>
              <a:t> : </a:t>
            </a:r>
            <a:r>
              <a:rPr lang="fr-CA" dirty="0" smtClean="0"/>
              <a:t>bien adapté à deux </a:t>
            </a:r>
            <a:r>
              <a:rPr lang="fr-CA" dirty="0"/>
              <a:t>variables numériques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fr-CA" b="1" dirty="0"/>
              <a:t>Diagramme linéaire </a:t>
            </a:r>
            <a:r>
              <a:rPr lang="fr-CA" dirty="0"/>
              <a:t>: variable numérique et variable </a:t>
            </a:r>
            <a:r>
              <a:rPr lang="fr-CA" dirty="0" smtClean="0"/>
              <a:t>nominale</a:t>
            </a:r>
            <a:endParaRPr lang="fr-CA" dirty="0"/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fr-CA" b="1" dirty="0"/>
              <a:t>Diagramme à barres</a:t>
            </a:r>
            <a:r>
              <a:rPr lang="fr-CA" dirty="0"/>
              <a:t> : </a:t>
            </a:r>
            <a:r>
              <a:rPr lang="fr-CA" dirty="0" smtClean="0"/>
              <a:t>bien adapté à une </a:t>
            </a:r>
            <a:r>
              <a:rPr lang="fr-CA" dirty="0"/>
              <a:t>donnée </a:t>
            </a:r>
            <a:r>
              <a:rPr lang="fr-CA" dirty="0" smtClean="0"/>
              <a:t>nominale et </a:t>
            </a:r>
            <a:r>
              <a:rPr lang="fr-CA" dirty="0"/>
              <a:t>une donnée numérique – ou plusieurs données </a:t>
            </a:r>
            <a:r>
              <a:rPr lang="fr-CA" dirty="0" smtClean="0"/>
              <a:t>nominales ou des données nominales imbriquées</a:t>
            </a:r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631013" y="2083966"/>
            <a:ext cx="2256814" cy="2118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64752" y="1502206"/>
            <a:ext cx="2796632" cy="3061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739581" y="4117651"/>
            <a:ext cx="2267427" cy="24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1194" y="3043911"/>
            <a:ext cx="11112042" cy="1497508"/>
          </a:xfrm>
        </p:spPr>
        <p:txBody>
          <a:bodyPr>
            <a:normAutofit/>
          </a:bodyPr>
          <a:lstStyle/>
          <a:p>
            <a:r>
              <a:rPr lang="fr-CA" sz="3400" dirty="0"/>
              <a:t>Exemple </a:t>
            </a:r>
            <a:r>
              <a:rPr lang="fr-CA" sz="3400" dirty="0" smtClean="0"/>
              <a:t>pratique</a:t>
            </a:r>
            <a:r>
              <a:rPr lang="fr-CA" sz="3400" dirty="0"/>
              <a:t> : La base de données Chinook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Identification des </a:t>
            </a:r>
            <a:r>
              <a:rPr lang="fr-CA" dirty="0"/>
              <a:t>données et du système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Identifiez un système d’intérêt OU identifiez un ensemble de données existant et le système qu’il représente.</a:t>
            </a:r>
          </a:p>
        </p:txBody>
      </p:sp>
    </p:spTree>
    <p:extLst>
      <p:ext uri="{BB962C8B-B14F-4D97-AF65-F5344CB8AC3E}">
        <p14:creationId xmlns:p14="http://schemas.microsoft.com/office/powerpoint/2010/main" val="9319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Pertinence des données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Déterminez </a:t>
            </a:r>
            <a:r>
              <a:rPr lang="fr-CA" dirty="0" smtClean="0"/>
              <a:t>quelles données vous </a:t>
            </a:r>
            <a:r>
              <a:rPr lang="fr-CA" dirty="0"/>
              <a:t>possédez sur le système qui vous intéresse OU les données que vous </a:t>
            </a:r>
            <a:r>
              <a:rPr lang="fr-CA" b="1" dirty="0"/>
              <a:t>pourriez</a:t>
            </a:r>
            <a:r>
              <a:rPr lang="fr-CA" dirty="0"/>
              <a:t> avoir, si vous </a:t>
            </a:r>
            <a:r>
              <a:rPr lang="fr-CA" dirty="0" smtClean="0"/>
              <a:t>aviez à les </a:t>
            </a:r>
            <a:r>
              <a:rPr lang="fr-CA" dirty="0"/>
              <a:t>recueillir.</a:t>
            </a:r>
          </a:p>
        </p:txBody>
      </p:sp>
    </p:spTree>
    <p:extLst>
      <p:ext uri="{BB962C8B-B14F-4D97-AF65-F5344CB8AC3E}">
        <p14:creationId xmlns:p14="http://schemas.microsoft.com/office/powerpoint/2010/main" val="28524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Modèle conceptuel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/>
              <a:t>Élaborez un modèle conceptuel du système.</a:t>
            </a:r>
          </a:p>
        </p:txBody>
      </p:sp>
    </p:spTree>
    <p:extLst>
      <p:ext uri="{BB962C8B-B14F-4D97-AF65-F5344CB8AC3E}">
        <p14:creationId xmlns:p14="http://schemas.microsoft.com/office/powerpoint/2010/main" val="18491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Objectifs de l’analyse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Déterminez :</a:t>
            </a:r>
          </a:p>
          <a:p>
            <a:pPr lvl="1"/>
            <a:r>
              <a:rPr lang="fr-CA" dirty="0"/>
              <a:t>À quelles questions voulez-vous répondre?</a:t>
            </a:r>
          </a:p>
          <a:p>
            <a:pPr lvl="1"/>
            <a:r>
              <a:rPr lang="fr-CA" dirty="0" smtClean="0"/>
              <a:t>Quel enjeu voulez-vous </a:t>
            </a:r>
            <a:r>
              <a:rPr lang="fr-CA" dirty="0"/>
              <a:t>aborder?</a:t>
            </a:r>
          </a:p>
          <a:p>
            <a:pPr lvl="1"/>
            <a:r>
              <a:rPr lang="fr-CA" dirty="0"/>
              <a:t>Quelle décision voulez-vous prendre?</a:t>
            </a:r>
          </a:p>
          <a:p>
            <a:pPr lvl="1"/>
            <a:r>
              <a:rPr lang="fr-CA" dirty="0"/>
              <a:t>Quelles relations voulez-vous explorer?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4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2D6A5-04E3-9747-8875-4B7A43CE02B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APERÇU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8A811F-D4F0-414D-8336-3661BE40A26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A" dirty="0"/>
              <a:t>Contexte et processus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 smtClean="0"/>
              <a:t>Extraire de l’information de grands volumes de données : </a:t>
            </a:r>
            <a:r>
              <a:rPr lang="fr-CA" dirty="0"/>
              <a:t>quelques concepts de base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 smtClean="0"/>
              <a:t>Extraire de l’information de grands volumes de données : </a:t>
            </a:r>
            <a:r>
              <a:rPr lang="fr-CA" dirty="0"/>
              <a:t>quelques techniques de base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Exemple </a:t>
            </a:r>
            <a:r>
              <a:rPr lang="fr-CA" dirty="0" smtClean="0"/>
              <a:t>pratique : la </a:t>
            </a:r>
            <a:r>
              <a:rPr lang="fr-CA" dirty="0"/>
              <a:t>base de données Chinook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La semaine prochaine : </a:t>
            </a:r>
            <a:r>
              <a:rPr lang="fr-CA" dirty="0" smtClean="0"/>
              <a:t>un </a:t>
            </a:r>
            <a:r>
              <a:rPr lang="fr-CA" dirty="0"/>
              <a:t>contexte différent</a:t>
            </a:r>
          </a:p>
        </p:txBody>
      </p:sp>
    </p:spTree>
    <p:extLst>
      <p:ext uri="{BB962C8B-B14F-4D97-AF65-F5344CB8AC3E}">
        <p14:creationId xmlns:p14="http://schemas.microsoft.com/office/powerpoint/2010/main" val="9456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Pertinence des données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smtClean="0"/>
              <a:t>Déterminez </a:t>
            </a:r>
            <a:r>
              <a:rPr lang="fr-CA" dirty="0"/>
              <a:t>si vous avez les données dont vous avez besoin pour répondre à ces questions, explorez ces relations, etc.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Si ce n’est pas le cas, déterminez comment obtenir ces données OU revenez en arrière et trouvez une question à laquelle vous pouvez répondre en utilisant vos données, une relation que vous pouvez explorer en utilisant vos données, etc. </a:t>
            </a:r>
          </a:p>
        </p:txBody>
      </p:sp>
    </p:spTree>
    <p:extLst>
      <p:ext uri="{BB962C8B-B14F-4D97-AF65-F5344CB8AC3E}">
        <p14:creationId xmlns:p14="http://schemas.microsoft.com/office/powerpoint/2010/main" val="39780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Stockage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/>
              <a:t>Déterminez comment stocker vos données.</a:t>
            </a:r>
          </a:p>
        </p:txBody>
      </p:sp>
    </p:spTree>
    <p:extLst>
      <p:ext uri="{BB962C8B-B14F-4D97-AF65-F5344CB8AC3E}">
        <p14:creationId xmlns:p14="http://schemas.microsoft.com/office/powerpoint/2010/main" val="27758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Exportation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Déterminez comment exporter, transformer ou charger vos données afin qu’elles soient disponibles aux fins d’analyse.</a:t>
            </a:r>
          </a:p>
        </p:txBody>
      </p:sp>
    </p:spTree>
    <p:extLst>
      <p:ext uri="{BB962C8B-B14F-4D97-AF65-F5344CB8AC3E}">
        <p14:creationId xmlns:p14="http://schemas.microsoft.com/office/powerpoint/2010/main" val="4268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Validation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Déterminez la qualité de vos données – ce qu’elles représentent et la mesure de leur représentation.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Exploration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/>
              <a:t>Explorez vos données et découvrez des modèles, des relations, des structures.</a:t>
            </a:r>
          </a:p>
        </p:txBody>
      </p:sp>
    </p:spTree>
    <p:extLst>
      <p:ext uri="{BB962C8B-B14F-4D97-AF65-F5344CB8AC3E}">
        <p14:creationId xmlns:p14="http://schemas.microsoft.com/office/powerpoint/2010/main" val="39628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Présentation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/>
              <a:t>Présentez vos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9170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3400" dirty="0"/>
              <a:t>La semaine prochaine : Un contexte différent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Étendre ce processus à d’autres types de données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Cette semaine, nous avons travaillé avec un ensemble de données centré sur les activités.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La semaine prochaine, nous </a:t>
            </a:r>
            <a:r>
              <a:rPr lang="fr-CA" dirty="0" smtClean="0"/>
              <a:t>ferons un exercice où </a:t>
            </a:r>
            <a:r>
              <a:rPr lang="fr-CA" dirty="0"/>
              <a:t>vous effectuerez un processus semblable, mais sur un ensemble de données différent </a:t>
            </a:r>
            <a:r>
              <a:rPr lang="fr-CA" dirty="0" smtClean="0"/>
              <a:t>– </a:t>
            </a:r>
            <a:r>
              <a:rPr lang="fr-CA" dirty="0"/>
              <a:t>les mêmes techniques générales s’appliqueront.</a:t>
            </a:r>
          </a:p>
        </p:txBody>
      </p:sp>
    </p:spTree>
    <p:extLst>
      <p:ext uri="{BB962C8B-B14F-4D97-AF65-F5344CB8AC3E}">
        <p14:creationId xmlns:p14="http://schemas.microsoft.com/office/powerpoint/2010/main" val="188085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Introduction et </a:t>
            </a:r>
            <a:r>
              <a:rPr lang="fr-CA" dirty="0" smtClean="0"/>
              <a:t>RÉVISION</a:t>
            </a:r>
            <a:endParaRPr lang="fr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1058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que nous avons abordé jusqu’à présent...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Modélisation des données et analyse conceptuelle</a:t>
            </a:r>
          </a:p>
          <a:p>
            <a:r>
              <a:rPr lang="fr-CA" dirty="0"/>
              <a:t>Collecte de données</a:t>
            </a:r>
          </a:p>
          <a:p>
            <a:r>
              <a:rPr lang="fr-CA" dirty="0"/>
              <a:t>Transformation des données</a:t>
            </a:r>
          </a:p>
          <a:p>
            <a:r>
              <a:rPr lang="fr-CA" dirty="0"/>
              <a:t>Stockage des données</a:t>
            </a:r>
          </a:p>
          <a:p>
            <a:r>
              <a:rPr lang="fr-CA" dirty="0"/>
              <a:t>Exploration des données</a:t>
            </a:r>
          </a:p>
          <a:p>
            <a:r>
              <a:rPr lang="fr-CA" dirty="0"/>
              <a:t>Présentation des données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28146" y="3429000"/>
            <a:ext cx="1531102" cy="15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que nous avons abordé jusqu’à présent...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/>
              <a:t>Modélisation des données et analyse conceptuelle</a:t>
            </a:r>
          </a:p>
          <a:p>
            <a:r>
              <a:rPr lang="fr-CA"/>
              <a:t>Collecte de données</a:t>
            </a:r>
          </a:p>
          <a:p>
            <a:r>
              <a:rPr lang="fr-CA"/>
              <a:t>Transformation des données</a:t>
            </a:r>
          </a:p>
          <a:p>
            <a:r>
              <a:rPr lang="fr-CA"/>
              <a:t>Stockage des données</a:t>
            </a:r>
          </a:p>
          <a:p>
            <a:r>
              <a:rPr lang="fr-CA"/>
              <a:t>Exploration des données</a:t>
            </a:r>
          </a:p>
          <a:p>
            <a:r>
              <a:rPr lang="fr-CA"/>
              <a:t>Présentation des données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738626" y="3159160"/>
            <a:ext cx="4792823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CA" sz="2400" b="1" dirty="0">
                <a:latin typeface="Dagny OT"/>
                <a:cs typeface="Dagny OT"/>
              </a:rPr>
              <a:t>Aujourd’hui </a:t>
            </a:r>
          </a:p>
          <a:p>
            <a:pPr algn="just"/>
            <a:r>
              <a:rPr lang="fr-CA" sz="2400" dirty="0" smtClean="0">
                <a:latin typeface="Dagny OT"/>
                <a:cs typeface="Dagny OT"/>
              </a:rPr>
              <a:t>Intégration du tout dans </a:t>
            </a:r>
            <a:r>
              <a:rPr lang="fr-CA" sz="2400" dirty="0">
                <a:latin typeface="Dagny OT"/>
                <a:cs typeface="Dagny OT"/>
              </a:rPr>
              <a:t>le contexte de l’informatique décisionnelle et de l’analyse de données </a:t>
            </a:r>
            <a:r>
              <a:rPr lang="fr-CA" sz="2400" dirty="0" smtClean="0">
                <a:latin typeface="Dagny OT"/>
                <a:cs typeface="Dagny OT"/>
              </a:rPr>
              <a:t>connexe.</a:t>
            </a:r>
            <a:endParaRPr lang="fr-CA" sz="2400" dirty="0">
              <a:latin typeface="Dagny OT"/>
              <a:cs typeface="Dagny OT"/>
            </a:endParaRPr>
          </a:p>
        </p:txBody>
      </p:sp>
    </p:spTree>
    <p:extLst>
      <p:ext uri="{BB962C8B-B14F-4D97-AF65-F5344CB8AC3E}">
        <p14:creationId xmlns:p14="http://schemas.microsoft.com/office/powerpoint/2010/main" val="21579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Contexte et processus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Veille opérationnelle – analyse des activités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1996115"/>
            <a:ext cx="10683988" cy="4140767"/>
          </a:xfrm>
        </p:spPr>
        <p:txBody>
          <a:bodyPr/>
          <a:lstStyle/>
          <a:p>
            <a:pPr marL="0" indent="0">
              <a:buNone/>
            </a:pPr>
            <a:r>
              <a:rPr lang="fr-CA" b="1" dirty="0"/>
              <a:t>Utiliser les données</a:t>
            </a:r>
            <a:r>
              <a:rPr lang="fr-CA" dirty="0"/>
              <a:t> (et l’information) sur les </a:t>
            </a:r>
            <a:r>
              <a:rPr lang="fr-CA" u="sng" dirty="0"/>
              <a:t>opérations internes</a:t>
            </a:r>
            <a:r>
              <a:rPr lang="fr-CA" dirty="0"/>
              <a:t> et </a:t>
            </a:r>
            <a:r>
              <a:rPr lang="fr-CA" u="sng" dirty="0"/>
              <a:t>l’état du marché</a:t>
            </a:r>
            <a:r>
              <a:rPr lang="fr-CA" dirty="0"/>
              <a:t> pour appuyer la </a:t>
            </a:r>
            <a:r>
              <a:rPr lang="fr-CA" b="1" dirty="0"/>
              <a:t>prise de décisions éclairées</a:t>
            </a:r>
            <a:r>
              <a:rPr lang="fr-CA" dirty="0"/>
              <a:t> sur les </a:t>
            </a:r>
            <a:r>
              <a:rPr lang="fr-CA" b="1" dirty="0"/>
              <a:t>opérations</a:t>
            </a:r>
            <a:r>
              <a:rPr lang="fr-CA" dirty="0"/>
              <a:t> et la </a:t>
            </a:r>
            <a:r>
              <a:rPr lang="fr-CA" b="1" dirty="0"/>
              <a:t>stratégie commerciale</a:t>
            </a:r>
            <a:r>
              <a:rPr lang="fr-CA" dirty="0"/>
              <a:t>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 smtClean="0"/>
              <a:t>Il n’existe aucune définition fermement établie de </a:t>
            </a:r>
            <a:r>
              <a:rPr lang="fr-CA" dirty="0"/>
              <a:t>ces termes </a:t>
            </a:r>
            <a:r>
              <a:rPr lang="fr-CA" dirty="0" smtClean="0"/>
              <a:t>– </a:t>
            </a:r>
            <a:r>
              <a:rPr lang="fr-CA" dirty="0"/>
              <a:t>l’un est-il un sous-ensemble de l’autre?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b="1" dirty="0"/>
              <a:t>Objectifs :</a:t>
            </a:r>
            <a:r>
              <a:rPr lang="fr-CA" dirty="0"/>
              <a:t> meilleure connaissance de la situation + meilleure prévoyance</a:t>
            </a:r>
          </a:p>
        </p:txBody>
      </p:sp>
    </p:spTree>
    <p:extLst>
      <p:ext uri="{BB962C8B-B14F-4D97-AF65-F5344CB8AC3E}">
        <p14:creationId xmlns:p14="http://schemas.microsoft.com/office/powerpoint/2010/main" val="41941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Histoire de l’informatique décisionnelle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2180498"/>
            <a:ext cx="9373130" cy="41407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CA" b="1" dirty="0"/>
              <a:t>Fin des années 1800 :</a:t>
            </a:r>
            <a:r>
              <a:rPr lang="fr-CA" dirty="0"/>
              <a:t> les gens ont commencé à reconnaître qu’ils pouvaient utiliser les données pour obtenir un avantage concurrentiel.</a:t>
            </a:r>
          </a:p>
          <a:p>
            <a:pPr marL="0" indent="0">
              <a:buNone/>
            </a:pPr>
            <a:r>
              <a:rPr lang="fr-CA" b="1" dirty="0"/>
              <a:t>Années 1950 :</a:t>
            </a:r>
            <a:r>
              <a:rPr lang="fr-CA" dirty="0"/>
              <a:t> avènement de la première base de données d’affaires aux fins d’aide à la décision</a:t>
            </a:r>
          </a:p>
          <a:p>
            <a:pPr marL="0" indent="0">
              <a:buNone/>
            </a:pPr>
            <a:r>
              <a:rPr lang="fr-CA" b="1" dirty="0"/>
              <a:t>Années 1980-1990</a:t>
            </a:r>
            <a:r>
              <a:rPr lang="fr-CA" dirty="0"/>
              <a:t> : les ordinateurs et les données deviennent de plus en plus </a:t>
            </a:r>
            <a:r>
              <a:rPr lang="fr-CA" dirty="0" smtClean="0"/>
              <a:t>accessibles – </a:t>
            </a:r>
            <a:r>
              <a:rPr lang="fr-CA" dirty="0"/>
              <a:t>entrepôts de données, exploration de données – </a:t>
            </a:r>
            <a:r>
              <a:rPr lang="fr-CA" dirty="0" smtClean="0"/>
              <a:t>la discipline est encore très technique </a:t>
            </a:r>
            <a:r>
              <a:rPr lang="fr-CA" dirty="0"/>
              <a:t>et </a:t>
            </a:r>
            <a:r>
              <a:rPr lang="fr-CA" dirty="0" smtClean="0"/>
              <a:t>spécialisée</a:t>
            </a:r>
            <a:endParaRPr lang="fr-CA" dirty="0"/>
          </a:p>
          <a:p>
            <a:pPr marL="0" indent="0">
              <a:buNone/>
            </a:pPr>
            <a:r>
              <a:rPr lang="fr-CA" b="1" dirty="0"/>
              <a:t>Années 2000</a:t>
            </a:r>
            <a:r>
              <a:rPr lang="fr-CA" dirty="0"/>
              <a:t> : tentative de faire passer l’analyse des activités des mains des explorateurs de données et d’autres spécialistes aux mains d’experts du domaine</a:t>
            </a:r>
          </a:p>
          <a:p>
            <a:pPr marL="0" indent="0">
              <a:buNone/>
            </a:pPr>
            <a:r>
              <a:rPr lang="fr-CA" b="1" dirty="0"/>
              <a:t>Aujourd’hui :</a:t>
            </a:r>
            <a:r>
              <a:rPr lang="fr-CA" dirty="0"/>
              <a:t> des données et des techniques spécialisées importantes sont arrivées sur le marché, ainsi que la visualisation des données, les tableaux de bord et les logiciels en tant que service.</a:t>
            </a:r>
          </a:p>
        </p:txBody>
      </p:sp>
      <p:cxnSp>
        <p:nvCxnSpPr>
          <p:cNvPr id="6" name="Straight Arrow Connector 5"/>
          <p:cNvCxnSpPr/>
          <p:nvPr>
            <p:custDataLst>
              <p:tags r:id="rId3"/>
            </p:custDataLst>
          </p:nvPr>
        </p:nvCxnSpPr>
        <p:spPr>
          <a:xfrm flipH="1">
            <a:off x="10283663" y="2192102"/>
            <a:ext cx="40964" cy="4015438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0953524" y="20691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1865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0953524" y="57248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2019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0571664" y="3849039"/>
            <a:ext cx="141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Années 1950</a:t>
            </a: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10284657" y="4718484"/>
            <a:ext cx="19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Années 1980-1990</a:t>
            </a:r>
          </a:p>
        </p:txBody>
      </p:sp>
      <p:sp>
        <p:nvSpPr>
          <p:cNvPr id="11" name="TextBox 10"/>
          <p:cNvSpPr txBox="1"/>
          <p:nvPr>
            <p:custDataLst>
              <p:tags r:id="rId8"/>
            </p:custDataLst>
          </p:nvPr>
        </p:nvSpPr>
        <p:spPr>
          <a:xfrm>
            <a:off x="10564077" y="5198676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Années 2000</a:t>
            </a:r>
          </a:p>
        </p:txBody>
      </p:sp>
    </p:spTree>
    <p:extLst>
      <p:ext uri="{BB962C8B-B14F-4D97-AF65-F5344CB8AC3E}">
        <p14:creationId xmlns:p14="http://schemas.microsoft.com/office/powerpoint/2010/main" val="16468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737390|-5389529|-10807215|-8355712|-16724839|SPAC&quot;,&quot;Id&quot;:&quot;5c8013933243330d84e706f4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1490</TotalTime>
  <Words>894</Words>
  <Application>Microsoft Office PowerPoint</Application>
  <PresentationFormat>Widescreen</PresentationFormat>
  <Paragraphs>267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Dagny OT</vt:lpstr>
      <vt:lpstr>Gill Sans MT</vt:lpstr>
      <vt:lpstr>Lucida Grande</vt:lpstr>
      <vt:lpstr>Wingdings</vt:lpstr>
      <vt:lpstr>Wingdings 2</vt:lpstr>
      <vt:lpstr>Dividend</vt:lpstr>
      <vt:lpstr>Techniques de base d’analyse des données</vt:lpstr>
      <vt:lpstr>OBJECTIFS D’APPRENTISSAGE</vt:lpstr>
      <vt:lpstr>APERÇU</vt:lpstr>
      <vt:lpstr>Introduction et RÉVISION</vt:lpstr>
      <vt:lpstr>Ce que nous avons abordé jusqu’à présent...</vt:lpstr>
      <vt:lpstr>Ce que nous avons abordé jusqu’à présent...</vt:lpstr>
      <vt:lpstr>Contexte et processus</vt:lpstr>
      <vt:lpstr>Veille opérationnelle – analyse des activités</vt:lpstr>
      <vt:lpstr>Histoire de l’informatique décisionnelle</vt:lpstr>
      <vt:lpstr>Informatique décisionnelle et science des données</vt:lpstr>
      <vt:lpstr>Informatique décisionnelle et pipeline de données</vt:lpstr>
      <vt:lpstr>Extraire de l’information de grands volumes de données : concepts de base</vt:lpstr>
      <vt:lpstr>Trouver des tendances, des généralisations et une structure</vt:lpstr>
      <vt:lpstr>Variables indépendantes et variables dépendantes</vt:lpstr>
      <vt:lpstr>Types de données</vt:lpstr>
      <vt:lpstr>Transformation des données nominales en données numériques (dénombrement)</vt:lpstr>
      <vt:lpstr>Rôle particulier des données nominales</vt:lpstr>
      <vt:lpstr>Données hiérarchiques/imbriquées/multiniveau/MODÈLES</vt:lpstr>
      <vt:lpstr>Extraire de l’information de grands volumes de données : techniques de base</vt:lpstr>
      <vt:lpstr>Récapitulation des données</vt:lpstr>
      <vt:lpstr>Compiler LES données</vt:lpstr>
      <vt:lpstr>Tableaux de contingence/tableaux croisés dynamiques</vt:lpstr>
      <vt:lpstr>Analyse au moyen de la visualisation</vt:lpstr>
      <vt:lpstr>Quelques visualisations simples pour révéler des tendances</vt:lpstr>
      <vt:lpstr>Exemple pratique : La base de données Chinook</vt:lpstr>
      <vt:lpstr>Identification des données et du système</vt:lpstr>
      <vt:lpstr>Pertinence des données (I)</vt:lpstr>
      <vt:lpstr>Modèle conceptuel</vt:lpstr>
      <vt:lpstr>Objectifs de l’analyse</vt:lpstr>
      <vt:lpstr>Pertinence des données (II)</vt:lpstr>
      <vt:lpstr>Stockage des données</vt:lpstr>
      <vt:lpstr>Exportation des données</vt:lpstr>
      <vt:lpstr>Validation des données</vt:lpstr>
      <vt:lpstr>Exploration des données</vt:lpstr>
      <vt:lpstr>Présentation des données</vt:lpstr>
      <vt:lpstr>La semaine prochaine : Un contexte différent</vt:lpstr>
      <vt:lpstr>Étendre ce processus à d’autres types de données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universelle de la science des données</dc:title>
  <dc:creator>pboily</dc:creator>
  <cp:lastModifiedBy>Dominic Finn</cp:lastModifiedBy>
  <cp:revision>351</cp:revision>
  <dcterms:created xsi:type="dcterms:W3CDTF">2018-12-12T19:39:04Z</dcterms:created>
  <dcterms:modified xsi:type="dcterms:W3CDTF">2019-03-06T18:42:46Z</dcterms:modified>
</cp:coreProperties>
</file>