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3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3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7.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3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4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sldIdLst>
    <p:sldId id="256" r:id="rId2"/>
    <p:sldId id="1389" r:id="rId3"/>
    <p:sldId id="1255" r:id="rId4"/>
    <p:sldId id="1250" r:id="rId5"/>
    <p:sldId id="1234" r:id="rId6"/>
    <p:sldId id="1235" r:id="rId7"/>
    <p:sldId id="1236" r:id="rId8"/>
    <p:sldId id="1237" r:id="rId9"/>
    <p:sldId id="1251" r:id="rId10"/>
    <p:sldId id="257" r:id="rId11"/>
    <p:sldId id="1252" r:id="rId12"/>
    <p:sldId id="1253" r:id="rId13"/>
    <p:sldId id="1254" r:id="rId14"/>
    <p:sldId id="1303" r:id="rId15"/>
    <p:sldId id="1304" r:id="rId16"/>
    <p:sldId id="1305" r:id="rId17"/>
    <p:sldId id="1306" r:id="rId18"/>
    <p:sldId id="1307" r:id="rId19"/>
    <p:sldId id="1308" r:id="rId20"/>
    <p:sldId id="1309" r:id="rId21"/>
    <p:sldId id="1310" r:id="rId22"/>
    <p:sldId id="1311" r:id="rId23"/>
    <p:sldId id="1376" r:id="rId24"/>
    <p:sldId id="1312" r:id="rId25"/>
    <p:sldId id="1313" r:id="rId26"/>
    <p:sldId id="1314" r:id="rId27"/>
    <p:sldId id="1380" r:id="rId28"/>
    <p:sldId id="1384" r:id="rId29"/>
    <p:sldId id="1316" r:id="rId30"/>
    <p:sldId id="1317" r:id="rId31"/>
    <p:sldId id="1320" r:id="rId32"/>
    <p:sldId id="1321" r:id="rId33"/>
    <p:sldId id="1322" r:id="rId34"/>
    <p:sldId id="1323" r:id="rId35"/>
    <p:sldId id="1325" r:id="rId36"/>
    <p:sldId id="1385" r:id="rId37"/>
    <p:sldId id="1353" r:id="rId38"/>
    <p:sldId id="1340" r:id="rId39"/>
    <p:sldId id="1383" r:id="rId40"/>
    <p:sldId id="1386" r:id="rId41"/>
    <p:sldId id="1377" r:id="rId42"/>
    <p:sldId id="1351" r:id="rId43"/>
    <p:sldId id="1355" r:id="rId44"/>
    <p:sldId id="1356" r:id="rId45"/>
    <p:sldId id="1357" r:id="rId46"/>
    <p:sldId id="1378" r:id="rId47"/>
    <p:sldId id="1359" r:id="rId48"/>
    <p:sldId id="1360" r:id="rId49"/>
    <p:sldId id="1362" r:id="rId50"/>
    <p:sldId id="1379" r:id="rId51"/>
    <p:sldId id="1366" r:id="rId52"/>
    <p:sldId id="1367" r:id="rId53"/>
    <p:sldId id="1368" r:id="rId54"/>
    <p:sldId id="1369" r:id="rId55"/>
    <p:sldId id="1370" r:id="rId56"/>
    <p:sldId id="1371" r:id="rId57"/>
    <p:sldId id="1372" r:id="rId58"/>
    <p:sldId id="1373" r:id="rId59"/>
    <p:sldId id="1374" r:id="rId60"/>
    <p:sldId id="1387" r:id="rId61"/>
    <p:sldId id="1106" r:id="rId62"/>
    <p:sldId id="1100" r:id="rId63"/>
    <p:sldId id="1388" r:id="rId64"/>
  </p:sldIdLst>
  <p:sldSz cx="12192000" cy="6858000"/>
  <p:notesSz cx="6858000" cy="9144000"/>
  <p:custDataLst>
    <p:tags r:id="rId6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82" autoAdjust="0"/>
    <p:restoredTop sz="89236" autoAdjust="0"/>
  </p:normalViewPr>
  <p:slideViewPr>
    <p:cSldViewPr snapToGrid="0">
      <p:cViewPr varScale="1">
        <p:scale>
          <a:sx n="101" d="100"/>
          <a:sy n="101" d="100"/>
        </p:scale>
        <p:origin x="1353" y="60"/>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a:t>
            </a:fld>
            <a:endParaRPr lang="en-US"/>
          </a:p>
        </p:txBody>
      </p:sp>
    </p:spTree>
    <p:extLst>
      <p:ext uri="{BB962C8B-B14F-4D97-AF65-F5344CB8AC3E}">
        <p14:creationId xmlns:p14="http://schemas.microsoft.com/office/powerpoint/2010/main" val="380072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10</a:t>
            </a:fld>
            <a:endParaRPr lang="en-US"/>
          </a:p>
        </p:txBody>
      </p:sp>
    </p:spTree>
    <p:extLst>
      <p:ext uri="{BB962C8B-B14F-4D97-AF65-F5344CB8AC3E}">
        <p14:creationId xmlns:p14="http://schemas.microsoft.com/office/powerpoint/2010/main" val="13216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11</a:t>
            </a:fld>
            <a:endParaRPr lang="en-US"/>
          </a:p>
        </p:txBody>
      </p:sp>
    </p:spTree>
    <p:extLst>
      <p:ext uri="{BB962C8B-B14F-4D97-AF65-F5344CB8AC3E}">
        <p14:creationId xmlns:p14="http://schemas.microsoft.com/office/powerpoint/2010/main" val="39932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12</a:t>
            </a:fld>
            <a:endParaRPr lang="en-US"/>
          </a:p>
        </p:txBody>
      </p:sp>
    </p:spTree>
    <p:extLst>
      <p:ext uri="{BB962C8B-B14F-4D97-AF65-F5344CB8AC3E}">
        <p14:creationId xmlns:p14="http://schemas.microsoft.com/office/powerpoint/2010/main" val="200816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13</a:t>
            </a:fld>
            <a:endParaRPr lang="en-US"/>
          </a:p>
        </p:txBody>
      </p:sp>
    </p:spTree>
    <p:extLst>
      <p:ext uri="{BB962C8B-B14F-4D97-AF65-F5344CB8AC3E}">
        <p14:creationId xmlns:p14="http://schemas.microsoft.com/office/powerpoint/2010/main" val="243196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14</a:t>
            </a:fld>
            <a:endParaRPr lang="en-US"/>
          </a:p>
        </p:txBody>
      </p:sp>
    </p:spTree>
    <p:extLst>
      <p:ext uri="{BB962C8B-B14F-4D97-AF65-F5344CB8AC3E}">
        <p14:creationId xmlns:p14="http://schemas.microsoft.com/office/powerpoint/2010/main" val="630419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15</a:t>
            </a:fld>
            <a:endParaRPr lang="en-US"/>
          </a:p>
        </p:txBody>
      </p:sp>
    </p:spTree>
    <p:extLst>
      <p:ext uri="{BB962C8B-B14F-4D97-AF65-F5344CB8AC3E}">
        <p14:creationId xmlns:p14="http://schemas.microsoft.com/office/powerpoint/2010/main" val="423231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16</a:t>
            </a:fld>
            <a:endParaRPr lang="en-US"/>
          </a:p>
        </p:txBody>
      </p:sp>
    </p:spTree>
    <p:extLst>
      <p:ext uri="{BB962C8B-B14F-4D97-AF65-F5344CB8AC3E}">
        <p14:creationId xmlns:p14="http://schemas.microsoft.com/office/powerpoint/2010/main" val="94452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17</a:t>
            </a:fld>
            <a:endParaRPr lang="en-US"/>
          </a:p>
        </p:txBody>
      </p:sp>
    </p:spTree>
    <p:extLst>
      <p:ext uri="{BB962C8B-B14F-4D97-AF65-F5344CB8AC3E}">
        <p14:creationId xmlns:p14="http://schemas.microsoft.com/office/powerpoint/2010/main" val="234354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18</a:t>
            </a:fld>
            <a:endParaRPr lang="en-US"/>
          </a:p>
        </p:txBody>
      </p:sp>
    </p:spTree>
    <p:extLst>
      <p:ext uri="{BB962C8B-B14F-4D97-AF65-F5344CB8AC3E}">
        <p14:creationId xmlns:p14="http://schemas.microsoft.com/office/powerpoint/2010/main" val="17695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19</a:t>
            </a:fld>
            <a:endParaRPr lang="en-US"/>
          </a:p>
        </p:txBody>
      </p:sp>
    </p:spTree>
    <p:extLst>
      <p:ext uri="{BB962C8B-B14F-4D97-AF65-F5344CB8AC3E}">
        <p14:creationId xmlns:p14="http://schemas.microsoft.com/office/powerpoint/2010/main" val="362351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a:t>
            </a:fld>
            <a:endParaRPr lang="en-US"/>
          </a:p>
        </p:txBody>
      </p:sp>
    </p:spTree>
    <p:extLst>
      <p:ext uri="{BB962C8B-B14F-4D97-AF65-F5344CB8AC3E}">
        <p14:creationId xmlns:p14="http://schemas.microsoft.com/office/powerpoint/2010/main" val="198563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20</a:t>
            </a:fld>
            <a:endParaRPr lang="en-US"/>
          </a:p>
        </p:txBody>
      </p:sp>
    </p:spTree>
    <p:extLst>
      <p:ext uri="{BB962C8B-B14F-4D97-AF65-F5344CB8AC3E}">
        <p14:creationId xmlns:p14="http://schemas.microsoft.com/office/powerpoint/2010/main" val="309236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21</a:t>
            </a:fld>
            <a:endParaRPr lang="en-US"/>
          </a:p>
        </p:txBody>
      </p:sp>
    </p:spTree>
    <p:extLst>
      <p:ext uri="{BB962C8B-B14F-4D97-AF65-F5344CB8AC3E}">
        <p14:creationId xmlns:p14="http://schemas.microsoft.com/office/powerpoint/2010/main" val="23231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22</a:t>
            </a:fld>
            <a:endParaRPr lang="en-US"/>
          </a:p>
        </p:txBody>
      </p:sp>
    </p:spTree>
    <p:extLst>
      <p:ext uri="{BB962C8B-B14F-4D97-AF65-F5344CB8AC3E}">
        <p14:creationId xmlns:p14="http://schemas.microsoft.com/office/powerpoint/2010/main" val="1581573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23</a:t>
            </a:fld>
            <a:endParaRPr lang="en-US"/>
          </a:p>
        </p:txBody>
      </p:sp>
    </p:spTree>
    <p:extLst>
      <p:ext uri="{BB962C8B-B14F-4D97-AF65-F5344CB8AC3E}">
        <p14:creationId xmlns:p14="http://schemas.microsoft.com/office/powerpoint/2010/main" val="1003673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24</a:t>
            </a:fld>
            <a:endParaRPr lang="en-US"/>
          </a:p>
        </p:txBody>
      </p:sp>
    </p:spTree>
    <p:extLst>
      <p:ext uri="{BB962C8B-B14F-4D97-AF65-F5344CB8AC3E}">
        <p14:creationId xmlns:p14="http://schemas.microsoft.com/office/powerpoint/2010/main" val="2568825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25</a:t>
            </a:fld>
            <a:endParaRPr lang="en-US"/>
          </a:p>
        </p:txBody>
      </p:sp>
    </p:spTree>
    <p:extLst>
      <p:ext uri="{BB962C8B-B14F-4D97-AF65-F5344CB8AC3E}">
        <p14:creationId xmlns:p14="http://schemas.microsoft.com/office/powerpoint/2010/main" val="2666540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26</a:t>
            </a:fld>
            <a:endParaRPr lang="en-US"/>
          </a:p>
        </p:txBody>
      </p:sp>
    </p:spTree>
    <p:extLst>
      <p:ext uri="{BB962C8B-B14F-4D97-AF65-F5344CB8AC3E}">
        <p14:creationId xmlns:p14="http://schemas.microsoft.com/office/powerpoint/2010/main" val="2197190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27</a:t>
            </a:fld>
            <a:endParaRPr lang="en-US"/>
          </a:p>
        </p:txBody>
      </p:sp>
    </p:spTree>
    <p:extLst>
      <p:ext uri="{BB962C8B-B14F-4D97-AF65-F5344CB8AC3E}">
        <p14:creationId xmlns:p14="http://schemas.microsoft.com/office/powerpoint/2010/main" val="2263811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28</a:t>
            </a:fld>
            <a:endParaRPr lang="en-US"/>
          </a:p>
        </p:txBody>
      </p:sp>
    </p:spTree>
    <p:extLst>
      <p:ext uri="{BB962C8B-B14F-4D97-AF65-F5344CB8AC3E}">
        <p14:creationId xmlns:p14="http://schemas.microsoft.com/office/powerpoint/2010/main" val="511396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29</a:t>
            </a:fld>
            <a:endParaRPr lang="en-US"/>
          </a:p>
        </p:txBody>
      </p:sp>
    </p:spTree>
    <p:extLst>
      <p:ext uri="{BB962C8B-B14F-4D97-AF65-F5344CB8AC3E}">
        <p14:creationId xmlns:p14="http://schemas.microsoft.com/office/powerpoint/2010/main" val="160398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a:t>
            </a:fld>
            <a:endParaRPr lang="en-US"/>
          </a:p>
        </p:txBody>
      </p:sp>
    </p:spTree>
    <p:extLst>
      <p:ext uri="{BB962C8B-B14F-4D97-AF65-F5344CB8AC3E}">
        <p14:creationId xmlns:p14="http://schemas.microsoft.com/office/powerpoint/2010/main" val="3087073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30</a:t>
            </a:fld>
            <a:endParaRPr lang="en-US"/>
          </a:p>
        </p:txBody>
      </p:sp>
    </p:spTree>
    <p:extLst>
      <p:ext uri="{BB962C8B-B14F-4D97-AF65-F5344CB8AC3E}">
        <p14:creationId xmlns:p14="http://schemas.microsoft.com/office/powerpoint/2010/main" val="84783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31</a:t>
            </a:fld>
            <a:endParaRPr lang="en-US"/>
          </a:p>
        </p:txBody>
      </p:sp>
    </p:spTree>
    <p:extLst>
      <p:ext uri="{BB962C8B-B14F-4D97-AF65-F5344CB8AC3E}">
        <p14:creationId xmlns:p14="http://schemas.microsoft.com/office/powerpoint/2010/main" val="1748801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32</a:t>
            </a:fld>
            <a:endParaRPr lang="en-US"/>
          </a:p>
        </p:txBody>
      </p:sp>
    </p:spTree>
    <p:extLst>
      <p:ext uri="{BB962C8B-B14F-4D97-AF65-F5344CB8AC3E}">
        <p14:creationId xmlns:p14="http://schemas.microsoft.com/office/powerpoint/2010/main" val="1873219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33</a:t>
            </a:fld>
            <a:endParaRPr lang="en-US"/>
          </a:p>
        </p:txBody>
      </p:sp>
    </p:spTree>
    <p:extLst>
      <p:ext uri="{BB962C8B-B14F-4D97-AF65-F5344CB8AC3E}">
        <p14:creationId xmlns:p14="http://schemas.microsoft.com/office/powerpoint/2010/main" val="374876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Lift : 70 % de ceux qui sont nés avant 1976 possèdent une copie, alors que 56 % de ceux qui sont nés après 1976 possèdent une copie (il y a une différence, mais elle n’est pas grande).</a:t>
            </a:r>
          </a:p>
        </p:txBody>
      </p:sp>
      <p:sp>
        <p:nvSpPr>
          <p:cNvPr id="4" name="Slide Number Placeholder 3"/>
          <p:cNvSpPr>
            <a:spLocks noGrp="1"/>
          </p:cNvSpPr>
          <p:nvPr>
            <p:ph type="sldNum" sz="quarter" idx="10"/>
          </p:nvPr>
        </p:nvSpPr>
        <p:spPr/>
        <p:txBody>
          <a:bodyPr/>
          <a:lstStyle/>
          <a:p>
            <a:fld id="{C5D2559E-1330-5F4E-826E-E982079549F4}" type="slidenum">
              <a:rPr lang="en-US" smtClean="0"/>
              <a:t>34</a:t>
            </a:fld>
            <a:endParaRPr lang="en-US"/>
          </a:p>
        </p:txBody>
      </p:sp>
    </p:spTree>
    <p:extLst>
      <p:ext uri="{BB962C8B-B14F-4D97-AF65-F5344CB8AC3E}">
        <p14:creationId xmlns:p14="http://schemas.microsoft.com/office/powerpoint/2010/main" val="2352531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35</a:t>
            </a:fld>
            <a:endParaRPr lang="en-US"/>
          </a:p>
        </p:txBody>
      </p:sp>
    </p:spTree>
    <p:extLst>
      <p:ext uri="{BB962C8B-B14F-4D97-AF65-F5344CB8AC3E}">
        <p14:creationId xmlns:p14="http://schemas.microsoft.com/office/powerpoint/2010/main" val="31507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Introduction à l’analyse de texte</a:t>
            </a:r>
          </a:p>
          <a:p>
            <a:r>
              <a:rPr lang="fr-CA" dirty="0"/>
              <a:t>Nous parlerons de la réduction des données à l’aide de la partie de la LNH entre les Sénateurs d’Ottawa et les Maple </a:t>
            </a:r>
            <a:r>
              <a:rPr lang="fr-CA" dirty="0" err="1"/>
              <a:t>Leafs</a:t>
            </a:r>
            <a:r>
              <a:rPr lang="fr-CA" dirty="0"/>
              <a:t> de Toronto le 18</a:t>
            </a:r>
            <a:r>
              <a:rPr lang="fr-CA" baseline="30000" dirty="0"/>
              <a:t> </a:t>
            </a:r>
            <a:r>
              <a:rPr lang="fr-CA" dirty="0"/>
              <a:t>février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3012361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dirty="0"/>
              <a:t>Élaboré initialement pour les données de transaction (mais chaque ensemble de données peut être transformé en un ensemble de données de transaction à l’aide de variables fictives).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47</a:t>
            </a:fld>
            <a:endParaRPr lang="en-US"/>
          </a:p>
        </p:txBody>
      </p:sp>
    </p:spTree>
    <p:extLst>
      <p:ext uri="{BB962C8B-B14F-4D97-AF65-F5344CB8AC3E}">
        <p14:creationId xmlns:p14="http://schemas.microsoft.com/office/powerpoint/2010/main" val="3536356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dirty="0"/>
              <a:t>Élaboré initialement pour les données de transaction (mais chaque ensemble de données peut être transformé en un ensemble de données de transaction à l’aide de variables fictives).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48</a:t>
            </a:fld>
            <a:endParaRPr lang="en-US"/>
          </a:p>
        </p:txBody>
      </p:sp>
    </p:spTree>
    <p:extLst>
      <p:ext uri="{BB962C8B-B14F-4D97-AF65-F5344CB8AC3E}">
        <p14:creationId xmlns:p14="http://schemas.microsoft.com/office/powerpoint/2010/main" val="1010316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Introduction à l’analyse de texte</a:t>
            </a:r>
          </a:p>
          <a:p>
            <a:r>
              <a:rPr lang="fr-CA" dirty="0"/>
              <a:t>Nous parlerons de la réduction des données à l’aide de la partie de la LNH entre les Sénateurs d’Ottawa et les Maple </a:t>
            </a:r>
            <a:r>
              <a:rPr lang="fr-CA" dirty="0" err="1"/>
              <a:t>Leafs</a:t>
            </a:r>
            <a:r>
              <a:rPr lang="fr-CA" dirty="0"/>
              <a:t> de Toronto le 18</a:t>
            </a:r>
            <a:r>
              <a:rPr lang="fr-CA" baseline="30000" dirty="0"/>
              <a:t> </a:t>
            </a:r>
            <a:r>
              <a:rPr lang="fr-CA" dirty="0"/>
              <a:t>février 2017.</a:t>
            </a:r>
          </a:p>
        </p:txBody>
      </p:sp>
      <p:sp>
        <p:nvSpPr>
          <p:cNvPr id="4" name="Slide Number Placeholder 3"/>
          <p:cNvSpPr>
            <a:spLocks noGrp="1"/>
          </p:cNvSpPr>
          <p:nvPr>
            <p:ph type="sldNum" sz="quarter" idx="10"/>
          </p:nvPr>
        </p:nvSpPr>
        <p:spPr/>
        <p:txBody>
          <a:bodyPr/>
          <a:lstStyle/>
          <a:p>
            <a:fld id="{A15C55BB-6CAD-864E-9B58-B11C36E0B9F9}" type="slidenum">
              <a:rPr lang="en-US" smtClean="0"/>
              <a:t>52</a:t>
            </a:fld>
            <a:endParaRPr lang="en-US"/>
          </a:p>
        </p:txBody>
      </p:sp>
    </p:spTree>
    <p:extLst>
      <p:ext uri="{BB962C8B-B14F-4D97-AF65-F5344CB8AC3E}">
        <p14:creationId xmlns:p14="http://schemas.microsoft.com/office/powerpoint/2010/main" val="233063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4</a:t>
            </a:fld>
            <a:endParaRPr lang="en-US"/>
          </a:p>
        </p:txBody>
      </p:sp>
    </p:spTree>
    <p:extLst>
      <p:ext uri="{BB962C8B-B14F-4D97-AF65-F5344CB8AC3E}">
        <p14:creationId xmlns:p14="http://schemas.microsoft.com/office/powerpoint/2010/main" val="1220419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62</a:t>
            </a:fld>
            <a:endParaRPr lang="en-US"/>
          </a:p>
        </p:txBody>
      </p:sp>
    </p:spTree>
    <p:extLst>
      <p:ext uri="{BB962C8B-B14F-4D97-AF65-F5344CB8AC3E}">
        <p14:creationId xmlns:p14="http://schemas.microsoft.com/office/powerpoint/2010/main" val="3698871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63</a:t>
            </a:fld>
            <a:endParaRPr lang="en-US"/>
          </a:p>
        </p:txBody>
      </p:sp>
    </p:spTree>
    <p:extLst>
      <p:ext uri="{BB962C8B-B14F-4D97-AF65-F5344CB8AC3E}">
        <p14:creationId xmlns:p14="http://schemas.microsoft.com/office/powerpoint/2010/main" val="6219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5</a:t>
            </a:fld>
            <a:endParaRPr lang="en-US"/>
          </a:p>
        </p:txBody>
      </p:sp>
    </p:spTree>
    <p:extLst>
      <p:ext uri="{BB962C8B-B14F-4D97-AF65-F5344CB8AC3E}">
        <p14:creationId xmlns:p14="http://schemas.microsoft.com/office/powerpoint/2010/main" val="26215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6</a:t>
            </a:fld>
            <a:endParaRPr lang="en-US"/>
          </a:p>
        </p:txBody>
      </p:sp>
    </p:spTree>
    <p:extLst>
      <p:ext uri="{BB962C8B-B14F-4D97-AF65-F5344CB8AC3E}">
        <p14:creationId xmlns:p14="http://schemas.microsoft.com/office/powerpoint/2010/main" val="93937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7</a:t>
            </a:fld>
            <a:endParaRPr lang="en-US"/>
          </a:p>
        </p:txBody>
      </p:sp>
    </p:spTree>
    <p:extLst>
      <p:ext uri="{BB962C8B-B14F-4D97-AF65-F5344CB8AC3E}">
        <p14:creationId xmlns:p14="http://schemas.microsoft.com/office/powerpoint/2010/main" val="414922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8</a:t>
            </a:fld>
            <a:endParaRPr lang="en-US"/>
          </a:p>
        </p:txBody>
      </p:sp>
    </p:spTree>
    <p:extLst>
      <p:ext uri="{BB962C8B-B14F-4D97-AF65-F5344CB8AC3E}">
        <p14:creationId xmlns:p14="http://schemas.microsoft.com/office/powerpoint/2010/main" val="1608117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a:p>
        </p:txBody>
      </p:sp>
    </p:spTree>
    <p:extLst>
      <p:ext uri="{BB962C8B-B14F-4D97-AF65-F5344CB8AC3E}">
        <p14:creationId xmlns:p14="http://schemas.microsoft.com/office/powerpoint/2010/main" val="121581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data-action-lab.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75788E20-EB5B-D740-9C2A-5B367064788D}"/>
              </a:ext>
            </a:extLst>
          </p:cNvPr>
          <p:cNvPicPr/>
          <p:nvPr userDrawn="1"/>
        </p:nvPicPr>
        <p:blipFill>
          <a:blip r:embed="rId10">
            <a:extLst>
              <a:ext uri="{28A0092B-C50C-407E-A947-70E740481C1C}">
                <a14:useLocalDpi xmlns:a14="http://schemas.microsoft.com/office/drawing/2010/main" val="0"/>
              </a:ext>
            </a:extLst>
          </a:blip>
          <a:stretch>
            <a:fillRect/>
          </a:stretch>
        </p:blipFill>
        <p:spPr>
          <a:xfrm>
            <a:off x="441840" y="6455412"/>
            <a:ext cx="4097020" cy="273946"/>
          </a:xfrm>
          <a:prstGeom prst="rect">
            <a:avLst/>
          </a:prstGeom>
        </p:spPr>
      </p:pic>
      <p:pic>
        <p:nvPicPr>
          <p:cNvPr id="16" name="Picture 15">
            <a:extLst>
              <a:ext uri="{FF2B5EF4-FFF2-40B4-BE49-F238E27FC236}">
                <a16:creationId xmlns="" xmlns:a16="http://schemas.microsoft.com/office/drawing/2014/main" id="{558159BA-A080-1348-A6C9-F7F24886F98C}"/>
              </a:ext>
            </a:extLst>
          </p:cNvPr>
          <p:cNvPicPr>
            <a:picLocks noChangeAspect="1"/>
          </p:cNvPicPr>
          <p:nvPr userDrawn="1"/>
        </p:nvPicPr>
        <p:blipFill>
          <a:blip r:embed="rId11">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 xmlns:a16="http://schemas.microsoft.com/office/drawing/2014/main"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2">
                  <a:extLst>
                    <a:ext uri="{A12FA001-AC4F-418D-AE19-62706E023703}">
                      <ahyp:hlinkClr xmlns="" xmlns:ahyp="http://schemas.microsoft.com/office/drawing/2018/hyperlinkcolor" val="tx"/>
                    </a:ext>
                  </a:extLst>
                </a:hlinkClick>
              </a:rPr>
              <a:t>data-action-lab.com</a:t>
            </a:r>
            <a:endParaRPr lang="en-US" dirty="0">
              <a:solidFill>
                <a:srgbClr val="B3B3B3"/>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hyperlink" Target="data-action-lab.com" TargetMode="External"/><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6.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7.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hyperlink" Target="https://blogs.scientificamerican.com/guest-blog/9-bizarre-and-surprising-insights-from-data-science/" TargetMode="Externa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3.xml"/><Relationship Id="rId7" Type="http://schemas.openxmlformats.org/officeDocument/2006/relationships/tags" Target="../tags/tag7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9.png"/><Relationship Id="rId5" Type="http://schemas.openxmlformats.org/officeDocument/2006/relationships/tags" Target="../tags/tag76.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9.xml"/><Relationship Id="rId7" Type="http://schemas.openxmlformats.org/officeDocument/2006/relationships/notesSlide" Target="../notesSlides/notesSlide3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tags" Target="../tags/tag83.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6.xml"/><Relationship Id="rId7" Type="http://schemas.openxmlformats.org/officeDocument/2006/relationships/image" Target="../media/image12.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5.xml"/><Relationship Id="rId5" Type="http://schemas.openxmlformats.org/officeDocument/2006/relationships/notesSlide" Target="../notesSlides/notesSlide35.xml"/><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3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5.png"/><Relationship Id="rId5" Type="http://schemas.openxmlformats.org/officeDocument/2006/relationships/tags" Target="../tags/tag92.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6.png"/><Relationship Id="rId4" Type="http://schemas.openxmlformats.org/officeDocument/2006/relationships/tags" Target="../tags/tag96.xml"/></Relationships>
</file>

<file path=ppt/slides/_rels/slide41.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7.png"/><Relationship Id="rId4" Type="http://schemas.openxmlformats.org/officeDocument/2006/relationships/tags" Target="../tags/tag10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4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8.png"/><Relationship Id="rId5" Type="http://schemas.openxmlformats.org/officeDocument/2006/relationships/slideLayout" Target="../slideLayouts/slideLayout2.xml"/><Relationship Id="rId4" Type="http://schemas.openxmlformats.org/officeDocument/2006/relationships/tags" Target="../tags/tag128.xml"/></Relationships>
</file>

<file path=ppt/slides/_rels/slide54.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image" Target="../media/image18.png"/><Relationship Id="rId4" Type="http://schemas.openxmlformats.org/officeDocument/2006/relationships/tags" Target="../tags/tag132.xml"/><Relationship Id="rId9"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39.xml"/><Relationship Id="rId7" Type="http://schemas.openxmlformats.org/officeDocument/2006/relationships/slideLayout" Target="../slideLayouts/slideLayout4.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20.png"/></Relationships>
</file>

<file path=ppt/slides/_rels/slide56.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20.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19.png"/><Relationship Id="rId5" Type="http://schemas.openxmlformats.org/officeDocument/2006/relationships/tags" Target="../tags/tag147.xml"/><Relationship Id="rId10" Type="http://schemas.openxmlformats.org/officeDocument/2006/relationships/slideLayout" Target="../slideLayouts/slideLayout4.xml"/><Relationship Id="rId4" Type="http://schemas.openxmlformats.org/officeDocument/2006/relationships/tags" Target="../tags/tag146.xml"/><Relationship Id="rId9" Type="http://schemas.openxmlformats.org/officeDocument/2006/relationships/tags" Target="../tags/tag151.xml"/></Relationships>
</file>

<file path=ppt/slides/_rels/slide57.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20.png"/><Relationship Id="rId5" Type="http://schemas.openxmlformats.org/officeDocument/2006/relationships/tags" Target="../tags/tag156.xml"/><Relationship Id="rId10" Type="http://schemas.openxmlformats.org/officeDocument/2006/relationships/image" Target="../media/image19.png"/><Relationship Id="rId4" Type="http://schemas.openxmlformats.org/officeDocument/2006/relationships/tags" Target="../tags/tag155.xml"/><Relationship Id="rId9"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19.png"/><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slideLayout" Target="../slideLayouts/slideLayout4.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slideLayout" Target="../slideLayouts/slideLayout4.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image" Target="../media/image20.png"/><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tags" Target="../tags/tag18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6.xml"/><Relationship Id="rId1" Type="http://schemas.openxmlformats.org/officeDocument/2006/relationships/tags" Target="../tags/tag18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8" Type="http://schemas.openxmlformats.org/officeDocument/2006/relationships/hyperlink" Target="https://www.lynda.com/R-tutorials/Up-Running-R/120612-2.html" TargetMode="External"/><Relationship Id="rId3" Type="http://schemas.openxmlformats.org/officeDocument/2006/relationships/slideLayout" Target="../slideLayouts/slideLayout2.xml"/><Relationship Id="rId7" Type="http://schemas.openxmlformats.org/officeDocument/2006/relationships/hyperlink" Target="https://cran.r-project.org/web/packages/arulesViz/vignettes/arulesViz.pdf" TargetMode="Externa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hyperlink" Target="https://cran.r-project.org/web/packages/arules/vignettes/arules.pdf" TargetMode="External"/><Relationship Id="rId5" Type="http://schemas.openxmlformats.org/officeDocument/2006/relationships/hyperlink" Target="http://www.rdatamining.com/examples/association-rules" TargetMode="External"/><Relationship Id="rId4" Type="http://schemas.openxmlformats.org/officeDocument/2006/relationships/notesSlide" Target="../notesSlides/notesSlide41.xml"/><Relationship Id="rId9" Type="http://schemas.openxmlformats.org/officeDocument/2006/relationships/hyperlink" Target="http://michael.hahsler.net/research/arules_RUG_2015/demo/"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dirty="0"/>
              <a:t>APPRENTISSAGE STATISTIQUE ET </a:t>
            </a:r>
            <a:br>
              <a:rPr lang="fr-CA" dirty="0"/>
            </a:br>
            <a:r>
              <a:rPr lang="fr-CA" dirty="0"/>
              <a:t>EXPLORATION DES RÈGLES D’ASSOCIATION</a:t>
            </a:r>
          </a:p>
        </p:txBody>
      </p:sp>
      <p:sp>
        <p:nvSpPr>
          <p:cNvPr id="3" name="Subtitle 2"/>
          <p:cNvSpPr>
            <a:spLocks noGrp="1"/>
          </p:cNvSpPr>
          <p:nvPr>
            <p:ph type="subTitle" idx="1"/>
            <p:custDataLst>
              <p:tags r:id="rId2"/>
            </p:custDataLst>
          </p:nvPr>
        </p:nvSpPr>
        <p:spPr/>
        <p:txBody>
          <a:bodyPr/>
          <a:lstStyle/>
          <a:p>
            <a:r>
              <a:rPr lang="fr-CA" dirty="0"/>
              <a:t>FORMATION </a:t>
            </a:r>
            <a:r>
              <a:rPr lang="fr-CA" dirty="0" smtClean="0"/>
              <a:t>AVANCÉE EN SCIENCE DES </a:t>
            </a:r>
            <a:r>
              <a:rPr lang="fr-CA" dirty="0"/>
              <a:t>DONNÉES I</a:t>
            </a:r>
          </a:p>
        </p:txBody>
      </p:sp>
      <p:pic>
        <p:nvPicPr>
          <p:cNvPr id="4" name="Picture 3"/>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custDataLst>
              <p:tags r:id="rId5"/>
            </p:custDataLst>
          </p:nvPr>
        </p:nvSpPr>
        <p:spPr>
          <a:xfrm>
            <a:off x="9037320" y="6407719"/>
            <a:ext cx="2377440" cy="369332"/>
          </a:xfrm>
          <a:prstGeom prst="rect">
            <a:avLst/>
          </a:prstGeom>
          <a:noFill/>
        </p:spPr>
        <p:txBody>
          <a:bodyPr wrap="square" rtlCol="0">
            <a:spAutoFit/>
          </a:bodyPr>
          <a:lstStyle/>
          <a:p>
            <a:pPr algn="r"/>
            <a:r>
              <a:rPr lang="fr-CA">
                <a:hlinkClick r:id="rId11"/>
              </a:rPr>
              <a:t>data-action-lab.com</a:t>
            </a:r>
          </a:p>
        </p:txBody>
      </p:sp>
      <p:sp>
        <p:nvSpPr>
          <p:cNvPr id="7" name="Rectangle 6">
            <a:extLst>
              <a:ext uri="{FF2B5EF4-FFF2-40B4-BE49-F238E27FC236}">
                <a16:creationId xmlns="" xmlns:a16="http://schemas.microsoft.com/office/drawing/2014/main" id="{BAB44ED3-8A55-1147-A62A-FE3BF78405A6}"/>
              </a:ext>
            </a:extLst>
          </p:cNvPr>
          <p:cNvSpPr/>
          <p:nvPr>
            <p:custDataLst>
              <p:tags r:id="rId6"/>
            </p:custDataLst>
          </p:nvPr>
        </p:nvSpPr>
        <p:spPr>
          <a:xfrm>
            <a:off x="852312" y="3847166"/>
            <a:ext cx="10451306" cy="2400657"/>
          </a:xfrm>
          <a:prstGeom prst="rect">
            <a:avLst/>
          </a:prstGeom>
        </p:spPr>
        <p:txBody>
          <a:bodyPr wrap="square">
            <a:spAutoFit/>
          </a:bodyPr>
          <a:lstStyle/>
          <a:p>
            <a:pPr algn="ctr"/>
            <a:r>
              <a:rPr lang="fr-CA" dirty="0">
                <a:solidFill>
                  <a:schemeClr val="bg1"/>
                </a:solidFill>
                <a:latin typeface="Dagny OT" panose="020B0504020201020104" pitchFamily="34" charset="77"/>
                <a:ea typeface="Helvetica Light" charset="0"/>
                <a:cs typeface="Helvetica Light" charset="0"/>
              </a:rPr>
              <a:t>« La science des données ne remplace pas la modélisation statistique et l’analyse des données, elle les </a:t>
            </a:r>
            <a:r>
              <a:rPr lang="fr-CA" dirty="0" smtClean="0">
                <a:solidFill>
                  <a:schemeClr val="bg1"/>
                </a:solidFill>
                <a:latin typeface="Dagny OT" panose="020B0504020201020104" pitchFamily="34" charset="77"/>
                <a:ea typeface="Helvetica Light" charset="0"/>
                <a:cs typeface="Helvetica Light" charset="0"/>
              </a:rPr>
              <a:t>enrichit.</a:t>
            </a:r>
            <a:r>
              <a:rPr lang="fr-CA" dirty="0">
                <a:solidFill>
                  <a:schemeClr val="bg1"/>
                </a:solidFill>
                <a:latin typeface="Dagny OT" panose="020B0504020201020104" pitchFamily="34" charset="77"/>
                <a:ea typeface="Helvetica Light" charset="0"/>
                <a:cs typeface="Helvetica Light" charset="0"/>
              </a:rPr>
              <a:t> »</a:t>
            </a:r>
          </a:p>
          <a:p>
            <a:pPr algn="r"/>
            <a:r>
              <a:rPr lang="fr-CA" sz="1200" dirty="0">
                <a:solidFill>
                  <a:schemeClr val="bg1"/>
                </a:solidFill>
                <a:latin typeface="Dagny OT" panose="020B0504020201020104" pitchFamily="34" charset="77"/>
                <a:ea typeface="Helvetica Light" charset="0"/>
                <a:cs typeface="Helvetica Light" charset="0"/>
              </a:rPr>
              <a:t>(P. </a:t>
            </a:r>
            <a:r>
              <a:rPr lang="fr-CA" sz="1200" dirty="0" err="1">
                <a:solidFill>
                  <a:schemeClr val="bg1"/>
                </a:solidFill>
                <a:latin typeface="Dagny OT" panose="020B0504020201020104" pitchFamily="34" charset="77"/>
                <a:ea typeface="Helvetica Light" charset="0"/>
                <a:cs typeface="Helvetica Light" charset="0"/>
              </a:rPr>
              <a:t>Boily</a:t>
            </a:r>
            <a:r>
              <a:rPr lang="fr-CA" sz="1200" dirty="0">
                <a:solidFill>
                  <a:schemeClr val="bg1"/>
                </a:solidFill>
                <a:latin typeface="Dagny OT" panose="020B0504020201020104" pitchFamily="34" charset="77"/>
                <a:ea typeface="Helvetica Light" charset="0"/>
                <a:cs typeface="Helvetica Light" charset="0"/>
              </a:rPr>
              <a:t>)</a:t>
            </a:r>
          </a:p>
          <a:p>
            <a:pPr algn="ct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r>
              <a:rPr lang="fr-CA" dirty="0">
                <a:solidFill>
                  <a:schemeClr val="bg1"/>
                </a:solidFill>
                <a:latin typeface="Dagny OT" panose="020B0504020201020104" pitchFamily="34" charset="77"/>
                <a:ea typeface="Helvetica Light" charset="0"/>
                <a:cs typeface="Helvetica Light" charset="0"/>
              </a:rPr>
              <a:t>« Les données ne sont pas des renseignements, les renseignements ne sont pas des connaissances, </a:t>
            </a:r>
            <a:br>
              <a:rPr lang="fr-CA" dirty="0">
                <a:solidFill>
                  <a:schemeClr val="bg1"/>
                </a:solidFill>
                <a:latin typeface="Dagny OT" panose="020B0504020201020104" pitchFamily="34" charset="77"/>
                <a:ea typeface="Helvetica Light" charset="0"/>
                <a:cs typeface="Helvetica Light" charset="0"/>
              </a:rPr>
            </a:br>
            <a:r>
              <a:rPr lang="fr-CA" dirty="0">
                <a:solidFill>
                  <a:schemeClr val="bg1"/>
                </a:solidFill>
                <a:latin typeface="Dagny OT" panose="020B0504020201020104" pitchFamily="34" charset="77"/>
                <a:ea typeface="Helvetica Light" charset="0"/>
                <a:cs typeface="Helvetica Light" charset="0"/>
              </a:rPr>
              <a:t>la connaissance n’est pas la compréhension, la compréhension n’est pas la sagesse. »</a:t>
            </a:r>
          </a:p>
          <a:p>
            <a:pPr algn="r"/>
            <a:r>
              <a:rPr lang="fr-CA" sz="1200" dirty="0">
                <a:solidFill>
                  <a:schemeClr val="bg1"/>
                </a:solidFill>
                <a:latin typeface="Dagny OT" panose="020B0504020201020104" pitchFamily="34" charset="77"/>
                <a:ea typeface="Helvetica Light" charset="0"/>
                <a:cs typeface="Helvetica Light" charset="0"/>
              </a:rPr>
              <a:t>(Attribué à Cliff Stoll dans </a:t>
            </a:r>
            <a:r>
              <a:rPr lang="fr-CA" sz="1200" i="1" dirty="0">
                <a:solidFill>
                  <a:schemeClr val="bg1"/>
                </a:solidFill>
                <a:latin typeface="Dagny OT" panose="020B0504020201020104" pitchFamily="34" charset="77"/>
                <a:ea typeface="Helvetica Light" charset="0"/>
                <a:cs typeface="Helvetica Light" charset="0"/>
              </a:rPr>
              <a:t>Nothing to </a:t>
            </a:r>
            <a:r>
              <a:rPr lang="fr-CA" sz="1200" i="1" dirty="0" err="1">
                <a:solidFill>
                  <a:schemeClr val="bg1"/>
                </a:solidFill>
                <a:latin typeface="Dagny OT" panose="020B0504020201020104" pitchFamily="34" charset="77"/>
                <a:ea typeface="Helvetica Light" charset="0"/>
                <a:cs typeface="Helvetica Light" charset="0"/>
              </a:rPr>
              <a:t>Hide</a:t>
            </a:r>
            <a:r>
              <a:rPr lang="fr-CA" sz="1200" i="1" dirty="0">
                <a:solidFill>
                  <a:schemeClr val="bg1"/>
                </a:solidFill>
                <a:latin typeface="Dagny OT" panose="020B0504020201020104" pitchFamily="34" charset="77"/>
                <a:ea typeface="Helvetica Light" charset="0"/>
                <a:cs typeface="Helvetica Light" charset="0"/>
              </a:rPr>
              <a:t>: </a:t>
            </a:r>
            <a:r>
              <a:rPr lang="fr-CA" sz="1200" i="1" dirty="0" err="1">
                <a:solidFill>
                  <a:schemeClr val="bg1"/>
                </a:solidFill>
                <a:latin typeface="Dagny OT" panose="020B0504020201020104" pitchFamily="34" charset="77"/>
                <a:ea typeface="Helvetica Light" charset="0"/>
                <a:cs typeface="Helvetica Light" charset="0"/>
              </a:rPr>
              <a:t>Privacy</a:t>
            </a:r>
            <a:r>
              <a:rPr lang="fr-CA" sz="1200" i="1" dirty="0">
                <a:solidFill>
                  <a:schemeClr val="bg1"/>
                </a:solidFill>
                <a:latin typeface="Dagny OT" panose="020B0504020201020104" pitchFamily="34" charset="77"/>
                <a:ea typeface="Helvetica Light" charset="0"/>
                <a:cs typeface="Helvetica Light" charset="0"/>
              </a:rPr>
              <a:t> in the 21st Century</a:t>
            </a:r>
            <a:r>
              <a:rPr lang="fr-CA" sz="1200" dirty="0">
                <a:solidFill>
                  <a:schemeClr val="bg1"/>
                </a:solidFill>
                <a:latin typeface="Dagny OT" panose="020B0504020201020104" pitchFamily="34" charset="77"/>
                <a:ea typeface="Helvetica Light" charset="0"/>
                <a:cs typeface="Helvetica Light" charset="0"/>
              </a:rPr>
              <a:t> de </a:t>
            </a:r>
            <a:r>
              <a:rPr lang="fr-CA" sz="1200" dirty="0" err="1">
                <a:solidFill>
                  <a:schemeClr val="bg1"/>
                </a:solidFill>
                <a:latin typeface="Dagny OT" panose="020B0504020201020104" pitchFamily="34" charset="77"/>
                <a:ea typeface="Helvetica Light" charset="0"/>
                <a:cs typeface="Helvetica Light" charset="0"/>
              </a:rPr>
              <a:t>Keeler</a:t>
            </a:r>
            <a:r>
              <a:rPr lang="fr-CA" sz="1200" dirty="0">
                <a:solidFill>
                  <a:schemeClr val="bg1"/>
                </a:solidFill>
                <a:latin typeface="Dagny OT" panose="020B0504020201020104" pitchFamily="34" charset="77"/>
                <a:ea typeface="Helvetica Light" charset="0"/>
                <a:cs typeface="Helvetica Light" charset="0"/>
              </a:rPr>
              <a:t>, 2006)</a:t>
            </a:r>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 xmlns:a16="http://schemas.microsoft.com/office/drawing/2014/main" id="{15008FBB-111B-F74C-BB1A-4C34A4F4FDD0}"/>
              </a:ext>
            </a:extLst>
          </p:cNvPr>
          <p:cNvSpPr>
            <a:spLocks noGrp="1"/>
          </p:cNvSpPr>
          <p:nvPr>
            <p:ph idx="1"/>
            <p:custDataLst>
              <p:tags r:id="rId2"/>
            </p:custDataLst>
          </p:nvPr>
        </p:nvSpPr>
        <p:spPr/>
        <p:txBody>
          <a:bodyPr>
            <a:normAutofit fontScale="92500" lnSpcReduction="2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Décider d’accorder ou non un prêt à un demandeur sur la base de données démographiques et financières (en se référant à une base de données comportant des données semblables sur des clients antérieurs).</a:t>
            </a:r>
          </a:p>
          <a:p>
            <a:pPr lvl="1"/>
            <a:r>
              <a:rPr lang="fr-CA" dirty="0"/>
              <a:t>Dans une librairie en ligne, faire des recommandations aux clients concernant des articles supplémentaires à acheter en fonction des habitudes d’achat des transactions précédentes. </a:t>
            </a:r>
          </a:p>
          <a:p>
            <a:pPr lvl="1"/>
            <a:r>
              <a:rPr lang="fr-CA" dirty="0"/>
              <a:t>Identifier un paquet de données de réseau comme étant dangereux (virus, attaque de pirates informatiques) sur la base d’une comparaison avec d’autres paquets ayant un statut de menace connu.</a:t>
            </a:r>
          </a:p>
          <a:p>
            <a:pPr lvl="1"/>
            <a:r>
              <a:rPr lang="fr-CA" dirty="0"/>
              <a:t>Identifier les segments de clients semblables.</a:t>
            </a:r>
          </a:p>
          <a:p>
            <a:pPr lvl="1"/>
            <a:r>
              <a:rPr lang="fr-CA" dirty="0"/>
              <a:t>Prévoir si une entreprise fera faillite en comparant ses données financières à celles d’entreprises semblables en faillite et non en faillite.</a:t>
            </a:r>
          </a:p>
        </p:txBody>
      </p:sp>
    </p:spTree>
    <p:extLst>
      <p:ext uri="{BB962C8B-B14F-4D97-AF65-F5344CB8AC3E}">
        <p14:creationId xmlns:p14="http://schemas.microsoft.com/office/powerpoint/2010/main" val="4259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 xmlns:a16="http://schemas.microsoft.com/office/drawing/2014/main" id="{15008FBB-111B-F74C-BB1A-4C34A4F4FDD0}"/>
              </a:ext>
            </a:extLst>
          </p:cNvPr>
          <p:cNvSpPr>
            <a:spLocks noGrp="1"/>
          </p:cNvSpPr>
          <p:nvPr>
            <p:ph idx="1"/>
            <p:custDataLst>
              <p:tags r:id="rId2"/>
            </p:custDataLst>
          </p:nvPr>
        </p:nvSpPr>
        <p:spPr/>
        <p:txBody>
          <a:bodyPr>
            <a:normAutofit lnSpcReduction="1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Estimation du temps de réparation requis pour un avion sur la base d’un dossier de panne. </a:t>
            </a:r>
          </a:p>
          <a:p>
            <a:pPr lvl="1"/>
            <a:r>
              <a:rPr lang="fr-CA" dirty="0"/>
              <a:t>Tri automatique du courrier par numérisation des codes postaux. </a:t>
            </a:r>
          </a:p>
          <a:p>
            <a:pPr lvl="1"/>
            <a:r>
              <a:rPr lang="fr-CA" dirty="0"/>
              <a:t>Il est plus difficile et plus coûteux de gagner de nouveaux clients que de conserver les clients existants. Le fait d’évaluer la probabilité qu’un client </a:t>
            </a:r>
            <a:r>
              <a:rPr lang="fr-CA" dirty="0" smtClean="0"/>
              <a:t>parte peut </a:t>
            </a:r>
            <a:r>
              <a:rPr lang="fr-CA" dirty="0"/>
              <a:t>aider une organisation à concevoir des interventions efficaces, comme des rabais ou des services gratuits, afin de fidéliser les clients rentables de façon rentable.</a:t>
            </a:r>
          </a:p>
          <a:p>
            <a:pPr lvl="1"/>
            <a:r>
              <a:rPr lang="fr-CA" dirty="0"/>
              <a:t>Certains médecins effectuent des tests inutiles ou </a:t>
            </a:r>
            <a:r>
              <a:rPr lang="fr-CA" dirty="0" smtClean="0"/>
              <a:t>surfacturent leur </a:t>
            </a:r>
            <a:r>
              <a:rPr lang="fr-CA" dirty="0"/>
              <a:t>gouvernement ou leurs compagnies d’assurance. En utilisant les données de vérification, il </a:t>
            </a:r>
            <a:r>
              <a:rPr lang="fr-CA" dirty="0" smtClean="0"/>
              <a:t>est possible </a:t>
            </a:r>
            <a:r>
              <a:rPr lang="fr-CA" dirty="0"/>
              <a:t>d’identifier ces fournisseurs et de prendre les mesures qui s’imposent. </a:t>
            </a:r>
          </a:p>
        </p:txBody>
      </p:sp>
    </p:spTree>
    <p:extLst>
      <p:ext uri="{BB962C8B-B14F-4D97-AF65-F5344CB8AC3E}">
        <p14:creationId xmlns:p14="http://schemas.microsoft.com/office/powerpoint/2010/main" val="87318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 xmlns:a16="http://schemas.microsoft.com/office/drawing/2014/main" id="{15008FBB-111B-F74C-BB1A-4C34A4F4FDD0}"/>
              </a:ext>
            </a:extLst>
          </p:cNvPr>
          <p:cNvSpPr>
            <a:spLocks noGrp="1"/>
          </p:cNvSpPr>
          <p:nvPr>
            <p:ph idx="1"/>
            <p:custDataLst>
              <p:tags r:id="rId2"/>
            </p:custDataLst>
          </p:nvPr>
        </p:nvSpPr>
        <p:spPr/>
        <p:txBody>
          <a:bodyPr>
            <a:normAutofit fontScale="92500" lnSpcReduction="1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Une analyse du panier de consommation peut aider à élaborer des modèles de prévision pour déterminer quels produits se vendent souvent ensemble. Cette connaissance des affinités entre les produits peut aider les détaillants à créer des forfaits promotionnels pour associer les articles </a:t>
            </a:r>
            <a:r>
              <a:rPr lang="fr-CA" dirty="0" smtClean="0"/>
              <a:t>qui se vendent mal à un </a:t>
            </a:r>
            <a:r>
              <a:rPr lang="fr-CA" dirty="0"/>
              <a:t>ensemble de produits qui se vendent bien.</a:t>
            </a:r>
          </a:p>
          <a:p>
            <a:pPr lvl="1"/>
            <a:r>
              <a:rPr lang="fr-CA" dirty="0"/>
              <a:t>Diagnostiquer la cause d’un état de santé est la première étape cruciale de </a:t>
            </a:r>
            <a:r>
              <a:rPr lang="fr-CA" dirty="0" smtClean="0"/>
              <a:t>l’intervention médicale. </a:t>
            </a:r>
            <a:r>
              <a:rPr lang="fr-CA" dirty="0"/>
              <a:t>Outre l’état actuel, d’autres facteurs peuvent être pris en considération, notamment les antécédents médicaux du patient, les antécédents pharmaceutiques, les antécédents familiaux et d’autres facteurs environnementaux. Un modèle de prévision peut absorber toute l’information disponible à ce jour (pour ce patient et d’autres) et établir des diagnostics probabilistes, sous la forme d’un arbre de décision, ce qui élimine une bonne partie de la conjecture. </a:t>
            </a:r>
          </a:p>
        </p:txBody>
      </p:sp>
    </p:spTree>
    <p:extLst>
      <p:ext uri="{BB962C8B-B14F-4D97-AF65-F5344CB8AC3E}">
        <p14:creationId xmlns:p14="http://schemas.microsoft.com/office/powerpoint/2010/main" val="116467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 xmlns:a16="http://schemas.microsoft.com/office/drawing/2014/main" id="{15008FBB-111B-F74C-BB1A-4C34A4F4FDD0}"/>
              </a:ext>
            </a:extLst>
          </p:cNvPr>
          <p:cNvSpPr>
            <a:spLocks noGrp="1"/>
          </p:cNvSpPr>
          <p:nvPr>
            <p:ph idx="1"/>
            <p:custDataLst>
              <p:tags r:id="rId2"/>
            </p:custDataLst>
          </p:nvPr>
        </p:nvSpPr>
        <p:spPr/>
        <p:txBody>
          <a:bodyPr>
            <a:normAutofit fontScale="92500" lnSpcReduction="2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Les écoles peuvent élaborer des modèles pour identifier les élèves qui risquent de ne pas retourner à l’école. Ces étudiants peuvent être </a:t>
            </a:r>
            <a:r>
              <a:rPr lang="fr-CA" dirty="0" smtClean="0"/>
              <a:t>ciblés par des mesures correctives. </a:t>
            </a:r>
            <a:endParaRPr lang="fr-CA" dirty="0"/>
          </a:p>
          <a:p>
            <a:pPr lvl="1"/>
            <a:r>
              <a:rPr lang="fr-CA" dirty="0"/>
              <a:t>Outre les données sur les clients, les entreprises de télécommunications stockent également des enregistrements détaillés des appels, qui décrivent précisément le comportement d’appel de chaque client. Les données uniques peuvent être utilisées pour établir le profil des clients, auxquels on peut vendre des produits en fonction de la similarité de leur enregistrement détaillé des appels avec celui d’autres clients.</a:t>
            </a:r>
          </a:p>
          <a:p>
            <a:pPr lvl="1"/>
            <a:r>
              <a:rPr lang="fr-CA" dirty="0"/>
              <a:t>Statistiquement, tout équipement est susceptible de tomber en panne à un moment donné. Le fait de prévoir quelle machine est susceptible de s’arrêter est un processus complexe. Des modèles décisionnels permettant de prévoir les défaillances de machines pourraient être établis à partir de données antérieures, ce qui permettrait de faire des économies grâce à l’entretien préventif.</a:t>
            </a:r>
          </a:p>
        </p:txBody>
      </p:sp>
    </p:spTree>
    <p:extLst>
      <p:ext uri="{BB962C8B-B14F-4D97-AF65-F5344CB8AC3E}">
        <p14:creationId xmlns:p14="http://schemas.microsoft.com/office/powerpoint/2010/main" val="379249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Étude de cas : étude médicale danoise</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 xmlns:a16="http://schemas.microsoft.com/office/drawing/2014/main" id="{DCF54987-5CBC-0F4F-A16F-DA490FC95824}"/>
              </a:ext>
            </a:extLst>
          </p:cNvPr>
          <p:cNvSpPr/>
          <p:nvPr>
            <p:custDataLst>
              <p:tags r:id="rId3"/>
            </p:custDataLst>
          </p:nvPr>
        </p:nvSpPr>
        <p:spPr>
          <a:xfrm>
            <a:off x="574843" y="5139421"/>
            <a:ext cx="11029614" cy="1231106"/>
          </a:xfrm>
          <a:prstGeom prst="rect">
            <a:avLst/>
          </a:prstGeom>
        </p:spPr>
        <p:txBody>
          <a:bodyPr wrap="square">
            <a:spAutoFit/>
          </a:bodyPr>
          <a:lstStyle/>
          <a:p>
            <a:r>
              <a:rPr lang="fr-CA" dirty="0">
                <a:solidFill>
                  <a:schemeClr val="bg1"/>
                </a:solidFill>
                <a:latin typeface="Dagny OT" panose="020B0504020201020104" pitchFamily="34" charset="77"/>
              </a:rPr>
              <a:t>Trajectoires temporelles des maladies condensées à partir des données </a:t>
            </a:r>
            <a:r>
              <a:rPr lang="fr-CA" dirty="0" smtClean="0">
                <a:solidFill>
                  <a:schemeClr val="bg1"/>
                </a:solidFill>
                <a:latin typeface="Dagny OT" panose="020B0504020201020104" pitchFamily="34" charset="77"/>
              </a:rPr>
              <a:t>d’un registre à l’échelle </a:t>
            </a:r>
            <a:r>
              <a:rPr lang="fr-CA" dirty="0">
                <a:solidFill>
                  <a:schemeClr val="bg1"/>
                </a:solidFill>
                <a:latin typeface="Dagny OT" panose="020B0504020201020104" pitchFamily="34" charset="77"/>
              </a:rPr>
              <a:t>de la population couvrant 6,2 millions de patients</a:t>
            </a:r>
          </a:p>
          <a:p>
            <a:endParaRPr lang="en-US" sz="1000" dirty="0">
              <a:solidFill>
                <a:schemeClr val="bg1"/>
              </a:solidFill>
              <a:latin typeface="Dagny OT" panose="020B0504020201020104" pitchFamily="34" charset="77"/>
              <a:ea typeface="Helvetica Light" charset="0"/>
              <a:cs typeface="Helvetica Light" charset="0"/>
            </a:endParaRPr>
          </a:p>
          <a:p>
            <a:pPr algn="r"/>
            <a:r>
              <a:rPr lang="fr-CA" sz="1400" dirty="0">
                <a:solidFill>
                  <a:schemeClr val="bg1"/>
                </a:solidFill>
                <a:latin typeface="Dagny OT" panose="020B0504020201020104" pitchFamily="34" charset="77"/>
              </a:rPr>
              <a:t>(Jensen, A.B., Moseley, P.L., </a:t>
            </a:r>
            <a:r>
              <a:rPr lang="fr-CA" sz="1400" dirty="0" err="1">
                <a:solidFill>
                  <a:schemeClr val="bg1"/>
                </a:solidFill>
                <a:latin typeface="Dagny OT" panose="020B0504020201020104" pitchFamily="34" charset="77"/>
              </a:rPr>
              <a:t>Oprea</a:t>
            </a:r>
            <a:r>
              <a:rPr lang="fr-CA" sz="1400" dirty="0">
                <a:solidFill>
                  <a:schemeClr val="bg1"/>
                </a:solidFill>
                <a:latin typeface="Dagny OT" panose="020B0504020201020104" pitchFamily="34" charset="77"/>
              </a:rPr>
              <a:t>, T.I., </a:t>
            </a:r>
            <a:r>
              <a:rPr lang="fr-CA" sz="1400" dirty="0" err="1">
                <a:solidFill>
                  <a:schemeClr val="bg1"/>
                </a:solidFill>
                <a:latin typeface="Dagny OT" panose="020B0504020201020104" pitchFamily="34" charset="77"/>
              </a:rPr>
              <a:t>Ellesøe</a:t>
            </a:r>
            <a:r>
              <a:rPr lang="fr-CA" sz="1400" dirty="0">
                <a:solidFill>
                  <a:schemeClr val="bg1"/>
                </a:solidFill>
                <a:latin typeface="Dagny OT" panose="020B0504020201020104" pitchFamily="34" charset="77"/>
              </a:rPr>
              <a:t>, S.G., Eriksson, R., </a:t>
            </a:r>
            <a:r>
              <a:rPr lang="fr-CA" sz="1400" dirty="0" err="1">
                <a:solidFill>
                  <a:schemeClr val="bg1"/>
                </a:solidFill>
                <a:latin typeface="Dagny OT" panose="020B0504020201020104" pitchFamily="34" charset="77"/>
              </a:rPr>
              <a:t>Schmock</a:t>
            </a:r>
            <a:r>
              <a:rPr lang="fr-CA" sz="1400" dirty="0">
                <a:solidFill>
                  <a:schemeClr val="bg1"/>
                </a:solidFill>
                <a:latin typeface="Dagny OT" panose="020B0504020201020104" pitchFamily="34" charset="77"/>
              </a:rPr>
              <a:t>, H., </a:t>
            </a:r>
            <a:br>
              <a:rPr lang="fr-CA" sz="1400" dirty="0">
                <a:solidFill>
                  <a:schemeClr val="bg1"/>
                </a:solidFill>
                <a:latin typeface="Dagny OT" panose="020B0504020201020104" pitchFamily="34" charset="77"/>
              </a:rPr>
            </a:br>
            <a:r>
              <a:rPr lang="fr-CA" sz="1400" dirty="0">
                <a:solidFill>
                  <a:schemeClr val="bg1"/>
                </a:solidFill>
                <a:latin typeface="Dagny OT" panose="020B0504020201020104" pitchFamily="34" charset="77"/>
              </a:rPr>
              <a:t>Jensen, P.B., Jensen, L.J., </a:t>
            </a:r>
            <a:r>
              <a:rPr lang="fr-CA" sz="1400" dirty="0" err="1">
                <a:solidFill>
                  <a:schemeClr val="bg1"/>
                </a:solidFill>
                <a:latin typeface="Dagny OT" panose="020B0504020201020104" pitchFamily="34" charset="77"/>
              </a:rPr>
              <a:t>Brunak</a:t>
            </a:r>
            <a:r>
              <a:rPr lang="fr-CA" sz="1400" dirty="0">
                <a:solidFill>
                  <a:schemeClr val="bg1"/>
                </a:solidFill>
                <a:latin typeface="Dagny OT" panose="020B0504020201020104" pitchFamily="34" charset="77"/>
              </a:rPr>
              <a:t>, S. [2014], </a:t>
            </a:r>
            <a:r>
              <a:rPr lang="fr-CA" sz="1400" i="1" dirty="0">
                <a:solidFill>
                  <a:schemeClr val="bg1"/>
                </a:solidFill>
                <a:latin typeface="Dagny OT" panose="020B0504020201020104" pitchFamily="34" charset="77"/>
              </a:rPr>
              <a:t>Nature Communications).</a:t>
            </a:r>
          </a:p>
        </p:txBody>
      </p:sp>
    </p:spTree>
    <p:extLst>
      <p:ext uri="{BB962C8B-B14F-4D97-AF65-F5344CB8AC3E}">
        <p14:creationId xmlns:p14="http://schemas.microsoft.com/office/powerpoint/2010/main" val="342634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Contexte</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Le </a:t>
            </a:r>
            <a:r>
              <a:rPr lang="fr-CA" i="1" dirty="0" err="1"/>
              <a:t>Danish</a:t>
            </a:r>
            <a:r>
              <a:rPr lang="fr-CA" i="1" dirty="0"/>
              <a:t> National Patient </a:t>
            </a:r>
            <a:r>
              <a:rPr lang="fr-CA" i="1" dirty="0" err="1"/>
              <a:t>Registry</a:t>
            </a:r>
            <a:r>
              <a:rPr lang="fr-CA" dirty="0"/>
              <a:t> contient </a:t>
            </a:r>
            <a:r>
              <a:rPr lang="fr-CA" b="1" dirty="0"/>
              <a:t>68 millions</a:t>
            </a:r>
            <a:r>
              <a:rPr lang="fr-CA" dirty="0"/>
              <a:t> d’observations médicales sur </a:t>
            </a:r>
            <a:r>
              <a:rPr lang="fr-CA" b="1" dirty="0"/>
              <a:t>6,2 millions de patients</a:t>
            </a:r>
            <a:r>
              <a:rPr lang="fr-CA" dirty="0"/>
              <a:t> sur une période de 15 ans (janvier 1996 – novembre 2010).</a:t>
            </a:r>
          </a:p>
          <a:p>
            <a:pPr>
              <a:lnSpc>
                <a:spcPct val="100000"/>
              </a:lnSpc>
            </a:pPr>
            <a:endParaRPr lang="en-US" sz="1000" dirty="0"/>
          </a:p>
          <a:p>
            <a:pPr algn="just">
              <a:lnSpc>
                <a:spcPct val="100000"/>
              </a:lnSpc>
            </a:pPr>
            <a:r>
              <a:rPr lang="fr-CA" b="1" dirty="0"/>
              <a:t>Objectifs : </a:t>
            </a:r>
          </a:p>
          <a:p>
            <a:pPr lvl="1" algn="just">
              <a:lnSpc>
                <a:spcPct val="100000"/>
              </a:lnSpc>
            </a:pPr>
            <a:r>
              <a:rPr lang="fr-CA" dirty="0"/>
              <a:t>trouver des liens entre les différents diagnostics </a:t>
            </a:r>
          </a:p>
          <a:p>
            <a:pPr lvl="1" algn="just">
              <a:lnSpc>
                <a:spcPct val="100000"/>
              </a:lnSpc>
            </a:pPr>
            <a:r>
              <a:rPr lang="fr-CA" dirty="0"/>
              <a:t>déterminer comment un diagnostic à un moment donné permettrait de prévoir un autre diagnostic à un moment ultérieur</a:t>
            </a:r>
          </a:p>
        </p:txBody>
      </p:sp>
    </p:spTree>
    <p:extLst>
      <p:ext uri="{BB962C8B-B14F-4D97-AF65-F5344CB8AC3E}">
        <p14:creationId xmlns:p14="http://schemas.microsoft.com/office/powerpoint/2010/main" val="42444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Méthodologie </a:t>
            </a:r>
          </a:p>
        </p:txBody>
      </p:sp>
      <p:sp>
        <p:nvSpPr>
          <p:cNvPr id="3" name="Content Placeholder 2"/>
          <p:cNvSpPr>
            <a:spLocks noGrp="1"/>
          </p:cNvSpPr>
          <p:nvPr>
            <p:ph idx="1"/>
            <p:custDataLst>
              <p:tags r:id="rId2"/>
            </p:custDataLst>
          </p:nvPr>
        </p:nvSpPr>
        <p:spPr>
          <a:xfrm>
            <a:off x="581192" y="2042479"/>
            <a:ext cx="11029615" cy="4140767"/>
          </a:xfrm>
        </p:spPr>
        <p:txBody>
          <a:bodyPr>
            <a:noAutofit/>
          </a:bodyPr>
          <a:lstStyle/>
          <a:p>
            <a:pPr marL="457200" indent="-457200" algn="just">
              <a:lnSpc>
                <a:spcPct val="100000"/>
              </a:lnSpc>
              <a:buFont typeface="+mj-lt"/>
              <a:buAutoNum type="arabicPeriod"/>
            </a:pPr>
            <a:r>
              <a:rPr lang="fr-CA" sz="2200" dirty="0"/>
              <a:t>Calcul du </a:t>
            </a:r>
            <a:r>
              <a:rPr lang="fr-CA" sz="2200" b="1" dirty="0"/>
              <a:t>degré de corrélation</a:t>
            </a:r>
            <a:r>
              <a:rPr lang="fr-CA" sz="2200" dirty="0"/>
              <a:t> pour des paires de diagnostics sur une période de cinq ans sur un sous-ensemble représentatif des </a:t>
            </a:r>
            <a:r>
              <a:rPr lang="fr-CA" sz="2200" dirty="0" smtClean="0"/>
              <a:t>données.</a:t>
            </a:r>
            <a:endParaRPr lang="fr-CA" sz="2200" dirty="0"/>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Tester la </a:t>
            </a:r>
            <a:r>
              <a:rPr lang="fr-CA" sz="2200" b="1" dirty="0" err="1"/>
              <a:t>directionnalité</a:t>
            </a:r>
            <a:r>
              <a:rPr lang="fr-CA" sz="2200" dirty="0"/>
              <a:t> des paires de diagnostics (un diagnostic survenant de façon répétée avant l’autre).</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Déterminer des trajectoires de diagnostic raisonnables (</a:t>
            </a:r>
            <a:r>
              <a:rPr lang="fr-CA" sz="2200" b="1" dirty="0"/>
              <a:t>voies de communication</a:t>
            </a:r>
            <a:r>
              <a:rPr lang="fr-CA" sz="2200" dirty="0"/>
              <a:t>) en combinant de plus petites trajectoires fréquentes avec des diagnostics qui se chevauchent.</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Valider les trajectoires par comparaison avec des données </a:t>
            </a:r>
            <a:r>
              <a:rPr lang="fr-CA" sz="2200" b="1" dirty="0"/>
              <a:t>non danoises</a:t>
            </a:r>
            <a:r>
              <a:rPr lang="fr-CA" sz="2200" dirty="0"/>
              <a:t> </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Regrouper les voies de communication pour identifier les conditions médicales centrales (</a:t>
            </a:r>
            <a:r>
              <a:rPr lang="fr-CA" sz="2200" b="1" dirty="0"/>
              <a:t>principaux diagnostics</a:t>
            </a:r>
            <a:r>
              <a:rPr lang="fr-CA" sz="2200" dirty="0"/>
              <a:t>) autour desquelles s’organise la progression de la maladie.</a:t>
            </a:r>
          </a:p>
        </p:txBody>
      </p:sp>
    </p:spTree>
    <p:extLst>
      <p:ext uri="{BB962C8B-B14F-4D97-AF65-F5344CB8AC3E}">
        <p14:creationId xmlns:p14="http://schemas.microsoft.com/office/powerpoint/2010/main" val="39590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Résultats</a:t>
            </a:r>
          </a:p>
        </p:txBody>
      </p:sp>
      <p:sp>
        <p:nvSpPr>
          <p:cNvPr id="3" name="Content Placeholder 2"/>
          <p:cNvSpPr>
            <a:spLocks noGrp="1"/>
          </p:cNvSpPr>
          <p:nvPr>
            <p:ph idx="1"/>
            <p:custDataLst>
              <p:tags r:id="rId2"/>
            </p:custDataLst>
          </p:nvPr>
        </p:nvSpPr>
        <p:spPr>
          <a:xfrm>
            <a:off x="581192" y="2102862"/>
            <a:ext cx="11029615" cy="4140767"/>
          </a:xfrm>
        </p:spPr>
        <p:txBody>
          <a:bodyPr>
            <a:noAutofit/>
          </a:bodyPr>
          <a:lstStyle/>
          <a:p>
            <a:pPr algn="just">
              <a:lnSpc>
                <a:spcPct val="100000"/>
              </a:lnSpc>
            </a:pPr>
            <a:r>
              <a:rPr lang="fr-CA" dirty="0"/>
              <a:t>Les données ont été réduites à 1 171 voies de communication </a:t>
            </a:r>
            <a:r>
              <a:rPr lang="fr-CA" dirty="0" smtClean="0"/>
              <a:t>visant : </a:t>
            </a:r>
            <a:endParaRPr lang="fr-CA" dirty="0"/>
          </a:p>
          <a:p>
            <a:pPr lvl="1" algn="just">
              <a:lnSpc>
                <a:spcPct val="100000"/>
              </a:lnSpc>
            </a:pPr>
            <a:r>
              <a:rPr lang="fr-CA" dirty="0" smtClean="0"/>
              <a:t>le diabète</a:t>
            </a:r>
            <a:endParaRPr lang="fr-CA" dirty="0"/>
          </a:p>
          <a:p>
            <a:pPr lvl="1" algn="just">
              <a:lnSpc>
                <a:spcPct val="100000"/>
              </a:lnSpc>
            </a:pPr>
            <a:r>
              <a:rPr lang="fr-CA" dirty="0" smtClean="0"/>
              <a:t>la maladie </a:t>
            </a:r>
            <a:r>
              <a:rPr lang="fr-CA" dirty="0"/>
              <a:t>pulmonaire obstructive chronique (MPOC)</a:t>
            </a:r>
          </a:p>
          <a:p>
            <a:pPr lvl="1" algn="just">
              <a:lnSpc>
                <a:spcPct val="100000"/>
              </a:lnSpc>
            </a:pPr>
            <a:r>
              <a:rPr lang="fr-CA" dirty="0" smtClean="0"/>
              <a:t>le cancer</a:t>
            </a:r>
            <a:endParaRPr lang="fr-CA" dirty="0"/>
          </a:p>
          <a:p>
            <a:pPr lvl="1" algn="just">
              <a:lnSpc>
                <a:spcPct val="100000"/>
              </a:lnSpc>
            </a:pPr>
            <a:r>
              <a:rPr lang="fr-CA" dirty="0" smtClean="0"/>
              <a:t>l’arthrite</a:t>
            </a:r>
            <a:endParaRPr lang="fr-CA" dirty="0"/>
          </a:p>
          <a:p>
            <a:pPr lvl="1" algn="just">
              <a:lnSpc>
                <a:spcPct val="100000"/>
              </a:lnSpc>
            </a:pPr>
            <a:r>
              <a:rPr lang="fr-CA" dirty="0" smtClean="0"/>
              <a:t>les maladies </a:t>
            </a:r>
            <a:r>
              <a:rPr lang="fr-CA" dirty="0"/>
              <a:t>cardiovasculaires</a:t>
            </a:r>
          </a:p>
          <a:p>
            <a:pPr algn="just">
              <a:lnSpc>
                <a:spcPct val="100000"/>
              </a:lnSpc>
            </a:pPr>
            <a:r>
              <a:rPr lang="fr-CA" dirty="0"/>
              <a:t>L’analyse des données a </a:t>
            </a:r>
            <a:r>
              <a:rPr lang="fr-CA" dirty="0" smtClean="0"/>
              <a:t>permis d’établir, entre autres :</a:t>
            </a:r>
            <a:endParaRPr lang="fr-CA" dirty="0"/>
          </a:p>
          <a:p>
            <a:pPr lvl="1" algn="just">
              <a:lnSpc>
                <a:spcPct val="100000"/>
              </a:lnSpc>
            </a:pPr>
            <a:r>
              <a:rPr lang="fr-CA" spc="-70" dirty="0" smtClean="0"/>
              <a:t>que des diagnostics </a:t>
            </a:r>
            <a:r>
              <a:rPr lang="fr-CA" spc="-70" dirty="0"/>
              <a:t>d’anémie </a:t>
            </a:r>
            <a:r>
              <a:rPr lang="fr-CA" spc="-70" dirty="0" smtClean="0"/>
              <a:t>sont ultérieurement suivis de </a:t>
            </a:r>
            <a:r>
              <a:rPr lang="fr-CA" spc="-70" dirty="0"/>
              <a:t>la découverte d’un cancer du </a:t>
            </a:r>
            <a:r>
              <a:rPr lang="fr-CA" spc="-70" dirty="0" smtClean="0"/>
              <a:t>côlon</a:t>
            </a:r>
            <a:endParaRPr lang="fr-CA" spc="-70" dirty="0"/>
          </a:p>
          <a:p>
            <a:pPr lvl="1" algn="just">
              <a:lnSpc>
                <a:spcPct val="100000"/>
              </a:lnSpc>
            </a:pPr>
            <a:r>
              <a:rPr lang="fr-CA" dirty="0" smtClean="0"/>
              <a:t>que la </a:t>
            </a:r>
            <a:r>
              <a:rPr lang="fr-CA" dirty="0"/>
              <a:t>goutte </a:t>
            </a:r>
            <a:r>
              <a:rPr lang="fr-CA" dirty="0" smtClean="0"/>
              <a:t>est un précurseur de maladies cardiovasculaires</a:t>
            </a:r>
            <a:endParaRPr lang="fr-CA" dirty="0"/>
          </a:p>
          <a:p>
            <a:pPr lvl="1" algn="just">
              <a:lnSpc>
                <a:spcPct val="100000"/>
              </a:lnSpc>
            </a:pPr>
            <a:r>
              <a:rPr lang="fr-CA" dirty="0" smtClean="0"/>
              <a:t>que la </a:t>
            </a:r>
            <a:r>
              <a:rPr lang="fr-CA" dirty="0"/>
              <a:t>MPOC est </a:t>
            </a:r>
            <a:r>
              <a:rPr lang="fr-CA" b="1" dirty="0"/>
              <a:t>sous-diagnostiquée</a:t>
            </a:r>
            <a:r>
              <a:rPr lang="fr-CA" dirty="0"/>
              <a:t> et </a:t>
            </a:r>
            <a:r>
              <a:rPr lang="fr-CA" b="1" dirty="0"/>
              <a:t>sous-traitée</a:t>
            </a:r>
            <a:r>
              <a:rPr lang="fr-CA" dirty="0"/>
              <a:t>.</a:t>
            </a:r>
          </a:p>
        </p:txBody>
      </p:sp>
    </p:spTree>
    <p:extLst>
      <p:ext uri="{BB962C8B-B14F-4D97-AF65-F5344CB8AC3E}">
        <p14:creationId xmlns:p14="http://schemas.microsoft.com/office/powerpoint/2010/main" val="180296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rotWithShape="1">
          <a:blip r:embed="rId4" cstate="email">
            <a:extLst>
              <a:ext uri="{28A0092B-C50C-407E-A947-70E740481C1C}">
                <a14:useLocalDpi xmlns:a14="http://schemas.microsoft.com/office/drawing/2010/main" val="0"/>
              </a:ext>
            </a:extLst>
          </a:blip>
          <a:srcRect/>
          <a:stretch/>
        </p:blipFill>
        <p:spPr>
          <a:xfrm>
            <a:off x="532095" y="278585"/>
            <a:ext cx="11244106" cy="6110577"/>
          </a:xfrm>
        </p:spPr>
      </p:pic>
    </p:spTree>
    <p:extLst>
      <p:ext uri="{BB962C8B-B14F-4D97-AF65-F5344CB8AC3E}">
        <p14:creationId xmlns:p14="http://schemas.microsoft.com/office/powerpoint/2010/main" val="57756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877347" y="64296"/>
            <a:ext cx="10606271" cy="6749775"/>
          </a:xfrm>
        </p:spPr>
      </p:pic>
      <p:sp>
        <p:nvSpPr>
          <p:cNvPr id="2" name="Rectangle 1">
            <a:extLst>
              <a:ext uri="{FF2B5EF4-FFF2-40B4-BE49-F238E27FC236}">
                <a16:creationId xmlns="" xmlns:a16="http://schemas.microsoft.com/office/drawing/2014/main" id="{708D7553-543D-3F4E-98D4-9B99C3ED5A70}"/>
              </a:ext>
            </a:extLst>
          </p:cNvPr>
          <p:cNvSpPr/>
          <p:nvPr>
            <p:custDataLst>
              <p:tags r:id="rId2"/>
            </p:custDataLst>
          </p:nvPr>
        </p:nvSpPr>
        <p:spPr>
          <a:xfrm>
            <a:off x="278606" y="257175"/>
            <a:ext cx="692944" cy="1900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ABCC2740-E490-784F-BE00-CD94798750E1}"/>
              </a:ext>
            </a:extLst>
          </p:cNvPr>
          <p:cNvSpPr/>
          <p:nvPr>
            <p:custDataLst>
              <p:tags r:id="rId3"/>
            </p:custDataLst>
          </p:nvPr>
        </p:nvSpPr>
        <p:spPr>
          <a:xfrm>
            <a:off x="278606" y="6350794"/>
            <a:ext cx="1000125" cy="407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389907BA-936D-E64A-AF15-97B5F79812EB}"/>
              </a:ext>
            </a:extLst>
          </p:cNvPr>
          <p:cNvSpPr/>
          <p:nvPr>
            <p:custDataLst>
              <p:tags r:id="rId4"/>
            </p:custDataLst>
          </p:nvPr>
        </p:nvSpPr>
        <p:spPr>
          <a:xfrm>
            <a:off x="11476474" y="366712"/>
            <a:ext cx="692944" cy="6391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7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61394F-787E-4A43-AF85-C8AE37063606}"/>
              </a:ext>
            </a:extLst>
          </p:cNvPr>
          <p:cNvSpPr>
            <a:spLocks noGrp="1"/>
          </p:cNvSpPr>
          <p:nvPr>
            <p:ph type="title"/>
            <p:custDataLst>
              <p:tags r:id="rId1"/>
            </p:custDataLst>
          </p:nvPr>
        </p:nvSpPr>
        <p:spPr/>
        <p:txBody>
          <a:bodyPr/>
          <a:lstStyle/>
          <a:p>
            <a:r>
              <a:rPr lang="fr-CA" dirty="0"/>
              <a:t>OBJECTIFS D’APPRENTISSAGE</a:t>
            </a:r>
          </a:p>
        </p:txBody>
      </p:sp>
      <p:sp>
        <p:nvSpPr>
          <p:cNvPr id="3" name="Content Placeholder 2">
            <a:extLst>
              <a:ext uri="{FF2B5EF4-FFF2-40B4-BE49-F238E27FC236}">
                <a16:creationId xmlns="" xmlns:a16="http://schemas.microsoft.com/office/drawing/2014/main" id="{739E313C-DACA-544B-A3ED-1FEA680DBEFF}"/>
              </a:ext>
            </a:extLst>
          </p:cNvPr>
          <p:cNvSpPr>
            <a:spLocks noGrp="1"/>
          </p:cNvSpPr>
          <p:nvPr>
            <p:ph idx="1"/>
            <p:custDataLst>
              <p:tags r:id="rId2"/>
            </p:custDataLst>
          </p:nvPr>
        </p:nvSpPr>
        <p:spPr/>
        <p:txBody>
          <a:bodyPr/>
          <a:lstStyle/>
          <a:p>
            <a:r>
              <a:rPr lang="fr-CA" dirty="0"/>
              <a:t>Se familiariser avec les différentes approches d’apprentissage statistique (supervisé, non supervisé, etc.).</a:t>
            </a:r>
          </a:p>
          <a:p>
            <a:endParaRPr lang="en-US" sz="500" dirty="0"/>
          </a:p>
          <a:p>
            <a:r>
              <a:rPr lang="fr-CA" dirty="0"/>
              <a:t>Se familiariser avec les concepts fondamentaux des règles d’association et leur application aux données.</a:t>
            </a:r>
          </a:p>
        </p:txBody>
      </p:sp>
    </p:spTree>
    <p:extLst>
      <p:ext uri="{BB962C8B-B14F-4D97-AF65-F5344CB8AC3E}">
        <p14:creationId xmlns:p14="http://schemas.microsoft.com/office/powerpoint/2010/main" val="71109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83123" y="2198234"/>
            <a:ext cx="11812522" cy="3779821"/>
          </a:xfrm>
        </p:spPr>
      </p:pic>
      <p:sp>
        <p:nvSpPr>
          <p:cNvPr id="3" name="Title 1">
            <a:extLst>
              <a:ext uri="{FF2B5EF4-FFF2-40B4-BE49-F238E27FC236}">
                <a16:creationId xmlns="" xmlns:a16="http://schemas.microsoft.com/office/drawing/2014/main" id="{ACBFA7BC-3D4C-A846-980B-40C44235290A}"/>
              </a:ext>
            </a:extLst>
          </p:cNvPr>
          <p:cNvSpPr>
            <a:spLocks noGrp="1"/>
          </p:cNvSpPr>
          <p:nvPr>
            <p:ph type="title"/>
            <p:custDataLst>
              <p:tags r:id="rId2"/>
            </p:custDataLst>
          </p:nvPr>
        </p:nvSpPr>
        <p:spPr>
          <a:xfrm>
            <a:off x="581192" y="702156"/>
            <a:ext cx="11029616" cy="1013800"/>
          </a:xfrm>
        </p:spPr>
        <p:txBody>
          <a:bodyPr/>
          <a:lstStyle/>
          <a:p>
            <a:r>
              <a:rPr lang="fr-CA"/>
              <a:t>Résultats</a:t>
            </a:r>
          </a:p>
        </p:txBody>
      </p:sp>
    </p:spTree>
    <p:extLst>
      <p:ext uri="{BB962C8B-B14F-4D97-AF65-F5344CB8AC3E}">
        <p14:creationId xmlns:p14="http://schemas.microsoft.com/office/powerpoint/2010/main" val="768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À retenir </a:t>
            </a:r>
          </a:p>
        </p:txBody>
      </p:sp>
      <p:sp>
        <p:nvSpPr>
          <p:cNvPr id="3" name="Content Placeholder 2"/>
          <p:cNvSpPr>
            <a:spLocks noGrp="1"/>
          </p:cNvSpPr>
          <p:nvPr>
            <p:ph idx="1"/>
            <p:custDataLst>
              <p:tags r:id="rId2"/>
            </p:custDataLst>
          </p:nvPr>
        </p:nvSpPr>
        <p:spPr>
          <a:xfrm>
            <a:off x="581192" y="2165748"/>
            <a:ext cx="11029615" cy="4140767"/>
          </a:xfrm>
        </p:spPr>
        <p:txBody>
          <a:bodyPr>
            <a:noAutofit/>
          </a:bodyPr>
          <a:lstStyle/>
          <a:p>
            <a:pPr algn="just">
              <a:lnSpc>
                <a:spcPct val="100000"/>
              </a:lnSpc>
            </a:pPr>
            <a:r>
              <a:rPr lang="fr-CA" sz="2400" spc="-90" dirty="0"/>
              <a:t>Les données permettent d’</a:t>
            </a:r>
            <a:r>
              <a:rPr lang="fr-CA" sz="2400" b="1" spc="-90" dirty="0"/>
              <a:t>étudier les maladies dans un contexte plus large</a:t>
            </a:r>
            <a:r>
              <a:rPr lang="fr-CA" sz="2400" spc="-90" dirty="0"/>
              <a:t>.</a:t>
            </a:r>
          </a:p>
          <a:p>
            <a:pPr algn="just">
              <a:lnSpc>
                <a:spcPct val="100000"/>
              </a:lnSpc>
            </a:pPr>
            <a:endParaRPr lang="en-US" sz="100" spc="-90" dirty="0"/>
          </a:p>
          <a:p>
            <a:pPr algn="just">
              <a:lnSpc>
                <a:spcPct val="100000"/>
              </a:lnSpc>
            </a:pPr>
            <a:r>
              <a:rPr lang="fr-CA" sz="2400" spc="-90" dirty="0"/>
              <a:t>La recherche pourrait avoir des </a:t>
            </a:r>
            <a:r>
              <a:rPr lang="fr-CA" sz="2400" b="1" spc="-90" dirty="0"/>
              <a:t>effets bénéfiques tangibles sur la santé</a:t>
            </a:r>
            <a:r>
              <a:rPr lang="fr-CA" sz="2400" spc="-90" dirty="0"/>
              <a:t> à mesure que nous dépasserons le stade de la médecine universelle.</a:t>
            </a:r>
          </a:p>
          <a:p>
            <a:pPr algn="just">
              <a:lnSpc>
                <a:spcPct val="100000"/>
              </a:lnSpc>
            </a:pPr>
            <a:endParaRPr lang="en-US" sz="100" spc="-90" dirty="0"/>
          </a:p>
          <a:p>
            <a:pPr algn="just">
              <a:lnSpc>
                <a:spcPct val="100000"/>
              </a:lnSpc>
            </a:pPr>
            <a:r>
              <a:rPr lang="fr-CA" sz="2400" spc="-90" dirty="0"/>
              <a:t>Le fait d’identifier tôt un modèle de risque pour la santé nous permettra de mieux </a:t>
            </a:r>
            <a:r>
              <a:rPr lang="fr-CA" sz="2400" b="1" spc="-90" dirty="0"/>
              <a:t>prévenir et traiter les maladies graves</a:t>
            </a:r>
            <a:r>
              <a:rPr lang="fr-CA" sz="2400" spc="-90" dirty="0"/>
              <a:t>.</a:t>
            </a:r>
          </a:p>
          <a:p>
            <a:pPr algn="just">
              <a:lnSpc>
                <a:spcPct val="100000"/>
              </a:lnSpc>
            </a:pPr>
            <a:endParaRPr lang="en-US" sz="100" spc="-90" dirty="0"/>
          </a:p>
          <a:p>
            <a:pPr algn="just">
              <a:lnSpc>
                <a:spcPct val="100000"/>
              </a:lnSpc>
            </a:pPr>
            <a:r>
              <a:rPr lang="fr-CA" sz="2400" spc="-90" dirty="0"/>
              <a:t>Au lieu d’examiner chaque maladie de façon isolée, il est possible de le voir comme un système complexe avec de nombreux facteurs d’interaction différents. </a:t>
            </a:r>
          </a:p>
          <a:p>
            <a:pPr algn="just">
              <a:lnSpc>
                <a:spcPct val="100000"/>
              </a:lnSpc>
            </a:pPr>
            <a:endParaRPr lang="en-US" sz="100" spc="-90" dirty="0"/>
          </a:p>
          <a:p>
            <a:pPr algn="just">
              <a:lnSpc>
                <a:spcPct val="100000"/>
              </a:lnSpc>
            </a:pPr>
            <a:r>
              <a:rPr lang="fr-CA" sz="2400" spc="-90" dirty="0"/>
              <a:t>L’ordre d’apparition des différentes maladies peut aider à trouver des </a:t>
            </a:r>
            <a:r>
              <a:rPr lang="fr-CA" sz="2400" b="1" spc="-90" dirty="0"/>
              <a:t>tendances</a:t>
            </a:r>
            <a:r>
              <a:rPr lang="fr-CA" sz="2400" spc="-90" dirty="0"/>
              <a:t> et des </a:t>
            </a:r>
            <a:r>
              <a:rPr lang="fr-CA" sz="2400" b="1" spc="-90" dirty="0"/>
              <a:t>corrélations complexes</a:t>
            </a:r>
            <a:r>
              <a:rPr lang="fr-CA" sz="2400" spc="-90" dirty="0"/>
              <a:t> indiquant la direction à prendre pour chaque personne.</a:t>
            </a:r>
          </a:p>
        </p:txBody>
      </p:sp>
    </p:spTree>
    <p:extLst>
      <p:ext uri="{BB962C8B-B14F-4D97-AF65-F5344CB8AC3E}">
        <p14:creationId xmlns:p14="http://schemas.microsoft.com/office/powerpoint/2010/main" val="38732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normAutofit/>
          </a:bodyPr>
          <a:lstStyle/>
          <a:p>
            <a:pPr algn="ctr"/>
            <a:r>
              <a:rPr lang="fr-CA"/>
              <a:t>Cette recherche est-elle applicable au contexte canadien? Au contexte chinois?</a:t>
            </a:r>
          </a:p>
          <a:p>
            <a:pPr algn="ctr"/>
            <a:endParaRPr lang="en-US" dirty="0"/>
          </a:p>
          <a:p>
            <a:pPr algn="ctr"/>
            <a:r>
              <a:rPr lang="fr-CA"/>
              <a:t>Selon vous, quels étaient certains des défis techniques?</a:t>
            </a:r>
          </a:p>
        </p:txBody>
      </p:sp>
      <p:sp>
        <p:nvSpPr>
          <p:cNvPr id="4" name="Title 1">
            <a:extLst>
              <a:ext uri="{FF2B5EF4-FFF2-40B4-BE49-F238E27FC236}">
                <a16:creationId xmlns=""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DISCUSSION</a:t>
            </a:r>
          </a:p>
        </p:txBody>
      </p:sp>
    </p:spTree>
    <p:extLst>
      <p:ext uri="{BB962C8B-B14F-4D97-AF65-F5344CB8AC3E}">
        <p14:creationId xmlns:p14="http://schemas.microsoft.com/office/powerpoint/2010/main" val="135136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Notions de base sur les règles d’association</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 xmlns:a16="http://schemas.microsoft.com/office/drawing/2014/main" id="{4A52D817-11F0-B242-AD55-B5050D172CC7}"/>
              </a:ext>
            </a:extLst>
          </p:cNvPr>
          <p:cNvSpPr/>
          <p:nvPr>
            <p:custDataLst>
              <p:tags r:id="rId3"/>
            </p:custDataLst>
          </p:nvPr>
        </p:nvSpPr>
        <p:spPr>
          <a:xfrm>
            <a:off x="2872596" y="5523726"/>
            <a:ext cx="6685472" cy="553998"/>
          </a:xfrm>
          <a:prstGeom prst="rect">
            <a:avLst/>
          </a:prstGeom>
        </p:spPr>
        <p:txBody>
          <a:bodyPr wrap="square">
            <a:spAutoFit/>
          </a:bodyPr>
          <a:lstStyle/>
          <a:p>
            <a:pPr algn="ctr"/>
            <a:r>
              <a:rPr lang="fr-CA" dirty="0">
                <a:solidFill>
                  <a:schemeClr val="bg1"/>
                </a:solidFill>
                <a:latin typeface="Dagny OT" panose="020B0504020201020104" pitchFamily="34" charset="77"/>
              </a:rPr>
              <a:t>« La corrélation n’est pas la causalité. Mais c’est un gros indice. »</a:t>
            </a:r>
          </a:p>
          <a:p>
            <a:pPr algn="r"/>
            <a:r>
              <a:rPr lang="fr-CA" sz="1200" dirty="0">
                <a:solidFill>
                  <a:schemeClr val="bg1"/>
                </a:solidFill>
                <a:latin typeface="Dagny OT" panose="020B0504020201020104" pitchFamily="34" charset="77"/>
                <a:cs typeface="Helvetica" panose="020B0604020202020204" pitchFamily="34" charset="0"/>
              </a:rPr>
              <a:t>(E. </a:t>
            </a:r>
            <a:r>
              <a:rPr lang="fr-CA" sz="1200" dirty="0" err="1">
                <a:solidFill>
                  <a:schemeClr val="bg1"/>
                </a:solidFill>
                <a:latin typeface="Dagny OT" panose="020B0504020201020104" pitchFamily="34" charset="77"/>
                <a:cs typeface="Helvetica" panose="020B0604020202020204" pitchFamily="34" charset="0"/>
              </a:rPr>
              <a:t>Tufte</a:t>
            </a:r>
            <a:r>
              <a:rPr lang="fr-CA" sz="1200" dirty="0">
                <a:solidFill>
                  <a:schemeClr val="bg1"/>
                </a:solidFill>
                <a:latin typeface="Dagny OT" panose="020B0504020201020104" pitchFamily="34" charset="77"/>
                <a:cs typeface="Helvetica" panose="020B0604020202020204" pitchFamily="34" charset="0"/>
              </a:rPr>
              <a:t>) </a:t>
            </a:r>
          </a:p>
        </p:txBody>
      </p:sp>
    </p:spTree>
    <p:extLst>
      <p:ext uri="{BB962C8B-B14F-4D97-AF65-F5344CB8AC3E}">
        <p14:creationId xmlns:p14="http://schemas.microsoft.com/office/powerpoint/2010/main" val="39133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Notions de base sur les règles d’association</a:t>
            </a:r>
          </a:p>
        </p:txBody>
      </p:sp>
      <p:sp>
        <p:nvSpPr>
          <p:cNvPr id="3" name="Content Placeholder 2"/>
          <p:cNvSpPr>
            <a:spLocks noGrp="1"/>
          </p:cNvSpPr>
          <p:nvPr>
            <p:ph idx="1"/>
            <p:custDataLst>
              <p:tags r:id="rId2"/>
            </p:custDataLst>
          </p:nvPr>
        </p:nvSpPr>
        <p:spPr/>
        <p:txBody>
          <a:bodyPr>
            <a:normAutofit fontScale="92500"/>
          </a:bodyPr>
          <a:lstStyle/>
          <a:p>
            <a:pPr algn="just">
              <a:lnSpc>
                <a:spcPct val="100000"/>
              </a:lnSpc>
            </a:pPr>
            <a:r>
              <a:rPr lang="fr-CA" b="1" dirty="0"/>
              <a:t>La découverte de règles d’association</a:t>
            </a:r>
            <a:r>
              <a:rPr lang="fr-CA" dirty="0"/>
              <a:t> est un type d’apprentissage non supervisé qui trouve des liens entre des attributs (et des combinaisons d’attributs).</a:t>
            </a:r>
          </a:p>
          <a:p>
            <a:pPr algn="just">
              <a:lnSpc>
                <a:spcPct val="100000"/>
              </a:lnSpc>
            </a:pPr>
            <a:endParaRPr lang="en-US" sz="500" dirty="0"/>
          </a:p>
          <a:p>
            <a:pPr algn="just">
              <a:lnSpc>
                <a:spcPct val="100000"/>
              </a:lnSpc>
            </a:pPr>
            <a:r>
              <a:rPr lang="fr-CA" b="1" dirty="0"/>
              <a:t>Exemple :</a:t>
            </a:r>
            <a:r>
              <a:rPr lang="fr-CA" dirty="0"/>
              <a:t> nous pourrions analyser un ensemble de données sur les activités physiques et les habitudes d’achat de la population nord-américaine et découvrir que </a:t>
            </a:r>
          </a:p>
          <a:p>
            <a:pPr lvl="1" algn="just">
              <a:lnSpc>
                <a:spcPct val="100000"/>
              </a:lnSpc>
            </a:pPr>
            <a:r>
              <a:rPr lang="fr-CA" i="1" dirty="0"/>
              <a:t>les coureurs qui sont aussi des triathloniens</a:t>
            </a:r>
            <a:r>
              <a:rPr lang="fr-CA" dirty="0"/>
              <a:t> </a:t>
            </a:r>
            <a:r>
              <a:rPr lang="fr-CA" dirty="0" smtClean="0"/>
              <a:t>(l’</a:t>
            </a:r>
            <a:r>
              <a:rPr lang="fr-CA" b="1" dirty="0" smtClean="0"/>
              <a:t>antécédent</a:t>
            </a:r>
            <a:r>
              <a:rPr lang="fr-CA" dirty="0" smtClean="0"/>
              <a:t>) </a:t>
            </a:r>
            <a:r>
              <a:rPr lang="fr-CA" dirty="0"/>
              <a:t>ont tendance à </a:t>
            </a:r>
            <a:r>
              <a:rPr lang="fr-CA" i="1" dirty="0"/>
              <a:t>conduire des </a:t>
            </a:r>
            <a:r>
              <a:rPr lang="fr-CA" i="1" dirty="0" err="1"/>
              <a:t>Subarus</a:t>
            </a:r>
            <a:r>
              <a:rPr lang="fr-CA" i="1" dirty="0"/>
              <a:t>, à boire des </a:t>
            </a:r>
            <a:r>
              <a:rPr lang="fr-CA" i="1" dirty="0" smtClean="0"/>
              <a:t>bières de microbrasserie </a:t>
            </a:r>
            <a:r>
              <a:rPr lang="fr-CA" i="1" dirty="0"/>
              <a:t>et à utiliser des téléphones intelligents </a:t>
            </a:r>
            <a:r>
              <a:rPr lang="fr-CA" dirty="0" smtClean="0"/>
              <a:t>(le </a:t>
            </a:r>
            <a:r>
              <a:rPr lang="fr-CA" b="1" dirty="0" smtClean="0"/>
              <a:t>conséquent</a:t>
            </a:r>
            <a:r>
              <a:rPr lang="fr-CA" dirty="0" smtClean="0"/>
              <a:t>);</a:t>
            </a:r>
            <a:endParaRPr lang="fr-CA" dirty="0"/>
          </a:p>
          <a:p>
            <a:pPr lvl="1" algn="just">
              <a:lnSpc>
                <a:spcPct val="100000"/>
              </a:lnSpc>
            </a:pPr>
            <a:r>
              <a:rPr lang="fr-CA" dirty="0" smtClean="0"/>
              <a:t>les </a:t>
            </a:r>
            <a:r>
              <a:rPr lang="fr-CA" dirty="0"/>
              <a:t>personnes qui ont acheté de l’équipement de gymnastique à domicile sont peu susceptibles de l’utiliser un an plus tard (pour </a:t>
            </a:r>
            <a:r>
              <a:rPr lang="fr-CA" dirty="0" smtClean="0"/>
              <a:t>ne nommer </a:t>
            </a:r>
            <a:r>
              <a:rPr lang="fr-CA" dirty="0"/>
              <a:t>que quelques possibilités fictives</a:t>
            </a:r>
            <a:r>
              <a:rPr lang="fr-CA" dirty="0" smtClean="0"/>
              <a:t>).</a:t>
            </a:r>
            <a:endParaRPr lang="fr-CA" dirty="0"/>
          </a:p>
          <a:p>
            <a:pPr algn="just"/>
            <a:endParaRPr lang="en-US" sz="100" dirty="0"/>
          </a:p>
        </p:txBody>
      </p:sp>
    </p:spTree>
    <p:extLst>
      <p:ext uri="{BB962C8B-B14F-4D97-AF65-F5344CB8AC3E}">
        <p14:creationId xmlns:p14="http://schemas.microsoft.com/office/powerpoint/2010/main" val="18905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Application </a:t>
            </a:r>
            <a:r>
              <a:rPr lang="fr-CA" dirty="0" smtClean="0"/>
              <a:t>originale</a:t>
            </a:r>
            <a:endParaRPr lang="fr-CA" dirty="0"/>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Les supermarchés enregistrent le contenu des paniers aux caisses pour déterminer les articles qui sont souvent achetés ensemble.</a:t>
            </a:r>
          </a:p>
          <a:p>
            <a:pPr algn="just">
              <a:lnSpc>
                <a:spcPct val="100000"/>
              </a:lnSpc>
            </a:pPr>
            <a:endParaRPr lang="en-CA" sz="500" dirty="0"/>
          </a:p>
          <a:p>
            <a:pPr algn="just">
              <a:lnSpc>
                <a:spcPct val="100000"/>
              </a:lnSpc>
            </a:pPr>
            <a:r>
              <a:rPr lang="fr-CA" b="1" dirty="0" smtClean="0"/>
              <a:t>Exemples </a:t>
            </a:r>
            <a:endParaRPr lang="fr-CA" b="1" dirty="0"/>
          </a:p>
          <a:p>
            <a:pPr lvl="1" algn="just">
              <a:lnSpc>
                <a:spcPct val="100000"/>
              </a:lnSpc>
            </a:pPr>
            <a:r>
              <a:rPr lang="fr-CA" dirty="0"/>
              <a:t>Le pain et le lait sont souvent achetés ensemble, mais ce n’est pas très intéressant étant donné la fréquence à laquelle ils sont achetés individuellement.</a:t>
            </a:r>
          </a:p>
          <a:p>
            <a:pPr lvl="1" algn="just">
              <a:lnSpc>
                <a:spcPct val="100000"/>
              </a:lnSpc>
            </a:pPr>
            <a:r>
              <a:rPr lang="fr-CA" dirty="0"/>
              <a:t>Les hot </a:t>
            </a:r>
            <a:r>
              <a:rPr lang="fr-CA" dirty="0" err="1"/>
              <a:t>dogs</a:t>
            </a:r>
            <a:r>
              <a:rPr lang="fr-CA" dirty="0"/>
              <a:t> et la moutarde sont aussi souvent achetés ensemble, mais plus rarement à l’unité.</a:t>
            </a:r>
          </a:p>
          <a:p>
            <a:pPr algn="just">
              <a:lnSpc>
                <a:spcPct val="100000"/>
              </a:lnSpc>
            </a:pPr>
            <a:endParaRPr lang="en-CA" sz="500" dirty="0"/>
          </a:p>
          <a:p>
            <a:pPr algn="just">
              <a:lnSpc>
                <a:spcPct val="100000"/>
              </a:lnSpc>
            </a:pPr>
            <a:r>
              <a:rPr lang="fr-CA" dirty="0" smtClean="0"/>
              <a:t>Ainsi, un </a:t>
            </a:r>
            <a:r>
              <a:rPr lang="fr-CA" dirty="0"/>
              <a:t>supermarché pourrait </a:t>
            </a:r>
            <a:r>
              <a:rPr lang="fr-CA" dirty="0" smtClean="0"/>
              <a:t>offrir </a:t>
            </a:r>
            <a:r>
              <a:rPr lang="fr-CA" dirty="0"/>
              <a:t>une réduction sur les hot </a:t>
            </a:r>
            <a:r>
              <a:rPr lang="fr-CA" dirty="0" err="1"/>
              <a:t>dogs</a:t>
            </a:r>
            <a:r>
              <a:rPr lang="fr-CA" dirty="0"/>
              <a:t> tout en augmentant le prix des condiments. </a:t>
            </a:r>
          </a:p>
          <a:p>
            <a:pPr algn="just"/>
            <a:endParaRPr lang="en-US" sz="100" dirty="0"/>
          </a:p>
        </p:txBody>
      </p:sp>
    </p:spTree>
    <p:extLst>
      <p:ext uri="{BB962C8B-B14F-4D97-AF65-F5344CB8AC3E}">
        <p14:creationId xmlns:p14="http://schemas.microsoft.com/office/powerpoint/2010/main" val="258866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applications</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t>Concepts </a:t>
            </a:r>
            <a:r>
              <a:rPr lang="fr-CA" b="1" dirty="0" smtClean="0"/>
              <a:t>apparentés</a:t>
            </a:r>
            <a:endParaRPr lang="fr-CA" b="1" dirty="0"/>
          </a:p>
          <a:p>
            <a:pPr lvl="1" algn="just">
              <a:lnSpc>
                <a:spcPct val="100000"/>
              </a:lnSpc>
            </a:pPr>
            <a:r>
              <a:rPr lang="fr-CA" dirty="0"/>
              <a:t>R</a:t>
            </a:r>
            <a:r>
              <a:rPr lang="fr-CA" dirty="0" smtClean="0"/>
              <a:t>echerche </a:t>
            </a:r>
            <a:r>
              <a:rPr lang="fr-CA" dirty="0"/>
              <a:t>de paires (triplets, etc.) de mots qui représentent un concept commun</a:t>
            </a:r>
          </a:p>
          <a:p>
            <a:pPr lvl="1" algn="just">
              <a:lnSpc>
                <a:spcPct val="100000"/>
              </a:lnSpc>
            </a:pPr>
            <a:r>
              <a:rPr lang="fr-CA" dirty="0"/>
              <a:t>{Ottawa, Sénateurs}, {Michelle, Obama}, {</a:t>
            </a:r>
            <a:r>
              <a:rPr lang="fr-CA" dirty="0" err="1"/>
              <a:t>veni</a:t>
            </a:r>
            <a:r>
              <a:rPr lang="fr-CA" dirty="0"/>
              <a:t>, </a:t>
            </a:r>
            <a:r>
              <a:rPr lang="fr-CA" dirty="0" err="1"/>
              <a:t>vidi</a:t>
            </a:r>
            <a:r>
              <a:rPr lang="fr-CA" dirty="0"/>
              <a:t>, </a:t>
            </a:r>
            <a:r>
              <a:rPr lang="fr-CA" dirty="0" err="1"/>
              <a:t>vici</a:t>
            </a:r>
            <a:r>
              <a:rPr lang="fr-CA" dirty="0"/>
              <a:t>}, etc.</a:t>
            </a:r>
          </a:p>
          <a:p>
            <a:pPr algn="just">
              <a:lnSpc>
                <a:spcPct val="100000"/>
              </a:lnSpc>
            </a:pPr>
            <a:endParaRPr lang="en-CA" sz="500" dirty="0"/>
          </a:p>
          <a:p>
            <a:pPr algn="just">
              <a:lnSpc>
                <a:spcPct val="100000"/>
              </a:lnSpc>
            </a:pPr>
            <a:r>
              <a:rPr lang="fr-CA" b="1" dirty="0"/>
              <a:t>Plagiat</a:t>
            </a:r>
          </a:p>
          <a:p>
            <a:pPr lvl="1" algn="just">
              <a:lnSpc>
                <a:spcPct val="100000"/>
              </a:lnSpc>
            </a:pPr>
            <a:r>
              <a:rPr lang="fr-CA" dirty="0" smtClean="0"/>
              <a:t>Recherche </a:t>
            </a:r>
            <a:r>
              <a:rPr lang="fr-CA" dirty="0"/>
              <a:t>de phrases qui apparaissent dans divers documents</a:t>
            </a:r>
          </a:p>
          <a:p>
            <a:pPr lvl="1" algn="just">
              <a:lnSpc>
                <a:spcPct val="100000"/>
              </a:lnSpc>
            </a:pPr>
            <a:r>
              <a:rPr lang="fr-CA" dirty="0" smtClean="0"/>
              <a:t>Recherche </a:t>
            </a:r>
            <a:r>
              <a:rPr lang="fr-CA" dirty="0"/>
              <a:t>de documents qui ont des phrases en commun</a:t>
            </a:r>
          </a:p>
          <a:p>
            <a:pPr algn="just">
              <a:lnSpc>
                <a:spcPct val="100000"/>
              </a:lnSpc>
            </a:pPr>
            <a:endParaRPr lang="en-CA" sz="500" dirty="0"/>
          </a:p>
          <a:p>
            <a:pPr algn="just">
              <a:lnSpc>
                <a:spcPct val="100000"/>
              </a:lnSpc>
            </a:pPr>
            <a:r>
              <a:rPr lang="fr-CA" b="1" dirty="0"/>
              <a:t>Biomarqueurs</a:t>
            </a:r>
          </a:p>
          <a:p>
            <a:pPr lvl="1" algn="just">
              <a:lnSpc>
                <a:spcPct val="100000"/>
              </a:lnSpc>
            </a:pPr>
            <a:r>
              <a:rPr lang="fr-CA" dirty="0"/>
              <a:t>maladies fréquemment associées à un ensemble de biomarqueurs</a:t>
            </a:r>
          </a:p>
        </p:txBody>
      </p:sp>
    </p:spTree>
    <p:extLst>
      <p:ext uri="{BB962C8B-B14F-4D97-AF65-F5344CB8AC3E}">
        <p14:creationId xmlns:p14="http://schemas.microsoft.com/office/powerpoint/2010/main" val="39772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utilisations</a:t>
            </a:r>
          </a:p>
        </p:txBody>
      </p:sp>
      <p:sp>
        <p:nvSpPr>
          <p:cNvPr id="3" name="Content Placeholder 2"/>
          <p:cNvSpPr>
            <a:spLocks noGrp="1"/>
          </p:cNvSpPr>
          <p:nvPr>
            <p:ph idx="1"/>
            <p:custDataLst>
              <p:tags r:id="rId2"/>
            </p:custDataLst>
          </p:nvPr>
        </p:nvSpPr>
        <p:spPr>
          <a:xfrm>
            <a:off x="581192" y="2180496"/>
            <a:ext cx="11219744" cy="4140767"/>
          </a:xfrm>
        </p:spPr>
        <p:txBody>
          <a:bodyPr/>
          <a:lstStyle/>
          <a:p>
            <a:pPr algn="just">
              <a:lnSpc>
                <a:spcPct val="100000"/>
              </a:lnSpc>
            </a:pPr>
            <a:r>
              <a:rPr lang="fr-CA" dirty="0"/>
              <a:t>Établissement de prévisions et prise de décisions en fonction de ces règles</a:t>
            </a:r>
          </a:p>
          <a:p>
            <a:pPr algn="just">
              <a:lnSpc>
                <a:spcPct val="100000"/>
              </a:lnSpc>
            </a:pPr>
            <a:endParaRPr lang="en-US" sz="1000" dirty="0"/>
          </a:p>
          <a:p>
            <a:pPr>
              <a:lnSpc>
                <a:spcPct val="100000"/>
              </a:lnSpc>
            </a:pPr>
            <a:r>
              <a:rPr lang="fr-CA" dirty="0"/>
              <a:t>Modification des circonstances ou de l’environnement pour tirer parti de ces corrélations</a:t>
            </a:r>
          </a:p>
          <a:p>
            <a:pPr algn="just">
              <a:lnSpc>
                <a:spcPct val="100000"/>
              </a:lnSpc>
            </a:pPr>
            <a:endParaRPr lang="en-US" sz="1000" dirty="0"/>
          </a:p>
          <a:p>
            <a:pPr algn="just">
              <a:lnSpc>
                <a:spcPct val="100000"/>
              </a:lnSpc>
            </a:pPr>
            <a:r>
              <a:rPr lang="fr-CA" dirty="0"/>
              <a:t>Utilisation des liens pour modifier la probabilité de certains résultats</a:t>
            </a:r>
          </a:p>
          <a:p>
            <a:pPr algn="just">
              <a:lnSpc>
                <a:spcPct val="100000"/>
              </a:lnSpc>
            </a:pPr>
            <a:endParaRPr lang="en-US" sz="1000" dirty="0"/>
          </a:p>
          <a:p>
            <a:pPr algn="just">
              <a:lnSpc>
                <a:spcPct val="100000"/>
              </a:lnSpc>
            </a:pPr>
            <a:r>
              <a:rPr lang="fr-CA" dirty="0"/>
              <a:t>Imputation des données manquantes</a:t>
            </a:r>
          </a:p>
          <a:p>
            <a:pPr algn="just">
              <a:lnSpc>
                <a:spcPct val="100000"/>
              </a:lnSpc>
            </a:pPr>
            <a:endParaRPr lang="en-US" sz="1000" dirty="0"/>
          </a:p>
          <a:p>
            <a:pPr algn="just">
              <a:lnSpc>
                <a:spcPct val="100000"/>
              </a:lnSpc>
            </a:pPr>
            <a:r>
              <a:rPr lang="fr-CA" dirty="0"/>
              <a:t>Remplissage automatique et correction automatique du texte</a:t>
            </a:r>
          </a:p>
        </p:txBody>
      </p:sp>
    </p:spTree>
    <p:extLst>
      <p:ext uri="{BB962C8B-B14F-4D97-AF65-F5344CB8AC3E}">
        <p14:creationId xmlns:p14="http://schemas.microsoft.com/office/powerpoint/2010/main" val="44095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normAutofit/>
          </a:bodyPr>
          <a:lstStyle/>
          <a:p>
            <a:pPr algn="ctr"/>
            <a:r>
              <a:rPr lang="fr-CA" dirty="0"/>
              <a:t>Quelles sont certaines applications des règles d’association en matière de politique publique/gouvernementale? </a:t>
            </a:r>
          </a:p>
        </p:txBody>
      </p:sp>
      <p:sp>
        <p:nvSpPr>
          <p:cNvPr id="4" name="Title 1">
            <a:extLst>
              <a:ext uri="{FF2B5EF4-FFF2-40B4-BE49-F238E27FC236}">
                <a16:creationId xmlns=""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DISCUSSION</a:t>
            </a:r>
          </a:p>
        </p:txBody>
      </p:sp>
    </p:spTree>
    <p:extLst>
      <p:ext uri="{BB962C8B-B14F-4D97-AF65-F5344CB8AC3E}">
        <p14:creationId xmlns:p14="http://schemas.microsoft.com/office/powerpoint/2010/main" val="431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Causalité et corrélation</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pPr algn="just">
                  <a:lnSpc>
                    <a:spcPct val="100000"/>
                  </a:lnSpc>
                </a:pPr>
                <a:r>
                  <a:rPr lang="fr-CA" dirty="0"/>
                  <a:t>Les règles d’association peuvent automatiser la découverte d’hypothèses, mais il faut rester </a:t>
                </a:r>
                <a:r>
                  <a:rPr lang="fr-CA" b="1" dirty="0"/>
                  <a:t>prudent en matière de corrélation</a:t>
                </a:r>
                <a:r>
                  <a:rPr lang="fr-CA" dirty="0"/>
                  <a:t> (ce qui est moins répandu chez les scientifiques des données qu’on ne l’espère...).</a:t>
                </a:r>
              </a:p>
              <a:p>
                <a:pPr algn="just">
                  <a:lnSpc>
                    <a:spcPct val="100000"/>
                  </a:lnSpc>
                </a:pPr>
                <a:endParaRPr lang="en-US" sz="500" dirty="0"/>
              </a:p>
              <a:p>
                <a:pPr algn="just">
                  <a:lnSpc>
                    <a:spcPct val="100000"/>
                  </a:lnSpc>
                </a:pPr>
                <a:r>
                  <a:rPr lang="fr-CA" dirty="0"/>
                  <a:t>Si les attributs </a:t>
                </a: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r>
                  <a:rPr lang="fr-CA" dirty="0"/>
                  <a:t> sont corrélés, il y a (au moins) cinq possibilités :</a:t>
                </a:r>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r>
                  <a:rPr lang="fr-CA" dirty="0"/>
                  <a:t> sont </a:t>
                </a:r>
                <a:r>
                  <a:rPr lang="fr-CA" b="1" dirty="0"/>
                  <a:t>entièrement corrélés par hasard </a:t>
                </a:r>
                <a:r>
                  <a:rPr lang="fr-CA" dirty="0"/>
                  <a:t>dans cet ensemble de données particulier</a:t>
                </a:r>
              </a:p>
              <a:p>
                <a:pPr lvl="1" algn="just">
                  <a:lnSpc>
                    <a:spcPct val="100000"/>
                  </a:lnSpc>
                </a:pPr>
                <a14:m>
                  <m:oMath xmlns:m="http://schemas.openxmlformats.org/officeDocument/2006/math">
                    <m:r>
                      <a:rPr lang="en-US" i="1" dirty="0">
                        <a:latin typeface="Cambria Math" panose="02040503050406030204" pitchFamily="18" charset="0"/>
                      </a:rPr>
                      <m:t>𝐴</m:t>
                    </m:r>
                  </m:oMath>
                </a14:m>
                <a:r>
                  <a:rPr lang="fr-CA" dirty="0"/>
                  <a:t> est un nouvel étiquetage de </a:t>
                </a:r>
                <a14:m>
                  <m:oMath xmlns:m="http://schemas.openxmlformats.org/officeDocument/2006/math">
                    <m:r>
                      <a:rPr lang="en-US" i="1" dirty="0">
                        <a:latin typeface="Cambria Math" panose="02040503050406030204" pitchFamily="18" charset="0"/>
                      </a:rPr>
                      <m:t>𝐵</m:t>
                    </m:r>
                  </m:oMath>
                </a14:m>
                <a:endParaRPr lang="fr-CA" dirty="0"/>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fr-CA" dirty="0"/>
                  <a:t> donne </a:t>
                </a:r>
                <a14:m>
                  <m:oMath xmlns:m="http://schemas.openxmlformats.org/officeDocument/2006/math">
                    <m:r>
                      <a:rPr lang="en-US" i="1" dirty="0" smtClean="0">
                        <a:latin typeface="Cambria Math" panose="02040503050406030204" pitchFamily="18" charset="0"/>
                      </a:rPr>
                      <m:t>𝐵</m:t>
                    </m:r>
                  </m:oMath>
                </a14:m>
                <a:endParaRPr lang="fr-CA" dirty="0"/>
              </a:p>
              <a:p>
                <a:pPr lvl="1" algn="just">
                  <a:lnSpc>
                    <a:spcPct val="100000"/>
                  </a:lnSpc>
                </a:pPr>
                <a14:m>
                  <m:oMath xmlns:m="http://schemas.openxmlformats.org/officeDocument/2006/math">
                    <m:r>
                      <a:rPr lang="en-US" i="1" dirty="0" smtClean="0">
                        <a:latin typeface="Cambria Math" panose="02040503050406030204" pitchFamily="18" charset="0"/>
                      </a:rPr>
                      <m:t>𝐵</m:t>
                    </m:r>
                  </m:oMath>
                </a14:m>
                <a:r>
                  <a:rPr lang="fr-CA" dirty="0"/>
                  <a:t> donne </a:t>
                </a:r>
                <a14:m>
                  <m:oMath xmlns:m="http://schemas.openxmlformats.org/officeDocument/2006/math">
                    <m:r>
                      <a:rPr lang="en-US" i="1" dirty="0" smtClean="0">
                        <a:latin typeface="Cambria Math" panose="02040503050406030204" pitchFamily="18" charset="0"/>
                      </a:rPr>
                      <m:t>𝐴</m:t>
                    </m:r>
                  </m:oMath>
                </a14:m>
                <a:endParaRPr lang="fr-CA" dirty="0"/>
              </a:p>
              <a:p>
                <a:pPr lvl="1" algn="just">
                  <a:lnSpc>
                    <a:spcPct val="100000"/>
                  </a:lnSpc>
                </a:pPr>
                <a:r>
                  <a:rPr lang="fr-CA" dirty="0"/>
                  <a:t>les combinaisons d’autres attributs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oMath>
                </a14:m>
                <a:r>
                  <a:rPr lang="fr-CA" dirty="0"/>
                  <a:t> (connus ou non) donnent </a:t>
                </a: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endParaRPr lang="fr-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829" t="-442" r="-829" b="-2062"/>
                </a:stretch>
              </a:blipFill>
            </p:spPr>
            <p:txBody>
              <a:bodyPr/>
              <a:lstStyle/>
              <a:p>
                <a:r>
                  <a:rPr lang="en-US">
                    <a:noFill/>
                  </a:rPr>
                  <a:t> </a:t>
                </a:r>
              </a:p>
            </p:txBody>
          </p:sp>
        </mc:Fallback>
      </mc:AlternateContent>
    </p:spTree>
    <p:extLst>
      <p:ext uri="{BB962C8B-B14F-4D97-AF65-F5344CB8AC3E}">
        <p14:creationId xmlns:p14="http://schemas.microsoft.com/office/powerpoint/2010/main" val="218358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091C9-D8ED-3845-B1B6-93843F073850}"/>
              </a:ext>
            </a:extLst>
          </p:cNvPr>
          <p:cNvSpPr>
            <a:spLocks noGrp="1"/>
          </p:cNvSpPr>
          <p:nvPr>
            <p:ph type="title"/>
            <p:custDataLst>
              <p:tags r:id="rId1"/>
            </p:custDataLst>
          </p:nvPr>
        </p:nvSpPr>
        <p:spPr/>
        <p:txBody>
          <a:bodyPr/>
          <a:lstStyle/>
          <a:p>
            <a:r>
              <a:rPr lang="fr-CA"/>
              <a:t>APPRENTISSAGE STATISTIQUE</a:t>
            </a:r>
          </a:p>
        </p:txBody>
      </p:sp>
      <p:sp>
        <p:nvSpPr>
          <p:cNvPr id="3" name="Text Placeholder 2">
            <a:extLst>
              <a:ext uri="{FF2B5EF4-FFF2-40B4-BE49-F238E27FC236}">
                <a16:creationId xmlns="" xmlns:a16="http://schemas.microsoft.com/office/drawing/2014/main" id="{FA5F4D8A-54C1-1743-8F4E-20890AB6B78F}"/>
              </a:ext>
            </a:extLst>
          </p:cNvPr>
          <p:cNvSpPr>
            <a:spLocks noGrp="1"/>
          </p:cNvSpPr>
          <p:nvPr>
            <p:ph type="body" idx="1"/>
            <p:custDataLst>
              <p:tags r:id="rId2"/>
            </p:custDataLst>
          </p:nvPr>
        </p:nvSpPr>
        <p:spPr/>
        <p:txBody>
          <a:bodyPr/>
          <a:lstStyle/>
          <a:p>
            <a:r>
              <a:rPr lang="fr-CA" dirty="0"/>
              <a:t>APPRENTISSAGE STATISTIQUE ET EXPLORATION DES RÈGLES D’ASSOCIATION</a:t>
            </a:r>
          </a:p>
        </p:txBody>
      </p:sp>
      <p:sp>
        <p:nvSpPr>
          <p:cNvPr id="4" name="Rectangle 3">
            <a:extLst>
              <a:ext uri="{FF2B5EF4-FFF2-40B4-BE49-F238E27FC236}">
                <a16:creationId xmlns="" xmlns:a16="http://schemas.microsoft.com/office/drawing/2014/main" id="{D872B2A7-9052-234E-A48F-131EE5A40223}"/>
              </a:ext>
            </a:extLst>
          </p:cNvPr>
          <p:cNvSpPr/>
          <p:nvPr>
            <p:custDataLst>
              <p:tags r:id="rId3"/>
            </p:custDataLst>
          </p:nvPr>
        </p:nvSpPr>
        <p:spPr>
          <a:xfrm>
            <a:off x="3047999" y="5454149"/>
            <a:ext cx="6096000" cy="584775"/>
          </a:xfrm>
          <a:prstGeom prst="rect">
            <a:avLst/>
          </a:prstGeom>
        </p:spPr>
        <p:txBody>
          <a:bodyPr>
            <a:spAutoFit/>
          </a:bodyPr>
          <a:lstStyle/>
          <a:p>
            <a:pPr algn="ctr"/>
            <a:r>
              <a:rPr lang="fr-CA" dirty="0">
                <a:solidFill>
                  <a:schemeClr val="bg1"/>
                </a:solidFill>
                <a:latin typeface="Dagny OT" panose="020B0504020201020104" pitchFamily="34" charset="77"/>
              </a:rPr>
              <a:t>« Nous apprenons de l’échec, pas du succès! »</a:t>
            </a:r>
          </a:p>
          <a:p>
            <a:pPr algn="r"/>
            <a:r>
              <a:rPr lang="fr-CA" sz="1400" dirty="0">
                <a:solidFill>
                  <a:schemeClr val="bg1"/>
                </a:solidFill>
                <a:latin typeface="Dagny OT" panose="020B0504020201020104" pitchFamily="34" charset="77"/>
                <a:ea typeface="Helvetica Light" charset="0"/>
                <a:cs typeface="Helvetica Light" charset="0"/>
              </a:rPr>
              <a:t>(Bram Stoker, </a:t>
            </a:r>
            <a:r>
              <a:rPr lang="fr-CA" sz="1400" i="1" dirty="0">
                <a:solidFill>
                  <a:schemeClr val="bg1"/>
                </a:solidFill>
                <a:latin typeface="Dagny OT" panose="020B0504020201020104" pitchFamily="34" charset="77"/>
                <a:ea typeface="Helvetica Light" charset="0"/>
                <a:cs typeface="Helvetica Light" charset="0"/>
              </a:rPr>
              <a:t>Dracula</a:t>
            </a:r>
            <a:r>
              <a:rPr lang="fr-CA" sz="1400" dirty="0">
                <a:solidFill>
                  <a:schemeClr val="bg1"/>
                </a:solidFill>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234022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471927" y="0"/>
            <a:ext cx="9720073" cy="314552"/>
          </a:xfrm>
        </p:spPr>
        <p:txBody>
          <a:bodyPr>
            <a:normAutofit/>
          </a:bodyPr>
          <a:lstStyle/>
          <a:p>
            <a:pPr marL="173037" lvl="1" indent="0" algn="r">
              <a:buNone/>
            </a:pPr>
            <a:r>
              <a:rPr lang="fr-CA" sz="1400"/>
              <a:t>[E. Siegel, </a:t>
            </a:r>
            <a:r>
              <a:rPr lang="fr-CA" sz="1400">
                <a:hlinkClick r:id="rId6"/>
              </a:rPr>
              <a:t>Predictive Analytics: The Power to Predict Who Will Click, Buy, Lie, or Die</a:t>
            </a:r>
            <a:r>
              <a:rPr lang="fr-CA" sz="1400"/>
              <a:t>]</a:t>
            </a:r>
          </a:p>
        </p:txBody>
      </p:sp>
      <p:graphicFrame>
        <p:nvGraphicFramePr>
          <p:cNvPr id="7" name="Table 6"/>
          <p:cNvGraphicFramePr>
            <a:graphicFrameLocks noGrp="1"/>
          </p:cNvGraphicFramePr>
          <p:nvPr>
            <p:custDataLst>
              <p:tags r:id="rId2"/>
            </p:custDataLst>
            <p:extLst>
              <p:ext uri="{D42A27DB-BD31-4B8C-83A1-F6EECF244321}">
                <p14:modId xmlns:p14="http://schemas.microsoft.com/office/powerpoint/2010/main" val="2121173662"/>
              </p:ext>
            </p:extLst>
          </p:nvPr>
        </p:nvGraphicFramePr>
        <p:xfrm>
          <a:off x="1104998" y="2047875"/>
          <a:ext cx="9982003" cy="4585464"/>
        </p:xfrm>
        <a:graphic>
          <a:graphicData uri="http://schemas.openxmlformats.org/drawingml/2006/table">
            <a:tbl>
              <a:tblPr firstRow="1" firstCol="1" bandRow="1">
                <a:tableStyleId>{B301B821-A1FF-4177-AEE7-76D212191A09}</a:tableStyleId>
              </a:tblPr>
              <a:tblGrid>
                <a:gridCol w="5339822">
                  <a:extLst>
                    <a:ext uri="{9D8B030D-6E8A-4147-A177-3AD203B41FA5}">
                      <a16:colId xmlns="" xmlns:a16="http://schemas.microsoft.com/office/drawing/2014/main" val="20000"/>
                    </a:ext>
                  </a:extLst>
                </a:gridCol>
                <a:gridCol w="4642181">
                  <a:extLst>
                    <a:ext uri="{9D8B030D-6E8A-4147-A177-3AD203B41FA5}">
                      <a16:colId xmlns="" xmlns:a16="http://schemas.microsoft.com/office/drawing/2014/main" val="20001"/>
                    </a:ext>
                  </a:extLst>
                </a:gridCol>
              </a:tblGrid>
              <a:tr h="0">
                <a:tc>
                  <a:txBody>
                    <a:bodyPr/>
                    <a:lstStyle/>
                    <a:p>
                      <a:pPr marL="457200" marR="0" lvl="1" algn="l" fontAlgn="base">
                        <a:lnSpc>
                          <a:spcPct val="107000"/>
                        </a:lnSpc>
                        <a:spcBef>
                          <a:spcPts val="0"/>
                        </a:spcBef>
                        <a:spcAft>
                          <a:spcPts val="0"/>
                        </a:spcAft>
                      </a:pPr>
                      <a:r>
                        <a:rPr lang="fr-CA" sz="1600" b="1" i="0" dirty="0">
                          <a:latin typeface="Dagny OT" panose="020B0504020201020104" pitchFamily="34" charset="77"/>
                        </a:rPr>
                        <a:t>Observations</a:t>
                      </a:r>
                    </a:p>
                  </a:txBody>
                  <a:tcPr marL="0" marR="0" marT="0" marB="0" anchor="b"/>
                </a:tc>
                <a:tc>
                  <a:txBody>
                    <a:bodyPr/>
                    <a:lstStyle/>
                    <a:p>
                      <a:pPr marL="0" marR="0" algn="l" fontAlgn="base">
                        <a:lnSpc>
                          <a:spcPct val="107000"/>
                        </a:lnSpc>
                        <a:spcBef>
                          <a:spcPts val="0"/>
                        </a:spcBef>
                        <a:spcAft>
                          <a:spcPts val="0"/>
                        </a:spcAft>
                      </a:pPr>
                      <a:r>
                        <a:rPr lang="fr-CA" sz="1600" b="1" i="0">
                          <a:latin typeface="Dagny OT" panose="020B0504020201020104" pitchFamily="34" charset="77"/>
                        </a:rPr>
                        <a:t>Organisation</a:t>
                      </a:r>
                    </a:p>
                  </a:txBody>
                  <a:tcPr marL="0" marR="0" marT="0" marB="0" anchor="b"/>
                </a:tc>
                <a:extLst>
                  <a:ext uri="{0D108BD9-81ED-4DB2-BD59-A6C34878D82A}">
                    <a16:rowId xmlns="" xmlns:a16="http://schemas.microsoft.com/office/drawing/2014/main" val="10000"/>
                  </a:ext>
                </a:extLst>
              </a:tr>
              <a:tr h="0">
                <a:tc>
                  <a:txBody>
                    <a:bodyPr/>
                    <a:lstStyle/>
                    <a:p>
                      <a:pPr marL="457200" marR="0" lvl="1" algn="l" fontAlgn="base">
                        <a:lnSpc>
                          <a:spcPct val="107000"/>
                        </a:lnSpc>
                        <a:spcBef>
                          <a:spcPts val="0"/>
                        </a:spcBef>
                        <a:spcAft>
                          <a:spcPts val="0"/>
                        </a:spcAft>
                      </a:pPr>
                      <a:r>
                        <a:rPr lang="fr-CA" sz="1600" b="0" i="0" dirty="0" smtClean="0">
                          <a:latin typeface="Dagny OT" panose="020B0504020201020104" pitchFamily="34" charset="77"/>
                        </a:rPr>
                        <a:t>Achats de Pop-</a:t>
                      </a:r>
                      <a:r>
                        <a:rPr lang="fr-CA" sz="1600" b="0" i="0" dirty="0" err="1" smtClean="0">
                          <a:latin typeface="Dagny OT" panose="020B0504020201020104" pitchFamily="34" charset="77"/>
                        </a:rPr>
                        <a:t>Tarts</a:t>
                      </a:r>
                      <a:r>
                        <a:rPr lang="fr-CA" sz="1600" b="0" i="0" dirty="0" smtClean="0">
                          <a:latin typeface="Dagny OT" panose="020B0504020201020104" pitchFamily="34" charset="77"/>
                        </a:rPr>
                        <a:t> avant </a:t>
                      </a:r>
                      <a:r>
                        <a:rPr lang="fr-CA" sz="1600" b="0" i="0" dirty="0">
                          <a:latin typeface="Dagny OT" panose="020B0504020201020104" pitchFamily="34" charset="77"/>
                        </a:rPr>
                        <a:t>un ouragan</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Walmart</a:t>
                      </a:r>
                    </a:p>
                  </a:txBody>
                  <a:tcPr marL="0" marR="0" marT="0" marB="0" anchor="ctr"/>
                </a:tc>
                <a:extLst>
                  <a:ext uri="{0D108BD9-81ED-4DB2-BD59-A6C34878D82A}">
                    <a16:rowId xmlns="" xmlns:a16="http://schemas.microsoft.com/office/drawing/2014/main" val="10001"/>
                  </a:ext>
                </a:extLst>
              </a:tr>
              <a:tr h="0">
                <a:tc>
                  <a:txBody>
                    <a:bodyPr/>
                    <a:lstStyle/>
                    <a:p>
                      <a:pPr marL="457200" marR="0" lvl="1" algn="l" fontAlgn="base">
                        <a:lnSpc>
                          <a:spcPct val="107000"/>
                        </a:lnSpc>
                        <a:spcBef>
                          <a:spcPts val="0"/>
                        </a:spcBef>
                        <a:spcAft>
                          <a:spcPts val="0"/>
                        </a:spcAft>
                      </a:pPr>
                      <a:r>
                        <a:rPr lang="fr-CA" sz="1600" b="0" i="0" dirty="0">
                          <a:latin typeface="Dagny OT" panose="020B0504020201020104" pitchFamily="34" charset="77"/>
                        </a:rPr>
                        <a:t>Plus </a:t>
                      </a:r>
                      <a:r>
                        <a:rPr lang="fr-CA" sz="1600" b="0" i="0" dirty="0" smtClean="0">
                          <a:latin typeface="Dagny OT" panose="020B0504020201020104" pitchFamily="34" charset="77"/>
                        </a:rPr>
                        <a:t>le taux de crime est élevé, plus les gens prennent des </a:t>
                      </a:r>
                      <a:r>
                        <a:rPr lang="fr-CA" sz="1600" b="0" i="0" dirty="0" err="1" smtClean="0">
                          <a:latin typeface="Dagny OT" panose="020B0504020201020104" pitchFamily="34" charset="77"/>
                        </a:rPr>
                        <a:t>Uber</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Uber</a:t>
                      </a:r>
                    </a:p>
                  </a:txBody>
                  <a:tcPr marL="0" marR="0" marT="0" marB="0" anchor="ctr"/>
                </a:tc>
                <a:extLst>
                  <a:ext uri="{0D108BD9-81ED-4DB2-BD59-A6C34878D82A}">
                    <a16:rowId xmlns="" xmlns:a16="http://schemas.microsoft.com/office/drawing/2014/main" val="10002"/>
                  </a:ext>
                </a:extLst>
              </a:tr>
              <a:tr h="0">
                <a:tc>
                  <a:txBody>
                    <a:bodyPr/>
                    <a:lstStyle/>
                    <a:p>
                      <a:pPr marL="457200" marR="0" lvl="1" algn="l" fontAlgn="base">
                        <a:lnSpc>
                          <a:spcPct val="107000"/>
                        </a:lnSpc>
                        <a:spcBef>
                          <a:spcPts val="0"/>
                        </a:spcBef>
                        <a:spcAft>
                          <a:spcPts val="0"/>
                        </a:spcAft>
                      </a:pPr>
                      <a:r>
                        <a:rPr lang="fr-CA" sz="1600" b="0" i="0" dirty="0" smtClean="0">
                          <a:latin typeface="Dagny OT" panose="020B0504020201020104" pitchFamily="34" charset="77"/>
                        </a:rPr>
                        <a:t>Le fait d’utiliser correctement les majuscules</a:t>
                      </a:r>
                      <a:r>
                        <a:rPr lang="fr-CA" sz="1600" b="0" i="0" baseline="0" dirty="0" smtClean="0">
                          <a:latin typeface="Dagny OT" panose="020B0504020201020104" pitchFamily="34" charset="77"/>
                        </a:rPr>
                        <a:t> est corrélé à </a:t>
                      </a:r>
                      <a:r>
                        <a:rPr lang="fr-CA" sz="1600" b="0" i="0" dirty="0" smtClean="0">
                          <a:latin typeface="Dagny OT" panose="020B0504020201020104" pitchFamily="34" charset="77"/>
                        </a:rPr>
                        <a:t>la solvabilité</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Jeune entreprise de services financiers </a:t>
                      </a:r>
                    </a:p>
                  </a:txBody>
                  <a:tcPr marL="0" marR="0" marT="0" marB="0" anchor="ctr"/>
                </a:tc>
                <a:extLst>
                  <a:ext uri="{0D108BD9-81ED-4DB2-BD59-A6C34878D82A}">
                    <a16:rowId xmlns="" xmlns:a16="http://schemas.microsoft.com/office/drawing/2014/main" val="10003"/>
                  </a:ext>
                </a:extLst>
              </a:tr>
              <a:tr h="0">
                <a:tc>
                  <a:txBody>
                    <a:bodyPr/>
                    <a:lstStyle/>
                    <a:p>
                      <a:pPr marL="457200" marR="0" lvl="1" algn="l" fontAlgn="base">
                        <a:lnSpc>
                          <a:spcPct val="107000"/>
                        </a:lnSpc>
                        <a:spcBef>
                          <a:spcPts val="0"/>
                        </a:spcBef>
                        <a:spcAft>
                          <a:spcPts val="0"/>
                        </a:spcAft>
                      </a:pPr>
                      <a:r>
                        <a:rPr lang="fr-CA" sz="1600" b="0" i="0" dirty="0">
                          <a:latin typeface="Dagny OT" panose="020B0504020201020104" pitchFamily="34" charset="77"/>
                        </a:rPr>
                        <a:t>Les utilisateurs des navigateurs Chrome et Firefox font de meilleurs employés</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Cabinet de services professionnels en ressources humaines </a:t>
                      </a:r>
                      <a:r>
                        <a:rPr lang="fr-CA" sz="1600" b="0" i="0" dirty="0" smtClean="0">
                          <a:latin typeface="Dagny OT" panose="020B0504020201020104" pitchFamily="34" charset="77"/>
                        </a:rPr>
                        <a:t>se fiant aux </a:t>
                      </a:r>
                      <a:r>
                        <a:rPr lang="fr-CA" sz="1600" b="0" i="0" dirty="0">
                          <a:latin typeface="Dagny OT" panose="020B0504020201020104" pitchFamily="34" charset="77"/>
                        </a:rPr>
                        <a:t>données sur les employés de Xerox et d’autres </a:t>
                      </a:r>
                      <a:r>
                        <a:rPr lang="fr-CA" sz="1600" b="0" i="0" dirty="0" smtClean="0">
                          <a:latin typeface="Dagny OT" panose="020B0504020201020104" pitchFamily="34" charset="77"/>
                        </a:rPr>
                        <a:t>entreprises</a:t>
                      </a:r>
                      <a:endParaRPr lang="fr-CA" sz="1600" b="0" i="0" dirty="0">
                        <a:latin typeface="Dagny OT" panose="020B0504020201020104" pitchFamily="34" charset="77"/>
                      </a:endParaRPr>
                    </a:p>
                  </a:txBody>
                  <a:tcPr marL="0" marR="0" marT="0" marB="0" anchor="ctr"/>
                </a:tc>
                <a:extLst>
                  <a:ext uri="{0D108BD9-81ED-4DB2-BD59-A6C34878D82A}">
                    <a16:rowId xmlns="" xmlns:a16="http://schemas.microsoft.com/office/drawing/2014/main" val="10004"/>
                  </a:ext>
                </a:extLst>
              </a:tr>
              <a:tr h="186723">
                <a:tc>
                  <a:txBody>
                    <a:bodyPr/>
                    <a:lstStyle/>
                    <a:p>
                      <a:pPr marL="457200" marR="0" lvl="1" algn="l" fontAlgn="base">
                        <a:lnSpc>
                          <a:spcPct val="107000"/>
                        </a:lnSpc>
                        <a:spcBef>
                          <a:spcPts val="0"/>
                        </a:spcBef>
                        <a:spcAft>
                          <a:spcPts val="0"/>
                        </a:spcAft>
                      </a:pPr>
                      <a:r>
                        <a:rPr lang="fr-CA" sz="1600" b="0" i="0" dirty="0">
                          <a:latin typeface="Dagny OT" panose="020B0504020201020104" pitchFamily="34" charset="77"/>
                        </a:rPr>
                        <a:t>Les hommes qui sautent le petit-déjeuner ont plus de maladies coronariennes</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Chercheurs en médecine de l’Université Harvard</a:t>
                      </a:r>
                    </a:p>
                  </a:txBody>
                  <a:tcPr marL="0" marR="0" marT="0" marB="0" anchor="ctr"/>
                </a:tc>
                <a:extLst>
                  <a:ext uri="{0D108BD9-81ED-4DB2-BD59-A6C34878D82A}">
                    <a16:rowId xmlns="" xmlns:a16="http://schemas.microsoft.com/office/drawing/2014/main" val="10005"/>
                  </a:ext>
                </a:extLst>
              </a:tr>
              <a:tr h="0">
                <a:tc>
                  <a:txBody>
                    <a:bodyPr/>
                    <a:lstStyle/>
                    <a:p>
                      <a:pPr marL="457200" marR="0" lvl="1" algn="l" fontAlgn="base">
                        <a:lnSpc>
                          <a:spcPct val="107000"/>
                        </a:lnSpc>
                        <a:spcBef>
                          <a:spcPts val="0"/>
                        </a:spcBef>
                        <a:spcAft>
                          <a:spcPts val="0"/>
                        </a:spcAft>
                      </a:pPr>
                      <a:r>
                        <a:rPr lang="fr-CA" sz="1600" b="0" i="0" dirty="0" smtClean="0">
                          <a:latin typeface="Dagny OT" panose="020B0504020201020104" pitchFamily="34" charset="77"/>
                        </a:rPr>
                        <a:t>Les employés les plus motivés ont </a:t>
                      </a:r>
                      <a:r>
                        <a:rPr lang="fr-CA" sz="1600" b="0" i="0" dirty="0">
                          <a:latin typeface="Dagny OT" panose="020B0504020201020104" pitchFamily="34" charset="77"/>
                        </a:rPr>
                        <a:t>moins d’accidents</a:t>
                      </a: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Shell</a:t>
                      </a:r>
                    </a:p>
                  </a:txBody>
                  <a:tcPr marL="0" marR="0" marT="0" marB="0" anchor="ctr"/>
                </a:tc>
                <a:extLst>
                  <a:ext uri="{0D108BD9-81ED-4DB2-BD59-A6C34878D82A}">
                    <a16:rowId xmlns="" xmlns:a16="http://schemas.microsoft.com/office/drawing/2014/main" val="10006"/>
                  </a:ext>
                </a:extLst>
              </a:tr>
              <a:tr h="0">
                <a:tc>
                  <a:txBody>
                    <a:bodyPr/>
                    <a:lstStyle/>
                    <a:p>
                      <a:pPr marL="457200" marR="0" lvl="1" algn="l" fontAlgn="base">
                        <a:lnSpc>
                          <a:spcPct val="107000"/>
                        </a:lnSpc>
                        <a:spcBef>
                          <a:spcPts val="0"/>
                        </a:spcBef>
                        <a:spcAft>
                          <a:spcPts val="0"/>
                        </a:spcAft>
                      </a:pPr>
                      <a:r>
                        <a:rPr lang="fr-CA" sz="1600" b="0" i="0" dirty="0">
                          <a:latin typeface="Dagny OT" panose="020B0504020201020104" pitchFamily="34" charset="77"/>
                        </a:rPr>
                        <a:t>Les gens intelligents aiment les frites </a:t>
                      </a:r>
                      <a:r>
                        <a:rPr lang="fr-CA" sz="1600" b="0" i="0" dirty="0" smtClean="0">
                          <a:latin typeface="Dagny OT" panose="020B0504020201020104" pitchFamily="34" charset="77"/>
                        </a:rPr>
                        <a:t>ondulées</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Chercheurs à l’Université de Cambridge et </a:t>
                      </a:r>
                      <a:r>
                        <a:rPr lang="fr-CA" sz="1600" b="0" i="0" dirty="0" smtClean="0">
                          <a:latin typeface="Dagny OT" panose="020B0504020201020104" pitchFamily="34" charset="77"/>
                        </a:rPr>
                        <a:t>à Microsoft </a:t>
                      </a:r>
                      <a:r>
                        <a:rPr lang="fr-CA" sz="1600" b="0" i="0" dirty="0" err="1">
                          <a:latin typeface="Dagny OT" panose="020B0504020201020104" pitchFamily="34" charset="77"/>
                        </a:rPr>
                        <a:t>Research</a:t>
                      </a:r>
                      <a:endParaRPr lang="fr-CA" sz="1600" b="0" i="0" dirty="0">
                        <a:latin typeface="Dagny OT" panose="020B0504020201020104" pitchFamily="34" charset="77"/>
                      </a:endParaRPr>
                    </a:p>
                  </a:txBody>
                  <a:tcPr marL="0" marR="0" marT="0" marB="0" anchor="ctr"/>
                </a:tc>
                <a:extLst>
                  <a:ext uri="{0D108BD9-81ED-4DB2-BD59-A6C34878D82A}">
                    <a16:rowId xmlns="" xmlns:a16="http://schemas.microsoft.com/office/drawing/2014/main" val="10007"/>
                  </a:ext>
                </a:extLst>
              </a:tr>
              <a:tr h="0">
                <a:tc>
                  <a:txBody>
                    <a:bodyPr/>
                    <a:lstStyle/>
                    <a:p>
                      <a:pPr marL="457200" marR="0" lvl="1" algn="l" fontAlgn="base">
                        <a:lnSpc>
                          <a:spcPct val="107000"/>
                        </a:lnSpc>
                        <a:spcBef>
                          <a:spcPts val="0"/>
                        </a:spcBef>
                        <a:spcAft>
                          <a:spcPts val="0"/>
                        </a:spcAft>
                      </a:pPr>
                      <a:r>
                        <a:rPr lang="fr-CA" sz="1600" b="0" i="0" dirty="0">
                          <a:latin typeface="Dagny OT" panose="020B0504020201020104" pitchFamily="34" charset="77"/>
                        </a:rPr>
                        <a:t>Les ouragans portant des noms féminins sont plus meurtriers</a:t>
                      </a: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Chercheurs universitaires</a:t>
                      </a:r>
                    </a:p>
                  </a:txBody>
                  <a:tcPr marL="0" marR="0" marT="0" marB="0" anchor="ctr"/>
                </a:tc>
                <a:extLst>
                  <a:ext uri="{0D108BD9-81ED-4DB2-BD59-A6C34878D82A}">
                    <a16:rowId xmlns="" xmlns:a16="http://schemas.microsoft.com/office/drawing/2014/main" val="10008"/>
                  </a:ext>
                </a:extLst>
              </a:tr>
              <a:tr h="0">
                <a:tc>
                  <a:txBody>
                    <a:bodyPr/>
                    <a:lstStyle/>
                    <a:p>
                      <a:pPr marL="457200" marR="0" lvl="1" algn="l" fontAlgn="base">
                        <a:lnSpc>
                          <a:spcPct val="107000"/>
                        </a:lnSpc>
                        <a:spcBef>
                          <a:spcPts val="0"/>
                        </a:spcBef>
                        <a:spcAft>
                          <a:spcPts val="0"/>
                        </a:spcAft>
                      </a:pPr>
                      <a:r>
                        <a:rPr lang="fr-CA" sz="1600" b="0" i="0" dirty="0" smtClean="0">
                          <a:latin typeface="Dagny OT" panose="020B0504020201020104" pitchFamily="34" charset="77"/>
                        </a:rPr>
                        <a:t>Plus leur statut est élevé,</a:t>
                      </a:r>
                      <a:r>
                        <a:rPr lang="fr-CA" sz="1600" b="0" i="0" baseline="0" dirty="0" smtClean="0">
                          <a:latin typeface="Dagny OT" panose="020B0504020201020104" pitchFamily="34" charset="77"/>
                        </a:rPr>
                        <a:t> moins les gens sont polis</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Des chercheurs </a:t>
                      </a:r>
                      <a:r>
                        <a:rPr lang="fr-CA" sz="1600" b="0" i="0" dirty="0" smtClean="0">
                          <a:latin typeface="Dagny OT" panose="020B0504020201020104" pitchFamily="34" charset="77"/>
                        </a:rPr>
                        <a:t>examinant les comportements sur Wikipédia</a:t>
                      </a:r>
                      <a:endParaRPr lang="fr-CA" sz="1600" b="0" i="0" dirty="0">
                        <a:latin typeface="Dagny OT" panose="020B0504020201020104" pitchFamily="34" charset="77"/>
                      </a:endParaRPr>
                    </a:p>
                  </a:txBody>
                  <a:tcPr marL="0" marR="0" marT="0" marB="0" anchor="ctr"/>
                </a:tc>
                <a:extLst>
                  <a:ext uri="{0D108BD9-81ED-4DB2-BD59-A6C34878D82A}">
                    <a16:rowId xmlns="" xmlns:a16="http://schemas.microsoft.com/office/drawing/2014/main" val="10009"/>
                  </a:ext>
                </a:extLst>
              </a:tr>
            </a:tbl>
          </a:graphicData>
        </a:graphic>
      </p:graphicFrame>
      <p:sp>
        <p:nvSpPr>
          <p:cNvPr id="2" name="Title 1"/>
          <p:cNvSpPr>
            <a:spLocks noGrp="1"/>
          </p:cNvSpPr>
          <p:nvPr>
            <p:ph type="title"/>
            <p:custDataLst>
              <p:tags r:id="rId3"/>
            </p:custDataLst>
          </p:nvPr>
        </p:nvSpPr>
        <p:spPr/>
        <p:txBody>
          <a:bodyPr/>
          <a:lstStyle/>
          <a:p>
            <a:r>
              <a:rPr lang="fr-CA"/>
              <a:t>Causalité et corrélation</a:t>
            </a:r>
          </a:p>
        </p:txBody>
      </p:sp>
    </p:spTree>
    <p:extLst>
      <p:ext uri="{BB962C8B-B14F-4D97-AF65-F5344CB8AC3E}">
        <p14:creationId xmlns:p14="http://schemas.microsoft.com/office/powerpoint/2010/main" val="149162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Définitions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a:xfrm>
                <a:off x="581192" y="2240878"/>
                <a:ext cx="11029615" cy="4140767"/>
              </a:xfrm>
            </p:spPr>
            <p:txBody>
              <a:bodyPr>
                <a:normAutofit lnSpcReduction="10000"/>
              </a:bodyPr>
              <a:lstStyle/>
              <a:p>
                <a:pPr algn="just">
                  <a:lnSpc>
                    <a:spcPct val="100000"/>
                  </a:lnSpc>
                </a:pPr>
                <a:r>
                  <a:rPr lang="fr-CA" sz="2300" dirty="0"/>
                  <a:t>Une règle </a:t>
                </a:r>
                <a14:m>
                  <m:oMath xmlns:m="http://schemas.openxmlformats.org/officeDocument/2006/math">
                    <m:r>
                      <a:rPr lang="en-US" sz="2300" i="1" dirty="0" smtClean="0">
                        <a:latin typeface="Cambria Math" panose="02040503050406030204" pitchFamily="18" charset="0"/>
                      </a:rPr>
                      <m:t>𝑋</m:t>
                    </m:r>
                    <m:r>
                      <a:rPr lang="en-US" sz="2300" i="1" dirty="0" smtClean="0">
                        <a:latin typeface="Cambria Math" panose="02040503050406030204" pitchFamily="18" charset="0"/>
                      </a:rPr>
                      <m:t> → </m:t>
                    </m:r>
                    <m:r>
                      <a:rPr lang="en-US" sz="2300" i="1" dirty="0" smtClean="0">
                        <a:latin typeface="Cambria Math" panose="02040503050406030204" pitchFamily="18" charset="0"/>
                      </a:rPr>
                      <m:t>𝑌</m:t>
                    </m:r>
                  </m:oMath>
                </a14:m>
                <a:r>
                  <a:rPr lang="fr-CA" sz="2300" dirty="0"/>
                  <a:t> est un énoncé prenant la forme de « si </a:t>
                </a:r>
                <a14:m>
                  <m:oMath xmlns:m="http://schemas.openxmlformats.org/officeDocument/2006/math">
                    <m:r>
                      <a:rPr lang="en-US" sz="2300" i="1" dirty="0" smtClean="0">
                        <a:latin typeface="Cambria Math" panose="02040503050406030204" pitchFamily="18" charset="0"/>
                      </a:rPr>
                      <m:t>𝑋</m:t>
                    </m:r>
                  </m:oMath>
                </a14:m>
                <a:r>
                  <a:rPr lang="fr-CA" sz="2300" dirty="0"/>
                  <a:t> alors </a:t>
                </a:r>
                <a14:m>
                  <m:oMath xmlns:m="http://schemas.openxmlformats.org/officeDocument/2006/math">
                    <m:r>
                      <a:rPr lang="en-US" sz="2300" i="1" dirty="0" smtClean="0">
                        <a:latin typeface="Cambria Math" panose="02040503050406030204" pitchFamily="18" charset="0"/>
                      </a:rPr>
                      <m:t>𝑌</m:t>
                    </m:r>
                  </m:oMath>
                </a14:m>
                <a:r>
                  <a:rPr lang="fr-CA" sz="2300" dirty="0"/>
                  <a:t> » établi à partir de n’importe quelle combinaison logique d’attributs d’un ensemble de données. </a:t>
                </a:r>
              </a:p>
              <a:p>
                <a:pPr algn="just">
                  <a:lnSpc>
                    <a:spcPct val="100000"/>
                  </a:lnSpc>
                </a:pPr>
                <a:endParaRPr lang="en-US" sz="500" dirty="0"/>
              </a:p>
              <a:p>
                <a:pPr algn="just">
                  <a:lnSpc>
                    <a:spcPct val="100000"/>
                  </a:lnSpc>
                </a:pPr>
                <a:r>
                  <a:rPr lang="fr-CA" sz="2300" dirty="0"/>
                  <a:t>Il n’est </a:t>
                </a:r>
                <a:r>
                  <a:rPr lang="fr-CA" sz="2300" b="1" dirty="0"/>
                  <a:t>pas nécessaire qu’une règle soit vraie pour toutes les observations</a:t>
                </a:r>
                <a:r>
                  <a:rPr lang="fr-CA" sz="2300" dirty="0"/>
                  <a:t> de l’ensemble de données (c.-à-d. que les règles ne sont pas nécessairement exactes à 100 %).</a:t>
                </a:r>
              </a:p>
              <a:p>
                <a:pPr algn="just">
                  <a:lnSpc>
                    <a:spcPct val="100000"/>
                  </a:lnSpc>
                </a:pPr>
                <a:endParaRPr lang="en-CA" sz="500" dirty="0"/>
              </a:p>
              <a:p>
                <a:pPr algn="just">
                  <a:lnSpc>
                    <a:spcPct val="100000"/>
                  </a:lnSpc>
                </a:pPr>
                <a:r>
                  <a:rPr lang="fr-CA" dirty="0"/>
                  <a:t>En fait, parfois, les « meilleures » règles pourraient être celles qui ne sont exactes que 10 % du temps, par opposition aux règles qui ne sont exactes que 5 % du temps, par exemple. </a:t>
                </a:r>
              </a:p>
              <a:p>
                <a:pPr algn="just">
                  <a:lnSpc>
                    <a:spcPct val="100000"/>
                  </a:lnSpc>
                </a:pPr>
                <a:endParaRPr lang="en-CA" sz="500" dirty="0"/>
              </a:p>
              <a:p>
                <a:pPr algn="just">
                  <a:lnSpc>
                    <a:spcPct val="100000"/>
                  </a:lnSpc>
                </a:pPr>
                <a:r>
                  <a:rPr lang="fr-CA" dirty="0"/>
                  <a:t>Comme toujours, </a:t>
                </a:r>
                <a:r>
                  <a:rPr lang="fr-CA" b="1" dirty="0"/>
                  <a:t>cela dépend du contexte</a:t>
                </a:r>
                <a:r>
                  <a:rPr lang="fr-CA" dirty="0"/>
                  <a:t>.</a:t>
                </a:r>
              </a:p>
              <a:p>
                <a:pPr algn="just"/>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7"/>
                </p:custDataLst>
              </p:nvPr>
            </p:nvSpPr>
            <p:spPr>
              <a:xfrm>
                <a:off x="581192" y="2240878"/>
                <a:ext cx="11029615" cy="4140767"/>
              </a:xfrm>
              <a:blipFill rotWithShape="0">
                <a:blip r:embed="rId8"/>
                <a:stretch>
                  <a:fillRect l="-829" t="-442" r="-829"/>
                </a:stretch>
              </a:blipFill>
            </p:spPr>
            <p:txBody>
              <a:bodyPr/>
              <a:lstStyle/>
              <a:p>
                <a:r>
                  <a:rPr lang="fr-CA">
                    <a:noFill/>
                  </a:rPr>
                  <a:t> </a:t>
                </a:r>
              </a:p>
            </p:txBody>
          </p:sp>
        </mc:Fallback>
      </mc:AlternateContent>
      <p:grpSp>
        <p:nvGrpSpPr>
          <p:cNvPr id="5" name="Group 4"/>
          <p:cNvGrpSpPr/>
          <p:nvPr>
            <p:custDataLst>
              <p:tags r:id="rId3"/>
            </p:custDataLst>
          </p:nvPr>
        </p:nvGrpSpPr>
        <p:grpSpPr>
          <a:xfrm>
            <a:off x="7536428" y="1820350"/>
            <a:ext cx="868513" cy="596471"/>
            <a:chOff x="6381102" y="1670676"/>
            <a:chExt cx="1052213" cy="596471"/>
          </a:xfrm>
        </p:grpSpPr>
        <p:sp>
          <p:nvSpPr>
            <p:cNvPr id="8" name="Content Placeholder 2"/>
            <p:cNvSpPr txBox="1">
              <a:spLocks/>
            </p:cNvSpPr>
            <p:nvPr/>
          </p:nvSpPr>
          <p:spPr>
            <a:xfrm>
              <a:off x="6381102" y="1670676"/>
              <a:ext cx="1052213" cy="347472"/>
            </a:xfrm>
            <a:prstGeom prst="rect">
              <a:avLst/>
            </a:prstGeom>
            <a:solidFill>
              <a:schemeClr val="accent1">
                <a:lumMod val="20000"/>
                <a:lumOff val="80000"/>
              </a:schemeClr>
            </a:solidFill>
            <a:ln w="19050">
              <a:solidFill>
                <a:schemeClr val="accent2"/>
              </a:solidFill>
            </a:ln>
          </p:spPr>
          <p:txBody>
            <a:bodyPr lIns="0" rIns="0">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smtClean="0">
                  <a:solidFill>
                    <a:srgbClr val="FF0000"/>
                  </a:solidFill>
                </a:rPr>
                <a:t>antécédent</a:t>
              </a:r>
              <a:endParaRPr lang="fr-CA" sz="1400" dirty="0">
                <a:solidFill>
                  <a:srgbClr val="FF0000"/>
                </a:solidFill>
              </a:endParaRPr>
            </a:p>
            <a:p>
              <a:pPr marL="0" indent="0" algn="ctr">
                <a:buSzPct val="100000"/>
                <a:buFont typeface="Wingdings" panose="05000000000000000000" pitchFamily="2" charset="2"/>
                <a:buNone/>
              </a:pPr>
              <a:endParaRPr lang="en-US" sz="100" b="1" dirty="0"/>
            </a:p>
          </p:txBody>
        </p:sp>
        <p:sp>
          <p:nvSpPr>
            <p:cNvPr id="9" name="Left Arrow 8"/>
            <p:cNvSpPr/>
            <p:nvPr/>
          </p:nvSpPr>
          <p:spPr>
            <a:xfrm rot="16200000">
              <a:off x="6856070" y="2043510"/>
              <a:ext cx="245350" cy="201923"/>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custDataLst>
              <p:tags r:id="rId4"/>
            </p:custDataLst>
          </p:nvPr>
        </p:nvGrpSpPr>
        <p:grpSpPr>
          <a:xfrm>
            <a:off x="8540152" y="1820350"/>
            <a:ext cx="966151" cy="596470"/>
            <a:chOff x="6448432" y="1670676"/>
            <a:chExt cx="934278" cy="596470"/>
          </a:xfrm>
        </p:grpSpPr>
        <p:sp>
          <p:nvSpPr>
            <p:cNvPr id="11" name="Content Placeholder 2"/>
            <p:cNvSpPr txBox="1">
              <a:spLocks/>
            </p:cNvSpPr>
            <p:nvPr/>
          </p:nvSpPr>
          <p:spPr>
            <a:xfrm>
              <a:off x="6448432" y="1670676"/>
              <a:ext cx="934278" cy="347472"/>
            </a:xfrm>
            <a:prstGeom prst="rect">
              <a:avLst/>
            </a:prstGeom>
            <a:solidFill>
              <a:schemeClr val="accent1">
                <a:lumMod val="20000"/>
                <a:lumOff val="80000"/>
              </a:schemeClr>
            </a:solidFill>
            <a:ln w="19050">
              <a:solidFill>
                <a:schemeClr val="accent2"/>
              </a:solidFill>
            </a:ln>
          </p:spPr>
          <p:txBody>
            <a:bodyPr lIns="0" rIns="0">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smtClean="0">
                  <a:solidFill>
                    <a:srgbClr val="FF0000"/>
                  </a:solidFill>
                </a:rPr>
                <a:t>conséquent</a:t>
              </a:r>
              <a:endParaRPr lang="fr-CA" sz="1400" dirty="0">
                <a:solidFill>
                  <a:srgbClr val="FF0000"/>
                </a:solidFill>
              </a:endParaRPr>
            </a:p>
            <a:p>
              <a:pPr marL="0" indent="0" algn="ctr">
                <a:buSzPct val="100000"/>
                <a:buFont typeface="Wingdings" panose="05000000000000000000" pitchFamily="2" charset="2"/>
                <a:buNone/>
              </a:pPr>
              <a:endParaRPr lang="en-US" sz="100" b="1" dirty="0"/>
            </a:p>
          </p:txBody>
        </p:sp>
        <p:sp>
          <p:nvSpPr>
            <p:cNvPr id="12" name="Left Arrow 11"/>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8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Définitions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lnSpcReduction="10000"/>
              </a:bodyPr>
              <a:lstStyle/>
              <a:p>
                <a:pPr algn="just"/>
                <a:r>
                  <a:rPr lang="fr-CA" dirty="0"/>
                  <a:t>Pour déterminer la force d’une règle, nous </a:t>
                </a:r>
                <a:r>
                  <a:rPr lang="fr-CA" dirty="0" smtClean="0"/>
                  <a:t>évaluons certains paramètres</a:t>
                </a:r>
                <a:r>
                  <a:rPr lang="fr-CA" dirty="0"/>
                  <a:t> :</a:t>
                </a:r>
              </a:p>
              <a:p>
                <a:pPr lvl="1" algn="just"/>
                <a:r>
                  <a:rPr lang="fr-CA" b="1" dirty="0"/>
                  <a:t>Le support </a:t>
                </a:r>
                <a:r>
                  <a:rPr lang="fr-CA" dirty="0"/>
                  <a:t>(couverture) mesure la fréquence à laquelle une règle se produit dans un ensemble de données. Une valeur de couverture faible indique que la règle se produit rarement (qu’elle soit vraie ou non).</a:t>
                </a:r>
              </a:p>
              <a:p>
                <a:pPr lvl="1" algn="just"/>
                <a:r>
                  <a:rPr lang="fr-CA" b="1" dirty="0"/>
                  <a:t>La confiance</a:t>
                </a:r>
                <a:r>
                  <a:rPr lang="fr-CA" dirty="0"/>
                  <a:t> (exactitude) mesure la fiabilité de la règle : à quelle fréquence </a:t>
                </a:r>
                <a:r>
                  <a:rPr lang="fr-CA" dirty="0" smtClean="0"/>
                  <a:t>le conséquent se vérifie-t-il lorsque l’antécédent est observé? </a:t>
                </a:r>
                <a:r>
                  <a:rPr lang="fr-CA" dirty="0"/>
                  <a:t>Les règles avec une grande confiance sont « plus vraies ».</a:t>
                </a:r>
              </a:p>
              <a:p>
                <a:pPr lvl="1" algn="just"/>
                <a:r>
                  <a:rPr lang="fr-CA" b="1" dirty="0"/>
                  <a:t>L’intérêt</a:t>
                </a:r>
                <a:r>
                  <a:rPr lang="fr-CA" dirty="0"/>
                  <a:t> mesure la différence entre </a:t>
                </a:r>
                <a:r>
                  <a:rPr lang="fr-CA" dirty="0" smtClean="0"/>
                  <a:t>la </a:t>
                </a:r>
                <a:r>
                  <a:rPr lang="fr-CA" dirty="0"/>
                  <a:t>confiance et la fréquence relative </a:t>
                </a:r>
                <a:r>
                  <a:rPr lang="fr-CA" dirty="0" smtClean="0"/>
                  <a:t>du conséquent. </a:t>
                </a:r>
                <a:r>
                  <a:rPr lang="fr-CA" dirty="0"/>
                  <a:t>Les règles ayant un intérêt absolu élevé sont plus intéressantes. </a:t>
                </a:r>
              </a:p>
              <a:p>
                <a:pPr lvl="1" algn="just"/>
                <a:r>
                  <a:rPr lang="fr-CA" b="1" dirty="0" smtClean="0"/>
                  <a:t>Le lift </a:t>
                </a:r>
                <a:r>
                  <a:rPr lang="fr-CA" dirty="0" smtClean="0"/>
                  <a:t>mesure </a:t>
                </a:r>
                <a:r>
                  <a:rPr lang="fr-CA" dirty="0"/>
                  <a:t>l’augmentation de la fréquence </a:t>
                </a:r>
                <a:r>
                  <a:rPr lang="fr-CA" dirty="0" smtClean="0"/>
                  <a:t>d’apparition du conséquent attribuable à l’antécédent. </a:t>
                </a:r>
                <a:r>
                  <a:rPr lang="fr-CA" dirty="0"/>
                  <a:t>Dans le cas d’une règle avec un </a:t>
                </a:r>
                <a:r>
                  <a:rPr lang="fr-CA" dirty="0" smtClean="0"/>
                  <a:t>lift </a:t>
                </a:r>
                <a:r>
                  <a:rPr lang="fr-CA" dirty="0"/>
                  <a:t>élevé (</a:t>
                </a:r>
                <a14:m>
                  <m:oMath xmlns:m="http://schemas.openxmlformats.org/officeDocument/2006/math">
                    <m:r>
                      <a:rPr lang="en-US" i="1" dirty="0" smtClean="0">
                        <a:latin typeface="Cambria Math" panose="02040503050406030204" pitchFamily="18" charset="0"/>
                      </a:rPr>
                      <m:t>&gt;1</m:t>
                    </m:r>
                  </m:oMath>
                </a14:m>
                <a:r>
                  <a:rPr lang="fr-CA" dirty="0"/>
                  <a:t>), </a:t>
                </a:r>
                <a:r>
                  <a:rPr lang="fr-CA" dirty="0" smtClean="0"/>
                  <a:t>le conséquent se </a:t>
                </a:r>
                <a:r>
                  <a:rPr lang="fr-CA" dirty="0"/>
                  <a:t>produit plus fréquemment </a:t>
                </a:r>
                <a:r>
                  <a:rPr lang="fr-CA" dirty="0" smtClean="0"/>
                  <a:t>qu’il ne </a:t>
                </a:r>
                <a:r>
                  <a:rPr lang="fr-CA" dirty="0"/>
                  <a:t>le ferait </a:t>
                </a:r>
                <a:r>
                  <a:rPr lang="fr-CA" dirty="0" smtClean="0"/>
                  <a:t>s’il était indépendant de l’antécédent. </a:t>
                </a:r>
                <a:endParaRPr lang="fr-CA"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rotWithShape="0">
                <a:blip r:embed="rId6"/>
                <a:stretch>
                  <a:fillRect l="-829" t="-147" r="-552" b="-736"/>
                </a:stretch>
              </a:blipFill>
            </p:spPr>
            <p:txBody>
              <a:bodyPr/>
              <a:lstStyle/>
              <a:p>
                <a:r>
                  <a:rPr lang="fr-CA">
                    <a:noFill/>
                  </a:rPr>
                  <a:t> </a:t>
                </a:r>
              </a:p>
            </p:txBody>
          </p:sp>
        </mc:Fallback>
      </mc:AlternateContent>
    </p:spTree>
    <p:extLst>
      <p:ext uri="{BB962C8B-B14F-4D97-AF65-F5344CB8AC3E}">
        <p14:creationId xmlns:p14="http://schemas.microsoft.com/office/powerpoint/2010/main" val="21062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Formules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Autofit/>
              </a:bodyPr>
              <a:lstStyle/>
              <a:p>
                <a:pPr marL="0" lvl="1" indent="0">
                  <a:buNone/>
                </a:pPr>
                <a:r>
                  <a:rPr lang="fr-CA" sz="2400" dirty="0"/>
                  <a:t>Si </a:t>
                </a:r>
                <a14:m>
                  <m:oMath xmlns:m="http://schemas.openxmlformats.org/officeDocument/2006/math">
                    <m:r>
                      <a:rPr lang="en-US" sz="2400" i="1" dirty="0" smtClean="0">
                        <a:latin typeface="Cambria Math" panose="02040503050406030204" pitchFamily="18" charset="0"/>
                      </a:rPr>
                      <m:t>𝑁</m:t>
                    </m:r>
                  </m:oMath>
                </a14:m>
                <a:r>
                  <a:rPr lang="fr-CA" sz="2400" dirty="0"/>
                  <a:t> est le nombre d’observations dans l’ensemble de données :</a:t>
                </a: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Support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𝑁</m:t>
                        </m:r>
                      </m:den>
                    </m:f>
                    <m:r>
                      <a:rPr lang="en-US" sz="2000" i="1">
                        <a:latin typeface="Cambria Math" panose="02040503050406030204" pitchFamily="18" charset="0"/>
                        <a:ea typeface="Cambria Math" panose="02040503050406030204" pitchFamily="18" charset="0"/>
                      </a:rPr>
                      <m:t>∈[0,1]</m:t>
                    </m:r>
                  </m:oMath>
                </a14:m>
                <a:endParaRPr lang="fr-CA" sz="2400" dirty="0"/>
              </a:p>
              <a:p>
                <a:pPr marL="274320" lvl="2" indent="0">
                  <a:buNone/>
                </a:pPr>
                <a:endParaRPr lang="en-US"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b="0" i="0" smtClean="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𝑌</m:t>
                        </m:r>
                      </m:e>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m:rPr>
                            <m:nor/>
                          </m:rPr>
                          <a:rPr lang="en-US" sz="2000" b="0" i="0" smtClean="0">
                            <a:latin typeface="Cambria Math" panose="02040503050406030204" pitchFamily="18" charset="0"/>
                            <a:ea typeface="Cambria Math" panose="02040503050406030204" pitchFamily="18" charset="0"/>
                          </a:rPr>
                          <m:t>Freq</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∈[0,1]</m:t>
                    </m:r>
                  </m:oMath>
                </a14:m>
                <a:endParaRPr lang="en-US" sz="100" b="0" i="0" dirty="0">
                  <a:latin typeface="Cambria Math" panose="02040503050406030204" pitchFamily="18" charset="0"/>
                </a:endParaRPr>
              </a:p>
              <a:p>
                <a:pPr marL="274320" lvl="2" indent="0">
                  <a:buNone/>
                </a:pPr>
                <a:endParaRPr lang="en-CA"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CA" sz="2000" b="0" i="0" smtClean="0">
                        <a:latin typeface="Cambria Math" panose="02040503050406030204" pitchFamily="18" charset="0"/>
                      </a:rPr>
                      <m:t>Interest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b="0" i="1" smtClean="0">
                        <a:latin typeface="Cambria Math" panose="02040503050406030204" pitchFamily="18" charset="0"/>
                      </a:rPr>
                      <m:t>=</m:t>
                    </m:r>
                    <m:r>
                      <m:rPr>
                        <m:nor/>
                      </m:rPr>
                      <a:rPr lang="en-US" sz="200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CA"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𝑌</m:t>
                            </m:r>
                          </m:e>
                        </m:d>
                      </m:num>
                      <m:den>
                        <m:r>
                          <a:rPr lang="en-US" sz="2000" i="1">
                            <a:latin typeface="Cambria Math" panose="02040503050406030204" pitchFamily="18" charset="0"/>
                            <a:ea typeface="Cambria Math" panose="02040503050406030204" pitchFamily="18" charset="0"/>
                          </a:rPr>
                          <m:t>𝑁</m:t>
                        </m:r>
                      </m:den>
                    </m:f>
                    <m:r>
                      <a:rPr lang="en-US"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a14:m>
                <a:endParaRPr lang="en-CA" sz="100" b="0" i="0" dirty="0">
                  <a:latin typeface="Cambria Math" panose="02040503050406030204" pitchFamily="18" charset="0"/>
                </a:endParaRPr>
              </a:p>
              <a:p>
                <a:pPr marL="274320" lvl="2" indent="0">
                  <a:buNone/>
                </a:pPr>
                <a:endParaRPr lang="en-CA" sz="10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Lift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rPr>
                          <m:t>Support</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m:rPr>
                            <m:nor/>
                          </m:rPr>
                          <a:rPr lang="en-US" sz="2000" dirty="0">
                            <a:ea typeface="Cambria Math" panose="02040503050406030204" pitchFamily="18" charset="0"/>
                          </a:rPr>
                          <m:t> </m:t>
                        </m:r>
                      </m:num>
                      <m:den>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oMath>
                </a14:m>
                <a:endParaRPr lang="en-CA" sz="100"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8"/>
                <a:stretch>
                  <a:fillRect l="-829"/>
                </a:stretch>
              </a:blipFill>
            </p:spPr>
            <p:txBody>
              <a:bodyPr/>
              <a:lstStyle/>
              <a:p>
                <a:r>
                  <a:rPr lang="en-US">
                    <a:noFill/>
                  </a:rPr>
                  <a:t> </a:t>
                </a:r>
              </a:p>
            </p:txBody>
          </p:sp>
        </mc:Fallback>
      </mc:AlternateContent>
      <p:grpSp>
        <p:nvGrpSpPr>
          <p:cNvPr id="8" name="Group 7"/>
          <p:cNvGrpSpPr/>
          <p:nvPr>
            <p:custDataLst>
              <p:tags r:id="rId3"/>
            </p:custDataLst>
          </p:nvPr>
        </p:nvGrpSpPr>
        <p:grpSpPr>
          <a:xfrm>
            <a:off x="5292552" y="3103995"/>
            <a:ext cx="3810538" cy="521056"/>
            <a:chOff x="6089796" y="1670676"/>
            <a:chExt cx="4616507" cy="521056"/>
          </a:xfrm>
        </p:grpSpPr>
        <p:sp>
          <p:nvSpPr>
            <p:cNvPr id="10" name="Left Arrow 9"/>
            <p:cNvSpPr/>
            <p:nvPr/>
          </p:nvSpPr>
          <p:spPr>
            <a:xfrm>
              <a:off x="6089796" y="1848875"/>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Proportion de cas où </a:t>
              </a:r>
              <a:r>
                <a:rPr lang="fr-CA" sz="1400" dirty="0" smtClean="0">
                  <a:solidFill>
                    <a:srgbClr val="FF0000"/>
                  </a:solidFill>
                </a:rPr>
                <a:t>l’antécédent et le conséquent se </a:t>
              </a:r>
              <a:r>
                <a:rPr lang="fr-CA" sz="1400" dirty="0">
                  <a:solidFill>
                    <a:srgbClr val="FF0000"/>
                  </a:solidFill>
                </a:rPr>
                <a:t>produisent ensemble</a:t>
              </a:r>
            </a:p>
            <a:p>
              <a:pPr marL="0" indent="0" algn="ctr">
                <a:buSzPct val="100000"/>
                <a:buFont typeface="Wingdings" panose="05000000000000000000" pitchFamily="2" charset="2"/>
                <a:buNone/>
              </a:pPr>
              <a:endParaRPr lang="en-US" sz="100" b="1" dirty="0"/>
            </a:p>
          </p:txBody>
        </p:sp>
      </p:grpSp>
      <p:grpSp>
        <p:nvGrpSpPr>
          <p:cNvPr id="11" name="Group 10"/>
          <p:cNvGrpSpPr/>
          <p:nvPr>
            <p:custDataLst>
              <p:tags r:id="rId4"/>
            </p:custDataLst>
          </p:nvPr>
        </p:nvGrpSpPr>
        <p:grpSpPr>
          <a:xfrm>
            <a:off x="6792717" y="3880195"/>
            <a:ext cx="3758065" cy="521056"/>
            <a:chOff x="6153367" y="1670676"/>
            <a:chExt cx="4552936" cy="521056"/>
          </a:xfrm>
        </p:grpSpPr>
        <p:sp>
          <p:nvSpPr>
            <p:cNvPr id="12" name="Left Arrow 11"/>
            <p:cNvSpPr/>
            <p:nvPr/>
          </p:nvSpPr>
          <p:spPr>
            <a:xfrm>
              <a:off x="6153367" y="1859243"/>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Proportion de cas où </a:t>
              </a:r>
              <a:r>
                <a:rPr lang="fr-CA" sz="1400" dirty="0" smtClean="0">
                  <a:solidFill>
                    <a:srgbClr val="FF0000"/>
                  </a:solidFill>
                </a:rPr>
                <a:t>le conséquent survient lorsque l’antécédent est observé</a:t>
              </a:r>
              <a:endParaRPr lang="fr-CA" sz="1400" dirty="0">
                <a:solidFill>
                  <a:srgbClr val="FF0000"/>
                </a:solidFill>
              </a:endParaRPr>
            </a:p>
            <a:p>
              <a:pPr marL="0" indent="0" algn="ctr">
                <a:buSzPct val="100000"/>
                <a:buFont typeface="Wingdings" panose="05000000000000000000" pitchFamily="2" charset="2"/>
                <a:buNone/>
              </a:pPr>
              <a:endParaRPr lang="en-US" sz="100" b="1" dirty="0"/>
            </a:p>
          </p:txBody>
        </p:sp>
      </p:grpSp>
      <p:grpSp>
        <p:nvGrpSpPr>
          <p:cNvPr id="14" name="Group 13"/>
          <p:cNvGrpSpPr/>
          <p:nvPr>
            <p:custDataLst>
              <p:tags r:id="rId5"/>
            </p:custDataLst>
          </p:nvPr>
        </p:nvGrpSpPr>
        <p:grpSpPr>
          <a:xfrm>
            <a:off x="5798928" y="5881391"/>
            <a:ext cx="1350440" cy="423268"/>
            <a:chOff x="6040151" y="1768464"/>
            <a:chExt cx="1636072" cy="423268"/>
          </a:xfrm>
        </p:grpSpPr>
        <p:sp>
          <p:nvSpPr>
            <p:cNvPr id="15" name="Left Arrow 14"/>
            <p:cNvSpPr/>
            <p:nvPr/>
          </p:nvSpPr>
          <p:spPr>
            <a:xfrm rot="2226129">
              <a:off x="6040151" y="1768464"/>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398761" y="1850792"/>
              <a:ext cx="1277462" cy="340940"/>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a:solidFill>
                    <a:srgbClr val="FF0000"/>
                  </a:solidFill>
                </a:rPr>
                <a:t>…?!?</a:t>
              </a:r>
            </a:p>
            <a:p>
              <a:pPr marL="0" indent="0" algn="ctr">
                <a:buSzPct val="100000"/>
                <a:buFont typeface="Wingdings" panose="05000000000000000000" pitchFamily="2" charset="2"/>
                <a:buNone/>
              </a:pPr>
              <a:endParaRPr lang="en-US" sz="100" b="1" dirty="0"/>
            </a:p>
          </p:txBody>
        </p:sp>
      </p:grpSp>
    </p:spTree>
    <p:extLst>
      <p:ext uri="{BB962C8B-B14F-4D97-AF65-F5344CB8AC3E}">
        <p14:creationId xmlns:p14="http://schemas.microsoft.com/office/powerpoint/2010/main" val="12813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Un exemple simple</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fontScale="92500" lnSpcReduction="10000"/>
              </a:bodyPr>
              <a:lstStyle/>
              <a:p>
                <a:pPr>
                  <a:lnSpc>
                    <a:spcPct val="100000"/>
                  </a:lnSpc>
                </a:pPr>
                <a:r>
                  <a:rPr lang="fr-CA" dirty="0"/>
                  <a:t>Ensemble de données musicales hypothétiques contenant des données pour </a:t>
                </a:r>
                <a:r>
                  <a:rPr lang="fr-CA" dirty="0" smtClean="0"/>
                  <a:t>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 15,356</m:t>
                    </m:r>
                  </m:oMath>
                </a14:m>
                <a:r>
                  <a:rPr lang="fr-CA" dirty="0"/>
                  <a:t> mélomanes</a:t>
                </a:r>
              </a:p>
              <a:p>
                <a:pPr>
                  <a:lnSpc>
                    <a:spcPct val="100000"/>
                  </a:lnSpc>
                </a:pPr>
                <a:endParaRPr lang="en-US" sz="100" dirty="0"/>
              </a:p>
              <a:p>
                <a:pPr>
                  <a:lnSpc>
                    <a:spcPct val="100000"/>
                  </a:lnSpc>
                </a:pPr>
                <a:r>
                  <a:rPr lang="fr-CA" b="1" dirty="0"/>
                  <a:t>Règle destinée aux candidats</a:t>
                </a:r>
                <a:r>
                  <a:rPr lang="fr-CA" dirty="0"/>
                  <a:t> (</a:t>
                </a:r>
                <a14:m>
                  <m:oMath xmlns:m="http://schemas.openxmlformats.org/officeDocument/2006/math">
                    <m:r>
                      <a:rPr lang="en-US" b="0" i="1" dirty="0" smtClean="0">
                        <a:latin typeface="Cambria Math" panose="02040503050406030204" pitchFamily="18" charset="0"/>
                      </a:rPr>
                      <m:t>𝑅𝑀</m:t>
                    </m:r>
                  </m:oMath>
                </a14:m>
                <a:r>
                  <a:rPr lang="fr-CA" dirty="0"/>
                  <a:t>) : « Si une personne est née avant 1976 (</a:t>
                </a:r>
                <a14:m>
                  <m:oMath xmlns:m="http://schemas.openxmlformats.org/officeDocument/2006/math">
                    <m:r>
                      <a:rPr lang="en-US" i="1" dirty="0" smtClean="0">
                        <a:latin typeface="Cambria Math" panose="02040503050406030204" pitchFamily="18" charset="0"/>
                      </a:rPr>
                      <m:t>𝑋</m:t>
                    </m:r>
                  </m:oMath>
                </a14:m>
                <a:r>
                  <a:rPr lang="fr-CA" dirty="0"/>
                  <a:t>), elle possède alors une copie d’au moins un album des Beatles, dans un format quelconque (</a:t>
                </a:r>
                <a14:m>
                  <m:oMath xmlns:m="http://schemas.openxmlformats.org/officeDocument/2006/math">
                    <m:r>
                      <a:rPr lang="en-US" i="1" dirty="0" smtClean="0">
                        <a:latin typeface="Cambria Math" panose="02040503050406030204" pitchFamily="18" charset="0"/>
                      </a:rPr>
                      <m:t>𝑌</m:t>
                    </m:r>
                  </m:oMath>
                </a14:m>
                <a:r>
                  <a:rPr lang="fr-CA" dirty="0"/>
                  <a:t>) ». </a:t>
                </a:r>
              </a:p>
              <a:p>
                <a:pPr>
                  <a:lnSpc>
                    <a:spcPct val="100000"/>
                  </a:lnSpc>
                </a:pPr>
                <a:endParaRPr lang="en-US" sz="100" dirty="0"/>
              </a:p>
              <a:p>
                <a:pPr>
                  <a:lnSpc>
                    <a:spcPct val="100000"/>
                  </a:lnSpc>
                </a:pPr>
                <a:r>
                  <a:rPr lang="fr-CA" dirty="0"/>
                  <a:t>Supposons que </a:t>
                </a:r>
              </a:p>
              <a:p>
                <a:pPr lvl="1">
                  <a:lnSpc>
                    <a:spcPct val="100000"/>
                  </a:lnSpc>
                </a:pPr>
                <a14:m>
                  <m:oMath xmlns:m="http://schemas.openxmlformats.org/officeDocument/2006/math">
                    <m:r>
                      <m:rPr>
                        <m:nor/>
                      </m:rPr>
                      <a:rPr lang="en-US" sz="2200" i="0" dirty="0" smtClean="0">
                        <a:latin typeface="Cambria Math" panose="02040503050406030204" pitchFamily="18" charset="0"/>
                        <a:ea typeface="Cambria Math" panose="02040503050406030204" pitchFamily="18" charset="0"/>
                      </a:rPr>
                      <m:t>Freq</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𝑋</m:t>
                    </m:r>
                    <m:r>
                      <a:rPr lang="en-US" sz="2200" i="1" dirty="0">
                        <a:latin typeface="Cambria Math" panose="02040503050406030204" pitchFamily="18" charset="0"/>
                        <a:ea typeface="Cambria Math" panose="02040503050406030204" pitchFamily="18" charset="0"/>
                      </a:rPr>
                      <m:t>)=3888</m:t>
                    </m:r>
                    <m:r>
                      <a:rPr lang="en-US" sz="2200" i="1" dirty="0" smtClean="0">
                        <a:latin typeface="Cambria Math" panose="02040503050406030204" pitchFamily="18" charset="0"/>
                        <a:ea typeface="Cambria Math" panose="02040503050406030204" pitchFamily="18" charset="0"/>
                      </a:rPr>
                      <m:t> </m:t>
                    </m:r>
                  </m:oMath>
                </a14:m>
                <a:r>
                  <a:rPr lang="fr-CA" sz="2200" dirty="0"/>
                  <a:t>personnes sont nées avant 1976</a:t>
                </a:r>
              </a:p>
              <a:p>
                <a:pPr lvl="1">
                  <a:lnSpc>
                    <a:spcPct val="100000"/>
                  </a:lnSpc>
                </a:pPr>
                <a14:m>
                  <m:oMath xmlns:m="http://schemas.openxmlformats.org/officeDocument/2006/math">
                    <m:r>
                      <m:rPr>
                        <m:nor/>
                      </m:rPr>
                      <a:rPr lang="en-US" sz="2200" dirty="0" smtClean="0">
                        <a:latin typeface="Cambria Math" panose="02040503050406030204" pitchFamily="18" charset="0"/>
                        <a:ea typeface="Cambria Math" panose="02040503050406030204" pitchFamily="18" charset="0"/>
                      </a:rPr>
                      <m:t>Freq</m:t>
                    </m:r>
                    <m:r>
                      <a:rPr lang="en-US" sz="2200" i="0" dirty="0" smtClean="0">
                        <a:latin typeface="Cambria Math" panose="02040503050406030204" pitchFamily="18" charset="0"/>
                        <a:ea typeface="Cambria Math" panose="02040503050406030204" pitchFamily="18" charset="0"/>
                      </a:rPr>
                      <m:t>(</m:t>
                    </m:r>
                    <m:r>
                      <m:rPr>
                        <m:sty m:val="p"/>
                      </m:rPr>
                      <a:rPr lang="en-US" sz="2200" i="0" dirty="0" smtClean="0">
                        <a:latin typeface="Cambria Math" panose="02040503050406030204" pitchFamily="18" charset="0"/>
                        <a:ea typeface="Cambria Math" panose="02040503050406030204" pitchFamily="18" charset="0"/>
                      </a:rPr>
                      <m:t>Y</m:t>
                    </m:r>
                    <m:r>
                      <a:rPr lang="en-US" sz="2200" i="0" dirty="0">
                        <a:latin typeface="Cambria Math" panose="02040503050406030204" pitchFamily="18" charset="0"/>
                        <a:ea typeface="Cambria Math" panose="02040503050406030204" pitchFamily="18" charset="0"/>
                      </a:rPr>
                      <m:t>)=9092</m:t>
                    </m:r>
                  </m:oMath>
                </a14:m>
                <a:r>
                  <a:rPr lang="fr-CA" sz="2200" dirty="0">
                    <a:latin typeface="Cambria Math" panose="02040503050406030204" pitchFamily="18" charset="0"/>
                    <a:ea typeface="Cambria Math" panose="02040503050406030204" pitchFamily="18" charset="0"/>
                  </a:rPr>
                  <a:t> </a:t>
                </a:r>
                <a:r>
                  <a:rPr lang="fr-CA" sz="2200" dirty="0"/>
                  <a:t>personnes ont une copie d’au moins un album des Beatles</a:t>
                </a:r>
              </a:p>
              <a:p>
                <a:pPr lvl="1">
                  <a:lnSpc>
                    <a:spcPct val="100000"/>
                  </a:lnSpc>
                </a:pPr>
                <a14:m>
                  <m:oMath xmlns:m="http://schemas.openxmlformats.org/officeDocument/2006/math">
                    <m:r>
                      <m:rPr>
                        <m:nor/>
                      </m:rPr>
                      <a:rPr lang="en-US" sz="2200" dirty="0">
                        <a:latin typeface="Cambria Math" panose="02040503050406030204" pitchFamily="18" charset="0"/>
                        <a:ea typeface="Cambria Math" panose="02040503050406030204" pitchFamily="18" charset="0"/>
                      </a:rPr>
                      <m:t>Freq</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𝑋</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𝑌</m:t>
                    </m:r>
                    <m:r>
                      <a:rPr lang="en-US" sz="2200" i="1" dirty="0">
                        <a:latin typeface="Cambria Math" panose="02040503050406030204" pitchFamily="18" charset="0"/>
                        <a:ea typeface="Cambria Math" panose="02040503050406030204" pitchFamily="18" charset="0"/>
                      </a:rPr>
                      <m:t>)=2720</m:t>
                    </m:r>
                  </m:oMath>
                </a14:m>
                <a:r>
                  <a:rPr lang="fr-CA" sz="2200" dirty="0">
                    <a:latin typeface="Cambria Math" panose="02040503050406030204" pitchFamily="18" charset="0"/>
                    <a:ea typeface="Cambria Math" panose="02040503050406030204" pitchFamily="18" charset="0"/>
                  </a:rPr>
                  <a:t> </a:t>
                </a:r>
                <a:r>
                  <a:rPr lang="fr-CA" sz="2200" dirty="0"/>
                  <a:t>personnes sont nées avant 1976 et ont une copie d’au moins un album des Beatles</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rotWithShape="0">
                <a:blip r:embed="rId6"/>
                <a:stretch>
                  <a:fillRect l="-718" r="-718"/>
                </a:stretch>
              </a:blipFill>
            </p:spPr>
            <p:txBody>
              <a:bodyPr/>
              <a:lstStyle/>
              <a:p>
                <a:r>
                  <a:rPr lang="fr-CA">
                    <a:noFill/>
                  </a:rPr>
                  <a:t> </a:t>
                </a:r>
              </a:p>
            </p:txBody>
          </p:sp>
        </mc:Fallback>
      </mc:AlternateContent>
    </p:spTree>
    <p:extLst>
      <p:ext uri="{BB962C8B-B14F-4D97-AF65-F5344CB8AC3E}">
        <p14:creationId xmlns:p14="http://schemas.microsoft.com/office/powerpoint/2010/main" val="11065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Un exemple simple</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pPr algn="just">
                  <a:lnSpc>
                    <a:spcPct val="100000"/>
                  </a:lnSpc>
                </a:pPr>
                <a:r>
                  <a:rPr lang="fr-CA" dirty="0" smtClean="0"/>
                  <a:t>Les quatre mesures sont : </a:t>
                </a:r>
              </a:p>
              <a:p>
                <a:pPr lvl="1" algn="just">
                  <a:lnSpc>
                    <a:spcPct val="100000"/>
                  </a:lnSpc>
                </a:pPr>
                <a14:m>
                  <m:oMath xmlns:m="http://schemas.openxmlformats.org/officeDocument/2006/math">
                    <m:r>
                      <m:rPr>
                        <m:nor/>
                      </m:rPr>
                      <a:rPr lang="en-US" i="0" dirty="0" smtClean="0">
                        <a:latin typeface="Cambria Math" panose="02040503050406030204" pitchFamily="18" charset="0"/>
                        <a:ea typeface="Cambria Math" panose="02040503050406030204" pitchFamily="18" charset="0"/>
                      </a:rPr>
                      <m:t>Support</m:t>
                    </m:r>
                    <m:d>
                      <m:dPr>
                        <m:ctrlPr>
                          <a:rPr lang="en-US" i="1" dirty="0" smtClean="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15</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356</m:t>
                        </m:r>
                      </m:den>
                    </m:f>
                    <m:r>
                      <a:rPr lang="en-US" i="1" dirty="0">
                        <a:latin typeface="Cambria Math" panose="02040503050406030204" pitchFamily="18" charset="0"/>
                        <a:ea typeface="Cambria Math" panose="02040503050406030204" pitchFamily="18" charset="0"/>
                      </a:rPr>
                      <m:t>≈ 18%</m:t>
                    </m:r>
                    <m:r>
                      <a:rPr lang="en-US" b="0" i="1" dirty="0" smtClean="0">
                        <a:latin typeface="Cambria Math" panose="02040503050406030204" pitchFamily="18" charset="0"/>
                        <a:ea typeface="Cambria Math" panose="02040503050406030204" pitchFamily="18" charset="0"/>
                      </a:rPr>
                      <m:t> </m:t>
                    </m:r>
                  </m:oMath>
                </a14:m>
                <a:r>
                  <a:rPr lang="fr-CA" dirty="0"/>
                  <a:t>( </a:t>
                </a:r>
                <a14:m>
                  <m:oMath xmlns:m="http://schemas.openxmlformats.org/officeDocument/2006/math">
                    <m:r>
                      <a:rPr lang="en-US" i="1" dirty="0">
                        <a:latin typeface="Cambria Math" panose="02040503050406030204" pitchFamily="18" charset="0"/>
                      </a:rPr>
                      <m:t>𝑅𝑀</m:t>
                    </m:r>
                  </m:oMath>
                </a14:m>
                <a:r>
                  <a:rPr lang="fr-CA" dirty="0"/>
                  <a:t> se produit dans 18 % des observations)</a:t>
                </a:r>
              </a:p>
              <a:p>
                <a:pPr lvl="1" algn="just">
                  <a:lnSpc>
                    <a:spcPct val="100000"/>
                  </a:lnSpc>
                </a:pPr>
                <a14:m>
                  <m:oMath xmlns:m="http://schemas.openxmlformats.org/officeDocument/2006/math">
                    <m:r>
                      <m:rPr>
                        <m:nor/>
                      </m:rPr>
                      <a:rPr lang="en-US" b="0" i="0" dirty="0" smtClean="0">
                        <a:latin typeface="Cambria Math" panose="02040503050406030204" pitchFamily="18" charset="0"/>
                        <a:ea typeface="Cambria Math" panose="02040503050406030204" pitchFamily="18" charset="0"/>
                      </a:rPr>
                      <m:t>Confidence</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b="0" i="1" dirty="0" smtClean="0">
                            <a:latin typeface="Cambria Math" panose="02040503050406030204" pitchFamily="18" charset="0"/>
                            <a:ea typeface="Cambria Math" panose="02040503050406030204" pitchFamily="18" charset="0"/>
                          </a:rPr>
                          <m:t>3888</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70</m:t>
                    </m:r>
                    <m:r>
                      <a:rPr lang="en-US" i="1" dirty="0">
                        <a:latin typeface="Cambria Math" panose="02040503050406030204" pitchFamily="18" charset="0"/>
                        <a:ea typeface="Cambria Math" panose="02040503050406030204" pitchFamily="18" charset="0"/>
                      </a:rPr>
                      <m:t>%</m:t>
                    </m:r>
                  </m:oMath>
                </a14:m>
                <a:r>
                  <a:rPr lang="fr-CA" dirty="0">
                    <a:latin typeface="Cambria Math" panose="02040503050406030204" pitchFamily="18" charset="0"/>
                    <a:ea typeface="Cambria Math" panose="02040503050406030204" pitchFamily="18" charset="0"/>
                  </a:rPr>
                  <a:t> </a:t>
                </a:r>
                <a:r>
                  <a:rPr lang="fr-CA" dirty="0"/>
                  <a:t>(</a:t>
                </a:r>
                <a14:m>
                  <m:oMath xmlns:m="http://schemas.openxmlformats.org/officeDocument/2006/math">
                    <m:r>
                      <a:rPr lang="en-US" i="1" dirty="0">
                        <a:latin typeface="Cambria Math" panose="02040503050406030204" pitchFamily="18" charset="0"/>
                      </a:rPr>
                      <m:t>𝑅𝑀</m:t>
                    </m:r>
                  </m:oMath>
                </a14:m>
                <a:r>
                  <a:rPr lang="fr-CA" dirty="0"/>
                  <a:t> est vrai pour 70 % des personnes nées avant 1976)</a:t>
                </a:r>
              </a:p>
              <a:p>
                <a:pPr lvl="1" algn="just">
                  <a:lnSpc>
                    <a:spcPct val="100000"/>
                  </a:lnSpc>
                </a:pPr>
                <a14:m>
                  <m:oMath xmlns:m="http://schemas.openxmlformats.org/officeDocument/2006/math">
                    <m:r>
                      <m:rPr>
                        <m:nor/>
                      </m:rPr>
                      <a:rPr lang="en-CA" b="0" i="0" dirty="0" smtClean="0">
                        <a:latin typeface="Cambria Math" panose="02040503050406030204" pitchFamily="18" charset="0"/>
                        <a:ea typeface="Cambria Math" panose="02040503050406030204" pitchFamily="18" charset="0"/>
                      </a:rPr>
                      <m:t>Interest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3888</m:t>
                        </m:r>
                      </m:den>
                    </m:f>
                    <m:r>
                      <a:rPr lang="en-CA" b="0"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CA" b="0" i="1" dirty="0" smtClean="0">
                            <a:latin typeface="Cambria Math" panose="02040503050406030204" pitchFamily="18" charset="0"/>
                            <a:ea typeface="Cambria Math" panose="02040503050406030204" pitchFamily="18" charset="0"/>
                          </a:rPr>
                          <m:t>9092</m:t>
                        </m:r>
                      </m:num>
                      <m:den>
                        <m:r>
                          <a:rPr lang="en-CA" b="0" i="1" dirty="0" smtClean="0">
                            <a:latin typeface="Cambria Math" panose="02040503050406030204" pitchFamily="18" charset="0"/>
                            <a:ea typeface="Cambria Math" panose="02040503050406030204" pitchFamily="18" charset="0"/>
                          </a:rPr>
                          <m:t>15356</m:t>
                        </m:r>
                      </m:den>
                    </m:f>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0.11</m:t>
                    </m:r>
                    <m:r>
                      <a:rPr lang="en-US" i="1" dirty="0" smtClean="0">
                        <a:latin typeface="Cambria Math" panose="02040503050406030204" pitchFamily="18" charset="0"/>
                        <a:ea typeface="Cambria Math" panose="02040503050406030204" pitchFamily="18" charset="0"/>
                      </a:rPr>
                      <m:t> </m:t>
                    </m:r>
                  </m:oMath>
                </a14:m>
                <a:r>
                  <a:rPr lang="fr-CA" dirty="0"/>
                  <a:t>(</a:t>
                </a:r>
                <a14:m>
                  <m:oMath xmlns:m="http://schemas.openxmlformats.org/officeDocument/2006/math">
                    <m:r>
                      <a:rPr lang="en-US" i="1" dirty="0">
                        <a:latin typeface="Cambria Math" panose="02040503050406030204" pitchFamily="18" charset="0"/>
                      </a:rPr>
                      <m:t>𝑅𝑀</m:t>
                    </m:r>
                  </m:oMath>
                </a14:m>
                <a:r>
                  <a:rPr lang="fr-CA" dirty="0"/>
                  <a:t> n’est pas très intéressant)</a:t>
                </a:r>
              </a:p>
              <a:p>
                <a:pPr lvl="1" algn="just">
                  <a:lnSpc>
                    <a:spcPct val="100000"/>
                  </a:lnSpc>
                </a:pPr>
                <a14:m>
                  <m:oMath xmlns:m="http://schemas.openxmlformats.org/officeDocument/2006/math">
                    <m:r>
                      <m:rPr>
                        <m:nor/>
                      </m:rPr>
                      <a:rPr lang="en-US" dirty="0">
                        <a:latin typeface="Cambria Math" panose="02040503050406030204" pitchFamily="18" charset="0"/>
                        <a:ea typeface="Cambria Math" panose="02040503050406030204" pitchFamily="18" charset="0"/>
                      </a:rPr>
                      <m:t>Lift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15,356</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⋅0.18</m:t>
                        </m:r>
                      </m:num>
                      <m:den>
                        <m:r>
                          <a:rPr lang="en-US" i="1" dirty="0">
                            <a:latin typeface="Cambria Math" panose="02040503050406030204" pitchFamily="18" charset="0"/>
                            <a:ea typeface="Cambria Math" panose="02040503050406030204" pitchFamily="18" charset="0"/>
                          </a:rPr>
                          <m:t>3888⋅9092</m:t>
                        </m:r>
                      </m:den>
                    </m:f>
                    <m:r>
                      <a:rPr lang="en-US" i="1" dirty="0">
                        <a:latin typeface="Cambria Math" panose="02040503050406030204" pitchFamily="18" charset="0"/>
                        <a:ea typeface="Cambria Math" panose="02040503050406030204" pitchFamily="18" charset="0"/>
                      </a:rPr>
                      <m:t>≈1.2</m:t>
                    </m:r>
                    <m:r>
                      <a:rPr lang="en-US" i="1" dirty="0" smtClean="0">
                        <a:latin typeface="Cambria Math" panose="02040503050406030204" pitchFamily="18" charset="0"/>
                      </a:rPr>
                      <m:t> </m:t>
                    </m:r>
                  </m:oMath>
                </a14:m>
                <a:r>
                  <a:rPr lang="fr-CA" dirty="0"/>
                  <a:t>(faible corrélation entre le fait d’être né avant 1976 et le fait de posséder une copie d’un album des Beatles)</a:t>
                </a:r>
              </a:p>
              <a:p>
                <a:pPr algn="just">
                  <a:lnSpc>
                    <a:spcPct val="100000"/>
                  </a:lnSpc>
                </a:pPr>
                <a:r>
                  <a:rPr lang="fr-CA" b="1" dirty="0"/>
                  <a:t>Interprétation du </a:t>
                </a:r>
                <a:r>
                  <a:rPr lang="fr-CA" b="1" dirty="0" smtClean="0"/>
                  <a:t>lift</a:t>
                </a:r>
                <a:r>
                  <a:rPr lang="fr-CA" b="1" dirty="0"/>
                  <a:t> : </a:t>
                </a:r>
                <a:r>
                  <a:rPr lang="fr-CA" dirty="0"/>
                  <a:t>70 % des personnes nées avant 1986 en possèdent une copie, alors que 56 % de celles nées après 1986 en possèdent une copie.</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6"/>
                </p:custDataLst>
              </p:nvPr>
            </p:nvSpPr>
            <p:spPr>
              <a:blipFill rotWithShape="0">
                <a:blip r:embed="rId7"/>
                <a:stretch>
                  <a:fillRect l="-829" t="-589" r="-829" b="-3093"/>
                </a:stretch>
              </a:blipFill>
            </p:spPr>
            <p:txBody>
              <a:bodyPr/>
              <a:lstStyle/>
              <a:p>
                <a:r>
                  <a:rPr lang="fr-CA">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custDataLst>
                  <p:tags r:id="rId3"/>
                </p:custDataLst>
              </p:nvPr>
            </p:nvSpPr>
            <p:spPr>
              <a:xfrm>
                <a:off x="9900871" y="865547"/>
                <a:ext cx="1709936" cy="687018"/>
              </a:xfrm>
              <a:prstGeom prst="rect">
                <a:avLst/>
              </a:prstGeom>
              <a:solidFill>
                <a:srgbClr val="DEEBF7"/>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None/>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1</m:t>
                      </m:r>
                      <m:r>
                        <a:rPr lang="fr-CA" sz="2000" b="0" i="1" dirty="0" smtClean="0">
                          <a:solidFill>
                            <a:srgbClr val="FF0000"/>
                          </a:solidFill>
                          <a:latin typeface="Cambria Math" panose="02040503050406030204" pitchFamily="18" charset="0"/>
                        </a:rPr>
                        <m:t>,</m:t>
                      </m:r>
                      <m:r>
                        <a:rPr lang="en-US" sz="2000" i="1" dirty="0" smtClean="0">
                          <a:solidFill>
                            <a:srgbClr val="FF0000"/>
                          </a:solidFill>
                          <a:latin typeface="Cambria Math" panose="02040503050406030204" pitchFamily="18" charset="0"/>
                        </a:rPr>
                        <m:t>2≈</m:t>
                      </m:r>
                      <m:f>
                        <m:fPr>
                          <m:ctrlPr>
                            <a:rPr lang="en-US" sz="2000" i="1" dirty="0">
                              <a:solidFill>
                                <a:srgbClr val="FF0000"/>
                              </a:solidFill>
                              <a:latin typeface="Cambria Math" panose="02040503050406030204" pitchFamily="18" charset="0"/>
                            </a:rPr>
                          </m:ctrlPr>
                        </m:fPr>
                        <m:num>
                          <m:r>
                            <a:rPr lang="en-US" sz="2000" i="1" dirty="0">
                              <a:solidFill>
                                <a:srgbClr val="FF0000"/>
                              </a:solidFill>
                              <a:latin typeface="Cambria Math" panose="02040503050406030204" pitchFamily="18" charset="0"/>
                            </a:rPr>
                            <m:t>0</m:t>
                          </m:r>
                          <m:r>
                            <a:rPr lang="fr-CA" sz="2000" b="0" i="1" dirty="0" smtClean="0">
                              <a:solidFill>
                                <a:srgbClr val="FF0000"/>
                              </a:solidFill>
                              <a:latin typeface="Cambria Math" panose="02040503050406030204" pitchFamily="18" charset="0"/>
                            </a:rPr>
                            <m:t>,</m:t>
                          </m:r>
                          <m:r>
                            <a:rPr lang="en-US" sz="2000" i="1" dirty="0">
                              <a:solidFill>
                                <a:srgbClr val="FF0000"/>
                              </a:solidFill>
                              <a:latin typeface="Cambria Math" panose="02040503050406030204" pitchFamily="18" charset="0"/>
                            </a:rPr>
                            <m:t>70</m:t>
                          </m:r>
                        </m:num>
                        <m:den>
                          <m:r>
                            <a:rPr lang="en-US" sz="2000" i="1" dirty="0">
                              <a:solidFill>
                                <a:srgbClr val="FF0000"/>
                              </a:solidFill>
                              <a:latin typeface="Cambria Math" panose="02040503050406030204" pitchFamily="18" charset="0"/>
                            </a:rPr>
                            <m:t>0</m:t>
                          </m:r>
                          <m:r>
                            <a:rPr lang="fr-CA" sz="2000" b="0" i="1" dirty="0" smtClean="0">
                              <a:solidFill>
                                <a:srgbClr val="FF0000"/>
                              </a:solidFill>
                              <a:latin typeface="Cambria Math" panose="02040503050406030204" pitchFamily="18" charset="0"/>
                            </a:rPr>
                            <m:t>,</m:t>
                          </m:r>
                          <m:r>
                            <a:rPr lang="en-US" sz="2000" i="1" dirty="0">
                              <a:solidFill>
                                <a:srgbClr val="FF0000"/>
                              </a:solidFill>
                              <a:latin typeface="Cambria Math" panose="02040503050406030204" pitchFamily="18" charset="0"/>
                            </a:rPr>
                            <m:t>56</m:t>
                          </m:r>
                        </m:den>
                      </m:f>
                    </m:oMath>
                  </m:oMathPara>
                </a14:m>
                <a:endParaRPr dirty="0"/>
              </a:p>
            </p:txBody>
          </p:sp>
        </mc:Choice>
        <mc:Fallback xmlns="">
          <p:sp>
            <p:nvSpPr>
              <p:cNvPr id="15" name="Content Placeholder 2"/>
              <p:cNvSpPr txBox="1">
                <a:spLocks noRot="1" noChangeAspect="1" noMove="1" noResize="1" noEditPoints="1" noAdjustHandles="1" noChangeArrowheads="1" noChangeShapeType="1" noTextEdit="1"/>
              </p:cNvSpPr>
              <p:nvPr>
                <p:custDataLst>
                  <p:tags r:id="rId8"/>
                </p:custDataLst>
              </p:nvPr>
            </p:nvSpPr>
            <p:spPr>
              <a:xfrm>
                <a:off x="9900871" y="865547"/>
                <a:ext cx="1709936" cy="687018"/>
              </a:xfrm>
              <a:prstGeom prst="rect">
                <a:avLst/>
              </a:prstGeom>
              <a:blipFill rotWithShape="0">
                <a:blip r:embed="rId9"/>
                <a:stretch>
                  <a:fillRect/>
                </a:stretch>
              </a:blipFill>
              <a:ln w="19050">
                <a:solidFill>
                  <a:schemeClr val="accent2"/>
                </a:solidFill>
              </a:ln>
            </p:spPr>
            <p:txBody>
              <a:bodyPr/>
              <a:lstStyle/>
              <a:p>
                <a:r>
                  <a:rPr lang="fr-CA">
                    <a:noFill/>
                  </a:rPr>
                  <a:t> </a:t>
                </a:r>
              </a:p>
            </p:txBody>
          </p:sp>
        </mc:Fallback>
      </mc:AlternateContent>
    </p:spTree>
    <p:extLst>
      <p:ext uri="{BB962C8B-B14F-4D97-AF65-F5344CB8AC3E}">
        <p14:creationId xmlns:p14="http://schemas.microsoft.com/office/powerpoint/2010/main" val="5260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custDataLst>
                  <p:tags r:id="rId1"/>
                </p:custDataLst>
              </p:nvPr>
            </p:nvSpPr>
            <p:spPr/>
            <p:txBody>
              <a:bodyPr>
                <a:normAutofit/>
              </a:bodyPr>
              <a:lstStyle/>
              <a:p>
                <a:r>
                  <a:rPr lang="fr-CA" dirty="0"/>
                  <a:t>Évaluez les règles suivantes destinées aux candidats :</a:t>
                </a:r>
              </a:p>
              <a:p>
                <a:pPr lvl="1"/>
                <a:r>
                  <a:rPr lang="fr-CA" dirty="0"/>
                  <a:t>Si un particulier possède un album de musique classique (</a:t>
                </a:r>
                <a14:m>
                  <m:oMath xmlns:m="http://schemas.openxmlformats.org/officeDocument/2006/math">
                    <m:r>
                      <a:rPr lang="en-US" i="1" dirty="0" smtClean="0">
                        <a:latin typeface="Cambria Math" panose="02040503050406030204" pitchFamily="18" charset="0"/>
                      </a:rPr>
                      <m:t>𝑊</m:t>
                    </m:r>
                  </m:oMath>
                </a14:m>
                <a:r>
                  <a:rPr lang="fr-CA" dirty="0"/>
                  <a:t>), il possède également un album de hip-hop (</a:t>
                </a:r>
                <a14:m>
                  <m:oMath xmlns:m="http://schemas.openxmlformats.org/officeDocument/2006/math">
                    <m:r>
                      <a:rPr lang="en-US" i="1" dirty="0" smtClean="0">
                        <a:latin typeface="Cambria Math" panose="02040503050406030204" pitchFamily="18" charset="0"/>
                      </a:rPr>
                      <m:t>𝑍</m:t>
                    </m:r>
                  </m:oMath>
                </a14:m>
                <a:r>
                  <a:rPr lang="fr-CA" dirty="0"/>
                  <a:t>), étant donné que </a:t>
                </a:r>
                <a:br>
                  <a:rPr lang="fr-CA" dirty="0"/>
                </a:b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2010,</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𝑍</m:t>
                        </m:r>
                      </m:e>
                    </m:d>
                    <m:r>
                      <a:rPr lang="en-US" i="1" dirty="0">
                        <a:latin typeface="Cambria Math" panose="02040503050406030204" pitchFamily="18" charset="0"/>
                      </a:rPr>
                      <m:t>=</m:t>
                    </m:r>
                    <m:r>
                      <a:rPr lang="en-CA" b="0" i="1" dirty="0" smtClean="0">
                        <a:latin typeface="Cambria Math" panose="02040503050406030204" pitchFamily="18" charset="0"/>
                      </a:rPr>
                      <m:t>6855,</m:t>
                    </m:r>
                    <m:r>
                      <m:rPr>
                        <m:nor/>
                      </m:rPr>
                      <a:rPr lang="en-US" dirty="0">
                        <a:latin typeface="Cambria Math" panose="02040503050406030204" pitchFamily="18" charset="0"/>
                        <a:ea typeface="Cambria Math" panose="02040503050406030204" pitchFamily="18" charset="0"/>
                      </a:rPr>
                      <m:t>Freq</m:t>
                    </m:r>
                    <m:r>
                      <a:rPr lang="en-US" i="1" dirty="0">
                        <a:latin typeface="Cambria Math" panose="02040503050406030204" pitchFamily="18" charset="0"/>
                      </a:rPr>
                      <m:t>(</m:t>
                    </m:r>
                    <m:r>
                      <a:rPr lang="en-CA" b="0" i="1" dirty="0" smtClean="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𝑍</m:t>
                    </m:r>
                    <m:r>
                      <a:rPr lang="en-US" i="1" dirty="0">
                        <a:latin typeface="Cambria Math" panose="02040503050406030204" pitchFamily="18" charset="0"/>
                      </a:rPr>
                      <m:t>)=</m:t>
                    </m:r>
                    <m:r>
                      <a:rPr lang="en-CA" b="0" i="1" dirty="0" smtClean="0">
                        <a:latin typeface="Cambria Math" panose="02040503050406030204" pitchFamily="18" charset="0"/>
                      </a:rPr>
                      <m:t>132</m:t>
                    </m:r>
                  </m:oMath>
                </a14:m>
                <a:endParaRPr lang="fr-CA" dirty="0"/>
              </a:p>
              <a:p>
                <a:pPr lvl="1"/>
                <a:r>
                  <a:rPr lang="fr-CA" dirty="0"/>
                  <a:t>Si un individu possède à la fois un album des Beatles et un album de musique classique, il est né avant 1976, étant donné que </a:t>
                </a: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smtClean="0">
                            <a:latin typeface="Cambria Math" panose="02040503050406030204" pitchFamily="18" charset="0"/>
                          </a:rPr>
                        </m:ctrlPr>
                      </m:dPr>
                      <m:e>
                        <m:r>
                          <a:rPr lang="en-CA" b="0" i="1" dirty="0" smtClean="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185</m:t>
                    </m:r>
                    <m:r>
                      <a:rPr lang="en-CA" i="1" dirty="0">
                        <a:latin typeface="Cambria Math" panose="02040503050406030204" pitchFamily="18" charset="0"/>
                      </a:rPr>
                      <m:t>2,</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i="1" dirty="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i="1" dirty="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𝑋</m:t>
                        </m:r>
                      </m:e>
                    </m:d>
                    <m:r>
                      <a:rPr lang="en-US" i="1" dirty="0">
                        <a:latin typeface="Cambria Math" panose="02040503050406030204" pitchFamily="18" charset="0"/>
                      </a:rPr>
                      <m:t>=</m:t>
                    </m:r>
                    <m:r>
                      <a:rPr lang="en-CA" b="0" i="1" dirty="0" smtClean="0">
                        <a:latin typeface="Cambria Math" panose="02040503050406030204" pitchFamily="18" charset="0"/>
                      </a:rPr>
                      <m:t>1778</m:t>
                    </m:r>
                  </m:oMath>
                </a14:m>
                <a:endParaRPr lang="fr-CA" dirty="0"/>
              </a:p>
              <a:p>
                <a:pPr lvl="1"/>
                <a:endParaRPr lang="en-US" sz="500" dirty="0"/>
              </a:p>
              <a:p>
                <a:r>
                  <a:rPr lang="fr-CA" dirty="0"/>
                  <a:t>Sur les trois règles qui ont été établies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oMath>
                </a14:m>
                <a:r>
                  <a:rPr lang="fr-CA" dirty="0"/>
                  <a:t>, </a:t>
                </a:r>
                <a14:m>
                  <m:oMath xmlns:m="http://schemas.openxmlformats.org/officeDocument/2006/math">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𝑍</m:t>
                    </m:r>
                  </m:oMath>
                </a14:m>
                <a:r>
                  <a:rPr lang="fr-CA" dirty="0"/>
                  <a:t>, </a:t>
                </a:r>
                <a14:m>
                  <m:oMath xmlns:m="http://schemas.openxmlformats.org/officeDocument/2006/math">
                    <m:r>
                      <a:rPr lang="en-CA" b="0" i="1" dirty="0" smtClean="0">
                        <a:latin typeface="Cambria Math" panose="02040503050406030204" pitchFamily="18" charset="0"/>
                      </a:rPr>
                      <m:t>𝑌</m:t>
                    </m:r>
                    <m:r>
                      <a:rPr lang="en-CA" b="0" i="1" dirty="0" smtClean="0">
                        <a:latin typeface="Cambria Math" panose="02040503050406030204" pitchFamily="18" charset="0"/>
                      </a:rPr>
                      <m:t> &amp; </m:t>
                    </m:r>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𝑋</m:t>
                    </m:r>
                  </m:oMath>
                </a14:m>
                <a:r>
                  <a:rPr lang="fr-CA" dirty="0"/>
                  <a:t>), laquelle vous semble la plus utile? Qu’est-ce qui est le plus surprenant?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29"/>
                </a:stretch>
              </a:blipFill>
            </p:spPr>
            <p:txBody>
              <a:bodyPr/>
              <a:lstStyle/>
              <a:p>
                <a:r>
                  <a:rPr lang="en-US">
                    <a:noFill/>
                  </a:rPr>
                  <a:t> </a:t>
                </a:r>
              </a:p>
            </p:txBody>
          </p:sp>
        </mc:Fallback>
      </mc:AlternateContent>
      <p:sp>
        <p:nvSpPr>
          <p:cNvPr id="4" name="Title 1">
            <a:extLst>
              <a:ext uri="{FF2B5EF4-FFF2-40B4-BE49-F238E27FC236}">
                <a16:creationId xmlns=""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28201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de force brute</a:t>
            </a:r>
          </a:p>
        </p:txBody>
      </p:sp>
      <p:sp>
        <p:nvSpPr>
          <p:cNvPr id="3" name="Content Placeholder 2"/>
          <p:cNvSpPr>
            <a:spLocks noGrp="1"/>
          </p:cNvSpPr>
          <p:nvPr>
            <p:ph idx="1"/>
            <p:custDataLst>
              <p:tags r:id="rId2"/>
            </p:custDataLst>
          </p:nvPr>
        </p:nvSpPr>
        <p:spPr/>
        <p:txBody>
          <a:bodyPr/>
          <a:lstStyle/>
          <a:p>
            <a:pPr marL="342900" indent="-342900">
              <a:lnSpc>
                <a:spcPct val="100000"/>
              </a:lnSpc>
              <a:buSzPct val="100000"/>
              <a:buFont typeface="+mj-lt"/>
              <a:buAutoNum type="arabicPeriod"/>
            </a:pPr>
            <a:r>
              <a:rPr lang="fr-CA" dirty="0"/>
              <a:t>Générer des ensembles d’éléments (de taille 1, 2, 3, 4, etc</a:t>
            </a:r>
            <a:r>
              <a:rPr lang="fr-CA" dirty="0" smtClean="0"/>
              <a:t>.)</a:t>
            </a:r>
            <a:endParaRPr lang="fr-CA" dirty="0"/>
          </a:p>
          <a:p>
            <a:pPr marL="1028700" lvl="1" indent="-342900">
              <a:lnSpc>
                <a:spcPct val="100000"/>
              </a:lnSpc>
              <a:buSzPct val="100000"/>
            </a:pPr>
            <a:r>
              <a:rPr lang="fr-CA" dirty="0"/>
              <a:t>p. ex. {achat = Typique, adhésion = Faux, coupon = Oui}.</a:t>
            </a:r>
          </a:p>
          <a:p>
            <a:pPr marL="342900" indent="-342900">
              <a:lnSpc>
                <a:spcPct val="100000"/>
              </a:lnSpc>
              <a:buSzPct val="100000"/>
              <a:buFont typeface="+mj-lt"/>
              <a:buAutoNum type="arabicPeriod" startAt="2"/>
            </a:pPr>
            <a:r>
              <a:rPr lang="fr-CA" dirty="0"/>
              <a:t>Créer des règles à partir de chaque ensemble </a:t>
            </a:r>
            <a:r>
              <a:rPr lang="fr-CA" dirty="0" smtClean="0"/>
              <a:t>d’éléments.</a:t>
            </a:r>
            <a:endParaRPr lang="fr-CA" dirty="0"/>
          </a:p>
          <a:p>
            <a:pPr marL="1028700" lvl="1" indent="-342900">
              <a:lnSpc>
                <a:spcPct val="100000"/>
              </a:lnSpc>
              <a:buSzPct val="100000"/>
            </a:pPr>
            <a:r>
              <a:rPr lang="fr-CA" dirty="0"/>
              <a:t>p. ex. </a:t>
            </a:r>
            <a:r>
              <a:rPr lang="fr-CA" b="1" dirty="0"/>
              <a:t>SI</a:t>
            </a:r>
            <a:r>
              <a:rPr lang="fr-CA" dirty="0"/>
              <a:t> (achat = Typique ET adhésion = Faux) </a:t>
            </a:r>
            <a:r>
              <a:rPr lang="fr-CA" b="1" dirty="0"/>
              <a:t>ALORS</a:t>
            </a:r>
            <a:r>
              <a:rPr lang="fr-CA" dirty="0"/>
              <a:t> coupon = Oui</a:t>
            </a:r>
          </a:p>
          <a:p>
            <a:pPr marL="342900" indent="-342900">
              <a:lnSpc>
                <a:spcPct val="100000"/>
              </a:lnSpc>
              <a:buSzPct val="100000"/>
              <a:buFont typeface="+mj-lt"/>
              <a:buAutoNum type="arabicPeriod" startAt="3"/>
            </a:pPr>
            <a:r>
              <a:rPr lang="fr-CA" dirty="0"/>
              <a:t>Calculer le </a:t>
            </a:r>
            <a:r>
              <a:rPr lang="fr-CA" dirty="0" smtClean="0"/>
              <a:t>support, </a:t>
            </a:r>
            <a:r>
              <a:rPr lang="fr-CA" dirty="0"/>
              <a:t>la confiance, l’intérêt, le </a:t>
            </a:r>
            <a:r>
              <a:rPr lang="fr-CA" dirty="0" smtClean="0"/>
              <a:t>lift </a:t>
            </a:r>
            <a:r>
              <a:rPr lang="fr-CA" dirty="0"/>
              <a:t>pour chaque </a:t>
            </a:r>
            <a:r>
              <a:rPr lang="fr-CA" dirty="0" smtClean="0"/>
              <a:t>règle.</a:t>
            </a:r>
            <a:endParaRPr lang="fr-CA" dirty="0"/>
          </a:p>
          <a:p>
            <a:pPr marL="342900" indent="-342900">
              <a:lnSpc>
                <a:spcPct val="100000"/>
              </a:lnSpc>
              <a:buSzPct val="100000"/>
              <a:buFont typeface="+mj-lt"/>
              <a:buAutoNum type="arabicPeriod" startAt="3"/>
            </a:pPr>
            <a:r>
              <a:rPr lang="fr-CA" dirty="0"/>
              <a:t>Ne conserver que les règles avec une couverture, une précision, un intérêt ou un </a:t>
            </a:r>
            <a:r>
              <a:rPr lang="fr-CA" dirty="0" smtClean="0"/>
              <a:t>lift </a:t>
            </a:r>
            <a:r>
              <a:rPr lang="fr-CA" dirty="0"/>
              <a:t>(ou d’autres paramètres) « assez élevés </a:t>
            </a:r>
            <a:r>
              <a:rPr lang="fr-CA" dirty="0" smtClean="0"/>
              <a:t>».</a:t>
            </a:r>
            <a:endParaRPr lang="fr-CA" dirty="0"/>
          </a:p>
          <a:p>
            <a:pPr marL="342900" indent="-342900">
              <a:lnSpc>
                <a:spcPct val="100000"/>
              </a:lnSpc>
              <a:buSzPct val="100000"/>
              <a:buFont typeface="+mj-lt"/>
              <a:buAutoNum type="arabicPeriod" startAt="3"/>
            </a:pPr>
            <a:r>
              <a:rPr lang="fr-CA" dirty="0"/>
              <a:t>Ces règles sont considérées comme étant </a:t>
            </a:r>
            <a:r>
              <a:rPr lang="fr-CA" b="1" dirty="0"/>
              <a:t>vraies</a:t>
            </a:r>
            <a:r>
              <a:rPr lang="fr-CA" dirty="0"/>
              <a:t> pour l’ensemble de données – il s’agit de </a:t>
            </a:r>
            <a:r>
              <a:rPr lang="fr-CA" b="1" dirty="0"/>
              <a:t>nouvelles connaissances établies à partir des données.</a:t>
            </a:r>
          </a:p>
        </p:txBody>
      </p:sp>
    </p:spTree>
    <p:extLst>
      <p:ext uri="{BB962C8B-B14F-4D97-AF65-F5344CB8AC3E}">
        <p14:creationId xmlns:p14="http://schemas.microsoft.com/office/powerpoint/2010/main" val="22017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Production de règles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lnSpcReduction="10000"/>
              </a:bodyPr>
              <a:lstStyle/>
              <a:p>
                <a:pPr marL="0" indent="0">
                  <a:buNone/>
                </a:pPr>
                <a:r>
                  <a:rPr lang="fr-CA" dirty="0"/>
                  <a:t>Un </a:t>
                </a:r>
                <a:r>
                  <a:rPr lang="fr-CA" b="1" dirty="0"/>
                  <a:t>ensemble d’éléments</a:t>
                </a:r>
                <a:r>
                  <a:rPr lang="fr-CA" dirty="0"/>
                  <a:t> (ou cas) est une liste d’attributs et de valeurs.</a:t>
                </a:r>
              </a:p>
              <a:p>
                <a:pPr marL="0" indent="0">
                  <a:buNone/>
                </a:pPr>
                <a:endParaRPr lang="en-US" sz="100" dirty="0"/>
              </a:p>
              <a:p>
                <a:pPr marL="0" indent="0">
                  <a:buNone/>
                </a:pPr>
                <a:r>
                  <a:rPr lang="fr-CA" dirty="0"/>
                  <a:t>Un ensemble de </a:t>
                </a:r>
                <a:r>
                  <a:rPr lang="fr-CA" b="1" dirty="0"/>
                  <a:t>règles</a:t>
                </a:r>
                <a:r>
                  <a:rPr lang="fr-CA" dirty="0"/>
                  <a:t> peut être créé en ajoutant « </a:t>
                </a:r>
                <a:r>
                  <a:rPr lang="fr-CA" b="1" dirty="0"/>
                  <a:t>SI ... ALORS</a:t>
                </a:r>
                <a:r>
                  <a:rPr lang="fr-CA" dirty="0"/>
                  <a:t> » à chacun des cas. À titre d’exemple, à partir du cas défini </a:t>
                </a:r>
              </a:p>
              <a:p>
                <a:pPr marL="0" indent="0" algn="ctr">
                  <a:buNone/>
                </a:pPr>
                <a:r>
                  <a:rPr lang="fr-CA" dirty="0"/>
                  <a:t>{adhésion = Vrai, âge = </a:t>
                </a:r>
                <a:r>
                  <a:rPr lang="fr-CA" dirty="0" smtClean="0"/>
                  <a:t>Jeune, </a:t>
                </a:r>
                <a:r>
                  <a:rPr lang="fr-CA" dirty="0"/>
                  <a:t>achat = Typique}</a:t>
                </a:r>
              </a:p>
              <a:p>
                <a:pPr marL="0" indent="0" algn="l">
                  <a:buNone/>
                </a:pPr>
                <a:r>
                  <a:rPr lang="fr-CA" dirty="0"/>
                  <a:t> nous pouvons créer les règles</a:t>
                </a:r>
              </a:p>
              <a:p>
                <a:pPr lvl="1"/>
                <a:r>
                  <a:rPr lang="fr-CA" sz="2100" b="1" dirty="0"/>
                  <a:t>SI</a:t>
                </a:r>
                <a:r>
                  <a:rPr lang="fr-CA" sz="2100" dirty="0"/>
                  <a:t> (adhésion = Vrai ET âge = </a:t>
                </a:r>
                <a:r>
                  <a:rPr lang="fr-CA" sz="2100" dirty="0" smtClean="0"/>
                  <a:t>Jeune) </a:t>
                </a:r>
                <a:r>
                  <a:rPr lang="fr-CA" sz="2100" b="1" dirty="0"/>
                  <a:t>ALORS</a:t>
                </a:r>
                <a:r>
                  <a:rPr lang="fr-CA" sz="2100" dirty="0"/>
                  <a:t> achat = Typique</a:t>
                </a:r>
              </a:p>
              <a:p>
                <a:pPr lvl="1"/>
                <a:r>
                  <a:rPr lang="fr-CA" sz="2100" b="1" dirty="0"/>
                  <a:t>SI</a:t>
                </a:r>
                <a:r>
                  <a:rPr lang="fr-CA" sz="2100" dirty="0"/>
                  <a:t> adhésion = Vrai </a:t>
                </a:r>
                <a:r>
                  <a:rPr lang="fr-CA" sz="2100" b="1" dirty="0"/>
                  <a:t>ALORS</a:t>
                </a:r>
                <a:r>
                  <a:rPr lang="fr-CA" sz="2100" dirty="0"/>
                  <a:t> (âge = </a:t>
                </a:r>
                <a:r>
                  <a:rPr lang="fr-CA" sz="2100" dirty="0" smtClean="0"/>
                  <a:t>Jeune </a:t>
                </a:r>
                <a:r>
                  <a:rPr lang="fr-CA" sz="2100" dirty="0"/>
                  <a:t>ET </a:t>
                </a:r>
                <a:r>
                  <a:rPr lang="fr-CA" sz="2100" dirty="0" smtClean="0"/>
                  <a:t>achat </a:t>
                </a:r>
                <a:r>
                  <a:rPr lang="fr-CA" sz="2100" dirty="0"/>
                  <a:t>= Typique)</a:t>
                </a:r>
              </a:p>
              <a:p>
                <a:pPr lvl="1"/>
                <a:r>
                  <a:rPr lang="fr-CA" sz="2100" b="1" dirty="0"/>
                  <a:t>SI</a:t>
                </a:r>
                <a:r>
                  <a:rPr lang="fr-CA" sz="2100" b="1" dirty="0" smtClean="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fr-CA" sz="2100" b="1" dirty="0"/>
                  <a:t> ALORS</a:t>
                </a:r>
                <a:r>
                  <a:rPr lang="fr-CA" sz="2100" dirty="0"/>
                  <a:t> (adhésion = Vrai ET âge = </a:t>
                </a:r>
                <a:r>
                  <a:rPr lang="fr-CA" sz="2100" dirty="0" smtClean="0"/>
                  <a:t>Jeune </a:t>
                </a:r>
                <a:r>
                  <a:rPr lang="fr-CA" sz="2100" dirty="0"/>
                  <a:t>ET </a:t>
                </a:r>
                <a:r>
                  <a:rPr lang="fr-CA" sz="2100" dirty="0" smtClean="0"/>
                  <a:t>achat </a:t>
                </a:r>
                <a:r>
                  <a:rPr lang="fr-CA" sz="2100" dirty="0"/>
                  <a:t>= Typique)</a:t>
                </a:r>
              </a:p>
              <a:p>
                <a:pPr lvl="1"/>
                <a:r>
                  <a:rPr lang="fr-CA" sz="2100" dirty="0"/>
                  <a:t>etc.</a:t>
                </a:r>
              </a:p>
              <a:p>
                <a:pPr lvl="1"/>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rotWithShape="0">
                <a:blip r:embed="rId6"/>
                <a:stretch>
                  <a:fillRect l="-829" t="-1325"/>
                </a:stretch>
              </a:blipFill>
            </p:spPr>
            <p:txBody>
              <a:bodyPr/>
              <a:lstStyle/>
              <a:p>
                <a:r>
                  <a:rPr lang="fr-CA">
                    <a:noFill/>
                  </a:rPr>
                  <a:t> </a:t>
                </a:r>
              </a:p>
            </p:txBody>
          </p:sp>
        </mc:Fallback>
      </mc:AlternateContent>
      <p:sp>
        <p:nvSpPr>
          <p:cNvPr id="10" name="Content Placeholder 2"/>
          <p:cNvSpPr txBox="1">
            <a:spLocks/>
          </p:cNvSpPr>
          <p:nvPr>
            <p:custDataLst>
              <p:tags r:id="rId3"/>
            </p:custDataLst>
          </p:nvPr>
        </p:nvSpPr>
        <p:spPr>
          <a:xfrm>
            <a:off x="9320330" y="6228272"/>
            <a:ext cx="2721273" cy="515717"/>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Les parenthèses sont généralement supprimées</a:t>
            </a:r>
          </a:p>
          <a:p>
            <a:pPr marL="0" indent="0" algn="ctr">
              <a:buSzPct val="100000"/>
              <a:buFont typeface="Wingdings" panose="05000000000000000000" pitchFamily="2" charset="2"/>
              <a:buNone/>
            </a:pPr>
            <a:endParaRPr lang="en-US" sz="100" b="1" dirty="0"/>
          </a:p>
        </p:txBody>
      </p:sp>
    </p:spTree>
    <p:extLst>
      <p:ext uri="{BB962C8B-B14F-4D97-AF65-F5344CB8AC3E}">
        <p14:creationId xmlns:p14="http://schemas.microsoft.com/office/powerpoint/2010/main" val="25352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numCol="2">
            <a:normAutofit lnSpcReduction="10000"/>
          </a:bodyPr>
          <a:lstStyle/>
          <a:p>
            <a:pPr algn="just"/>
            <a:r>
              <a:rPr lang="fr-CA" spc="-100" dirty="0"/>
              <a:t>Un magasin qui vend des accessoires pour téléphones cellulaires fait une promotion sur les écrans de protection. </a:t>
            </a:r>
          </a:p>
          <a:p>
            <a:pPr algn="just"/>
            <a:r>
              <a:rPr lang="fr-CA" spc="-100" dirty="0"/>
              <a:t>Les clients qui achètent plusieurs écrans de protection parmi un choix de six couleurs différentes bénéficient d’un rabais. Les directeurs de magasin, qui aimeraient savoir quelles couleurs d’écrans protecteurs sont susceptibles d’être achetées ensemble, ont rassemblé les transactions passées </a:t>
            </a:r>
            <a:r>
              <a:rPr lang="fr-CA" spc="-100" dirty="0" smtClean="0"/>
              <a:t> dans </a:t>
            </a:r>
            <a:r>
              <a:rPr lang="fr-CA" spc="-100" dirty="0">
                <a:latin typeface="Courant" panose="02000509030000020004" pitchFamily="49" charset="0"/>
              </a:rPr>
              <a:t>Transactions.csv</a:t>
            </a:r>
            <a:r>
              <a:rPr lang="fr-CA" spc="-100" dirty="0"/>
              <a:t>.</a:t>
            </a:r>
          </a:p>
          <a:p>
            <a:pPr algn="just"/>
            <a:endParaRPr lang="en-US" sz="500" dirty="0">
              <a:cs typeface="Helvetica" panose="020B0604020202020204" pitchFamily="34" charset="0"/>
            </a:endParaRPr>
          </a:p>
          <a:p>
            <a:r>
              <a:rPr lang="fr-CA" dirty="0"/>
              <a:t> 	Tenez compte des règles suivantes :</a:t>
            </a:r>
          </a:p>
          <a:p>
            <a:pPr lvl="3"/>
            <a:r>
              <a:rPr lang="fr-CA" sz="2000" dirty="0"/>
              <a:t>{</a:t>
            </a:r>
            <a:r>
              <a:rPr lang="fr-CA" sz="2000" b="1" dirty="0"/>
              <a:t>r</a:t>
            </a:r>
            <a:r>
              <a:rPr lang="fr-CA" sz="2000" dirty="0"/>
              <a:t>ouge, </a:t>
            </a:r>
            <a:r>
              <a:rPr lang="fr-CA" sz="2000" b="1" dirty="0"/>
              <a:t>b</a:t>
            </a:r>
            <a:r>
              <a:rPr lang="fr-CA" sz="2000" dirty="0"/>
              <a:t>lanc} ⇒ {</a:t>
            </a:r>
            <a:r>
              <a:rPr lang="fr-CA" sz="2000" b="1" dirty="0"/>
              <a:t>v</a:t>
            </a:r>
            <a:r>
              <a:rPr lang="fr-CA" sz="2000" dirty="0"/>
              <a:t>ert}</a:t>
            </a:r>
          </a:p>
          <a:p>
            <a:pPr lvl="3"/>
            <a:r>
              <a:rPr lang="fr-CA" sz="2000" dirty="0"/>
              <a:t>{</a:t>
            </a:r>
            <a:r>
              <a:rPr lang="fr-CA" sz="2000" b="1" dirty="0"/>
              <a:t>v</a:t>
            </a:r>
            <a:r>
              <a:rPr lang="fr-CA" sz="2000" dirty="0"/>
              <a:t>ert} ⇒ {</a:t>
            </a:r>
            <a:r>
              <a:rPr lang="fr-CA" sz="2000" b="1" dirty="0"/>
              <a:t>b</a:t>
            </a:r>
            <a:r>
              <a:rPr lang="fr-CA" sz="2000" dirty="0"/>
              <a:t>lanc}</a:t>
            </a:r>
          </a:p>
          <a:p>
            <a:pPr lvl="3"/>
            <a:r>
              <a:rPr lang="fr-CA" sz="2000" dirty="0"/>
              <a:t>{</a:t>
            </a:r>
            <a:r>
              <a:rPr lang="fr-CA" sz="2000" b="1" dirty="0"/>
              <a:t>r</a:t>
            </a:r>
            <a:r>
              <a:rPr lang="fr-CA" sz="2000" dirty="0"/>
              <a:t>ouge, </a:t>
            </a:r>
            <a:r>
              <a:rPr lang="fr-CA" sz="2000" b="1" dirty="0"/>
              <a:t>v</a:t>
            </a:r>
            <a:r>
              <a:rPr lang="fr-CA" sz="2000" dirty="0"/>
              <a:t>ert} ⇒ {</a:t>
            </a:r>
            <a:r>
              <a:rPr lang="fr-CA" sz="2000" b="1" dirty="0"/>
              <a:t>b</a:t>
            </a:r>
            <a:r>
              <a:rPr lang="fr-CA" sz="2000" dirty="0"/>
              <a:t>lanc}</a:t>
            </a:r>
          </a:p>
          <a:p>
            <a:pPr lvl="3"/>
            <a:r>
              <a:rPr lang="fr-CA" sz="2000" dirty="0"/>
              <a:t>[</a:t>
            </a:r>
            <a:r>
              <a:rPr lang="fr-CA" sz="2000" b="1" dirty="0"/>
              <a:t>v</a:t>
            </a:r>
            <a:r>
              <a:rPr lang="fr-CA" sz="2000" dirty="0"/>
              <a:t>ert] ⇒ {</a:t>
            </a:r>
            <a:r>
              <a:rPr lang="fr-CA" sz="2000" b="1" dirty="0"/>
              <a:t>r</a:t>
            </a:r>
            <a:r>
              <a:rPr lang="fr-CA" sz="2000" dirty="0"/>
              <a:t>ouge}</a:t>
            </a:r>
          </a:p>
          <a:p>
            <a:pPr lvl="3"/>
            <a:r>
              <a:rPr lang="fr-CA" sz="2000" dirty="0"/>
              <a:t>{</a:t>
            </a:r>
            <a:r>
              <a:rPr lang="fr-CA" sz="2000" b="1" dirty="0"/>
              <a:t>o</a:t>
            </a:r>
            <a:r>
              <a:rPr lang="fr-CA" sz="2000" dirty="0"/>
              <a:t>range} ⇒ {</a:t>
            </a:r>
            <a:r>
              <a:rPr lang="fr-CA" sz="2000" b="1" dirty="0"/>
              <a:t>r</a:t>
            </a:r>
            <a:r>
              <a:rPr lang="fr-CA" sz="2000" dirty="0"/>
              <a:t>ouge}</a:t>
            </a:r>
          </a:p>
          <a:p>
            <a:pPr lvl="3"/>
            <a:r>
              <a:rPr lang="fr-CA" sz="2000" dirty="0"/>
              <a:t>[</a:t>
            </a:r>
            <a:r>
              <a:rPr lang="fr-CA" sz="2000" b="1" dirty="0"/>
              <a:t>b</a:t>
            </a:r>
            <a:r>
              <a:rPr lang="fr-CA" sz="2000" dirty="0"/>
              <a:t>lanc, </a:t>
            </a:r>
            <a:r>
              <a:rPr lang="fr-CA" sz="2000" b="1" dirty="0"/>
              <a:t>n</a:t>
            </a:r>
            <a:r>
              <a:rPr lang="fr-CA" sz="2000" dirty="0"/>
              <a:t>oir] ⇒ {</a:t>
            </a:r>
            <a:r>
              <a:rPr lang="fr-CA" sz="2000" b="1" dirty="0"/>
              <a:t>j</a:t>
            </a:r>
            <a:r>
              <a:rPr lang="fr-CA" sz="2000" dirty="0"/>
              <a:t>aune}</a:t>
            </a:r>
          </a:p>
          <a:p>
            <a:pPr lvl="3"/>
            <a:r>
              <a:rPr lang="fr-CA" sz="2000" dirty="0"/>
              <a:t>[</a:t>
            </a:r>
            <a:r>
              <a:rPr lang="fr-CA" sz="2000" b="1" dirty="0"/>
              <a:t>n</a:t>
            </a:r>
            <a:r>
              <a:rPr lang="fr-CA" sz="2000" dirty="0"/>
              <a:t>oir] ⇒ {</a:t>
            </a:r>
            <a:r>
              <a:rPr lang="fr-CA" sz="2000" b="1" dirty="0"/>
              <a:t>v</a:t>
            </a:r>
            <a:r>
              <a:rPr lang="fr-CA" sz="2000" dirty="0"/>
              <a:t>ert}</a:t>
            </a:r>
          </a:p>
        </p:txBody>
      </p:sp>
      <p:sp>
        <p:nvSpPr>
          <p:cNvPr id="4" name="Title 1">
            <a:extLst>
              <a:ext uri="{FF2B5EF4-FFF2-40B4-BE49-F238E27FC236}">
                <a16:creationId xmlns="" xmlns:a16="http://schemas.microsoft.com/office/drawing/2014/main" id="{1B279406-BE0F-7543-BC80-4B90CC4C873C}"/>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71570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Qu’est-ce que la science des données? (REPRISE)</a:t>
            </a:r>
          </a:p>
        </p:txBody>
      </p:sp>
      <p:sp>
        <p:nvSpPr>
          <p:cNvPr id="3" name="Content Placeholder 2"/>
          <p:cNvSpPr>
            <a:spLocks noGrp="1"/>
          </p:cNvSpPr>
          <p:nvPr>
            <p:ph idx="1"/>
            <p:custDataLst>
              <p:tags r:id="rId2"/>
            </p:custDataLst>
          </p:nvPr>
        </p:nvSpPr>
        <p:spPr/>
        <p:txBody>
          <a:bodyPr/>
          <a:lstStyle/>
          <a:p>
            <a:pPr marL="0" indent="0" algn="ctr">
              <a:lnSpc>
                <a:spcPct val="100000"/>
              </a:lnSpc>
              <a:buNone/>
            </a:pPr>
            <a:r>
              <a:rPr lang="fr-CA" dirty="0"/>
              <a:t>La science des données est l’ensemble des processus par lesquels nous extrayons </a:t>
            </a:r>
            <a:r>
              <a:rPr lang="fr-CA" b="1" dirty="0">
                <a:ea typeface="Helvetica Light" charset="0"/>
                <a:cs typeface="Helvetica Light" charset="0"/>
              </a:rPr>
              <a:t>des renseignements utiles et exploitables</a:t>
            </a:r>
            <a:r>
              <a:rPr lang="fr-CA" dirty="0"/>
              <a:t> à partir des données.</a:t>
            </a:r>
          </a:p>
          <a:p>
            <a:pPr marL="0" indent="0" algn="r">
              <a:lnSpc>
                <a:spcPct val="100000"/>
              </a:lnSpc>
              <a:buNone/>
            </a:pPr>
            <a:r>
              <a:rPr lang="fr-CA" sz="1200" dirty="0">
                <a:ea typeface="Helvetica Light" charset="0"/>
                <a:cs typeface="Helvetica Light" charset="0"/>
              </a:rPr>
              <a:t>(paraphrasé d’après T. </a:t>
            </a:r>
            <a:r>
              <a:rPr lang="fr-CA" sz="1200" dirty="0" err="1">
                <a:ea typeface="Helvetica Light" charset="0"/>
                <a:cs typeface="Helvetica Light" charset="0"/>
              </a:rPr>
              <a:t>Kwartler</a:t>
            </a:r>
            <a:r>
              <a:rPr lang="fr-CA" sz="1200" dirty="0">
                <a:ea typeface="Helvetica Light" charset="0"/>
                <a:cs typeface="Helvetica Light" charset="0"/>
              </a:rPr>
              <a:t>)</a:t>
            </a:r>
          </a:p>
          <a:p>
            <a:pPr marL="0" indent="0" algn="ctr">
              <a:lnSpc>
                <a:spcPct val="100000"/>
              </a:lnSpc>
              <a:buNone/>
            </a:pPr>
            <a:endParaRPr lang="en-US" dirty="0">
              <a:ea typeface="Helvetica Light" charset="0"/>
              <a:cs typeface="Helvetica Light" charset="0"/>
            </a:endParaRPr>
          </a:p>
          <a:p>
            <a:pPr marL="0" indent="0" algn="ctr">
              <a:lnSpc>
                <a:spcPct val="100000"/>
              </a:lnSpc>
              <a:buNone/>
            </a:pPr>
            <a:r>
              <a:rPr lang="fr-CA" dirty="0"/>
              <a:t>La science des données constitue l’</a:t>
            </a:r>
            <a:r>
              <a:rPr lang="fr-CA" b="1" dirty="0">
                <a:ea typeface="Helvetica Light" charset="0"/>
                <a:cs typeface="Helvetica Light" charset="0"/>
              </a:rPr>
              <a:t>intersection fonctionnelle</a:t>
            </a:r>
            <a:r>
              <a:rPr lang="fr-CA" dirty="0"/>
              <a:t> de la statistique, de l’ingénierie, de l’informatique, de l’expertise du domaine et du « </a:t>
            </a:r>
            <a:r>
              <a:rPr lang="fr-CA" dirty="0" smtClean="0"/>
              <a:t>hacking</a:t>
            </a:r>
            <a:r>
              <a:rPr lang="fr-CA" dirty="0"/>
              <a:t> </a:t>
            </a:r>
            <a:r>
              <a:rPr lang="fr-CA" dirty="0" smtClean="0"/>
              <a:t>». </a:t>
            </a:r>
            <a:r>
              <a:rPr lang="fr-CA" dirty="0"/>
              <a:t>Elle s’articule autour de deux axes principaux : l’</a:t>
            </a:r>
            <a:r>
              <a:rPr lang="fr-CA" b="1" dirty="0">
                <a:ea typeface="Helvetica Light" charset="0"/>
                <a:cs typeface="Helvetica Light" charset="0"/>
              </a:rPr>
              <a:t>analyse</a:t>
            </a:r>
            <a:r>
              <a:rPr lang="fr-CA" dirty="0"/>
              <a:t> (compter les choses) et l’</a:t>
            </a:r>
            <a:r>
              <a:rPr lang="fr-CA" b="1" dirty="0">
                <a:ea typeface="Helvetica Light" charset="0"/>
                <a:cs typeface="Helvetica Light" charset="0"/>
              </a:rPr>
              <a:t>invention de nouvelles techniques</a:t>
            </a:r>
            <a:r>
              <a:rPr lang="fr-CA" dirty="0"/>
              <a:t> pour tirer des enseignements des données.</a:t>
            </a:r>
          </a:p>
          <a:p>
            <a:pPr marL="0" indent="0" algn="r">
              <a:lnSpc>
                <a:spcPct val="100000"/>
              </a:lnSpc>
              <a:buNone/>
            </a:pPr>
            <a:r>
              <a:rPr lang="fr-CA" sz="1200" dirty="0">
                <a:ea typeface="Helvetica Light" charset="0"/>
                <a:cs typeface="Helvetica Light" charset="0"/>
              </a:rPr>
              <a:t>(Paraphrasé d’après H. Mason)</a:t>
            </a:r>
          </a:p>
          <a:p>
            <a:pPr marL="0" indent="0" algn="ctr">
              <a:buNone/>
            </a:pPr>
            <a:endParaRPr lang="en-US" dirty="0">
              <a:latin typeface="Charter" pitchFamily="2" charset="0"/>
            </a:endParaRPr>
          </a:p>
        </p:txBody>
      </p:sp>
    </p:spTree>
    <p:extLst>
      <p:ext uri="{BB962C8B-B14F-4D97-AF65-F5344CB8AC3E}">
        <p14:creationId xmlns:p14="http://schemas.microsoft.com/office/powerpoint/2010/main" val="414694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custDataLst>
                  <p:tags r:id="rId1"/>
                </p:custDataLst>
              </p:nvPr>
            </p:nvSpPr>
            <p:spPr/>
            <p:txBody>
              <a:bodyPr>
                <a:normAutofit/>
              </a:bodyPr>
              <a:lstStyle/>
              <a:p>
                <a:r>
                  <a:rPr lang="fr-CA" dirty="0"/>
                  <a:t>Pour chaque règle, calculer le </a:t>
                </a:r>
                <a:r>
                  <a:rPr lang="fr-CA" b="1" dirty="0" smtClean="0"/>
                  <a:t>support</a:t>
                </a:r>
                <a:r>
                  <a:rPr lang="fr-CA" dirty="0" smtClean="0"/>
                  <a:t>, </a:t>
                </a:r>
                <a:r>
                  <a:rPr lang="fr-CA" dirty="0"/>
                  <a:t>la </a:t>
                </a:r>
                <a:r>
                  <a:rPr lang="fr-CA" b="1" dirty="0"/>
                  <a:t>confiance</a:t>
                </a:r>
                <a:r>
                  <a:rPr lang="fr-CA" dirty="0"/>
                  <a:t>, l’</a:t>
                </a:r>
                <a:r>
                  <a:rPr lang="fr-CA" b="1" dirty="0"/>
                  <a:t>intérêt</a:t>
                </a:r>
                <a:r>
                  <a:rPr lang="fr-CA" dirty="0"/>
                  <a:t> et le </a:t>
                </a:r>
                <a:r>
                  <a:rPr lang="fr-CA" b="1" dirty="0" smtClean="0"/>
                  <a:t>lift</a:t>
                </a:r>
                <a:r>
                  <a:rPr lang="fr-CA" dirty="0"/>
                  <a:t>. </a:t>
                </a:r>
              </a:p>
              <a:p>
                <a:endParaRPr lang="en-US" sz="500" dirty="0"/>
              </a:p>
              <a:p>
                <a:r>
                  <a:rPr lang="fr-CA" dirty="0"/>
                  <a:t>Parmi les règles pour lesquelles le </a:t>
                </a:r>
                <a:r>
                  <a:rPr lang="fr-CA" dirty="0" smtClean="0"/>
                  <a:t>support est </a:t>
                </a:r>
                <a:r>
                  <a:rPr lang="fr-CA" dirty="0"/>
                  <a:t>positif (</a:t>
                </a:r>
                <a14:m>
                  <m:oMath xmlns:m="http://schemas.openxmlformats.org/officeDocument/2006/math">
                    <m:r>
                      <a:rPr lang="en-US" i="1">
                        <a:latin typeface="Cambria Math" panose="02040503050406030204" pitchFamily="18" charset="0"/>
                      </a:rPr>
                      <m:t>&gt;0</m:t>
                    </m:r>
                  </m:oMath>
                </a14:m>
                <a:r>
                  <a:rPr lang="fr-CA" dirty="0"/>
                  <a:t>), laquelle a le </a:t>
                </a:r>
                <a:r>
                  <a:rPr lang="fr-CA" dirty="0" smtClean="0"/>
                  <a:t>lift </a:t>
                </a:r>
                <a:r>
                  <a:rPr lang="fr-CA" dirty="0"/>
                  <a:t>le plus élevé? La confiance? </a:t>
                </a:r>
                <a:r>
                  <a:rPr lang="fr-CA" dirty="0" smtClean="0"/>
                  <a:t>L’intérêt</a:t>
                </a:r>
                <a:r>
                  <a:rPr lang="fr-CA" dirty="0"/>
                  <a:t>? </a:t>
                </a:r>
              </a:p>
              <a:p>
                <a:endParaRPr lang="en-US" sz="500" dirty="0"/>
              </a:p>
              <a:p>
                <a:pPr algn="just"/>
                <a:r>
                  <a:rPr lang="fr-CA" dirty="0" smtClean="0"/>
                  <a:t>Déterminer cinq </a:t>
                </a:r>
                <a:r>
                  <a:rPr lang="fr-CA" dirty="0"/>
                  <a:t>à dix </a:t>
                </a:r>
                <a:r>
                  <a:rPr lang="fr-CA" dirty="0" smtClean="0"/>
                  <a:t>autres règles et </a:t>
                </a:r>
                <a:r>
                  <a:rPr lang="fr-CA" dirty="0"/>
                  <a:t>les évaluer. Lesquelles </a:t>
                </a:r>
                <a:r>
                  <a:rPr lang="fr-CA" dirty="0" smtClean="0"/>
                  <a:t>de ces 12 </a:t>
                </a:r>
                <a:r>
                  <a:rPr lang="fr-CA" dirty="0"/>
                  <a:t>à 17 règles </a:t>
                </a:r>
                <a:r>
                  <a:rPr lang="fr-CA" dirty="0" smtClean="0"/>
                  <a:t>seraient </a:t>
                </a:r>
                <a:r>
                  <a:rPr lang="fr-CA" dirty="0"/>
                  <a:t>les plus utiles pour les directeurs de magasin, selon vous? </a:t>
                </a:r>
              </a:p>
              <a:p>
                <a:pPr algn="just"/>
                <a:endParaRPr lang="en-CA" sz="500" dirty="0">
                  <a:cs typeface="Helvetica" panose="020B0604020202020204" pitchFamily="34" charset="0"/>
                </a:endParaRPr>
              </a:p>
              <a:p>
                <a:pPr algn="just"/>
                <a:r>
                  <a:rPr lang="fr-CA" dirty="0"/>
                  <a:t>Comment déterminer des valeurs </a:t>
                </a:r>
                <a:r>
                  <a:rPr lang="fr-CA" dirty="0" smtClean="0"/>
                  <a:t>seuil </a:t>
                </a:r>
                <a:r>
                  <a:rPr lang="fr-CA" dirty="0"/>
                  <a:t>raisonnables pour le </a:t>
                </a:r>
                <a:r>
                  <a:rPr lang="fr-CA" dirty="0" smtClean="0"/>
                  <a:t>support, </a:t>
                </a:r>
                <a:r>
                  <a:rPr lang="fr-CA" dirty="0"/>
                  <a:t>la couverture, l’intérêt et le </a:t>
                </a:r>
                <a:r>
                  <a:rPr lang="fr-CA" dirty="0" smtClean="0"/>
                  <a:t>lift </a:t>
                </a:r>
                <a:r>
                  <a:rPr lang="fr-CA" dirty="0"/>
                  <a:t>des règles établies à partir </a:t>
                </a:r>
                <a:r>
                  <a:rPr lang="fr-CA" dirty="0" smtClean="0"/>
                  <a:t>d’un certain ensemble </a:t>
                </a:r>
                <a:r>
                  <a:rPr lang="fr-CA" dirty="0"/>
                  <a:t>de </a:t>
                </a:r>
                <a:r>
                  <a:rPr lang="fr-CA" dirty="0" smtClean="0"/>
                  <a:t>données? </a:t>
                </a:r>
                <a:endParaRPr lang="fr-CA"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4"/>
                </p:custDataLst>
              </p:nvPr>
            </p:nvSpPr>
            <p:spPr>
              <a:blipFill rotWithShape="0">
                <a:blip r:embed="rId5"/>
                <a:stretch>
                  <a:fillRect l="-829" r="-829" b="-1473"/>
                </a:stretch>
              </a:blipFill>
            </p:spPr>
            <p:txBody>
              <a:bodyPr/>
              <a:lstStyle/>
              <a:p>
                <a:r>
                  <a:rPr lang="fr-CA">
                    <a:noFill/>
                  </a:rPr>
                  <a:t> </a:t>
                </a:r>
              </a:p>
            </p:txBody>
          </p:sp>
        </mc:Fallback>
      </mc:AlternateContent>
      <p:sp>
        <p:nvSpPr>
          <p:cNvPr id="4" name="Title 1">
            <a:extLst>
              <a:ext uri="{FF2B5EF4-FFF2-40B4-BE49-F238E27FC236}">
                <a16:creationId xmlns=""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21065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Notes et validation</a:t>
            </a:r>
          </a:p>
        </p:txBody>
      </p:sp>
      <p:sp>
        <p:nvSpPr>
          <p:cNvPr id="3" name="Text Placeholder 2"/>
          <p:cNvSpPr>
            <a:spLocks noGrp="1"/>
          </p:cNvSpPr>
          <p:nvPr>
            <p:ph type="body" idx="1"/>
            <p:custDataLst>
              <p:tags r:id="rId2"/>
            </p:custDataLst>
          </p:nvPr>
        </p:nvSpPr>
        <p:spPr/>
        <p:txBody>
          <a:bodyPr/>
          <a:lstStyle/>
          <a:p>
            <a:pPr algn="just"/>
            <a:r>
              <a:rPr lang="fr-CA" sz="1600" dirty="0">
                <a:cs typeface="Helvetica" panose="020B0604020202020204" pitchFamily="34" charset="0"/>
              </a:rPr>
              <a:t>APPRENTISSAGE STATISTIQUE ET EXPLORATION DES RÈGLES D’ASSOCIATION</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 xmlns:a16="http://schemas.microsoft.com/office/drawing/2014/main" id="{D92335E1-6618-1240-92D3-868A52B9E813}"/>
              </a:ext>
            </a:extLst>
          </p:cNvPr>
          <p:cNvSpPr/>
          <p:nvPr>
            <p:custDataLst>
              <p:tags r:id="rId3"/>
            </p:custDataLst>
          </p:nvPr>
        </p:nvSpPr>
        <p:spPr>
          <a:xfrm>
            <a:off x="2213980" y="5353883"/>
            <a:ext cx="7421727" cy="830997"/>
          </a:xfrm>
          <a:prstGeom prst="rect">
            <a:avLst/>
          </a:prstGeom>
        </p:spPr>
        <p:txBody>
          <a:bodyPr wrap="square">
            <a:spAutoFit/>
          </a:bodyPr>
          <a:lstStyle/>
          <a:p>
            <a:pPr algn="ctr"/>
            <a:r>
              <a:rPr lang="fr-CA" dirty="0">
                <a:solidFill>
                  <a:schemeClr val="bg1"/>
                </a:solidFill>
                <a:latin typeface="Dagny OT" panose="020B0504020201020104" pitchFamily="34" charset="77"/>
              </a:rPr>
              <a:t>« Rappelez-vous que tous les modèles sont faux; la question pratique est de savoir dans quelle mesure ils doivent être faux avant de ne plus être utiles. »</a:t>
            </a:r>
          </a:p>
          <a:p>
            <a:pPr algn="r"/>
            <a:r>
              <a:rPr lang="fr-CA" sz="1200" dirty="0">
                <a:solidFill>
                  <a:schemeClr val="bg1"/>
                </a:solidFill>
                <a:latin typeface="Dagny OT" panose="020B0504020201020104" pitchFamily="34" charset="77"/>
              </a:rPr>
              <a:t>(Box, G.E.P., et Draper, N. R., </a:t>
            </a:r>
            <a:r>
              <a:rPr lang="fr-CA" sz="1200" i="1" dirty="0" err="1">
                <a:solidFill>
                  <a:schemeClr val="bg1"/>
                </a:solidFill>
                <a:latin typeface="Dagny OT" panose="020B0504020201020104" pitchFamily="34" charset="77"/>
              </a:rPr>
              <a:t>Empirical</a:t>
            </a:r>
            <a:r>
              <a:rPr lang="fr-CA" sz="1200" i="1" dirty="0">
                <a:solidFill>
                  <a:schemeClr val="bg1"/>
                </a:solidFill>
                <a:latin typeface="Dagny OT" panose="020B0504020201020104" pitchFamily="34" charset="77"/>
              </a:rPr>
              <a:t> Model Building and </a:t>
            </a:r>
            <a:r>
              <a:rPr lang="fr-CA" sz="1200" i="1" dirty="0" err="1">
                <a:solidFill>
                  <a:schemeClr val="bg1"/>
                </a:solidFill>
                <a:latin typeface="Dagny OT" panose="020B0504020201020104" pitchFamily="34" charset="77"/>
              </a:rPr>
              <a:t>Response</a:t>
            </a:r>
            <a:r>
              <a:rPr lang="fr-CA" sz="1200" i="1" dirty="0">
                <a:solidFill>
                  <a:schemeClr val="bg1"/>
                </a:solidFill>
                <a:latin typeface="Dagny OT" panose="020B0504020201020104" pitchFamily="34" charset="77"/>
              </a:rPr>
              <a:t> Surfaces</a:t>
            </a:r>
            <a:r>
              <a:rPr lang="fr-CA" sz="1200" dirty="0">
                <a:solidFill>
                  <a:schemeClr val="bg1"/>
                </a:solidFill>
                <a:latin typeface="Dagny OT" panose="020B0504020201020104" pitchFamily="34" charset="77"/>
              </a:rPr>
              <a:t>)</a:t>
            </a:r>
          </a:p>
        </p:txBody>
      </p:sp>
    </p:spTree>
    <p:extLst>
      <p:ext uri="{BB962C8B-B14F-4D97-AF65-F5344CB8AC3E}">
        <p14:creationId xmlns:p14="http://schemas.microsoft.com/office/powerpoint/2010/main" val="155214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7F09F40-B153-A14A-8BAA-5E99908F3D7A}"/>
              </a:ext>
            </a:extLst>
          </p:cNvPr>
          <p:cNvSpPr>
            <a:spLocks noGrp="1"/>
          </p:cNvSpPr>
          <p:nvPr>
            <p:ph type="title"/>
            <p:custDataLst>
              <p:tags r:id="rId1"/>
            </p:custDataLst>
          </p:nvPr>
        </p:nvSpPr>
        <p:spPr/>
        <p:txBody>
          <a:bodyPr/>
          <a:lstStyle/>
          <a:p>
            <a:r>
              <a:rPr lang="fr-CA"/>
              <a:t>Nombre de règles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fontScale="92500"/>
              </a:bodyPr>
              <a:lstStyle/>
              <a:p>
                <a:pPr marL="0" indent="0" algn="just">
                  <a:lnSpc>
                    <a:spcPct val="100000"/>
                  </a:lnSpc>
                  <a:buNone/>
                </a:pPr>
                <a:r>
                  <a:rPr lang="fr-CA" dirty="0"/>
                  <a:t>Tenir compte d’un ensemble d’éléments </a:t>
                </a:r>
                <a14:m>
                  <m:oMath xmlns:m="http://schemas.openxmlformats.org/officeDocument/2006/math">
                    <m:r>
                      <a:rPr lang="en-US" b="0" i="1" smtClean="0">
                        <a:latin typeface="Cambria Math" panose="02040503050406030204" pitchFamily="18" charset="0"/>
                      </a:rPr>
                      <m:t>𝐶</m:t>
                    </m:r>
                  </m:oMath>
                </a14:m>
                <a:r>
                  <a:rPr lang="fr-CA" dirty="0"/>
                  <a:t> avec </a:t>
                </a:r>
                <a14:m>
                  <m:oMath xmlns:m="http://schemas.openxmlformats.org/officeDocument/2006/math">
                    <m:r>
                      <a:rPr lang="en-US" i="1" dirty="0" smtClean="0">
                        <a:latin typeface="Cambria Math" panose="02040503050406030204" pitchFamily="18" charset="0"/>
                      </a:rPr>
                      <m:t>𝑛</m:t>
                    </m:r>
                  </m:oMath>
                </a14:m>
                <a:r>
                  <a:rPr lang="fr-CA" dirty="0"/>
                  <a:t> membres. </a:t>
                </a:r>
              </a:p>
              <a:p>
                <a:pPr marL="0" indent="0" algn="just">
                  <a:lnSpc>
                    <a:spcPct val="100000"/>
                  </a:lnSpc>
                  <a:buNone/>
                </a:pPr>
                <a:endParaRPr lang="en-US" sz="100" dirty="0"/>
              </a:p>
              <a:p>
                <a:pPr algn="just">
                  <a:lnSpc>
                    <a:spcPct val="100000"/>
                  </a:lnSpc>
                </a:pPr>
                <a:r>
                  <a:rPr lang="fr-CA" dirty="0"/>
                  <a:t>Dans une règle établie à partir de </a:t>
                </a:r>
                <a14:m>
                  <m:oMath xmlns:m="http://schemas.openxmlformats.org/officeDocument/2006/math">
                    <m:r>
                      <a:rPr lang="en-US" i="1">
                        <a:latin typeface="Cambria Math" panose="02040503050406030204" pitchFamily="18" charset="0"/>
                      </a:rPr>
                      <m:t>𝐶</m:t>
                    </m:r>
                  </m:oMath>
                </a14:m>
                <a:r>
                  <a:rPr lang="fr-CA" dirty="0"/>
                  <a:t>, chacun des </a:t>
                </a:r>
                <a14:m>
                  <m:oMath xmlns:m="http://schemas.openxmlformats.org/officeDocument/2006/math">
                    <m:r>
                      <a:rPr lang="en-US" i="1" dirty="0">
                        <a:latin typeface="Cambria Math" panose="02040503050406030204" pitchFamily="18" charset="0"/>
                      </a:rPr>
                      <m:t>𝑛</m:t>
                    </m:r>
                  </m:oMath>
                </a14:m>
                <a:r>
                  <a:rPr lang="fr-CA" dirty="0"/>
                  <a:t> membres apparaît soit dans </a:t>
                </a:r>
                <a:r>
                  <a:rPr lang="fr-CA" dirty="0" smtClean="0"/>
                  <a:t>l’</a:t>
                </a:r>
                <a:r>
                  <a:rPr lang="fr-CA" b="1" dirty="0" smtClean="0"/>
                  <a:t>antécédent</a:t>
                </a:r>
                <a:r>
                  <a:rPr lang="fr-CA" dirty="0" smtClean="0"/>
                  <a:t>, </a:t>
                </a:r>
                <a:r>
                  <a:rPr lang="fr-CA" dirty="0"/>
                  <a:t>soit dans </a:t>
                </a:r>
                <a:r>
                  <a:rPr lang="fr-CA" dirty="0" smtClean="0"/>
                  <a:t>le </a:t>
                </a:r>
                <a:r>
                  <a:rPr lang="fr-CA" b="1" dirty="0" smtClean="0"/>
                  <a:t>conséquent</a:t>
                </a:r>
                <a:r>
                  <a:rPr lang="fr-CA" dirty="0" smtClean="0"/>
                  <a:t>, </a:t>
                </a:r>
                <a:r>
                  <a:rPr lang="fr-CA" dirty="0"/>
                  <a:t>donc il y a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fr-CA" dirty="0"/>
                  <a:t> de ces règles. </a:t>
                </a:r>
              </a:p>
              <a:p>
                <a:pPr marL="0" indent="0" algn="just">
                  <a:lnSpc>
                    <a:spcPct val="100000"/>
                  </a:lnSpc>
                  <a:buNone/>
                </a:pPr>
                <a:endParaRPr lang="en-US" sz="100" dirty="0"/>
              </a:p>
              <a:p>
                <a:pPr algn="just">
                  <a:lnSpc>
                    <a:spcPct val="100000"/>
                  </a:lnSpc>
                </a:pPr>
                <a:r>
                  <a:rPr lang="fr-CA" dirty="0"/>
                  <a:t>La règle selon laquelle chaque membre fait partie de </a:t>
                </a:r>
                <a:r>
                  <a:rPr lang="fr-CA" dirty="0" smtClean="0"/>
                  <a:t>l’antécédent (et le conséquent est nul) </a:t>
                </a:r>
                <a:r>
                  <a:rPr lang="fr-CA" dirty="0"/>
                  <a:t>n’est pas permise; </a:t>
                </a:r>
                <a:r>
                  <a:rPr lang="fr-CA" dirty="0" smtClean="0"/>
                  <a:t>on peut donc établir </a:t>
                </a:r>
                <a14:m>
                  <m:oMath xmlns:m="http://schemas.openxmlformats.org/officeDocument/2006/math">
                    <m:sSup>
                      <m:sSupPr>
                        <m:ctrlPr>
                          <a:rPr lang="en-US" i="1" dirty="0">
                            <a:latin typeface="Cambria Math" panose="02040503050406030204" pitchFamily="18" charset="0"/>
                          </a:rPr>
                        </m:ctrlPr>
                      </m:sSupPr>
                      <m:e>
                        <m:r>
                          <a:rPr lang="en-US" b="0" i="1" dirty="0">
                            <a:latin typeface="Cambria Math" panose="02040503050406030204" pitchFamily="18" charset="0"/>
                          </a:rPr>
                          <m:t>2</m:t>
                        </m:r>
                      </m:e>
                      <m:sup>
                        <m:r>
                          <a:rPr lang="en-US" b="0" i="1" dirty="0">
                            <a:latin typeface="Cambria Math" panose="02040503050406030204" pitchFamily="18" charset="0"/>
                          </a:rPr>
                          <m:t>𝑛</m:t>
                        </m:r>
                      </m:sup>
                    </m:sSup>
                    <m:r>
                      <a:rPr lang="en-US" b="0" i="1" dirty="0" smtClean="0">
                        <a:latin typeface="Cambria Math" panose="02040503050406030204" pitchFamily="18" charset="0"/>
                      </a:rPr>
                      <m:t>−1</m:t>
                    </m:r>
                  </m:oMath>
                </a14:m>
                <a:r>
                  <a:rPr lang="fr-CA" dirty="0" smtClean="0"/>
                  <a:t> règles à </a:t>
                </a:r>
                <a:r>
                  <a:rPr lang="fr-CA" dirty="0"/>
                  <a:t>partir de </a:t>
                </a:r>
                <a14:m>
                  <m:oMath xmlns:m="http://schemas.openxmlformats.org/officeDocument/2006/math">
                    <m:r>
                      <a:rPr lang="en-US" i="1">
                        <a:latin typeface="Cambria Math" panose="02040503050406030204" pitchFamily="18" charset="0"/>
                      </a:rPr>
                      <m:t>𝐶</m:t>
                    </m:r>
                  </m:oMath>
                </a14:m>
                <a:r>
                  <a:rPr lang="fr-CA" dirty="0"/>
                  <a:t>.</a:t>
                </a:r>
              </a:p>
              <a:p>
                <a:pPr marL="0" indent="0" algn="just">
                  <a:lnSpc>
                    <a:spcPct val="100000"/>
                  </a:lnSpc>
                  <a:buNone/>
                </a:pPr>
                <a:endParaRPr lang="en-US" sz="500" dirty="0"/>
              </a:p>
              <a:p>
                <a:pPr marL="0" indent="0" algn="just">
                  <a:lnSpc>
                    <a:spcPct val="100000"/>
                  </a:lnSpc>
                  <a:buNone/>
                </a:pPr>
                <a:r>
                  <a:rPr lang="fr-CA" dirty="0"/>
                  <a:t>Le nombre de règles augmente de façon exponentielle lorsque le nombre de fonctions augmente linéairement. </a:t>
                </a:r>
              </a:p>
              <a:p>
                <a:pPr marL="0" indent="0" algn="just">
                  <a:lnSpc>
                    <a:spcPct val="100000"/>
                  </a:lnSpc>
                  <a:buNone/>
                </a:pPr>
                <a:endParaRPr lang="en-US" sz="500" dirty="0"/>
              </a:p>
              <a:p>
                <a:pPr marL="0" indent="0" algn="just">
                  <a:lnSpc>
                    <a:spcPct val="100000"/>
                  </a:lnSpc>
                  <a:buNone/>
                </a:pPr>
                <a:r>
                  <a:rPr lang="fr-CA" dirty="0"/>
                  <a:t>Ce n’est pas </a:t>
                </a:r>
                <a:r>
                  <a:rPr lang="fr-CA" dirty="0" smtClean="0"/>
                  <a:t>une bonne chose. </a:t>
                </a:r>
                <a:endParaRPr lang="fr-CA"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4"/>
                </p:custDataLst>
              </p:nvPr>
            </p:nvSpPr>
            <p:spPr>
              <a:blipFill rotWithShape="0">
                <a:blip r:embed="rId5"/>
                <a:stretch>
                  <a:fillRect l="-718" r="-663"/>
                </a:stretch>
              </a:blipFill>
            </p:spPr>
            <p:txBody>
              <a:bodyPr/>
              <a:lstStyle/>
              <a:p>
                <a:r>
                  <a:rPr lang="fr-CA">
                    <a:noFill/>
                  </a:rPr>
                  <a:t> </a:t>
                </a:r>
              </a:p>
            </p:txBody>
          </p:sp>
        </mc:Fallback>
      </mc:AlternateContent>
    </p:spTree>
    <p:extLst>
      <p:ext uri="{BB962C8B-B14F-4D97-AF65-F5344CB8AC3E}">
        <p14:creationId xmlns:p14="http://schemas.microsoft.com/office/powerpoint/2010/main" val="32235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Validation</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L’algorithme de force brute fonctionne relativement bien pour de </a:t>
            </a:r>
            <a:r>
              <a:rPr lang="fr-CA" b="1" dirty="0"/>
              <a:t>petits ensembles de données</a:t>
            </a:r>
            <a:r>
              <a:rPr lang="fr-CA" dirty="0"/>
              <a:t> (petit nombre de caractéristiques). </a:t>
            </a:r>
          </a:p>
          <a:p>
            <a:pPr algn="just">
              <a:lnSpc>
                <a:spcPct val="100000"/>
              </a:lnSpc>
            </a:pPr>
            <a:endParaRPr lang="en-US" sz="500" dirty="0"/>
          </a:p>
          <a:p>
            <a:pPr algn="just">
              <a:lnSpc>
                <a:spcPct val="100000"/>
              </a:lnSpc>
            </a:pPr>
            <a:r>
              <a:rPr lang="fr-CA" dirty="0"/>
              <a:t>Pour les </a:t>
            </a:r>
            <a:r>
              <a:rPr lang="fr-CA" b="1" dirty="0"/>
              <a:t>ensembles de données plus importants</a:t>
            </a:r>
            <a:r>
              <a:rPr lang="fr-CA" dirty="0"/>
              <a:t>, il peut être coûteux de produire des règles de cette façon (surtout lorsque le nombre d’attributs augmente). Comment produire des </a:t>
            </a:r>
            <a:r>
              <a:rPr lang="fr-CA" b="1" dirty="0" smtClean="0"/>
              <a:t>règles </a:t>
            </a:r>
            <a:r>
              <a:rPr lang="fr-CA" dirty="0" smtClean="0"/>
              <a:t>généralement </a:t>
            </a:r>
            <a:r>
              <a:rPr lang="fr-CA" b="1" dirty="0" smtClean="0"/>
              <a:t>porteuses</a:t>
            </a:r>
            <a:r>
              <a:rPr lang="fr-CA" dirty="0" smtClean="0"/>
              <a:t>? </a:t>
            </a:r>
            <a:endParaRPr lang="fr-CA" dirty="0"/>
          </a:p>
          <a:p>
            <a:pPr algn="just">
              <a:lnSpc>
                <a:spcPct val="100000"/>
              </a:lnSpc>
            </a:pPr>
            <a:endParaRPr lang="en-US" sz="500" dirty="0"/>
          </a:p>
          <a:p>
            <a:pPr algn="just">
              <a:lnSpc>
                <a:spcPct val="100000"/>
              </a:lnSpc>
            </a:pPr>
            <a:r>
              <a:rPr lang="fr-CA" dirty="0"/>
              <a:t>Quelle est la </a:t>
            </a:r>
            <a:r>
              <a:rPr lang="fr-CA" b="1" dirty="0"/>
              <a:t>fiabilité</a:t>
            </a:r>
            <a:r>
              <a:rPr lang="fr-CA" dirty="0"/>
              <a:t> des règles d’association? Quelle est la probabilité qu’elles se produisent par </a:t>
            </a:r>
            <a:r>
              <a:rPr lang="fr-CA" b="1" dirty="0"/>
              <a:t>hasard</a:t>
            </a:r>
            <a:r>
              <a:rPr lang="fr-CA" dirty="0"/>
              <a:t>? Quelle est leur </a:t>
            </a:r>
            <a:r>
              <a:rPr lang="fr-CA" b="1" dirty="0"/>
              <a:t>pertinence</a:t>
            </a:r>
            <a:r>
              <a:rPr lang="fr-CA" dirty="0"/>
              <a:t>? Peut-on les généraliser en </a:t>
            </a:r>
            <a:r>
              <a:rPr lang="fr-CA" b="1" dirty="0"/>
              <a:t>dehors</a:t>
            </a:r>
            <a:r>
              <a:rPr lang="fr-CA" dirty="0"/>
              <a:t> de l’ensemble de données ou par rapport à de </a:t>
            </a:r>
            <a:r>
              <a:rPr lang="fr-CA" b="1" dirty="0"/>
              <a:t>nouvelles</a:t>
            </a:r>
            <a:r>
              <a:rPr lang="fr-CA" dirty="0"/>
              <a:t> données? </a:t>
            </a:r>
          </a:p>
          <a:p>
            <a:pPr algn="just"/>
            <a:endParaRPr lang="en-US" sz="100" dirty="0"/>
          </a:p>
        </p:txBody>
      </p:sp>
    </p:spTree>
    <p:extLst>
      <p:ext uri="{BB962C8B-B14F-4D97-AF65-F5344CB8AC3E}">
        <p14:creationId xmlns:p14="http://schemas.microsoft.com/office/powerpoint/2010/main" val="36569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Remarques</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Comme les règles fréquentes correspondent à des occurrences répétées dans l’ensemble de données, les algorithmes qui produisent des ensembles d’éléments essaient souvent de </a:t>
            </a:r>
            <a:r>
              <a:rPr lang="fr-CA" b="1" dirty="0"/>
              <a:t>maximiser la couverture</a:t>
            </a:r>
            <a:r>
              <a:rPr lang="fr-CA" dirty="0"/>
              <a:t>.</a:t>
            </a:r>
          </a:p>
          <a:p>
            <a:pPr algn="just">
              <a:lnSpc>
                <a:spcPct val="100000"/>
              </a:lnSpc>
            </a:pPr>
            <a:endParaRPr lang="en-US" sz="1000" dirty="0"/>
          </a:p>
          <a:p>
            <a:pPr algn="just">
              <a:lnSpc>
                <a:spcPct val="100000"/>
              </a:lnSpc>
            </a:pPr>
            <a:r>
              <a:rPr lang="fr-CA" dirty="0"/>
              <a:t>Lorsque des </a:t>
            </a:r>
            <a:r>
              <a:rPr lang="fr-CA" b="1" dirty="0"/>
              <a:t>événements rares</a:t>
            </a:r>
            <a:r>
              <a:rPr lang="fr-CA" dirty="0"/>
              <a:t> sont plus significatifs (comme la détection d’une maladie rare), nous avons besoin d’algorithmes qui peuvent produire des ensembles d’éléments rares. </a:t>
            </a:r>
            <a:r>
              <a:rPr lang="fr-CA" b="1" dirty="0"/>
              <a:t>Il ne s’agit pas là d’un problème banal</a:t>
            </a:r>
            <a:r>
              <a:rPr lang="fr-CA" dirty="0"/>
              <a:t>. </a:t>
            </a:r>
          </a:p>
          <a:p>
            <a:pPr algn="just">
              <a:lnSpc>
                <a:spcPct val="100000"/>
              </a:lnSpc>
            </a:pPr>
            <a:endParaRPr lang="en-US" sz="1000" dirty="0"/>
          </a:p>
          <a:p>
            <a:pPr algn="just">
              <a:lnSpc>
                <a:spcPct val="100000"/>
              </a:lnSpc>
            </a:pPr>
            <a:r>
              <a:rPr lang="fr-CA" dirty="0"/>
              <a:t>Un rappel, malgré la réplique de </a:t>
            </a:r>
            <a:r>
              <a:rPr lang="fr-CA" dirty="0" err="1"/>
              <a:t>Tufte</a:t>
            </a:r>
            <a:r>
              <a:rPr lang="fr-CA" dirty="0"/>
              <a:t> : </a:t>
            </a:r>
            <a:r>
              <a:rPr lang="fr-CA" b="1" dirty="0" smtClean="0"/>
              <a:t>il ne faut pas confondre corrélation et causalité</a:t>
            </a:r>
            <a:r>
              <a:rPr lang="fr-CA" dirty="0"/>
              <a:t>. </a:t>
            </a:r>
          </a:p>
          <a:p>
            <a:pPr algn="just"/>
            <a:endParaRPr lang="en-US" sz="100" dirty="0"/>
          </a:p>
        </p:txBody>
      </p:sp>
    </p:spTree>
    <p:extLst>
      <p:ext uri="{BB962C8B-B14F-4D97-AF65-F5344CB8AC3E}">
        <p14:creationId xmlns:p14="http://schemas.microsoft.com/office/powerpoint/2010/main" val="89052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algorithmes</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smtClean="0"/>
              <a:t>Données continues </a:t>
            </a:r>
            <a:r>
              <a:rPr lang="fr-CA" dirty="0" smtClean="0"/>
              <a:t>ou </a:t>
            </a:r>
            <a:r>
              <a:rPr lang="fr-CA" b="1" dirty="0" smtClean="0"/>
              <a:t>nominales</a:t>
            </a:r>
            <a:r>
              <a:rPr lang="fr-CA" b="1" dirty="0"/>
              <a:t> </a:t>
            </a:r>
            <a:r>
              <a:rPr lang="fr-CA" b="1" dirty="0" smtClean="0"/>
              <a:t>:</a:t>
            </a:r>
            <a:r>
              <a:rPr lang="fr-CA" dirty="0" smtClean="0"/>
              <a:t> </a:t>
            </a:r>
            <a:r>
              <a:rPr lang="fr-CA" dirty="0"/>
              <a:t>les données continues doivent être regroupées </a:t>
            </a:r>
            <a:r>
              <a:rPr lang="fr-CA" dirty="0" smtClean="0"/>
              <a:t>en catégories pour </a:t>
            </a:r>
            <a:r>
              <a:rPr lang="fr-CA" dirty="0"/>
              <a:t>que les règles d’association soient </a:t>
            </a:r>
            <a:r>
              <a:rPr lang="fr-CA" dirty="0" smtClean="0"/>
              <a:t>pertinentes. </a:t>
            </a:r>
            <a:r>
              <a:rPr lang="fr-CA" dirty="0"/>
              <a:t>Il y a plus d’une façon de s’y prendre. </a:t>
            </a:r>
          </a:p>
          <a:p>
            <a:pPr algn="just">
              <a:lnSpc>
                <a:spcPct val="100000"/>
              </a:lnSpc>
            </a:pPr>
            <a:endParaRPr lang="en-CA" sz="1000" dirty="0"/>
          </a:p>
          <a:p>
            <a:pPr algn="just">
              <a:lnSpc>
                <a:spcPct val="100000"/>
              </a:lnSpc>
            </a:pPr>
            <a:r>
              <a:rPr lang="fr-CA" dirty="0"/>
              <a:t>Les ensembles d’éléments sont parfois appelés </a:t>
            </a:r>
            <a:r>
              <a:rPr lang="fr-CA" b="1" dirty="0"/>
              <a:t>paniers de consommation</a:t>
            </a:r>
            <a:r>
              <a:rPr lang="fr-CA" dirty="0"/>
              <a:t>.</a:t>
            </a:r>
          </a:p>
          <a:p>
            <a:pPr algn="just">
              <a:lnSpc>
                <a:spcPct val="100000"/>
              </a:lnSpc>
            </a:pPr>
            <a:endParaRPr lang="en-CA" sz="1000" dirty="0"/>
          </a:p>
          <a:p>
            <a:pPr algn="just">
              <a:lnSpc>
                <a:spcPct val="100000"/>
              </a:lnSpc>
            </a:pPr>
            <a:r>
              <a:rPr lang="fr-CA" dirty="0"/>
              <a:t>Autres </a:t>
            </a:r>
            <a:r>
              <a:rPr lang="fr-CA" dirty="0" smtClean="0"/>
              <a:t>algorithmes</a:t>
            </a:r>
            <a:r>
              <a:rPr lang="fr-CA" dirty="0"/>
              <a:t> : </a:t>
            </a:r>
          </a:p>
          <a:p>
            <a:pPr algn="ctr">
              <a:lnSpc>
                <a:spcPct val="100000"/>
              </a:lnSpc>
            </a:pPr>
            <a:r>
              <a:rPr lang="fr-CA" dirty="0"/>
              <a:t>AIS, SETM</a:t>
            </a:r>
            <a:r>
              <a:rPr lang="fr-CA" dirty="0" smtClean="0"/>
              <a:t>, Apriori, </a:t>
            </a:r>
            <a:r>
              <a:rPr lang="fr-CA" dirty="0" err="1" smtClean="0"/>
              <a:t>AprioriTid</a:t>
            </a:r>
            <a:r>
              <a:rPr lang="fr-CA" dirty="0"/>
              <a:t>, </a:t>
            </a:r>
            <a:r>
              <a:rPr lang="fr-CA" dirty="0" err="1"/>
              <a:t>AprioriHybrid</a:t>
            </a:r>
            <a:r>
              <a:rPr lang="fr-CA" dirty="0"/>
              <a:t>, </a:t>
            </a:r>
            <a:r>
              <a:rPr lang="fr-CA" dirty="0" err="1"/>
              <a:t>Eclat</a:t>
            </a:r>
            <a:r>
              <a:rPr lang="fr-CA" dirty="0"/>
              <a:t>, PCY, </a:t>
            </a:r>
            <a:r>
              <a:rPr lang="fr-CA" dirty="0" err="1"/>
              <a:t>Multistage</a:t>
            </a:r>
            <a:r>
              <a:rPr lang="fr-CA" dirty="0"/>
              <a:t>, </a:t>
            </a:r>
            <a:r>
              <a:rPr lang="fr-CA" dirty="0" err="1"/>
              <a:t>Multihash</a:t>
            </a:r>
            <a:r>
              <a:rPr lang="fr-CA" dirty="0"/>
              <a:t>, etc.</a:t>
            </a:r>
          </a:p>
        </p:txBody>
      </p:sp>
    </p:spTree>
    <p:extLst>
      <p:ext uri="{BB962C8B-B14F-4D97-AF65-F5344CB8AC3E}">
        <p14:creationId xmlns:p14="http://schemas.microsoft.com/office/powerpoint/2010/main" val="21065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 xmlns:a16="http://schemas.microsoft.com/office/drawing/2014/main" id="{E12EE15B-2333-D342-B16E-86F7E52DAD3C}"/>
              </a:ext>
            </a:extLst>
          </p:cNvPr>
          <p:cNvSpPr/>
          <p:nvPr>
            <p:custDataLst>
              <p:tags r:id="rId3"/>
            </p:custDataLst>
          </p:nvPr>
        </p:nvSpPr>
        <p:spPr>
          <a:xfrm>
            <a:off x="802257" y="5091173"/>
            <a:ext cx="10808550" cy="1384995"/>
          </a:xfrm>
          <a:prstGeom prst="rect">
            <a:avLst/>
          </a:prstGeom>
        </p:spPr>
        <p:txBody>
          <a:bodyPr wrap="square">
            <a:spAutoFit/>
          </a:bodyPr>
          <a:lstStyle/>
          <a:p>
            <a:pPr fontAlgn="base"/>
            <a:r>
              <a:rPr lang="fr-CA" spc="-80" dirty="0">
                <a:solidFill>
                  <a:schemeClr val="bg1"/>
                </a:solidFill>
                <a:latin typeface="Dagny OT" panose="020B0504020201020104" pitchFamily="34" charset="77"/>
              </a:rPr>
              <a:t>M. SNIFF : Qu’est-ce que tu cherches?</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SNOOP : Un billet de cinq dollars.</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SNIFF : Tu es sûr que tu l’as perdu dans cette rue?</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SNOOP : Oh non! Je l’ai perdu dans le bloc d’à côté, mais je </a:t>
            </a:r>
            <a:r>
              <a:rPr lang="fr-CA" spc="-80" dirty="0" smtClean="0">
                <a:solidFill>
                  <a:schemeClr val="bg1"/>
                </a:solidFill>
                <a:latin typeface="Dagny OT" panose="020B0504020201020104" pitchFamily="34" charset="77"/>
              </a:rPr>
              <a:t>cherche ici parce </a:t>
            </a:r>
            <a:r>
              <a:rPr lang="fr-CA" spc="-80" dirty="0">
                <a:solidFill>
                  <a:schemeClr val="bg1"/>
                </a:solidFill>
                <a:latin typeface="Dagny OT" panose="020B0504020201020104" pitchFamily="34" charset="77"/>
              </a:rPr>
              <a:t>que la lumière est meilleure.</a:t>
            </a:r>
          </a:p>
          <a:p>
            <a:pPr algn="r" fontAlgn="base"/>
            <a:r>
              <a:rPr lang="fr-CA" sz="1200" spc="-80" dirty="0">
                <a:solidFill>
                  <a:schemeClr val="bg1"/>
                </a:solidFill>
                <a:latin typeface="Dagny OT" panose="020B0504020201020104" pitchFamily="34" charset="77"/>
                <a:cs typeface="Helvetica" panose="020B0604020202020204" pitchFamily="34" charset="0"/>
              </a:rPr>
              <a:t>(</a:t>
            </a:r>
            <a:r>
              <a:rPr lang="fr-CA" sz="1200" i="1" spc="-80" dirty="0">
                <a:solidFill>
                  <a:schemeClr val="bg1"/>
                </a:solidFill>
                <a:latin typeface="Dagny OT" panose="020B0504020201020104" pitchFamily="34" charset="77"/>
                <a:cs typeface="Helvetica" panose="020B0604020202020204" pitchFamily="34" charset="0"/>
              </a:rPr>
              <a:t>Boys’ Life Magazine</a:t>
            </a:r>
            <a:r>
              <a:rPr lang="fr-CA" sz="1200" spc="-80" dirty="0">
                <a:solidFill>
                  <a:schemeClr val="bg1"/>
                </a:solidFill>
                <a:latin typeface="Dagny OT" panose="020B0504020201020104" pitchFamily="34" charset="77"/>
                <a:cs typeface="Helvetica" panose="020B0604020202020204" pitchFamily="34" charset="0"/>
              </a:rPr>
              <a:t>, 1932) </a:t>
            </a:r>
          </a:p>
        </p:txBody>
      </p:sp>
    </p:spTree>
    <p:extLst>
      <p:ext uri="{BB962C8B-B14F-4D97-AF65-F5344CB8AC3E}">
        <p14:creationId xmlns:p14="http://schemas.microsoft.com/office/powerpoint/2010/main" val="2615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Content Placeholder 2"/>
          <p:cNvSpPr>
            <a:spLocks noGrp="1"/>
          </p:cNvSpPr>
          <p:nvPr>
            <p:ph idx="1"/>
            <p:custDataLst>
              <p:tags r:id="rId2"/>
            </p:custDataLst>
          </p:nvPr>
        </p:nvSpPr>
        <p:spPr/>
        <p:txBody>
          <a:bodyPr>
            <a:noAutofit/>
          </a:bodyPr>
          <a:lstStyle/>
          <a:p>
            <a:pPr lvl="0" algn="just">
              <a:lnSpc>
                <a:spcPct val="100000"/>
              </a:lnSpc>
            </a:pPr>
            <a:r>
              <a:rPr lang="fr-CA" dirty="0"/>
              <a:t>Élaboré au départ pour les données de transaction</a:t>
            </a:r>
          </a:p>
          <a:p>
            <a:pPr lvl="1" algn="just">
              <a:lnSpc>
                <a:spcPct val="100000"/>
              </a:lnSpc>
            </a:pPr>
            <a:r>
              <a:rPr lang="fr-CA" dirty="0"/>
              <a:t>chaque ensemble de données raisonnable peut être transformé en un ensemble de données de transaction à l’aide de variables fictives</a:t>
            </a:r>
          </a:p>
          <a:p>
            <a:pPr algn="just">
              <a:lnSpc>
                <a:spcPct val="100000"/>
              </a:lnSpc>
            </a:pPr>
            <a:endParaRPr lang="en-US" sz="500" dirty="0"/>
          </a:p>
          <a:p>
            <a:pPr algn="just">
              <a:lnSpc>
                <a:spcPct val="100000"/>
              </a:lnSpc>
            </a:pPr>
            <a:r>
              <a:rPr lang="fr-CA" dirty="0" smtClean="0"/>
              <a:t>Trouve </a:t>
            </a:r>
            <a:r>
              <a:rPr lang="fr-CA" dirty="0"/>
              <a:t>des </a:t>
            </a:r>
            <a:r>
              <a:rPr lang="fr-CA" b="1" dirty="0"/>
              <a:t>ensembles d’éléments fréquents</a:t>
            </a:r>
            <a:r>
              <a:rPr lang="fr-CA" dirty="0"/>
              <a:t> à partir desquels </a:t>
            </a:r>
            <a:r>
              <a:rPr lang="fr-CA" dirty="0" smtClean="0"/>
              <a:t>proposer des règles</a:t>
            </a:r>
            <a:endParaRPr lang="fr-CA" dirty="0"/>
          </a:p>
          <a:p>
            <a:pPr lvl="1" algn="just">
              <a:lnSpc>
                <a:spcPct val="100000"/>
              </a:lnSpc>
            </a:pPr>
            <a:r>
              <a:rPr lang="fr-CA" dirty="0"/>
              <a:t>au lieu d’établir des règles à partir de tous les ensembles d’éléments possibles</a:t>
            </a:r>
          </a:p>
          <a:p>
            <a:pPr marL="0" indent="0" algn="just">
              <a:lnSpc>
                <a:spcPct val="100000"/>
              </a:lnSpc>
              <a:buNone/>
            </a:pPr>
            <a:endParaRPr lang="en-US" sz="500" dirty="0"/>
          </a:p>
          <a:p>
            <a:pPr algn="just">
              <a:lnSpc>
                <a:spcPct val="100000"/>
              </a:lnSpc>
            </a:pPr>
            <a:r>
              <a:rPr lang="fr-CA" dirty="0"/>
              <a:t>Commence par identifier les éléments individuels fréquents dans la base de données et les étend à des ensembles d’éléments de plus en plus grands, en supposant qu’ils sont encore trouvés </a:t>
            </a:r>
            <a:r>
              <a:rPr lang="fr-CA" b="1" dirty="0"/>
              <a:t>assez fréquemment</a:t>
            </a:r>
            <a:r>
              <a:rPr lang="fr-CA" dirty="0"/>
              <a:t> dans l’ensemble de données. </a:t>
            </a:r>
          </a:p>
          <a:p>
            <a:pPr lvl="1" algn="just">
              <a:lnSpc>
                <a:spcPct val="100000"/>
              </a:lnSpc>
            </a:pPr>
            <a:r>
              <a:rPr lang="fr-CA" dirty="0"/>
              <a:t>approche </a:t>
            </a:r>
            <a:r>
              <a:rPr lang="fr-CA" b="1" dirty="0"/>
              <a:t>ascendante</a:t>
            </a:r>
            <a:r>
              <a:rPr lang="fr-CA" dirty="0"/>
              <a:t>, utilise la propriété de fermeture </a:t>
            </a:r>
            <a:r>
              <a:rPr lang="fr-CA" dirty="0" smtClean="0"/>
              <a:t>décroissante du support</a:t>
            </a:r>
            <a:endParaRPr lang="fr-CA" dirty="0"/>
          </a:p>
          <a:p>
            <a:pPr marL="0" indent="0" algn="just">
              <a:buNone/>
            </a:pPr>
            <a:endParaRPr lang="en-US" sz="1000" dirty="0"/>
          </a:p>
        </p:txBody>
      </p:sp>
    </p:spTree>
    <p:extLst>
      <p:ext uri="{BB962C8B-B14F-4D97-AF65-F5344CB8AC3E}">
        <p14:creationId xmlns:p14="http://schemas.microsoft.com/office/powerpoint/2010/main" val="21174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dirty="0" smtClean="0"/>
              <a:t>Élague les </a:t>
            </a:r>
            <a:r>
              <a:rPr lang="fr-CA" dirty="0"/>
              <a:t>candidats qui présentent des </a:t>
            </a:r>
            <a:r>
              <a:rPr lang="fr-CA" b="1" dirty="0" err="1"/>
              <a:t>sous-tendances</a:t>
            </a:r>
            <a:r>
              <a:rPr lang="fr-CA" b="1" dirty="0"/>
              <a:t> fréquentes.</a:t>
            </a:r>
          </a:p>
          <a:p>
            <a:pPr lvl="1" algn="just">
              <a:lnSpc>
                <a:spcPct val="100000"/>
              </a:lnSpc>
            </a:pPr>
            <a:r>
              <a:rPr lang="fr-CA" dirty="0" smtClean="0"/>
              <a:t>exige un </a:t>
            </a:r>
            <a:r>
              <a:rPr lang="fr-CA" dirty="0"/>
              <a:t>seuil de </a:t>
            </a:r>
            <a:r>
              <a:rPr lang="fr-CA" dirty="0" smtClean="0"/>
              <a:t>support</a:t>
            </a:r>
            <a:endParaRPr lang="fr-CA" dirty="0"/>
          </a:p>
          <a:p>
            <a:pPr lvl="1" algn="just">
              <a:lnSpc>
                <a:spcPct val="100000"/>
              </a:lnSpc>
            </a:pPr>
            <a:r>
              <a:rPr lang="fr-CA" dirty="0"/>
              <a:t>ce seuil doit être suffisamment élevé pour réduire au minimum le nombre d’ensembles d’éléments fréquents</a:t>
            </a:r>
          </a:p>
          <a:p>
            <a:pPr algn="just">
              <a:lnSpc>
                <a:spcPct val="100000"/>
              </a:lnSpc>
            </a:pPr>
            <a:endParaRPr lang="en-US" sz="1000" dirty="0"/>
          </a:p>
          <a:p>
            <a:pPr algn="just">
              <a:lnSpc>
                <a:spcPct val="100000"/>
              </a:lnSpc>
            </a:pPr>
            <a:r>
              <a:rPr lang="fr-CA" dirty="0" smtClean="0"/>
              <a:t>Par exemple, si </a:t>
            </a:r>
            <a:r>
              <a:rPr lang="fr-CA" dirty="0"/>
              <a:t>un ensemble comportant un élément n’est pas fréquent, tout ensemble de deux éléments le contenant est également peu </a:t>
            </a:r>
            <a:r>
              <a:rPr lang="fr-CA" dirty="0" smtClean="0"/>
              <a:t>fréquent. </a:t>
            </a:r>
            <a:endParaRPr lang="fr-CA" dirty="0"/>
          </a:p>
          <a:p>
            <a:pPr algn="just">
              <a:lnSpc>
                <a:spcPct val="100000"/>
              </a:lnSpc>
            </a:pPr>
            <a:endParaRPr lang="en-CA" sz="1000" dirty="0"/>
          </a:p>
          <a:p>
            <a:pPr algn="just">
              <a:lnSpc>
                <a:spcPct val="100000"/>
              </a:lnSpc>
            </a:pPr>
            <a:r>
              <a:rPr lang="fr-CA" dirty="0"/>
              <a:t>L’algorithme se termine lorsqu’aucune autre bonne extension n’est trouvée.</a:t>
            </a:r>
          </a:p>
        </p:txBody>
      </p:sp>
    </p:spTree>
    <p:extLst>
      <p:ext uri="{BB962C8B-B14F-4D97-AF65-F5344CB8AC3E}">
        <p14:creationId xmlns:p14="http://schemas.microsoft.com/office/powerpoint/2010/main" val="32942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Forces et limites</a:t>
            </a:r>
          </a:p>
        </p:txBody>
      </p:sp>
      <p:sp>
        <p:nvSpPr>
          <p:cNvPr id="3" name="Content Placeholder 2"/>
          <p:cNvSpPr>
            <a:spLocks noGrp="1"/>
          </p:cNvSpPr>
          <p:nvPr>
            <p:ph idx="1"/>
            <p:custDataLst>
              <p:tags r:id="rId2"/>
            </p:custDataLst>
          </p:nvPr>
        </p:nvSpPr>
        <p:spPr/>
        <p:txBody>
          <a:bodyPr>
            <a:normAutofit fontScale="85000" lnSpcReduction="10000"/>
          </a:bodyPr>
          <a:lstStyle/>
          <a:p>
            <a:pPr>
              <a:lnSpc>
                <a:spcPct val="100000"/>
              </a:lnSpc>
            </a:pPr>
            <a:r>
              <a:rPr lang="fr-CA" dirty="0"/>
              <a:t>Facile à mettre en œuvre, facile à paralléliser. </a:t>
            </a:r>
          </a:p>
          <a:p>
            <a:pPr>
              <a:lnSpc>
                <a:spcPct val="100000"/>
              </a:lnSpc>
            </a:pPr>
            <a:endParaRPr lang="en-US" sz="500" dirty="0"/>
          </a:p>
          <a:p>
            <a:pPr>
              <a:lnSpc>
                <a:spcPct val="100000"/>
              </a:lnSpc>
            </a:pPr>
            <a:r>
              <a:rPr lang="fr-CA" dirty="0"/>
              <a:t>L’algorithme </a:t>
            </a:r>
            <a:r>
              <a:rPr lang="fr-CA" dirty="0" smtClean="0"/>
              <a:t>Apriori </a:t>
            </a:r>
            <a:r>
              <a:rPr lang="fr-CA" dirty="0"/>
              <a:t>est </a:t>
            </a:r>
            <a:r>
              <a:rPr lang="fr-CA" b="1" dirty="0"/>
              <a:t>lent</a:t>
            </a:r>
            <a:r>
              <a:rPr lang="fr-CA" dirty="0"/>
              <a:t> et nécessite des balayages fréquents des ensembles de données. </a:t>
            </a:r>
          </a:p>
          <a:p>
            <a:pPr lvl="1">
              <a:lnSpc>
                <a:spcPct val="100000"/>
              </a:lnSpc>
            </a:pPr>
            <a:r>
              <a:rPr lang="fr-CA" dirty="0"/>
              <a:t>solutions possibles : </a:t>
            </a:r>
            <a:r>
              <a:rPr lang="fr-CA" b="1" dirty="0"/>
              <a:t>échantillonnage</a:t>
            </a:r>
            <a:r>
              <a:rPr lang="fr-CA" dirty="0"/>
              <a:t> et </a:t>
            </a:r>
            <a:r>
              <a:rPr lang="fr-CA" b="1" dirty="0"/>
              <a:t>séparation</a:t>
            </a:r>
          </a:p>
          <a:p>
            <a:pPr>
              <a:lnSpc>
                <a:spcPct val="100000"/>
              </a:lnSpc>
            </a:pPr>
            <a:endParaRPr lang="en-US" sz="500" dirty="0"/>
          </a:p>
          <a:p>
            <a:pPr>
              <a:lnSpc>
                <a:spcPct val="100000"/>
              </a:lnSpc>
            </a:pPr>
            <a:r>
              <a:rPr lang="fr-CA" dirty="0"/>
              <a:t>Pas idéal pour trouver des règles pour les ensembles d’éléments </a:t>
            </a:r>
            <a:r>
              <a:rPr lang="fr-CA" b="1" dirty="0"/>
              <a:t>peu fréquents</a:t>
            </a:r>
            <a:r>
              <a:rPr lang="fr-CA" dirty="0"/>
              <a:t> ou </a:t>
            </a:r>
            <a:r>
              <a:rPr lang="fr-CA" b="1" dirty="0"/>
              <a:t>rares</a:t>
            </a:r>
            <a:r>
              <a:rPr lang="fr-CA" dirty="0"/>
              <a:t>. </a:t>
            </a:r>
          </a:p>
          <a:p>
            <a:pPr>
              <a:lnSpc>
                <a:spcPct val="100000"/>
              </a:lnSpc>
            </a:pPr>
            <a:endParaRPr lang="en-US" sz="500" dirty="0"/>
          </a:p>
          <a:p>
            <a:pPr>
              <a:lnSpc>
                <a:spcPct val="100000"/>
              </a:lnSpc>
            </a:pPr>
            <a:r>
              <a:rPr lang="fr-CA" dirty="0"/>
              <a:t>D’autres algorithmes l’ont </a:t>
            </a:r>
            <a:r>
              <a:rPr lang="fr-CA" dirty="0" smtClean="0"/>
              <a:t>supplanté depuis (</a:t>
            </a:r>
            <a:r>
              <a:rPr lang="fr-CA" dirty="0"/>
              <a:t>valeur historique) :</a:t>
            </a:r>
          </a:p>
          <a:p>
            <a:pPr lvl="1" algn="l">
              <a:lnSpc>
                <a:spcPct val="100000"/>
              </a:lnSpc>
            </a:pPr>
            <a:r>
              <a:rPr lang="fr-CA" b="1" dirty="0"/>
              <a:t>Max-Miner</a:t>
            </a:r>
            <a:r>
              <a:rPr lang="fr-CA" dirty="0"/>
              <a:t> essaie d’identifier les ensembles d’éléments fréquents sans les énumérer; effectue des sauts dans l’espace au lieu d’utiliser une approche ascendante. </a:t>
            </a:r>
          </a:p>
          <a:p>
            <a:pPr lvl="1" algn="l">
              <a:lnSpc>
                <a:spcPct val="100000"/>
              </a:lnSpc>
            </a:pPr>
            <a:r>
              <a:rPr lang="fr-CA" b="1" dirty="0" err="1"/>
              <a:t>Eclat</a:t>
            </a:r>
            <a:r>
              <a:rPr lang="fr-CA" dirty="0"/>
              <a:t> est plus rapide et utilise la recherche en profondeur d’abord, mais nécessite </a:t>
            </a:r>
            <a:r>
              <a:rPr lang="fr-CA" dirty="0" smtClean="0"/>
              <a:t>une capacité de mémoire importante. </a:t>
            </a:r>
            <a:endParaRPr lang="fr-CA" dirty="0"/>
          </a:p>
        </p:txBody>
      </p:sp>
    </p:spTree>
    <p:extLst>
      <p:ext uri="{BB962C8B-B14F-4D97-AF65-F5344CB8AC3E}">
        <p14:creationId xmlns:p14="http://schemas.microsoft.com/office/powerpoint/2010/main" val="40631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Analogie de l’exploration</a:t>
            </a:r>
          </a:p>
        </p:txBody>
      </p:sp>
      <p:sp>
        <p:nvSpPr>
          <p:cNvPr id="3" name="Content Placeholder 2"/>
          <p:cNvSpPr>
            <a:spLocks noGrp="1"/>
          </p:cNvSpPr>
          <p:nvPr>
            <p:ph idx="1"/>
            <p:custDataLst>
              <p:tags r:id="rId2"/>
            </p:custDataLst>
          </p:nvPr>
        </p:nvSpPr>
        <p:spPr/>
        <p:txBody>
          <a:bodyPr>
            <a:normAutofit fontScale="92500" lnSpcReduction="10000"/>
          </a:bodyPr>
          <a:lstStyle/>
          <a:p>
            <a:pPr algn="l">
              <a:lnSpc>
                <a:spcPct val="100000"/>
              </a:lnSpc>
            </a:pPr>
            <a:r>
              <a:rPr lang="fr-CA" sz="2400" b="1" dirty="0"/>
              <a:t>Qu’extrayons-nous? </a:t>
            </a:r>
            <a:r>
              <a:rPr lang="fr-CA" sz="2400" dirty="0"/>
              <a:t>données (</a:t>
            </a:r>
            <a:r>
              <a:rPr lang="fr-CA" sz="2400" dirty="0">
                <a:solidFill>
                  <a:srgbClr val="FF0000"/>
                </a:solidFill>
              </a:rPr>
              <a:t>terre</a:t>
            </a:r>
            <a:r>
              <a:rPr lang="fr-CA" sz="2400" dirty="0"/>
              <a:t>)</a:t>
            </a:r>
          </a:p>
          <a:p>
            <a:pPr algn="l">
              <a:lnSpc>
                <a:spcPct val="100000"/>
              </a:lnSpc>
            </a:pPr>
            <a:endParaRPr lang="en-US" sz="100" b="1" dirty="0"/>
          </a:p>
          <a:p>
            <a:pPr algn="l">
              <a:lnSpc>
                <a:spcPct val="100000"/>
              </a:lnSpc>
            </a:pPr>
            <a:r>
              <a:rPr lang="fr-CA" sz="2400" b="1" dirty="0"/>
              <a:t>Qu’utilise-t-on pour l’extraction? </a:t>
            </a:r>
            <a:r>
              <a:rPr lang="fr-CA" sz="2400" dirty="0"/>
              <a:t>techniques d’extraction de données (</a:t>
            </a:r>
            <a:r>
              <a:rPr lang="fr-CA" sz="2400" dirty="0">
                <a:solidFill>
                  <a:srgbClr val="FF0000"/>
                </a:solidFill>
              </a:rPr>
              <a:t>outils de fouille</a:t>
            </a:r>
            <a:r>
              <a:rPr lang="fr-CA" sz="2400" dirty="0"/>
              <a:t>)</a:t>
            </a:r>
          </a:p>
          <a:p>
            <a:pPr algn="l">
              <a:lnSpc>
                <a:spcPct val="100000"/>
              </a:lnSpc>
            </a:pPr>
            <a:endParaRPr lang="en-US" sz="100" b="1" dirty="0"/>
          </a:p>
          <a:p>
            <a:pPr>
              <a:lnSpc>
                <a:spcPct val="100000"/>
              </a:lnSpc>
            </a:pPr>
            <a:r>
              <a:rPr lang="fr-CA" sz="2400" b="1" dirty="0"/>
              <a:t>Que cherche-t-on? </a:t>
            </a:r>
            <a:r>
              <a:rPr lang="fr-CA" sz="2400" dirty="0"/>
              <a:t>recherche de modèles/connaissances (</a:t>
            </a:r>
            <a:r>
              <a:rPr lang="fr-CA" sz="2400" dirty="0">
                <a:solidFill>
                  <a:srgbClr val="FF0000"/>
                </a:solidFill>
              </a:rPr>
              <a:t>minéraux bruts</a:t>
            </a:r>
            <a:r>
              <a:rPr lang="fr-CA" sz="2400" dirty="0"/>
              <a:t>)</a:t>
            </a:r>
          </a:p>
          <a:p>
            <a:pPr>
              <a:lnSpc>
                <a:spcPct val="100000"/>
              </a:lnSpc>
            </a:pPr>
            <a:endParaRPr lang="en-US" sz="100" b="1" dirty="0"/>
          </a:p>
          <a:p>
            <a:pPr>
              <a:lnSpc>
                <a:spcPct val="100000"/>
              </a:lnSpc>
            </a:pPr>
            <a:r>
              <a:rPr lang="fr-CA" sz="2400" b="1" dirty="0"/>
              <a:t>Que faisons-nous de la matière première?</a:t>
            </a:r>
            <a:r>
              <a:rPr lang="fr-CA" sz="2400" dirty="0"/>
              <a:t> décrire les modèles/relations (</a:t>
            </a:r>
            <a:r>
              <a:rPr lang="fr-CA" sz="2400" dirty="0">
                <a:solidFill>
                  <a:srgbClr val="FF0000"/>
                </a:solidFill>
              </a:rPr>
              <a:t>transformer les minéraux en quelque chose d’utile</a:t>
            </a:r>
            <a:r>
              <a:rPr lang="fr-CA" sz="2400" dirty="0"/>
              <a:t>)</a:t>
            </a:r>
          </a:p>
          <a:p>
            <a:pPr>
              <a:lnSpc>
                <a:spcPct val="100000"/>
              </a:lnSpc>
            </a:pPr>
            <a:endParaRPr lang="en-US" sz="100" b="1" dirty="0"/>
          </a:p>
          <a:p>
            <a:pPr>
              <a:lnSpc>
                <a:spcPct val="100000"/>
              </a:lnSpc>
            </a:pPr>
            <a:r>
              <a:rPr lang="fr-CA" sz="2400" b="1" dirty="0"/>
              <a:t>Quel est le résultat ou le produit? </a:t>
            </a:r>
            <a:r>
              <a:rPr lang="fr-CA" sz="2400" dirty="0"/>
              <a:t>modèles (</a:t>
            </a:r>
            <a:r>
              <a:rPr lang="fr-CA" sz="2400" dirty="0">
                <a:solidFill>
                  <a:srgbClr val="FF0000"/>
                </a:solidFill>
              </a:rPr>
              <a:t>Ge, Ga, Si pour construire des transistors</a:t>
            </a:r>
            <a:r>
              <a:rPr lang="fr-CA" sz="2400" dirty="0"/>
              <a:t>)</a:t>
            </a:r>
          </a:p>
          <a:p>
            <a:pPr>
              <a:lnSpc>
                <a:spcPct val="100000"/>
              </a:lnSpc>
            </a:pPr>
            <a:endParaRPr lang="en-US" sz="100" b="1" dirty="0"/>
          </a:p>
          <a:p>
            <a:pPr>
              <a:lnSpc>
                <a:spcPct val="100000"/>
              </a:lnSpc>
            </a:pPr>
            <a:r>
              <a:rPr lang="fr-CA" sz="2400" b="1" dirty="0"/>
              <a:t>Que faisons-nous avec le produit? </a:t>
            </a:r>
            <a:r>
              <a:rPr lang="fr-CA" sz="2400" dirty="0"/>
              <a:t>appliquer des modèles </a:t>
            </a:r>
            <a:r>
              <a:rPr lang="fr-CA" sz="2400" dirty="0" smtClean="0"/>
              <a:t>à la prise de décisions fondées </a:t>
            </a:r>
            <a:r>
              <a:rPr lang="fr-CA" sz="2400" dirty="0"/>
              <a:t>sur des données probantes (</a:t>
            </a:r>
            <a:r>
              <a:rPr lang="fr-CA" sz="2400" dirty="0">
                <a:solidFill>
                  <a:srgbClr val="FF0000"/>
                </a:solidFill>
              </a:rPr>
              <a:t>utiliser des transistors dans les systèmes électriques</a:t>
            </a:r>
            <a:r>
              <a:rPr lang="fr-CA" sz="2400" dirty="0"/>
              <a:t>)</a:t>
            </a:r>
          </a:p>
        </p:txBody>
      </p:sp>
    </p:spTree>
    <p:extLst>
      <p:ext uri="{BB962C8B-B14F-4D97-AF65-F5344CB8AC3E}">
        <p14:creationId xmlns:p14="http://schemas.microsoft.com/office/powerpoint/2010/main" val="197084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Exemple : Titanic</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 xmlns:a16="http://schemas.microsoft.com/office/drawing/2014/main" id="{243E663E-1323-704C-9EF0-C29FCC2D38C2}"/>
              </a:ext>
            </a:extLst>
          </p:cNvPr>
          <p:cNvSpPr/>
          <p:nvPr>
            <p:custDataLst>
              <p:tags r:id="rId3"/>
            </p:custDataLst>
          </p:nvPr>
        </p:nvSpPr>
        <p:spPr>
          <a:xfrm>
            <a:off x="1563289" y="5141973"/>
            <a:ext cx="9065419" cy="1323439"/>
          </a:xfrm>
          <a:prstGeom prst="rect">
            <a:avLst/>
          </a:prstGeom>
        </p:spPr>
        <p:txBody>
          <a:bodyPr wrap="square">
            <a:spAutoFit/>
          </a:bodyPr>
          <a:lstStyle/>
          <a:p>
            <a:pPr algn="ctr"/>
            <a:r>
              <a:rPr lang="fr-CA" sz="1600" dirty="0">
                <a:solidFill>
                  <a:schemeClr val="bg1"/>
                </a:solidFill>
                <a:latin typeface="Dagny OT" panose="020B0504020201020104" pitchFamily="34" charset="77"/>
              </a:rPr>
              <a:t>« Oh, ils ont construit le bateau Titanic pour naviguer sur l’océan bleu; </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Et ils pensaient qu’ils avaient un bateau que l’eau ne traverserait pas;</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Mais la toute-puissante main du Destin savait que le vaisseau ne tiendrait pas.</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C’était triste quand ce grand vaisseau a coulé. »</a:t>
            </a:r>
          </a:p>
          <a:p>
            <a:pPr algn="r"/>
            <a:r>
              <a:rPr lang="fr-CA" sz="1600" dirty="0">
                <a:solidFill>
                  <a:schemeClr val="bg1"/>
                </a:solidFill>
                <a:latin typeface="Dagny OT" panose="020B0504020201020104" pitchFamily="34" charset="77"/>
                <a:cs typeface="Helvetica" panose="020B0604020202020204" pitchFamily="34" charset="0"/>
              </a:rPr>
              <a:t>(</a:t>
            </a:r>
            <a:r>
              <a:rPr lang="fr-CA" sz="1600" i="1" dirty="0">
                <a:solidFill>
                  <a:schemeClr val="bg1"/>
                </a:solidFill>
                <a:latin typeface="Dagny OT" panose="020B0504020201020104" pitchFamily="34" charset="77"/>
                <a:cs typeface="Helvetica" panose="020B0604020202020204" pitchFamily="34" charset="0"/>
              </a:rPr>
              <a:t>The Titanic </a:t>
            </a:r>
            <a:r>
              <a:rPr lang="fr-CA" sz="1600" i="1" dirty="0" err="1">
                <a:solidFill>
                  <a:schemeClr val="bg1"/>
                </a:solidFill>
                <a:latin typeface="Dagny OT" panose="020B0504020201020104" pitchFamily="34" charset="77"/>
                <a:cs typeface="Helvetica" panose="020B0604020202020204" pitchFamily="34" charset="0"/>
              </a:rPr>
              <a:t>Disaster</a:t>
            </a:r>
            <a:r>
              <a:rPr lang="fr-CA" sz="1600" dirty="0">
                <a:solidFill>
                  <a:schemeClr val="bg1"/>
                </a:solidFill>
                <a:latin typeface="Dagny OT" panose="020B0504020201020104" pitchFamily="34" charset="77"/>
                <a:cs typeface="Helvetica" panose="020B0604020202020204" pitchFamily="34" charset="0"/>
              </a:rPr>
              <a:t>, chanson traditionnelle) </a:t>
            </a:r>
          </a:p>
        </p:txBody>
      </p:sp>
    </p:spTree>
    <p:extLst>
      <p:ext uri="{BB962C8B-B14F-4D97-AF65-F5344CB8AC3E}">
        <p14:creationId xmlns:p14="http://schemas.microsoft.com/office/powerpoint/2010/main" val="12133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Ensemble de données sur le Titanic</a:t>
            </a:r>
          </a:p>
        </p:txBody>
      </p:sp>
      <p:sp>
        <p:nvSpPr>
          <p:cNvPr id="12" name="Content Placeholder 2"/>
          <p:cNvSpPr>
            <a:spLocks noGrp="1"/>
          </p:cNvSpPr>
          <p:nvPr>
            <p:ph idx="1"/>
            <p:custDataLst>
              <p:tags r:id="rId2"/>
            </p:custDataLst>
          </p:nvPr>
        </p:nvSpPr>
        <p:spPr/>
        <p:txBody>
          <a:bodyPr/>
          <a:lstStyle/>
          <a:p>
            <a:pPr algn="just">
              <a:lnSpc>
                <a:spcPct val="100000"/>
              </a:lnSpc>
            </a:pPr>
            <a:r>
              <a:rPr lang="fr-CA" dirty="0"/>
              <a:t>Compilé par Robert Dawson en 1995; il se compose de quatre attributs catégoriques pour chacune des 2 201 personnes à bord du Titanic lors de son naufrage en 1912. </a:t>
            </a:r>
          </a:p>
          <a:p>
            <a:pPr algn="just">
              <a:lnSpc>
                <a:spcPct val="100000"/>
              </a:lnSpc>
            </a:pPr>
            <a:endParaRPr lang="en-US" sz="1000" dirty="0"/>
          </a:p>
          <a:p>
            <a:pPr algn="just">
              <a:lnSpc>
                <a:spcPct val="100000"/>
              </a:lnSpc>
            </a:pPr>
            <a:r>
              <a:rPr lang="fr-CA" dirty="0"/>
              <a:t>Les attributs sont :</a:t>
            </a:r>
          </a:p>
          <a:p>
            <a:pPr lvl="1" algn="just">
              <a:lnSpc>
                <a:spcPct val="100000"/>
              </a:lnSpc>
              <a:buFont typeface="Wingdings" charset="2"/>
              <a:buChar char="§"/>
            </a:pPr>
            <a:r>
              <a:rPr lang="fr-CA" b="1" dirty="0">
                <a:latin typeface="Helvetica" pitchFamily="2" charset="0"/>
              </a:rPr>
              <a:t>classe </a:t>
            </a:r>
            <a:r>
              <a:rPr lang="fr-CA" dirty="0"/>
              <a:t>(première classe, deuxième classe, troisième classe, membre d’équipage)</a:t>
            </a:r>
          </a:p>
          <a:p>
            <a:pPr lvl="1" algn="just">
              <a:lnSpc>
                <a:spcPct val="100000"/>
              </a:lnSpc>
              <a:buFont typeface="Wingdings" charset="2"/>
              <a:buChar char="§"/>
            </a:pPr>
            <a:r>
              <a:rPr lang="fr-CA" b="1" dirty="0">
                <a:latin typeface="Helvetica" pitchFamily="2" charset="0"/>
              </a:rPr>
              <a:t>âge</a:t>
            </a:r>
            <a:r>
              <a:rPr lang="fr-CA" dirty="0"/>
              <a:t> (adulte, enfant)</a:t>
            </a:r>
          </a:p>
          <a:p>
            <a:pPr lvl="1" algn="just">
              <a:lnSpc>
                <a:spcPct val="100000"/>
              </a:lnSpc>
              <a:buFont typeface="Wingdings" charset="2"/>
              <a:buChar char="§"/>
            </a:pPr>
            <a:r>
              <a:rPr lang="fr-CA" b="1" dirty="0">
                <a:latin typeface="Helvetica" pitchFamily="2" charset="0"/>
              </a:rPr>
              <a:t>sexe</a:t>
            </a:r>
            <a:r>
              <a:rPr lang="fr-CA" dirty="0"/>
              <a:t> (</a:t>
            </a:r>
            <a:r>
              <a:rPr lang="fr-CA" dirty="0" smtClean="0"/>
              <a:t>homme, femme</a:t>
            </a:r>
            <a:r>
              <a:rPr lang="fr-CA" dirty="0"/>
              <a:t>)</a:t>
            </a:r>
          </a:p>
          <a:p>
            <a:pPr lvl="1" algn="just">
              <a:lnSpc>
                <a:spcPct val="100000"/>
              </a:lnSpc>
              <a:buFont typeface="Wingdings" charset="2"/>
              <a:buChar char="§"/>
            </a:pPr>
            <a:r>
              <a:rPr lang="fr-CA" b="1" dirty="0">
                <a:latin typeface="Helvetica" pitchFamily="2" charset="0"/>
              </a:rPr>
              <a:t>survie</a:t>
            </a:r>
            <a:r>
              <a:rPr lang="fr-CA" dirty="0"/>
              <a:t> (oui, non)</a:t>
            </a:r>
          </a:p>
        </p:txBody>
      </p:sp>
    </p:spTree>
    <p:extLst>
      <p:ext uri="{BB962C8B-B14F-4D97-AF65-F5344CB8AC3E}">
        <p14:creationId xmlns:p14="http://schemas.microsoft.com/office/powerpoint/2010/main" val="10022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fade">
                                      <p:cBhvr>
                                        <p:cTn id="10" dur="500"/>
                                        <p:tgtEl>
                                          <p:spTgt spid="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D3A0A1F-60F5-524B-BE67-950D3B275655}"/>
              </a:ext>
            </a:extLst>
          </p:cNvPr>
          <p:cNvSpPr>
            <a:spLocks noGrp="1"/>
          </p:cNvSpPr>
          <p:nvPr>
            <p:ph type="title"/>
            <p:custDataLst>
              <p:tags r:id="rId1"/>
            </p:custDataLst>
          </p:nvPr>
        </p:nvSpPr>
        <p:spPr/>
        <p:txBody>
          <a:bodyPr/>
          <a:lstStyle/>
          <a:p>
            <a:r>
              <a:rPr lang="fr-CA"/>
              <a:t>Ensemble de données sur le Titanic</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La </a:t>
            </a:r>
            <a:r>
              <a:rPr lang="fr-CA" dirty="0" smtClean="0"/>
              <a:t>question naturelle pour </a:t>
            </a:r>
            <a:r>
              <a:rPr lang="fr-CA" dirty="0"/>
              <a:t>cet ensemble de données est de savoir comment la survie est liée aux autres attributs.</a:t>
            </a:r>
          </a:p>
          <a:p>
            <a:pPr algn="just">
              <a:lnSpc>
                <a:spcPct val="100000"/>
              </a:lnSpc>
            </a:pPr>
            <a:r>
              <a:rPr lang="fr-CA" dirty="0"/>
              <a:t>Nous utilisons la mise en œuvre des règles</a:t>
            </a:r>
            <a:r>
              <a:rPr lang="fr-CA" dirty="0">
                <a:latin typeface="Courant" panose="02000509030000020004" pitchFamily="49" charset="0"/>
                <a:cs typeface="Courier New" panose="02070309020205020404" pitchFamily="49" charset="0"/>
              </a:rPr>
              <a:t> </a:t>
            </a:r>
            <a:r>
              <a:rPr lang="fr-CA" dirty="0" smtClean="0"/>
              <a:t>d’</a:t>
            </a:r>
            <a:r>
              <a:rPr lang="fr-CA" i="1" dirty="0" smtClean="0"/>
              <a:t>Apriori</a:t>
            </a:r>
            <a:r>
              <a:rPr lang="fr-CA" dirty="0" smtClean="0"/>
              <a:t> </a:t>
            </a:r>
            <a:r>
              <a:rPr lang="fr-CA" dirty="0"/>
              <a:t>dans R pour produire et personnaliser les règles des candidats, pour finalement obtenir </a:t>
            </a:r>
            <a:r>
              <a:rPr lang="fr-CA" b="1" dirty="0"/>
              <a:t>huit règles</a:t>
            </a:r>
            <a:r>
              <a:rPr lang="fr-CA" dirty="0"/>
              <a:t>.</a:t>
            </a:r>
          </a:p>
          <a:p>
            <a:pPr algn="ctr">
              <a:lnSpc>
                <a:spcPct val="100000"/>
              </a:lnSpc>
            </a:pPr>
            <a:r>
              <a:rPr lang="fr-CA" dirty="0"/>
              <a:t>_______________________</a:t>
            </a:r>
          </a:p>
          <a:p>
            <a:pPr algn="just">
              <a:lnSpc>
                <a:spcPct val="100000"/>
              </a:lnSpc>
            </a:pPr>
            <a:endParaRPr lang="en-US" sz="1000" dirty="0"/>
          </a:p>
          <a:p>
            <a:pPr algn="just">
              <a:lnSpc>
                <a:spcPct val="100000"/>
              </a:lnSpc>
            </a:pPr>
            <a:r>
              <a:rPr lang="fr-CA" dirty="0"/>
              <a:t>S’agit-il d’une tâche supervisée ou non supervisée?</a:t>
            </a:r>
          </a:p>
        </p:txBody>
      </p:sp>
    </p:spTree>
    <p:extLst>
      <p:ext uri="{BB962C8B-B14F-4D97-AF65-F5344CB8AC3E}">
        <p14:creationId xmlns:p14="http://schemas.microsoft.com/office/powerpoint/2010/main" val="30230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09E3C58-43C2-D94C-B84E-2EFE882B4E41}"/>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p:txBody>
          <a:bodyPr/>
          <a:lstStyle/>
          <a:p>
            <a:r>
              <a:rPr lang="fr-CA" dirty="0"/>
              <a:t>Ensemble de données</a:t>
            </a:r>
            <a:br>
              <a:rPr lang="fr-CA" dirty="0"/>
            </a:br>
            <a:r>
              <a:rPr lang="fr-CA" dirty="0"/>
              <a:t>sur le Titanic</a:t>
            </a:r>
          </a:p>
        </p:txBody>
      </p:sp>
      <p:graphicFrame>
        <p:nvGraphicFramePr>
          <p:cNvPr id="7" name="Table 6"/>
          <p:cNvGraphicFramePr>
            <a:graphicFrameLocks noGrp="1"/>
          </p:cNvGraphicFramePr>
          <p:nvPr>
            <p:custDataLst>
              <p:tags r:id="rId3"/>
            </p:custDataLst>
            <p:extLst>
              <p:ext uri="{D42A27DB-BD31-4B8C-83A1-F6EECF244321}">
                <p14:modId xmlns:p14="http://schemas.microsoft.com/office/powerpoint/2010/main" val="970505154"/>
              </p:ext>
            </p:extLst>
          </p:nvPr>
        </p:nvGraphicFramePr>
        <p:xfrm>
          <a:off x="715260" y="2084832"/>
          <a:ext cx="4516496" cy="3360420"/>
        </p:xfrm>
        <a:graphic>
          <a:graphicData uri="http://schemas.openxmlformats.org/drawingml/2006/table">
            <a:tbl>
              <a:tblPr>
                <a:tableStyleId>{85BE263C-DBD7-4A20-BB59-AAB30ACAA65A}</a:tableStyleId>
              </a:tblPr>
              <a:tblGrid>
                <a:gridCol w="2726680">
                  <a:extLst>
                    <a:ext uri="{9D8B030D-6E8A-4147-A177-3AD203B41FA5}">
                      <a16:colId xmlns="" xmlns:a16="http://schemas.microsoft.com/office/drawing/2014/main" val="20000"/>
                    </a:ext>
                  </a:extLst>
                </a:gridCol>
                <a:gridCol w="534837">
                  <a:extLst>
                    <a:ext uri="{9D8B030D-6E8A-4147-A177-3AD203B41FA5}">
                      <a16:colId xmlns="" xmlns:a16="http://schemas.microsoft.com/office/drawing/2014/main" val="20001"/>
                    </a:ext>
                  </a:extLst>
                </a:gridCol>
                <a:gridCol w="726402">
                  <a:extLst>
                    <a:ext uri="{9D8B030D-6E8A-4147-A177-3AD203B41FA5}">
                      <a16:colId xmlns="" xmlns:a16="http://schemas.microsoft.com/office/drawing/2014/main" val="20002"/>
                    </a:ext>
                  </a:extLst>
                </a:gridCol>
                <a:gridCol w="528577">
                  <a:extLst>
                    <a:ext uri="{9D8B030D-6E8A-4147-A177-3AD203B41FA5}">
                      <a16:colId xmlns="" xmlns:a16="http://schemas.microsoft.com/office/drawing/2014/main" val="20003"/>
                    </a:ext>
                  </a:extLst>
                </a:gridCol>
              </a:tblGrid>
              <a:tr h="182880">
                <a:tc>
                  <a:txBody>
                    <a:bodyPr/>
                    <a:lstStyle/>
                    <a:p>
                      <a:pPr algn="l" fontAlgn="b"/>
                      <a:r>
                        <a:rPr lang="fr-CA" sz="1200" b="1" u="none" strike="noStrike" dirty="0">
                          <a:latin typeface="Dagny OT" panose="020B0504020201020104" pitchFamily="34" charset="77"/>
                        </a:rPr>
                        <a:t>Règle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100" b="1" u="none" strike="noStrike" dirty="0">
                          <a:latin typeface="Dagny OT" panose="020B0504020201020104" pitchFamily="34" charset="77"/>
                        </a:rPr>
                        <a:t>Support</a:t>
                      </a:r>
                      <a:endParaRPr lang="fr-CA" sz="1200" b="1" u="none" strike="noStrike" dirty="0">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Confiance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Lift</a:t>
                      </a: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65760">
                <a:tc>
                  <a:txBody>
                    <a:bodyPr/>
                    <a:lstStyle/>
                    <a:p>
                      <a:pPr algn="l" fontAlgn="b"/>
                      <a:r>
                        <a:rPr lang="fr-CA" sz="1200" u="none" strike="noStrike">
                          <a:latin typeface="Dagny OT" panose="020B0504020201020104" pitchFamily="34" charset="77"/>
                        </a:rPr>
                        <a:t>SI classe = 2e ET âge = Enfant </a:t>
                      </a:r>
                    </a:p>
                    <a:p>
                      <a:pPr algn="l" fontAlgn="b"/>
                      <a:r>
                        <a:rPr lang="fr-CA" sz="1200" u="none" strike="noStrike">
                          <a:latin typeface="Dagny OT" panose="020B0504020201020104" pitchFamily="34" charset="77"/>
                        </a:rPr>
                        <a:t>ALORS survécu = Oui </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0,01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3,10</a:t>
                      </a: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365760">
                <a:tc>
                  <a:txBody>
                    <a:bodyPr/>
                    <a:lstStyle/>
                    <a:p>
                      <a:pPr algn="l" fontAlgn="b"/>
                      <a:r>
                        <a:rPr lang="fr-CA" sz="1200" u="none" strike="noStrike">
                          <a:latin typeface="Dagny OT" panose="020B0504020201020104" pitchFamily="34" charset="77"/>
                        </a:rPr>
                        <a:t>Si classe = 1er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0,97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3,01</a:t>
                      </a:r>
                    </a:p>
                  </a:txBody>
                  <a:tcPr marL="7620" marR="7620" marT="7620" marB="0" anchor="ctr">
                    <a:solidFill>
                      <a:schemeClr val="bg1">
                        <a:lumMod val="95000"/>
                      </a:schemeClr>
                    </a:solidFill>
                  </a:tcPr>
                </a:tc>
                <a:extLst>
                  <a:ext uri="{0D108BD9-81ED-4DB2-BD59-A6C34878D82A}">
                    <a16:rowId xmlns="" xmlns:a16="http://schemas.microsoft.com/office/drawing/2014/main" val="10002"/>
                  </a:ext>
                </a:extLst>
              </a:tr>
              <a:tr h="365760">
                <a:tc>
                  <a:txBody>
                    <a:bodyPr/>
                    <a:lstStyle/>
                    <a:p>
                      <a:pPr algn="l" fontAlgn="b"/>
                      <a:r>
                        <a:rPr lang="fr-CA" sz="1200" u="none" strike="noStrike">
                          <a:latin typeface="Dagny OT" panose="020B0504020201020104" pitchFamily="34" charset="77"/>
                        </a:rPr>
                        <a:t>Si classe = 2e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tc>
                <a:tc>
                  <a:txBody>
                    <a:bodyPr/>
                    <a:lstStyle/>
                    <a:p>
                      <a:pPr algn="ctr" fontAlgn="ctr"/>
                      <a:r>
                        <a:rPr lang="fr-CA" sz="1200" u="none" strike="noStrike">
                          <a:latin typeface="Dagny OT" panose="020B0504020201020104" pitchFamily="34" charset="77"/>
                        </a:rPr>
                        <a:t>0,04</a:t>
                      </a:r>
                    </a:p>
                  </a:txBody>
                  <a:tcPr marL="7620" marR="7620" marT="7620" marB="0" anchor="ctr"/>
                </a:tc>
                <a:tc>
                  <a:txBody>
                    <a:bodyPr/>
                    <a:lstStyle/>
                    <a:p>
                      <a:pPr algn="ctr" fontAlgn="ctr"/>
                      <a:r>
                        <a:rPr lang="fr-CA" sz="1200" u="none" strike="noStrike">
                          <a:latin typeface="Dagny OT" panose="020B0504020201020104" pitchFamily="34" charset="77"/>
                        </a:rPr>
                        <a:t>0,88</a:t>
                      </a:r>
                    </a:p>
                  </a:txBody>
                  <a:tcPr marL="7620" marR="7620" marT="7620" marB="0" anchor="ctr"/>
                </a:tc>
                <a:tc>
                  <a:txBody>
                    <a:bodyPr/>
                    <a:lstStyle/>
                    <a:p>
                      <a:pPr algn="ctr" fontAlgn="ctr"/>
                      <a:r>
                        <a:rPr lang="fr-CA" sz="1200" u="none" strike="noStrike">
                          <a:latin typeface="Dagny OT" panose="020B0504020201020104" pitchFamily="34" charset="77"/>
                        </a:rPr>
                        <a:t>2,72</a:t>
                      </a:r>
                    </a:p>
                  </a:txBody>
                  <a:tcPr marL="7620" marR="7620" marT="7620" marB="0" anchor="ctr"/>
                </a:tc>
                <a:extLst>
                  <a:ext uri="{0D108BD9-81ED-4DB2-BD59-A6C34878D82A}">
                    <a16:rowId xmlns="" xmlns:a16="http://schemas.microsoft.com/office/drawing/2014/main" val="10003"/>
                  </a:ext>
                </a:extLst>
              </a:tr>
              <a:tr h="365760">
                <a:tc>
                  <a:txBody>
                    <a:bodyPr/>
                    <a:lstStyle/>
                    <a:p>
                      <a:pPr algn="l" fontAlgn="b"/>
                      <a:r>
                        <a:rPr lang="fr-CA" sz="1200" u="none" strike="noStrike">
                          <a:latin typeface="Dagny OT" panose="020B0504020201020104" pitchFamily="34" charset="77"/>
                        </a:rPr>
                        <a:t>Si classe = Équipage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0,00</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2,70</a:t>
                      </a:r>
                    </a:p>
                  </a:txBody>
                  <a:tcPr marL="7620" marR="7620" marT="7620" marB="0" anchor="ctr">
                    <a:solidFill>
                      <a:schemeClr val="bg1">
                        <a:lumMod val="95000"/>
                      </a:schemeClr>
                    </a:solidFill>
                  </a:tcPr>
                </a:tc>
                <a:extLst>
                  <a:ext uri="{0D108BD9-81ED-4DB2-BD59-A6C34878D82A}">
                    <a16:rowId xmlns="" xmlns:a16="http://schemas.microsoft.com/office/drawing/2014/main" val="10004"/>
                  </a:ext>
                </a:extLst>
              </a:tr>
              <a:tr h="365760">
                <a:tc>
                  <a:txBody>
                    <a:bodyPr/>
                    <a:lstStyle/>
                    <a:p>
                      <a:pPr algn="l" fontAlgn="b"/>
                      <a:r>
                        <a:rPr lang="fr-CA" sz="1200" u="none" strike="noStrike">
                          <a:latin typeface="Dagny OT" panose="020B0504020201020104" pitchFamily="34" charset="77"/>
                        </a:rPr>
                        <a:t>SI classe = 2e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a:t>
                      </a:r>
                    </a:p>
                  </a:txBody>
                  <a:tcPr marL="7620" marR="7620" marT="7620" marB="0" anchor="b"/>
                </a:tc>
                <a:tc>
                  <a:txBody>
                    <a:bodyPr/>
                    <a:lstStyle/>
                    <a:p>
                      <a:pPr algn="ctr" fontAlgn="ctr"/>
                      <a:r>
                        <a:rPr lang="fr-CA" sz="1200" u="none" strike="noStrike">
                          <a:latin typeface="Dagny OT" panose="020B0504020201020104" pitchFamily="34" charset="77"/>
                        </a:rPr>
                        <a:t>0,07</a:t>
                      </a:r>
                    </a:p>
                  </a:txBody>
                  <a:tcPr marL="7620" marR="7620" marT="7620" marB="0" anchor="ctr"/>
                </a:tc>
                <a:tc>
                  <a:txBody>
                    <a:bodyPr/>
                    <a:lstStyle/>
                    <a:p>
                      <a:pPr algn="ctr" fontAlgn="ctr"/>
                      <a:r>
                        <a:rPr lang="fr-CA" sz="1200" u="none" strike="noStrike">
                          <a:latin typeface="Dagny OT" panose="020B0504020201020104" pitchFamily="34" charset="77"/>
                        </a:rPr>
                        <a:t>0,92</a:t>
                      </a:r>
                    </a:p>
                  </a:txBody>
                  <a:tcPr marL="7620" marR="7620" marT="7620" marB="0" anchor="ctr"/>
                </a:tc>
                <a:tc>
                  <a:txBody>
                    <a:bodyPr/>
                    <a:lstStyle/>
                    <a:p>
                      <a:pPr algn="ctr" fontAlgn="ctr"/>
                      <a:r>
                        <a:rPr lang="fr-CA" sz="1200" u="none" strike="noStrike">
                          <a:latin typeface="Dagny OT" panose="020B0504020201020104" pitchFamily="34" charset="77"/>
                        </a:rPr>
                        <a:t>1,35</a:t>
                      </a:r>
                    </a:p>
                  </a:txBody>
                  <a:tcPr marL="7620" marR="7620" marT="7620" marB="0" anchor="ctr"/>
                </a:tc>
                <a:extLst>
                  <a:ext uri="{0D108BD9-81ED-4DB2-BD59-A6C34878D82A}">
                    <a16:rowId xmlns="" xmlns:a16="http://schemas.microsoft.com/office/drawing/2014/main" val="10005"/>
                  </a:ext>
                </a:extLst>
              </a:tr>
              <a:tr h="365760">
                <a:tc>
                  <a:txBody>
                    <a:bodyPr/>
                    <a:lstStyle/>
                    <a:p>
                      <a:pPr algn="l" fontAlgn="b"/>
                      <a:r>
                        <a:rPr lang="fr-CA" sz="1200" u="none" strike="noStrike">
                          <a:latin typeface="Dagny OT" panose="020B0504020201020104" pitchFamily="34" charset="77"/>
                        </a:rPr>
                        <a:t>SI classe = 2e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1,27</a:t>
                      </a:r>
                    </a:p>
                  </a:txBody>
                  <a:tcPr marL="7620" marR="7620" marT="7620" marB="0" anchor="ctr">
                    <a:solidFill>
                      <a:schemeClr val="bg1">
                        <a:lumMod val="95000"/>
                      </a:schemeClr>
                    </a:solidFill>
                  </a:tcPr>
                </a:tc>
                <a:extLst>
                  <a:ext uri="{0D108BD9-81ED-4DB2-BD59-A6C34878D82A}">
                    <a16:rowId xmlns="" xmlns:a16="http://schemas.microsoft.com/office/drawing/2014/main" val="10006"/>
                  </a:ext>
                </a:extLst>
              </a:tr>
              <a:tr h="365760">
                <a:tc>
                  <a:txBody>
                    <a:bodyPr/>
                    <a:lstStyle/>
                    <a:p>
                      <a:pPr algn="l" fontAlgn="b"/>
                      <a:r>
                        <a:rPr lang="fr-CA" sz="1200" u="none" strike="noStrike">
                          <a:latin typeface="Dagny OT" panose="020B0504020201020104" pitchFamily="34" charset="77"/>
                        </a:rPr>
                        <a:t>SI classe = 3e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 </a:t>
                      </a:r>
                    </a:p>
                  </a:txBody>
                  <a:tcPr marL="7620" marR="7620" marT="7620" marB="0" anchor="b"/>
                </a:tc>
                <a:tc>
                  <a:txBody>
                    <a:bodyPr/>
                    <a:lstStyle/>
                    <a:p>
                      <a:pPr algn="ctr" fontAlgn="ctr"/>
                      <a:r>
                        <a:rPr lang="fr-CA" sz="1200" u="none" strike="noStrike">
                          <a:latin typeface="Dagny OT" panose="020B0504020201020104" pitchFamily="34" charset="77"/>
                        </a:rPr>
                        <a:t>0,18</a:t>
                      </a:r>
                    </a:p>
                  </a:txBody>
                  <a:tcPr marL="7620" marR="7620" marT="7620" marB="0" anchor="ctr"/>
                </a:tc>
                <a:tc>
                  <a:txBody>
                    <a:bodyPr/>
                    <a:lstStyle/>
                    <a:p>
                      <a:pPr algn="ctr" fontAlgn="ctr"/>
                      <a:r>
                        <a:rPr lang="fr-CA" sz="1200" u="none" strike="noStrike">
                          <a:latin typeface="Dagny OT" panose="020B0504020201020104" pitchFamily="34" charset="77"/>
                        </a:rPr>
                        <a:t>0,84</a:t>
                      </a:r>
                    </a:p>
                  </a:txBody>
                  <a:tcPr marL="7620" marR="7620" marT="7620" marB="0" anchor="ctr"/>
                </a:tc>
                <a:tc>
                  <a:txBody>
                    <a:bodyPr/>
                    <a:lstStyle/>
                    <a:p>
                      <a:pPr algn="ctr" fontAlgn="ctr"/>
                      <a:r>
                        <a:rPr lang="fr-CA" sz="1200" u="none" strike="noStrike">
                          <a:latin typeface="Dagny OT" panose="020B0504020201020104" pitchFamily="34" charset="77"/>
                        </a:rPr>
                        <a:t>1,24</a:t>
                      </a:r>
                    </a:p>
                  </a:txBody>
                  <a:tcPr marL="7620" marR="7620" marT="7620" marB="0" anchor="ctr"/>
                </a:tc>
                <a:extLst>
                  <a:ext uri="{0D108BD9-81ED-4DB2-BD59-A6C34878D82A}">
                    <a16:rowId xmlns="" xmlns:a16="http://schemas.microsoft.com/office/drawing/2014/main" val="10007"/>
                  </a:ext>
                </a:extLst>
              </a:tr>
              <a:tr h="365760">
                <a:tc>
                  <a:txBody>
                    <a:bodyPr/>
                    <a:lstStyle/>
                    <a:p>
                      <a:pPr algn="l" fontAlgn="b"/>
                      <a:r>
                        <a:rPr lang="fr-CA" sz="1200" u="none" strike="noStrike">
                          <a:latin typeface="Dagny OT" panose="020B0504020201020104" pitchFamily="34" charset="77"/>
                        </a:rPr>
                        <a:t>SI classe = 3e ET sexe = Homme </a:t>
                      </a:r>
                    </a:p>
                    <a:p>
                      <a:pPr algn="l" fontAlgn="b"/>
                      <a:r>
                        <a:rPr lang="fr-CA" sz="1200" u="none" strike="noStrike">
                          <a:latin typeface="Dagny OT" panose="020B0504020201020104" pitchFamily="34" charset="77"/>
                        </a:rPr>
                        <a:t>ALORS survécu = Non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0,19</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0,83</a:t>
                      </a:r>
                    </a:p>
                  </a:txBody>
                  <a:tcPr marL="7620" marR="7620" marT="7620" marB="0" anchor="ctr">
                    <a:solidFill>
                      <a:schemeClr val="bg1">
                        <a:lumMod val="95000"/>
                      </a:schemeClr>
                    </a:solidFill>
                  </a:tcPr>
                </a:tc>
                <a:tc>
                  <a:txBody>
                    <a:bodyPr/>
                    <a:lstStyle/>
                    <a:p>
                      <a:pPr algn="ctr" fontAlgn="ctr"/>
                      <a:r>
                        <a:rPr lang="fr-CA" sz="1200" u="none" strike="noStrike" dirty="0">
                          <a:latin typeface="Dagny OT" panose="020B0504020201020104" pitchFamily="34" charset="77"/>
                        </a:rPr>
                        <a:t>1,22</a:t>
                      </a:r>
                    </a:p>
                  </a:txBody>
                  <a:tcPr marL="7620" marR="7620" marT="7620" marB="0" anchor="ctr">
                    <a:solidFill>
                      <a:schemeClr val="bg1">
                        <a:lumMod val="95000"/>
                      </a:schemeClr>
                    </a:solidFill>
                  </a:tcPr>
                </a:tc>
                <a:extLst>
                  <a:ext uri="{0D108BD9-81ED-4DB2-BD59-A6C34878D82A}">
                    <a16:rowId xmlns="" xmlns:a16="http://schemas.microsoft.com/office/drawing/2014/main" val="10008"/>
                  </a:ext>
                </a:extLst>
              </a:tr>
            </a:tbl>
          </a:graphicData>
        </a:graphic>
      </p:graphicFrame>
      <p:pic>
        <p:nvPicPr>
          <p:cNvPr id="11" name="Content Placeholder 8"/>
          <p:cNvPicPr>
            <a:picLocks noGrp="1" noChangeAspect="1"/>
          </p:cNvPicPr>
          <p:nvPr>
            <p:ph sz="half" idx="4294967295"/>
            <p:custDataLst>
              <p:tags r:id="rId4"/>
            </p:custDataLst>
          </p:nvPr>
        </p:nvPicPr>
        <p:blipFill rotWithShape="1">
          <a:blip r:embed="rId6"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spTree>
    <p:extLst>
      <p:ext uri="{BB962C8B-B14F-4D97-AF65-F5344CB8AC3E}">
        <p14:creationId xmlns:p14="http://schemas.microsoft.com/office/powerpoint/2010/main" val="122600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7CA8023B-ECC8-5945-86B1-49C63A1E2DB7}"/>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p:txBody>
          <a:bodyPr/>
          <a:lstStyle/>
          <a:p>
            <a:r>
              <a:rPr lang="fr-CA" dirty="0"/>
              <a:t>Ensemble de données</a:t>
            </a:r>
            <a:br>
              <a:rPr lang="fr-CA" dirty="0"/>
            </a:br>
            <a:r>
              <a:rPr lang="fr-CA" dirty="0"/>
              <a:t>sur le Titanic</a:t>
            </a:r>
          </a:p>
        </p:txBody>
      </p:sp>
      <p:graphicFrame>
        <p:nvGraphicFramePr>
          <p:cNvPr id="7" name="Table 6"/>
          <p:cNvGraphicFramePr>
            <a:graphicFrameLocks noGrp="1"/>
          </p:cNvGraphicFramePr>
          <p:nvPr>
            <p:custDataLst>
              <p:tags r:id="rId3"/>
            </p:custDataLst>
            <p:extLst>
              <p:ext uri="{D42A27DB-BD31-4B8C-83A1-F6EECF244321}">
                <p14:modId xmlns:p14="http://schemas.microsoft.com/office/powerpoint/2010/main" val="3815077543"/>
              </p:ext>
            </p:extLst>
          </p:nvPr>
        </p:nvGraphicFramePr>
        <p:xfrm>
          <a:off x="715260" y="2084832"/>
          <a:ext cx="4516496" cy="3726180"/>
        </p:xfrm>
        <a:graphic>
          <a:graphicData uri="http://schemas.openxmlformats.org/drawingml/2006/table">
            <a:tbl>
              <a:tblPr>
                <a:tableStyleId>{85BE263C-DBD7-4A20-BB59-AAB30ACAA65A}</a:tableStyleId>
              </a:tblPr>
              <a:tblGrid>
                <a:gridCol w="2649042">
                  <a:extLst>
                    <a:ext uri="{9D8B030D-6E8A-4147-A177-3AD203B41FA5}">
                      <a16:colId xmlns="" xmlns:a16="http://schemas.microsoft.com/office/drawing/2014/main" val="20000"/>
                    </a:ext>
                  </a:extLst>
                </a:gridCol>
                <a:gridCol w="629728">
                  <a:extLst>
                    <a:ext uri="{9D8B030D-6E8A-4147-A177-3AD203B41FA5}">
                      <a16:colId xmlns="" xmlns:a16="http://schemas.microsoft.com/office/drawing/2014/main" val="20001"/>
                    </a:ext>
                  </a:extLst>
                </a:gridCol>
                <a:gridCol w="709149">
                  <a:extLst>
                    <a:ext uri="{9D8B030D-6E8A-4147-A177-3AD203B41FA5}">
                      <a16:colId xmlns="" xmlns:a16="http://schemas.microsoft.com/office/drawing/2014/main" val="20002"/>
                    </a:ext>
                  </a:extLst>
                </a:gridCol>
                <a:gridCol w="528577">
                  <a:extLst>
                    <a:ext uri="{9D8B030D-6E8A-4147-A177-3AD203B41FA5}">
                      <a16:colId xmlns="" xmlns:a16="http://schemas.microsoft.com/office/drawing/2014/main" val="20003"/>
                    </a:ext>
                  </a:extLst>
                </a:gridCol>
              </a:tblGrid>
              <a:tr h="182880">
                <a:tc>
                  <a:txBody>
                    <a:bodyPr/>
                    <a:lstStyle/>
                    <a:p>
                      <a:pPr algn="l" fontAlgn="b"/>
                      <a:r>
                        <a:rPr lang="fr-CA" sz="1200" b="1" u="none" strike="noStrike" dirty="0">
                          <a:latin typeface="Dagny OT" panose="020B0504020201020104" pitchFamily="34" charset="77"/>
                        </a:rPr>
                        <a:t>Règle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Support</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Confiance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Lift</a:t>
                      </a: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65760">
                <a:tc>
                  <a:txBody>
                    <a:bodyPr/>
                    <a:lstStyle/>
                    <a:p>
                      <a:pPr algn="l" fontAlgn="b"/>
                      <a:r>
                        <a:rPr lang="fr-CA" sz="1200" u="none" strike="noStrike">
                          <a:latin typeface="Dagny OT" panose="020B0504020201020104" pitchFamily="34" charset="77"/>
                        </a:rPr>
                        <a:t>SI classe = 2e ET âge = Enfant </a:t>
                      </a:r>
                    </a:p>
                    <a:p>
                      <a:pPr algn="l" fontAlgn="b"/>
                      <a:r>
                        <a:rPr lang="fr-CA" sz="1200" u="none" strike="noStrike">
                          <a:latin typeface="Dagny OT" panose="020B0504020201020104" pitchFamily="34" charset="77"/>
                        </a:rPr>
                        <a:t>ALORS survécu = Oui </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0,01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3,10</a:t>
                      </a: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365760">
                <a:tc>
                  <a:txBody>
                    <a:bodyPr/>
                    <a:lstStyle/>
                    <a:p>
                      <a:pPr algn="l" fontAlgn="b"/>
                      <a:r>
                        <a:rPr lang="fr-CA" sz="1200" u="none" strike="noStrike">
                          <a:latin typeface="Dagny OT" panose="020B0504020201020104" pitchFamily="34" charset="77"/>
                        </a:rPr>
                        <a:t>Si classe = 1er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0,97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3,01</a:t>
                      </a:r>
                    </a:p>
                  </a:txBody>
                  <a:tcPr marL="7620" marR="7620" marT="7620" marB="0" anchor="ctr">
                    <a:solidFill>
                      <a:schemeClr val="bg1">
                        <a:lumMod val="95000"/>
                      </a:schemeClr>
                    </a:solidFill>
                  </a:tcPr>
                </a:tc>
                <a:extLst>
                  <a:ext uri="{0D108BD9-81ED-4DB2-BD59-A6C34878D82A}">
                    <a16:rowId xmlns="" xmlns:a16="http://schemas.microsoft.com/office/drawing/2014/main" val="10002"/>
                  </a:ext>
                </a:extLst>
              </a:tr>
              <a:tr h="365760">
                <a:tc>
                  <a:txBody>
                    <a:bodyPr/>
                    <a:lstStyle/>
                    <a:p>
                      <a:pPr algn="l" fontAlgn="b"/>
                      <a:r>
                        <a:rPr lang="fr-CA" sz="1200" u="none" strike="noStrike">
                          <a:latin typeface="Dagny OT" panose="020B0504020201020104" pitchFamily="34" charset="77"/>
                        </a:rPr>
                        <a:t>Si classe = 2e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tc>
                <a:tc>
                  <a:txBody>
                    <a:bodyPr/>
                    <a:lstStyle/>
                    <a:p>
                      <a:pPr algn="ctr" fontAlgn="ctr"/>
                      <a:r>
                        <a:rPr lang="fr-CA" sz="1200" u="none" strike="noStrike">
                          <a:latin typeface="Dagny OT" panose="020B0504020201020104" pitchFamily="34" charset="77"/>
                        </a:rPr>
                        <a:t>0,04</a:t>
                      </a:r>
                    </a:p>
                  </a:txBody>
                  <a:tcPr marL="7620" marR="7620" marT="7620" marB="0" anchor="ctr"/>
                </a:tc>
                <a:tc>
                  <a:txBody>
                    <a:bodyPr/>
                    <a:lstStyle/>
                    <a:p>
                      <a:pPr algn="ctr" fontAlgn="ctr"/>
                      <a:r>
                        <a:rPr lang="fr-CA" sz="1200" u="none" strike="noStrike">
                          <a:latin typeface="Dagny OT" panose="020B0504020201020104" pitchFamily="34" charset="77"/>
                        </a:rPr>
                        <a:t>0,88</a:t>
                      </a:r>
                    </a:p>
                  </a:txBody>
                  <a:tcPr marL="7620" marR="7620" marT="7620" marB="0" anchor="ctr"/>
                </a:tc>
                <a:tc>
                  <a:txBody>
                    <a:bodyPr/>
                    <a:lstStyle/>
                    <a:p>
                      <a:pPr algn="ctr" fontAlgn="ctr"/>
                      <a:r>
                        <a:rPr lang="fr-CA" sz="1200" u="none" strike="noStrike">
                          <a:latin typeface="Dagny OT" panose="020B0504020201020104" pitchFamily="34" charset="77"/>
                        </a:rPr>
                        <a:t>2,72</a:t>
                      </a:r>
                    </a:p>
                  </a:txBody>
                  <a:tcPr marL="7620" marR="7620" marT="7620" marB="0" anchor="ctr"/>
                </a:tc>
                <a:extLst>
                  <a:ext uri="{0D108BD9-81ED-4DB2-BD59-A6C34878D82A}">
                    <a16:rowId xmlns="" xmlns:a16="http://schemas.microsoft.com/office/drawing/2014/main" val="10003"/>
                  </a:ext>
                </a:extLst>
              </a:tr>
              <a:tr h="365760">
                <a:tc>
                  <a:txBody>
                    <a:bodyPr/>
                    <a:lstStyle/>
                    <a:p>
                      <a:pPr algn="l" fontAlgn="b"/>
                      <a:r>
                        <a:rPr lang="fr-CA" sz="1200" u="none" strike="noStrike">
                          <a:latin typeface="Dagny OT" panose="020B0504020201020104" pitchFamily="34" charset="77"/>
                        </a:rPr>
                        <a:t>Si classe = Équipage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0,00</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2,70</a:t>
                      </a:r>
                    </a:p>
                  </a:txBody>
                  <a:tcPr marL="7620" marR="7620" marT="7620" marB="0" anchor="ctr">
                    <a:solidFill>
                      <a:schemeClr val="bg1">
                        <a:lumMod val="95000"/>
                      </a:schemeClr>
                    </a:solidFill>
                  </a:tcPr>
                </a:tc>
                <a:extLst>
                  <a:ext uri="{0D108BD9-81ED-4DB2-BD59-A6C34878D82A}">
                    <a16:rowId xmlns="" xmlns:a16="http://schemas.microsoft.com/office/drawing/2014/main" val="10004"/>
                  </a:ext>
                </a:extLst>
              </a:tr>
              <a:tr h="365760">
                <a:tc>
                  <a:txBody>
                    <a:bodyPr/>
                    <a:lstStyle/>
                    <a:p>
                      <a:pPr algn="l" fontAlgn="b"/>
                      <a:r>
                        <a:rPr lang="fr-CA" sz="1200" u="none" strike="noStrike">
                          <a:latin typeface="Dagny OT" panose="020B0504020201020104" pitchFamily="34" charset="77"/>
                        </a:rPr>
                        <a:t>SI classe = 2e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 </a:t>
                      </a:r>
                    </a:p>
                  </a:txBody>
                  <a:tcPr marL="7620" marR="7620" marT="7620" marB="0" anchor="b"/>
                </a:tc>
                <a:tc>
                  <a:txBody>
                    <a:bodyPr/>
                    <a:lstStyle/>
                    <a:p>
                      <a:pPr algn="ctr" fontAlgn="ctr"/>
                      <a:r>
                        <a:rPr lang="fr-CA" sz="1200" u="none" strike="noStrike">
                          <a:latin typeface="Dagny OT" panose="020B0504020201020104" pitchFamily="34" charset="77"/>
                        </a:rPr>
                        <a:t>0,07</a:t>
                      </a:r>
                    </a:p>
                  </a:txBody>
                  <a:tcPr marL="7620" marR="7620" marT="7620" marB="0" anchor="ctr"/>
                </a:tc>
                <a:tc>
                  <a:txBody>
                    <a:bodyPr/>
                    <a:lstStyle/>
                    <a:p>
                      <a:pPr algn="ctr" fontAlgn="ctr"/>
                      <a:r>
                        <a:rPr lang="fr-CA" sz="1200" u="none" strike="noStrike">
                          <a:latin typeface="Dagny OT" panose="020B0504020201020104" pitchFamily="34" charset="77"/>
                        </a:rPr>
                        <a:t>0,92</a:t>
                      </a:r>
                    </a:p>
                  </a:txBody>
                  <a:tcPr marL="7620" marR="7620" marT="7620" marB="0" anchor="ctr"/>
                </a:tc>
                <a:tc>
                  <a:txBody>
                    <a:bodyPr/>
                    <a:lstStyle/>
                    <a:p>
                      <a:pPr algn="ctr" fontAlgn="ctr"/>
                      <a:r>
                        <a:rPr lang="fr-CA" sz="1200" u="none" strike="noStrike">
                          <a:latin typeface="Dagny OT" panose="020B0504020201020104" pitchFamily="34" charset="77"/>
                        </a:rPr>
                        <a:t>1,35</a:t>
                      </a:r>
                    </a:p>
                  </a:txBody>
                  <a:tcPr marL="7620" marR="7620" marT="7620" marB="0" anchor="ctr"/>
                </a:tc>
                <a:extLst>
                  <a:ext uri="{0D108BD9-81ED-4DB2-BD59-A6C34878D82A}">
                    <a16:rowId xmlns="" xmlns:a16="http://schemas.microsoft.com/office/drawing/2014/main" val="10005"/>
                  </a:ext>
                </a:extLst>
              </a:tr>
              <a:tr h="365760">
                <a:tc>
                  <a:txBody>
                    <a:bodyPr/>
                    <a:lstStyle/>
                    <a:p>
                      <a:pPr algn="l" fontAlgn="b"/>
                      <a:r>
                        <a:rPr lang="fr-CA" sz="1200" u="none" strike="noStrike">
                          <a:latin typeface="Dagny OT" panose="020B0504020201020104" pitchFamily="34" charset="77"/>
                        </a:rPr>
                        <a:t>SI classe = 2e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1,27</a:t>
                      </a:r>
                    </a:p>
                  </a:txBody>
                  <a:tcPr marL="7620" marR="7620" marT="7620" marB="0" anchor="ctr">
                    <a:solidFill>
                      <a:schemeClr val="bg1">
                        <a:lumMod val="95000"/>
                      </a:schemeClr>
                    </a:solidFill>
                  </a:tcPr>
                </a:tc>
                <a:extLst>
                  <a:ext uri="{0D108BD9-81ED-4DB2-BD59-A6C34878D82A}">
                    <a16:rowId xmlns="" xmlns:a16="http://schemas.microsoft.com/office/drawing/2014/main" val="10006"/>
                  </a:ext>
                </a:extLst>
              </a:tr>
              <a:tr h="365760">
                <a:tc>
                  <a:txBody>
                    <a:bodyPr/>
                    <a:lstStyle/>
                    <a:p>
                      <a:pPr algn="l" fontAlgn="b"/>
                      <a:r>
                        <a:rPr lang="fr-CA" sz="1200" u="none" strike="noStrike">
                          <a:latin typeface="Dagny OT" panose="020B0504020201020104" pitchFamily="34" charset="77"/>
                        </a:rPr>
                        <a:t>SI classe = 3e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a:t>
                      </a:r>
                    </a:p>
                  </a:txBody>
                  <a:tcPr marL="7620" marR="7620" marT="7620" marB="0" anchor="b"/>
                </a:tc>
                <a:tc>
                  <a:txBody>
                    <a:bodyPr/>
                    <a:lstStyle/>
                    <a:p>
                      <a:pPr algn="ctr" fontAlgn="ctr"/>
                      <a:r>
                        <a:rPr lang="fr-CA" sz="1200" u="none" strike="noStrike">
                          <a:latin typeface="Dagny OT" panose="020B0504020201020104" pitchFamily="34" charset="77"/>
                        </a:rPr>
                        <a:t>0,18</a:t>
                      </a:r>
                    </a:p>
                  </a:txBody>
                  <a:tcPr marL="7620" marR="7620" marT="7620" marB="0" anchor="ctr"/>
                </a:tc>
                <a:tc>
                  <a:txBody>
                    <a:bodyPr/>
                    <a:lstStyle/>
                    <a:p>
                      <a:pPr algn="ctr" fontAlgn="ctr"/>
                      <a:r>
                        <a:rPr lang="fr-CA" sz="1200" u="none" strike="noStrike">
                          <a:latin typeface="Dagny OT" panose="020B0504020201020104" pitchFamily="34" charset="77"/>
                        </a:rPr>
                        <a:t>0,84</a:t>
                      </a:r>
                    </a:p>
                  </a:txBody>
                  <a:tcPr marL="7620" marR="7620" marT="7620" marB="0" anchor="ctr"/>
                </a:tc>
                <a:tc>
                  <a:txBody>
                    <a:bodyPr/>
                    <a:lstStyle/>
                    <a:p>
                      <a:pPr algn="ctr" fontAlgn="ctr"/>
                      <a:r>
                        <a:rPr lang="fr-CA" sz="1200" u="none" strike="noStrike">
                          <a:latin typeface="Dagny OT" panose="020B0504020201020104" pitchFamily="34" charset="77"/>
                        </a:rPr>
                        <a:t>1,24</a:t>
                      </a:r>
                    </a:p>
                  </a:txBody>
                  <a:tcPr marL="7620" marR="7620" marT="7620" marB="0" anchor="ctr"/>
                </a:tc>
                <a:extLst>
                  <a:ext uri="{0D108BD9-81ED-4DB2-BD59-A6C34878D82A}">
                    <a16:rowId xmlns="" xmlns:a16="http://schemas.microsoft.com/office/drawing/2014/main" val="10007"/>
                  </a:ext>
                </a:extLst>
              </a:tr>
              <a:tr h="365760">
                <a:tc>
                  <a:txBody>
                    <a:bodyPr/>
                    <a:lstStyle/>
                    <a:p>
                      <a:pPr algn="l" fontAlgn="b"/>
                      <a:r>
                        <a:rPr lang="fr-CA" sz="1200" u="none" strike="noStrike">
                          <a:latin typeface="Dagny OT" panose="020B0504020201020104" pitchFamily="34" charset="77"/>
                        </a:rPr>
                        <a:t>SI classe = 3e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0,19</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0,83</a:t>
                      </a:r>
                    </a:p>
                  </a:txBody>
                  <a:tcPr marL="7620" marR="7620" marT="7620" marB="0" anchor="ctr">
                    <a:solidFill>
                      <a:schemeClr val="bg1">
                        <a:lumMod val="95000"/>
                      </a:schemeClr>
                    </a:solidFill>
                  </a:tcPr>
                </a:tc>
                <a:tc>
                  <a:txBody>
                    <a:bodyPr/>
                    <a:lstStyle/>
                    <a:p>
                      <a:pPr algn="ctr" fontAlgn="ctr"/>
                      <a:r>
                        <a:rPr lang="fr-CA" sz="1200" u="none" strike="noStrike" dirty="0">
                          <a:latin typeface="Dagny OT" panose="020B0504020201020104" pitchFamily="34" charset="77"/>
                        </a:rPr>
                        <a:t>1,22</a:t>
                      </a:r>
                    </a:p>
                  </a:txBody>
                  <a:tcPr marL="7620" marR="7620" marT="7620" marB="0" anchor="ctr">
                    <a:solidFill>
                      <a:schemeClr val="bg1">
                        <a:lumMod val="95000"/>
                      </a:schemeClr>
                    </a:solidFill>
                  </a:tcPr>
                </a:tc>
                <a:extLst>
                  <a:ext uri="{0D108BD9-81ED-4DB2-BD59-A6C34878D82A}">
                    <a16:rowId xmlns="" xmlns:a16="http://schemas.microsoft.com/office/drawing/2014/main" val="10008"/>
                  </a:ext>
                </a:extLst>
              </a:tr>
            </a:tbl>
          </a:graphicData>
        </a:graphic>
      </p:graphicFrame>
      <p:pic>
        <p:nvPicPr>
          <p:cNvPr id="11" name="Content Placeholder 8"/>
          <p:cNvPicPr>
            <a:picLocks noGrp="1" noChangeAspect="1"/>
          </p:cNvPicPr>
          <p:nvPr>
            <p:ph sz="half" idx="4294967295"/>
            <p:custDataLst>
              <p:tags r:id="rId4"/>
            </p:custDataLst>
          </p:nvPr>
        </p:nvPicPr>
        <p:blipFill rotWithShape="1">
          <a:blip r:embed="rId10"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cxnSp>
        <p:nvCxnSpPr>
          <p:cNvPr id="4" name="Straight Arrow Connector 3"/>
          <p:cNvCxnSpPr/>
          <p:nvPr>
            <p:custDataLst>
              <p:tags r:id="rId5"/>
            </p:custDataLst>
          </p:nvPr>
        </p:nvCxnSpPr>
        <p:spPr>
          <a:xfrm>
            <a:off x="6875362" y="4560425"/>
            <a:ext cx="0" cy="12201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6"/>
            </p:custDataLst>
          </p:nvPr>
        </p:nvCxnSpPr>
        <p:spPr>
          <a:xfrm flipH="1" flipV="1">
            <a:off x="6099858" y="4456253"/>
            <a:ext cx="684835" cy="1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7"/>
            </p:custDataLst>
          </p:nvPr>
        </p:nvCxnSpPr>
        <p:spPr>
          <a:xfrm flipV="1">
            <a:off x="6956385" y="2136917"/>
            <a:ext cx="3622876" cy="231933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custDataLst>
              <p:tags r:id="rId8"/>
            </p:custDataLst>
          </p:nvPr>
        </p:nvSpPr>
        <p:spPr>
          <a:xfrm>
            <a:off x="575148" y="2998717"/>
            <a:ext cx="4756667" cy="417344"/>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ED1FF0C-F775-5745-9356-777B49023F69}"/>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8"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9"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59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261C54C-AFDC-A94D-AB5F-FF2FC83765D4}"/>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1"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2"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custDataLst>
              <p:tags r:id="rId7"/>
            </p:custDataLst>
          </p:nvPr>
        </p:nvSpPr>
        <p:spPr>
          <a:xfrm>
            <a:off x="3899011" y="4897165"/>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custDataLst>
              <p:tags r:id="rId8"/>
            </p:custDataLst>
          </p:nvPr>
        </p:nvSpPr>
        <p:spPr>
          <a:xfrm>
            <a:off x="3851133" y="4500250"/>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custDataLst>
              <p:tags r:id="rId9"/>
            </p:custDataLst>
          </p:nvPr>
        </p:nvSpPr>
        <p:spPr>
          <a:xfrm>
            <a:off x="2878510" y="3633595"/>
            <a:ext cx="721217"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2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2" grpId="0" animBg="1"/>
      <p:bldP spid="12" grpId="1" animBg="1"/>
      <p:bldP spid="13" grpId="0" animBg="1"/>
      <p:bldP spid="13" grpId="1" animBg="1"/>
      <p:bldP spid="11" grpId="0"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0317365B-377A-7540-9007-CE7B54A4B9D4}"/>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0"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1"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62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6384F3E3-F0E2-8B46-A4F7-5EC36D6C685D}"/>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3"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4"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5A9E1114-CCE0-2947-8D4E-C8092655FA9D}"/>
              </a:ext>
            </a:extLst>
          </p:cNvPr>
          <p:cNvSpPr/>
          <p:nvPr>
            <p:custDataLst>
              <p:tags r:id="rId9"/>
            </p:custDataLst>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93A6D879-009F-274C-BF09-D826040FB9A2}"/>
              </a:ext>
            </a:extLst>
          </p:cNvPr>
          <p:cNvSpPr/>
          <p:nvPr>
            <p:custDataLst>
              <p:tags r:id="rId10"/>
            </p:custDataLst>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89F99C0D-F53D-714B-B941-E1FB73CE82D8}"/>
              </a:ext>
            </a:extLst>
          </p:cNvPr>
          <p:cNvSpPr/>
          <p:nvPr>
            <p:custDataLst>
              <p:tags r:id="rId11"/>
            </p:custDataLst>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67221CDE-4FFB-7047-8E82-EA86C33C6C9B}"/>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4"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5"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5A9E1114-CCE0-2947-8D4E-C8092655FA9D}"/>
              </a:ext>
            </a:extLst>
          </p:cNvPr>
          <p:cNvSpPr/>
          <p:nvPr>
            <p:custDataLst>
              <p:tags r:id="rId9"/>
            </p:custDataLst>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93A6D879-009F-274C-BF09-D826040FB9A2}"/>
              </a:ext>
            </a:extLst>
          </p:cNvPr>
          <p:cNvSpPr/>
          <p:nvPr>
            <p:custDataLst>
              <p:tags r:id="rId10"/>
            </p:custDataLst>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89F99C0D-F53D-714B-B941-E1FB73CE82D8}"/>
              </a:ext>
            </a:extLst>
          </p:cNvPr>
          <p:cNvSpPr/>
          <p:nvPr>
            <p:custDataLst>
              <p:tags r:id="rId11"/>
            </p:custDataLst>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056F6C65-8E0C-0344-94A5-BDA839C5D3E7}"/>
              </a:ext>
            </a:extLst>
          </p:cNvPr>
          <p:cNvSpPr/>
          <p:nvPr>
            <p:custDataLst>
              <p:tags r:id="rId12"/>
            </p:custDataLst>
          </p:nvPr>
        </p:nvSpPr>
        <p:spPr>
          <a:xfrm rot="19141210">
            <a:off x="7593856" y="2843819"/>
            <a:ext cx="346085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0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Apprentissage en général</a:t>
            </a:r>
          </a:p>
        </p:txBody>
      </p:sp>
      <p:sp>
        <p:nvSpPr>
          <p:cNvPr id="3" name="Content Placeholder 2"/>
          <p:cNvSpPr>
            <a:spLocks noGrp="1"/>
          </p:cNvSpPr>
          <p:nvPr>
            <p:ph idx="1"/>
            <p:custDataLst>
              <p:tags r:id="rId2"/>
            </p:custDataLst>
          </p:nvPr>
        </p:nvSpPr>
        <p:spPr/>
        <p:txBody>
          <a:bodyPr>
            <a:normAutofit fontScale="92500" lnSpcReduction="20000"/>
          </a:bodyPr>
          <a:lstStyle/>
          <a:p>
            <a:pPr>
              <a:lnSpc>
                <a:spcPct val="100000"/>
              </a:lnSpc>
            </a:pPr>
            <a:r>
              <a:rPr lang="fr-CA" dirty="0"/>
              <a:t>Au-delà d’un « simple coup d’œil rapide », les personnes apprennent par l’intermédiaire de ce qui suit :</a:t>
            </a:r>
          </a:p>
          <a:p>
            <a:pPr lvl="1">
              <a:lnSpc>
                <a:spcPct val="100000"/>
              </a:lnSpc>
            </a:pPr>
            <a:r>
              <a:rPr lang="fr-CA" dirty="0"/>
              <a:t>en répondant </a:t>
            </a:r>
            <a:r>
              <a:rPr lang="fr-CA" dirty="0" smtClean="0"/>
              <a:t>à des questions</a:t>
            </a:r>
            <a:endParaRPr lang="fr-CA" dirty="0"/>
          </a:p>
          <a:p>
            <a:pPr lvl="1">
              <a:lnSpc>
                <a:spcPct val="100000"/>
              </a:lnSpc>
            </a:pPr>
            <a:r>
              <a:rPr lang="fr-CA" dirty="0"/>
              <a:t>en </a:t>
            </a:r>
            <a:r>
              <a:rPr lang="fr-CA" dirty="0" smtClean="0"/>
              <a:t>testant des </a:t>
            </a:r>
            <a:r>
              <a:rPr lang="fr-CA" dirty="0"/>
              <a:t>hypothèses</a:t>
            </a:r>
          </a:p>
          <a:p>
            <a:pPr lvl="1">
              <a:lnSpc>
                <a:spcPct val="100000"/>
              </a:lnSpc>
            </a:pPr>
            <a:r>
              <a:rPr lang="fr-CA" dirty="0"/>
              <a:t>en créant des concepts</a:t>
            </a:r>
          </a:p>
          <a:p>
            <a:pPr lvl="1">
              <a:lnSpc>
                <a:spcPct val="100000"/>
              </a:lnSpc>
            </a:pPr>
            <a:r>
              <a:rPr lang="fr-CA" dirty="0"/>
              <a:t>en faisant des prévisions</a:t>
            </a:r>
          </a:p>
          <a:p>
            <a:pPr lvl="1">
              <a:lnSpc>
                <a:spcPct val="100000"/>
              </a:lnSpc>
            </a:pPr>
            <a:r>
              <a:rPr lang="fr-CA" dirty="0"/>
              <a:t>en créant des catégories et en classant des objets</a:t>
            </a:r>
          </a:p>
          <a:p>
            <a:pPr lvl="1">
              <a:lnSpc>
                <a:spcPct val="100000"/>
              </a:lnSpc>
            </a:pPr>
            <a:r>
              <a:rPr lang="fr-CA" dirty="0"/>
              <a:t>en regroupant des objets</a:t>
            </a:r>
          </a:p>
          <a:p>
            <a:pPr>
              <a:lnSpc>
                <a:spcPct val="100000"/>
              </a:lnSpc>
            </a:pPr>
            <a:endParaRPr lang="en-US" sz="100" dirty="0"/>
          </a:p>
          <a:p>
            <a:pPr>
              <a:lnSpc>
                <a:spcPct val="100000"/>
              </a:lnSpc>
            </a:pPr>
            <a:r>
              <a:rPr lang="fr-CA" dirty="0"/>
              <a:t>Le problème central de la science des données et de l’apprentissage machine est le suivant : </a:t>
            </a:r>
          </a:p>
          <a:p>
            <a:pPr algn="ctr">
              <a:lnSpc>
                <a:spcPct val="100000"/>
              </a:lnSpc>
            </a:pPr>
            <a:r>
              <a:rPr lang="fr-CA" b="1" dirty="0"/>
              <a:t>peut-on concevoir des algorithmes qui peuvent apprendre? </a:t>
            </a:r>
          </a:p>
        </p:txBody>
      </p:sp>
    </p:spTree>
    <p:extLst>
      <p:ext uri="{BB962C8B-B14F-4D97-AF65-F5344CB8AC3E}">
        <p14:creationId xmlns:p14="http://schemas.microsoft.com/office/powerpoint/2010/main" val="75632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EXERCICE</a:t>
            </a:r>
          </a:p>
        </p:txBody>
      </p:sp>
      <p:sp>
        <p:nvSpPr>
          <p:cNvPr id="12" name="Content Placeholder 2"/>
          <p:cNvSpPr>
            <a:spLocks noGrp="1"/>
          </p:cNvSpPr>
          <p:nvPr>
            <p:ph idx="1"/>
            <p:custDataLst>
              <p:tags r:id="rId2"/>
            </p:custDataLst>
          </p:nvPr>
        </p:nvSpPr>
        <p:spPr/>
        <p:txBody>
          <a:bodyPr/>
          <a:lstStyle/>
          <a:p>
            <a:pPr algn="just">
              <a:lnSpc>
                <a:spcPct val="100000"/>
              </a:lnSpc>
            </a:pPr>
            <a:r>
              <a:rPr lang="fr-CA" dirty="0"/>
              <a:t>Effectuer une analyse semblable pour obtenir les règles d’association relatives aux ensembles de données </a:t>
            </a:r>
            <a:r>
              <a:rPr lang="fr-CA" i="1" dirty="0"/>
              <a:t>Life in L.A. </a:t>
            </a:r>
            <a:r>
              <a:rPr lang="fr-CA" dirty="0"/>
              <a:t>et</a:t>
            </a:r>
            <a:r>
              <a:rPr lang="fr-CA" i="1" dirty="0"/>
              <a:t> Transactions</a:t>
            </a:r>
            <a:r>
              <a:rPr lang="fr-CA" dirty="0"/>
              <a:t>. </a:t>
            </a:r>
          </a:p>
        </p:txBody>
      </p:sp>
    </p:spTree>
    <p:extLst>
      <p:ext uri="{BB962C8B-B14F-4D97-AF65-F5344CB8AC3E}">
        <p14:creationId xmlns:p14="http://schemas.microsoft.com/office/powerpoint/2010/main" val="80783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5" name="Text Placeholder 4">
            <a:extLst>
              <a:ext uri="{FF2B5EF4-FFF2-40B4-BE49-F238E27FC236}">
                <a16:creationId xmlns="" xmlns:a16="http://schemas.microsoft.com/office/drawing/2014/main" id="{67781429-D80B-6044-9603-CAB4D8D6A2CF}"/>
              </a:ext>
            </a:extLst>
          </p:cNvPr>
          <p:cNvSpPr>
            <a:spLocks noGrp="1"/>
          </p:cNvSpPr>
          <p:nvPr>
            <p:ph type="body" idx="1"/>
            <p:custDataLst>
              <p:tags r:id="rId2"/>
            </p:custDataLst>
          </p:nvPr>
        </p:nvSpPr>
        <p:spPr/>
        <p:txBody>
          <a:bodyPr/>
          <a:lstStyle/>
          <a:p>
            <a:r>
              <a:rPr lang="fr-CA" dirty="0"/>
              <a:t>APPRENTISSAGE STATISTIQUE ET EXPLORATION DES RÈGLES D’ASSOCIATION</a:t>
            </a:r>
          </a:p>
        </p:txBody>
      </p:sp>
    </p:spTree>
    <p:extLst>
      <p:ext uri="{BB962C8B-B14F-4D97-AF65-F5344CB8AC3E}">
        <p14:creationId xmlns:p14="http://schemas.microsoft.com/office/powerpoint/2010/main" val="123338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3" name="Content Placeholder 2"/>
          <p:cNvSpPr>
            <a:spLocks noGrp="1"/>
          </p:cNvSpPr>
          <p:nvPr>
            <p:ph idx="1"/>
            <p:custDataLst>
              <p:tags r:id="rId2"/>
            </p:custDataLst>
          </p:nvPr>
        </p:nvSpPr>
        <p:spPr/>
        <p:txBody>
          <a:bodyPr>
            <a:normAutofit lnSpcReduction="10000"/>
          </a:bodyPr>
          <a:lstStyle/>
          <a:p>
            <a:pPr algn="just"/>
            <a:r>
              <a:rPr lang="fr-CA" sz="2000" dirty="0"/>
              <a:t>Brossette, S.E., </a:t>
            </a:r>
            <a:r>
              <a:rPr lang="fr-CA" sz="2000" dirty="0" err="1"/>
              <a:t>Sprague</a:t>
            </a:r>
            <a:r>
              <a:rPr lang="fr-CA" sz="2000" dirty="0"/>
              <a:t>, A.P., Hardin, J.M., </a:t>
            </a:r>
            <a:r>
              <a:rPr lang="fr-CA" sz="2000" dirty="0" err="1"/>
              <a:t>Waites</a:t>
            </a:r>
            <a:r>
              <a:rPr lang="fr-CA" sz="2000" dirty="0"/>
              <a:t>, K.B., Jones, W.T., Moser, S.A. (1998), Association </a:t>
            </a:r>
            <a:r>
              <a:rPr lang="fr-CA" sz="2000" dirty="0" err="1"/>
              <a:t>Rules</a:t>
            </a:r>
            <a:r>
              <a:rPr lang="fr-CA" sz="2000" dirty="0"/>
              <a:t> and Data Mining in </a:t>
            </a:r>
            <a:r>
              <a:rPr lang="fr-CA" sz="2000" dirty="0" err="1"/>
              <a:t>Hospital</a:t>
            </a:r>
            <a:r>
              <a:rPr lang="fr-CA" sz="2000" dirty="0"/>
              <a:t> Infection Control and Public Health Surveillance, Journal of American </a:t>
            </a:r>
            <a:r>
              <a:rPr lang="fr-CA" sz="2000" dirty="0" err="1"/>
              <a:t>Medical</a:t>
            </a:r>
            <a:r>
              <a:rPr lang="fr-CA" sz="2000" dirty="0"/>
              <a:t> </a:t>
            </a:r>
            <a:r>
              <a:rPr lang="fr-CA" sz="2000" dirty="0" err="1"/>
              <a:t>Informatics</a:t>
            </a:r>
            <a:r>
              <a:rPr lang="fr-CA" sz="2000" dirty="0"/>
              <a:t> Association, vol</a:t>
            </a:r>
            <a:r>
              <a:rPr lang="fr-CA" sz="2000" dirty="0" smtClean="0"/>
              <a:t>. 5</a:t>
            </a:r>
            <a:r>
              <a:rPr lang="fr-CA" sz="2000" dirty="0"/>
              <a:t>, no 4, p.373-381</a:t>
            </a:r>
          </a:p>
          <a:p>
            <a:pPr algn="just"/>
            <a:endParaRPr lang="en-CA" sz="100" dirty="0"/>
          </a:p>
          <a:p>
            <a:pPr algn="just"/>
            <a:r>
              <a:rPr lang="fr-CA" sz="2000" dirty="0"/>
              <a:t>Garcia, E., Romero, C., Ventura, S., </a:t>
            </a:r>
            <a:r>
              <a:rPr lang="fr-CA" sz="2000" dirty="0" err="1"/>
              <a:t>Calders</a:t>
            </a:r>
            <a:r>
              <a:rPr lang="fr-CA" sz="2000" dirty="0"/>
              <a:t>, T. (2007), Drawbacks and solutions of </a:t>
            </a:r>
            <a:r>
              <a:rPr lang="fr-CA" sz="2000" dirty="0" err="1"/>
              <a:t>applying</a:t>
            </a:r>
            <a:r>
              <a:rPr lang="fr-CA" sz="2000" dirty="0"/>
              <a:t> association </a:t>
            </a:r>
            <a:r>
              <a:rPr lang="fr-CA" sz="2000" dirty="0" err="1"/>
              <a:t>rule</a:t>
            </a:r>
            <a:r>
              <a:rPr lang="fr-CA" sz="2000" dirty="0"/>
              <a:t> </a:t>
            </a:r>
            <a:r>
              <a:rPr lang="fr-CA" sz="2000" dirty="0" err="1"/>
              <a:t>mining</a:t>
            </a:r>
            <a:r>
              <a:rPr lang="fr-CA" sz="2000" dirty="0"/>
              <a:t> in </a:t>
            </a:r>
            <a:r>
              <a:rPr lang="fr-CA" sz="2000" dirty="0" err="1"/>
              <a:t>learning</a:t>
            </a:r>
            <a:r>
              <a:rPr lang="fr-CA" sz="2000" dirty="0"/>
              <a:t> management </a:t>
            </a:r>
            <a:r>
              <a:rPr lang="fr-CA" sz="2000" dirty="0" err="1"/>
              <a:t>systems</a:t>
            </a:r>
            <a:r>
              <a:rPr lang="fr-CA" sz="2000" dirty="0"/>
              <a:t>, </a:t>
            </a:r>
            <a:r>
              <a:rPr lang="fr-CA" sz="2000" dirty="0" err="1"/>
              <a:t>Proceedings</a:t>
            </a:r>
            <a:r>
              <a:rPr lang="fr-CA" sz="2000" dirty="0"/>
              <a:t> of the International Workshop on </a:t>
            </a:r>
            <a:r>
              <a:rPr lang="fr-CA" sz="2000" dirty="0" err="1"/>
              <a:t>Applying</a:t>
            </a:r>
            <a:r>
              <a:rPr lang="fr-CA" sz="2000" dirty="0"/>
              <a:t> Data Mining in e-Learning, 2007. </a:t>
            </a:r>
          </a:p>
          <a:p>
            <a:pPr algn="just"/>
            <a:endParaRPr lang="en-CA" sz="100" dirty="0"/>
          </a:p>
          <a:p>
            <a:pPr algn="just"/>
            <a:r>
              <a:rPr lang="fr-CA" sz="2000" dirty="0" err="1"/>
              <a:t>Boily</a:t>
            </a:r>
            <a:r>
              <a:rPr lang="fr-CA" sz="2000" dirty="0"/>
              <a:t>, P., </a:t>
            </a:r>
            <a:r>
              <a:rPr lang="fr-CA" sz="2000" dirty="0" err="1"/>
              <a:t>Schellinck</a:t>
            </a:r>
            <a:r>
              <a:rPr lang="fr-CA" sz="2000" dirty="0"/>
              <a:t>, J., </a:t>
            </a:r>
            <a:r>
              <a:rPr lang="fr-CA" sz="2000" dirty="0" err="1"/>
              <a:t>Hagiwara</a:t>
            </a:r>
            <a:r>
              <a:rPr lang="fr-CA" sz="2000" dirty="0"/>
              <a:t>, S. [2019], </a:t>
            </a:r>
            <a:r>
              <a:rPr lang="fr-CA" sz="2000" i="1" dirty="0"/>
              <a:t>Introduction to Quantitative Consulting</a:t>
            </a:r>
            <a:r>
              <a:rPr lang="fr-CA" sz="2000" dirty="0"/>
              <a:t>, Data Action Lab. </a:t>
            </a:r>
          </a:p>
          <a:p>
            <a:pPr algn="just"/>
            <a:endParaRPr lang="en-CA" sz="100" dirty="0"/>
          </a:p>
          <a:p>
            <a:pPr algn="just"/>
            <a:endParaRPr lang="en-CA" sz="100" dirty="0"/>
          </a:p>
          <a:p>
            <a:pPr algn="just"/>
            <a:r>
              <a:rPr lang="fr-CA" sz="2000" dirty="0" err="1"/>
              <a:t>Aggarwal</a:t>
            </a:r>
            <a:r>
              <a:rPr lang="fr-CA" sz="2000" dirty="0"/>
              <a:t>, C.C., [2015], </a:t>
            </a:r>
            <a:r>
              <a:rPr lang="fr-CA" sz="2000" i="1" dirty="0"/>
              <a:t>Data Mining: The </a:t>
            </a:r>
            <a:r>
              <a:rPr lang="fr-CA" sz="2000" i="1" dirty="0" err="1"/>
              <a:t>Textbook</a:t>
            </a:r>
            <a:r>
              <a:rPr lang="fr-CA" sz="2000" dirty="0"/>
              <a:t>, Springer.</a:t>
            </a:r>
          </a:p>
          <a:p>
            <a:pPr algn="just"/>
            <a:endParaRPr lang="en-CA" sz="100" dirty="0"/>
          </a:p>
          <a:p>
            <a:pPr algn="just"/>
            <a:r>
              <a:rPr lang="fr-CA" sz="2000" dirty="0" err="1"/>
              <a:t>Aggarwal</a:t>
            </a:r>
            <a:r>
              <a:rPr lang="fr-CA" sz="2000" dirty="0"/>
              <a:t>, C.C., Han, J. (</a:t>
            </a:r>
            <a:r>
              <a:rPr lang="fr-CA" sz="2000" dirty="0" err="1"/>
              <a:t>eds</a:t>
            </a:r>
            <a:r>
              <a:rPr lang="fr-CA" sz="2000" dirty="0"/>
              <a:t>.) [2014], </a:t>
            </a:r>
            <a:r>
              <a:rPr lang="fr-CA" sz="2000" i="1" dirty="0" err="1"/>
              <a:t>Frequent</a:t>
            </a:r>
            <a:r>
              <a:rPr lang="fr-CA" sz="2000" i="1" dirty="0"/>
              <a:t> Pattern Mining</a:t>
            </a:r>
            <a:r>
              <a:rPr lang="fr-CA" sz="2000" dirty="0"/>
              <a:t>, Springer.</a:t>
            </a:r>
          </a:p>
        </p:txBody>
      </p:sp>
    </p:spTree>
    <p:extLst>
      <p:ext uri="{BB962C8B-B14F-4D97-AF65-F5344CB8AC3E}">
        <p14:creationId xmlns:p14="http://schemas.microsoft.com/office/powerpoint/2010/main" val="11356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3" name="Content Placeholder 2"/>
          <p:cNvSpPr>
            <a:spLocks noGrp="1"/>
          </p:cNvSpPr>
          <p:nvPr>
            <p:ph idx="1"/>
            <p:custDataLst>
              <p:tags r:id="rId2"/>
            </p:custDataLst>
          </p:nvPr>
        </p:nvSpPr>
        <p:spPr/>
        <p:txBody>
          <a:bodyPr>
            <a:normAutofit/>
          </a:bodyPr>
          <a:lstStyle/>
          <a:p>
            <a:r>
              <a:rPr lang="fr-CA" sz="2000">
                <a:hlinkClick r:id="rId5"/>
              </a:rPr>
              <a:t>http://www.rdatamining.com/examples/association-rules</a:t>
            </a:r>
          </a:p>
          <a:p>
            <a:endParaRPr lang="en-US" sz="100" dirty="0">
              <a:hlinkClick r:id="rId6"/>
            </a:endParaRPr>
          </a:p>
          <a:p>
            <a:r>
              <a:rPr lang="fr-CA" sz="2000">
                <a:hlinkClick r:id="rId6"/>
              </a:rPr>
              <a:t>https://cran.r-project.org/web/packages/arules/vignettes/arules.pdf</a:t>
            </a:r>
          </a:p>
          <a:p>
            <a:endParaRPr lang="en-US" sz="100" dirty="0">
              <a:hlinkClick r:id="rId7"/>
            </a:endParaRPr>
          </a:p>
          <a:p>
            <a:r>
              <a:rPr lang="fr-CA" sz="2000">
                <a:hlinkClick r:id="rId7"/>
              </a:rPr>
              <a:t>https://cran.r-project.org/web/packages/arulesViz/vignettes/arulesViz.pdf</a:t>
            </a:r>
            <a:r>
              <a:rPr lang="fr-CA" sz="2000"/>
              <a:t> </a:t>
            </a:r>
          </a:p>
          <a:p>
            <a:endParaRPr lang="en-US" sz="100" dirty="0">
              <a:hlinkClick r:id="rId8"/>
            </a:endParaRPr>
          </a:p>
          <a:p>
            <a:r>
              <a:rPr lang="fr-CA" sz="2000">
                <a:hlinkClick r:id="rId8"/>
              </a:rPr>
              <a:t>https://www.lynda.com/R-tutorials/Up-Running-R/120612-2.html</a:t>
            </a:r>
          </a:p>
          <a:p>
            <a:endParaRPr lang="en-US" sz="100" dirty="0">
              <a:hlinkClick r:id="rId9"/>
            </a:endParaRPr>
          </a:p>
          <a:p>
            <a:r>
              <a:rPr lang="fr-CA" sz="2000">
                <a:hlinkClick r:id="rId9"/>
              </a:rPr>
              <a:t>http://michael.hahsler.net/research/arules_RUG_2015/demo/</a:t>
            </a:r>
          </a:p>
        </p:txBody>
      </p:sp>
    </p:spTree>
    <p:extLst>
      <p:ext uri="{BB962C8B-B14F-4D97-AF65-F5344CB8AC3E}">
        <p14:creationId xmlns:p14="http://schemas.microsoft.com/office/powerpoint/2010/main" val="38820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Types d’apprentissage</a:t>
            </a:r>
          </a:p>
        </p:txBody>
      </p:sp>
      <p:sp>
        <p:nvSpPr>
          <p:cNvPr id="3" name="Content Placeholder 2"/>
          <p:cNvSpPr>
            <a:spLocks noGrp="1"/>
          </p:cNvSpPr>
          <p:nvPr>
            <p:ph idx="1"/>
            <p:custDataLst>
              <p:tags r:id="rId2"/>
            </p:custDataLst>
          </p:nvPr>
        </p:nvSpPr>
        <p:spPr/>
        <p:txBody>
          <a:bodyPr>
            <a:normAutofit fontScale="92500" lnSpcReduction="20000"/>
          </a:bodyPr>
          <a:lstStyle/>
          <a:p>
            <a:r>
              <a:rPr lang="fr-CA" sz="2400" b="1" dirty="0"/>
              <a:t>Apprentissage supervisé </a:t>
            </a:r>
            <a:r>
              <a:rPr lang="fr-CA" sz="2400" dirty="0"/>
              <a:t>(</a:t>
            </a:r>
            <a:r>
              <a:rPr lang="fr-CA" sz="2400" dirty="0">
                <a:solidFill>
                  <a:srgbClr val="FF0000"/>
                </a:solidFill>
              </a:rPr>
              <a:t>apprentissage avec un enseignant</a:t>
            </a:r>
            <a:r>
              <a:rPr lang="fr-CA" sz="2400" dirty="0"/>
              <a:t>)</a:t>
            </a:r>
          </a:p>
          <a:p>
            <a:pPr lvl="1" algn="l"/>
            <a:r>
              <a:rPr lang="fr-CA" sz="2000" dirty="0"/>
              <a:t>classification, régression, classements, recommandations</a:t>
            </a:r>
          </a:p>
          <a:p>
            <a:pPr lvl="1"/>
            <a:r>
              <a:rPr lang="fr-CA" sz="2000" dirty="0"/>
              <a:t>utilisation de données</a:t>
            </a:r>
            <a:r>
              <a:rPr lang="fr-CA" sz="2000" b="1" dirty="0"/>
              <a:t> de formation étiquetées</a:t>
            </a:r>
            <a:r>
              <a:rPr lang="fr-CA" sz="2000" dirty="0"/>
              <a:t> (</a:t>
            </a:r>
            <a:r>
              <a:rPr lang="fr-CA" sz="2000" dirty="0">
                <a:solidFill>
                  <a:srgbClr val="FF0000"/>
                </a:solidFill>
              </a:rPr>
              <a:t>l’élève donne une réponse à chaque question d’examen en fonction de ce qu’il a appris à partir d’exemples élaborés</a:t>
            </a:r>
            <a:r>
              <a:rPr lang="fr-CA" sz="2000" dirty="0"/>
              <a:t>) </a:t>
            </a:r>
          </a:p>
          <a:p>
            <a:pPr lvl="1"/>
            <a:r>
              <a:rPr lang="fr-CA" sz="2000" dirty="0"/>
              <a:t>le rendement est évalué à l’aide </a:t>
            </a:r>
            <a:r>
              <a:rPr lang="fr-CA" sz="2000" b="1" dirty="0"/>
              <a:t>de données d’essai</a:t>
            </a:r>
            <a:r>
              <a:rPr lang="fr-CA" sz="2000" dirty="0"/>
              <a:t> (</a:t>
            </a:r>
            <a:r>
              <a:rPr lang="fr-CA" sz="2000" dirty="0">
                <a:solidFill>
                  <a:srgbClr val="FF0000"/>
                </a:solidFill>
              </a:rPr>
              <a:t>l’enseignant fournit les bonnes réponses</a:t>
            </a:r>
            <a:r>
              <a:rPr lang="fr-CA" sz="2000" dirty="0"/>
              <a:t>)</a:t>
            </a:r>
          </a:p>
          <a:p>
            <a:endParaRPr lang="en-US" sz="100" dirty="0"/>
          </a:p>
          <a:p>
            <a:r>
              <a:rPr lang="fr-CA" sz="2400" b="1" dirty="0"/>
              <a:t>Apprentissage non supervisé</a:t>
            </a:r>
            <a:r>
              <a:rPr lang="fr-CA" sz="2400" dirty="0"/>
              <a:t> (</a:t>
            </a:r>
            <a:r>
              <a:rPr lang="fr-CA" sz="2400" dirty="0">
                <a:solidFill>
                  <a:srgbClr val="FF0000"/>
                </a:solidFill>
              </a:rPr>
              <a:t>regroupement d’exercices semblable en tant qu’outil d’aide à l’étude</a:t>
            </a:r>
            <a:r>
              <a:rPr lang="fr-CA" sz="2400" dirty="0"/>
              <a:t>)</a:t>
            </a:r>
          </a:p>
          <a:p>
            <a:pPr lvl="1"/>
            <a:r>
              <a:rPr lang="fr-CA" sz="2000" dirty="0"/>
              <a:t>agglomération, découverte de règles d’association, profilage de liens, détection d’anomalies</a:t>
            </a:r>
          </a:p>
          <a:p>
            <a:pPr lvl="1"/>
            <a:r>
              <a:rPr lang="fr-CA" sz="2000" dirty="0"/>
              <a:t>utilisation des observations </a:t>
            </a:r>
            <a:r>
              <a:rPr lang="fr-CA" sz="2000" b="1" dirty="0"/>
              <a:t>non étiquetées</a:t>
            </a:r>
            <a:r>
              <a:rPr lang="fr-CA" sz="2000" dirty="0"/>
              <a:t> (</a:t>
            </a:r>
            <a:r>
              <a:rPr lang="fr-CA" sz="2000" dirty="0">
                <a:solidFill>
                  <a:srgbClr val="FF0000"/>
                </a:solidFill>
              </a:rPr>
              <a:t>l’enseignant n’est pas impliqué</a:t>
            </a:r>
            <a:r>
              <a:rPr lang="fr-CA" sz="2000" dirty="0"/>
              <a:t>)</a:t>
            </a:r>
          </a:p>
          <a:p>
            <a:pPr lvl="1"/>
            <a:r>
              <a:rPr lang="fr-CA" sz="2000" dirty="0"/>
              <a:t>l’exactitude </a:t>
            </a:r>
            <a:r>
              <a:rPr lang="fr-CA" sz="2000" b="1" dirty="0"/>
              <a:t>ne peut pas</a:t>
            </a:r>
            <a:r>
              <a:rPr lang="fr-CA" sz="2000" dirty="0"/>
              <a:t> être évaluée (</a:t>
            </a:r>
            <a:r>
              <a:rPr lang="fr-CA" sz="2000" dirty="0">
                <a:solidFill>
                  <a:srgbClr val="FF0000"/>
                </a:solidFill>
              </a:rPr>
              <a:t>les élèves pourraient ne pas se retrouver avec les mêmes regroupements</a:t>
            </a:r>
            <a:r>
              <a:rPr lang="fr-CA" sz="2000" dirty="0"/>
              <a:t>)</a:t>
            </a:r>
          </a:p>
          <a:p>
            <a:endParaRPr lang="en-US" sz="100" b="1" dirty="0"/>
          </a:p>
        </p:txBody>
      </p:sp>
    </p:spTree>
    <p:extLst>
      <p:ext uri="{BB962C8B-B14F-4D97-AF65-F5344CB8AC3E}">
        <p14:creationId xmlns:p14="http://schemas.microsoft.com/office/powerpoint/2010/main" val="296634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A139404-F610-E747-9E84-8042241CF599}"/>
              </a:ext>
            </a:extLst>
          </p:cNvPr>
          <p:cNvSpPr>
            <a:spLocks noGrp="1"/>
          </p:cNvSpPr>
          <p:nvPr>
            <p:ph type="title"/>
            <p:custDataLst>
              <p:tags r:id="rId1"/>
            </p:custDataLst>
          </p:nvPr>
        </p:nvSpPr>
        <p:spPr/>
        <p:txBody>
          <a:bodyPr/>
          <a:lstStyle/>
          <a:p>
            <a:r>
              <a:rPr lang="fr-CA" dirty="0"/>
              <a:t>Types d’apprentissage</a:t>
            </a:r>
          </a:p>
        </p:txBody>
      </p:sp>
      <p:sp>
        <p:nvSpPr>
          <p:cNvPr id="3" name="Content Placeholder 2"/>
          <p:cNvSpPr>
            <a:spLocks noGrp="1"/>
          </p:cNvSpPr>
          <p:nvPr>
            <p:ph idx="1"/>
            <p:custDataLst>
              <p:tags r:id="rId2"/>
            </p:custDataLst>
          </p:nvPr>
        </p:nvSpPr>
        <p:spPr/>
        <p:txBody>
          <a:bodyPr>
            <a:normAutofit/>
          </a:bodyPr>
          <a:lstStyle/>
          <a:p>
            <a:pPr>
              <a:lnSpc>
                <a:spcPct val="110000"/>
              </a:lnSpc>
            </a:pPr>
            <a:r>
              <a:rPr lang="fr-CA" b="1" dirty="0"/>
              <a:t>Apprentissage semi-supervisé</a:t>
            </a:r>
            <a:r>
              <a:rPr lang="fr-CA" dirty="0"/>
              <a:t> (</a:t>
            </a:r>
            <a:r>
              <a:rPr lang="fr-CA" dirty="0">
                <a:solidFill>
                  <a:srgbClr val="FF0000"/>
                </a:solidFill>
              </a:rPr>
              <a:t>l’enseignant fournit des exemples </a:t>
            </a:r>
            <a:r>
              <a:rPr lang="fr-CA" b="1" dirty="0">
                <a:solidFill>
                  <a:srgbClr val="FF0000"/>
                </a:solidFill>
              </a:rPr>
              <a:t>et</a:t>
            </a:r>
            <a:r>
              <a:rPr lang="fr-CA" dirty="0">
                <a:solidFill>
                  <a:srgbClr val="FF0000"/>
                </a:solidFill>
              </a:rPr>
              <a:t> une liste de problèmes non résolus</a:t>
            </a:r>
            <a:r>
              <a:rPr lang="fr-CA" dirty="0"/>
              <a:t>)</a:t>
            </a:r>
          </a:p>
          <a:p>
            <a:endParaRPr lang="en-US" sz="1000" b="1" dirty="0"/>
          </a:p>
          <a:p>
            <a:r>
              <a:rPr lang="fr-CA" b="1" dirty="0"/>
              <a:t>Apprentissage de renforcement</a:t>
            </a:r>
            <a:r>
              <a:rPr lang="fr-CA" dirty="0"/>
              <a:t> (</a:t>
            </a:r>
            <a:r>
              <a:rPr lang="fr-CA" dirty="0">
                <a:solidFill>
                  <a:srgbClr val="FF0000"/>
                </a:solidFill>
              </a:rPr>
              <a:t>entreprendre un doctorat avec un conseiller</a:t>
            </a:r>
            <a:r>
              <a:rPr lang="fr-CA" dirty="0"/>
              <a:t>)</a:t>
            </a:r>
          </a:p>
          <a:p>
            <a:pPr algn="ctr"/>
            <a:r>
              <a:rPr lang="fr-CA" sz="800" b="1" dirty="0">
                <a:ea typeface="Helvetica Light" charset="0"/>
                <a:cs typeface="Helvetica Light" charset="0"/>
              </a:rPr>
              <a:t>______________________________</a:t>
            </a:r>
          </a:p>
          <a:p>
            <a:pPr>
              <a:lnSpc>
                <a:spcPct val="100000"/>
              </a:lnSpc>
            </a:pPr>
            <a:endParaRPr lang="en-CA" sz="100" dirty="0"/>
          </a:p>
          <a:p>
            <a:pPr>
              <a:lnSpc>
                <a:spcPct val="100000"/>
              </a:lnSpc>
            </a:pPr>
            <a:r>
              <a:rPr lang="fr-CA" dirty="0"/>
              <a:t>Dans </a:t>
            </a:r>
            <a:r>
              <a:rPr lang="fr-CA" b="1" dirty="0"/>
              <a:t>l’apprentissage supervisé</a:t>
            </a:r>
            <a:r>
              <a:rPr lang="fr-CA" dirty="0"/>
              <a:t>, il existe une cible par rapport à laquelle il faut former le modèle. Dans </a:t>
            </a:r>
            <a:r>
              <a:rPr lang="fr-CA" b="1" dirty="0"/>
              <a:t>l’apprentissage non supervisé</a:t>
            </a:r>
            <a:r>
              <a:rPr lang="fr-CA" dirty="0"/>
              <a:t>, nous ne savons pas quelle est la cible, ni même s’il y en a. </a:t>
            </a:r>
            <a:br>
              <a:rPr lang="fr-CA" dirty="0"/>
            </a:br>
            <a:endParaRPr lang="fr-CA" dirty="0"/>
          </a:p>
          <a:p>
            <a:pPr algn="just">
              <a:lnSpc>
                <a:spcPct val="100000"/>
              </a:lnSpc>
            </a:pPr>
            <a:r>
              <a:rPr lang="fr-CA" dirty="0"/>
              <a:t>La distinction est </a:t>
            </a:r>
            <a:r>
              <a:rPr lang="fr-CA" b="1" dirty="0">
                <a:ea typeface="Helvetica Light" charset="0"/>
                <a:cs typeface="Helvetica Light" charset="0"/>
              </a:rPr>
              <a:t>cruciale</a:t>
            </a:r>
            <a:r>
              <a:rPr lang="fr-CA" dirty="0"/>
              <a:t>. Assurez-vous de </a:t>
            </a:r>
            <a:r>
              <a:rPr lang="fr-CA" dirty="0" smtClean="0"/>
              <a:t>la </a:t>
            </a:r>
            <a:r>
              <a:rPr lang="fr-CA" dirty="0"/>
              <a:t>comprendre. </a:t>
            </a:r>
          </a:p>
        </p:txBody>
      </p:sp>
    </p:spTree>
    <p:extLst>
      <p:ext uri="{BB962C8B-B14F-4D97-AF65-F5344CB8AC3E}">
        <p14:creationId xmlns:p14="http://schemas.microsoft.com/office/powerpoint/2010/main" val="67045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76753ED-5051-A148-84E3-B37FE2D8E2AA}"/>
              </a:ext>
            </a:extLst>
          </p:cNvPr>
          <p:cNvSpPr>
            <a:spLocks noGrp="1"/>
          </p:cNvSpPr>
          <p:nvPr>
            <p:ph type="title"/>
            <p:custDataLst>
              <p:tags r:id="rId1"/>
            </p:custDataLst>
          </p:nvPr>
        </p:nvSpPr>
        <p:spPr/>
        <p:txBody>
          <a:bodyPr/>
          <a:lstStyle/>
          <a:p>
            <a:r>
              <a:rPr lang="fr-CA"/>
              <a:t>EXERCICES</a:t>
            </a:r>
          </a:p>
        </p:txBody>
      </p:sp>
      <p:sp>
        <p:nvSpPr>
          <p:cNvPr id="3" name="Content Placeholder 2"/>
          <p:cNvSpPr>
            <a:spLocks noGrp="1"/>
          </p:cNvSpPr>
          <p:nvPr>
            <p:ph idx="1"/>
            <p:custDataLst>
              <p:tags r:id="rId2"/>
            </p:custDataLst>
          </p:nvPr>
        </p:nvSpPr>
        <p:spPr/>
        <p:txBody>
          <a:bodyPr>
            <a:normAutofit/>
          </a:bodyPr>
          <a:lstStyle/>
          <a:p>
            <a:pPr algn="ctr">
              <a:lnSpc>
                <a:spcPct val="100000"/>
              </a:lnSpc>
            </a:pPr>
            <a:r>
              <a:rPr lang="fr-CA" dirty="0"/>
              <a:t>Quels sont quelques exemples de tâches d’apprentissage supervisées et non supervisées dans le monde des affaires? Dans un contexte de politique </a:t>
            </a:r>
            <a:r>
              <a:rPr lang="fr-CA" dirty="0" smtClean="0"/>
              <a:t>publique/gouvernemental? </a:t>
            </a:r>
            <a:endParaRPr lang="fr-CA" dirty="0"/>
          </a:p>
        </p:txBody>
      </p:sp>
    </p:spTree>
    <p:extLst>
      <p:ext uri="{BB962C8B-B14F-4D97-AF65-F5344CB8AC3E}">
        <p14:creationId xmlns:p14="http://schemas.microsoft.com/office/powerpoint/2010/main" val="3147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7390|-5389529|-10807215|-8355712|-16724839|SPAC&quot;,&quot;Id&quot;:&quot;5c800c823243330d84e706e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4"/>
</p:tagLst>
</file>

<file path=ppt/tags/tag133.xml><?xml version="1.0" encoding="utf-8"?>
<p:tagLst xmlns:a="http://schemas.openxmlformats.org/drawingml/2006/main" xmlns:r="http://schemas.openxmlformats.org/officeDocument/2006/relationships" xmlns:p="http://schemas.openxmlformats.org/presentationml/2006/main">
  <p:tag name="NUM" val="5"/>
</p:tagLst>
</file>

<file path=ppt/tags/tag134.xml><?xml version="1.0" encoding="utf-8"?>
<p:tagLst xmlns:a="http://schemas.openxmlformats.org/drawingml/2006/main" xmlns:r="http://schemas.openxmlformats.org/officeDocument/2006/relationships" xmlns:p="http://schemas.openxmlformats.org/presentationml/2006/main">
  <p:tag name="NUM" val="6"/>
</p:tagLst>
</file>

<file path=ppt/tags/tag135.xml><?xml version="1.0" encoding="utf-8"?>
<p:tagLst xmlns:a="http://schemas.openxmlformats.org/drawingml/2006/main" xmlns:r="http://schemas.openxmlformats.org/officeDocument/2006/relationships" xmlns:p="http://schemas.openxmlformats.org/presentationml/2006/main">
  <p:tag name="NUM" val="7"/>
</p:tagLst>
</file>

<file path=ppt/tags/tag136.xml><?xml version="1.0" encoding="utf-8"?>
<p:tagLst xmlns:a="http://schemas.openxmlformats.org/drawingml/2006/main" xmlns:r="http://schemas.openxmlformats.org/officeDocument/2006/relationships" xmlns:p="http://schemas.openxmlformats.org/presentationml/2006/main">
  <p:tag name="NUM" val="8"/>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6"/>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6"/>
</p:tagLst>
</file>

<file path=ppt/tags/tag149.xml><?xml version="1.0" encoding="utf-8"?>
<p:tagLst xmlns:a="http://schemas.openxmlformats.org/drawingml/2006/main" xmlns:r="http://schemas.openxmlformats.org/officeDocument/2006/relationships" xmlns:p="http://schemas.openxmlformats.org/presentationml/2006/main">
  <p:tag name="NUM" val="7"/>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8"/>
</p:tagLst>
</file>

<file path=ppt/tags/tag151.xml><?xml version="1.0" encoding="utf-8"?>
<p:tagLst xmlns:a="http://schemas.openxmlformats.org/drawingml/2006/main" xmlns:r="http://schemas.openxmlformats.org/officeDocument/2006/relationships" xmlns:p="http://schemas.openxmlformats.org/presentationml/2006/main">
  <p:tag name="NUM" val="9"/>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NUM" val="7"/>
</p:tagLst>
</file>

<file path=ppt/tags/tag159.xml><?xml version="1.0" encoding="utf-8"?>
<p:tagLst xmlns:a="http://schemas.openxmlformats.org/drawingml/2006/main" xmlns:r="http://schemas.openxmlformats.org/officeDocument/2006/relationships" xmlns:p="http://schemas.openxmlformats.org/presentationml/2006/main">
  <p:tag name="NUM" val="8"/>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4"/>
</p:tagLst>
</file>

<file path=ppt/tags/tag164.xml><?xml version="1.0" encoding="utf-8"?>
<p:tagLst xmlns:a="http://schemas.openxmlformats.org/drawingml/2006/main" xmlns:r="http://schemas.openxmlformats.org/officeDocument/2006/relationships" xmlns:p="http://schemas.openxmlformats.org/presentationml/2006/main">
  <p:tag name="NUM" val="5"/>
</p:tagLst>
</file>

<file path=ppt/tags/tag165.xml><?xml version="1.0" encoding="utf-8"?>
<p:tagLst xmlns:a="http://schemas.openxmlformats.org/drawingml/2006/main" xmlns:r="http://schemas.openxmlformats.org/officeDocument/2006/relationships" xmlns:p="http://schemas.openxmlformats.org/presentationml/2006/main">
  <p:tag name="NUM" val="6"/>
</p:tagLst>
</file>

<file path=ppt/tags/tag166.xml><?xml version="1.0" encoding="utf-8"?>
<p:tagLst xmlns:a="http://schemas.openxmlformats.org/drawingml/2006/main" xmlns:r="http://schemas.openxmlformats.org/officeDocument/2006/relationships" xmlns:p="http://schemas.openxmlformats.org/presentationml/2006/main">
  <p:tag name="NUM" val="7"/>
</p:tagLst>
</file>

<file path=ppt/tags/tag167.xml><?xml version="1.0" encoding="utf-8"?>
<p:tagLst xmlns:a="http://schemas.openxmlformats.org/drawingml/2006/main" xmlns:r="http://schemas.openxmlformats.org/officeDocument/2006/relationships" xmlns:p="http://schemas.openxmlformats.org/presentationml/2006/main">
  <p:tag name="NUM" val="8"/>
</p:tagLst>
</file>

<file path=ppt/tags/tag168.xml><?xml version="1.0" encoding="utf-8"?>
<p:tagLst xmlns:a="http://schemas.openxmlformats.org/drawingml/2006/main" xmlns:r="http://schemas.openxmlformats.org/officeDocument/2006/relationships" xmlns:p="http://schemas.openxmlformats.org/presentationml/2006/main">
  <p:tag name="NUM" val="9"/>
</p:tagLst>
</file>

<file path=ppt/tags/tag169.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11"/>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5"/>
</p:tagLst>
</file>

<file path=ppt/tags/tag176.xml><?xml version="1.0" encoding="utf-8"?>
<p:tagLst xmlns:a="http://schemas.openxmlformats.org/drawingml/2006/main" xmlns:r="http://schemas.openxmlformats.org/officeDocument/2006/relationships" xmlns:p="http://schemas.openxmlformats.org/presentationml/2006/main">
  <p:tag name="NUM" val="6"/>
</p:tagLst>
</file>

<file path=ppt/tags/tag177.xml><?xml version="1.0" encoding="utf-8"?>
<p:tagLst xmlns:a="http://schemas.openxmlformats.org/drawingml/2006/main" xmlns:r="http://schemas.openxmlformats.org/officeDocument/2006/relationships" xmlns:p="http://schemas.openxmlformats.org/presentationml/2006/main">
  <p:tag name="NUM" val="7"/>
</p:tagLst>
</file>

<file path=ppt/tags/tag178.xml><?xml version="1.0" encoding="utf-8"?>
<p:tagLst xmlns:a="http://schemas.openxmlformats.org/drawingml/2006/main" xmlns:r="http://schemas.openxmlformats.org/officeDocument/2006/relationships" xmlns:p="http://schemas.openxmlformats.org/presentationml/2006/main">
  <p:tag name="NUM" val="8"/>
</p:tagLst>
</file>

<file path=ppt/tags/tag179.xml><?xml version="1.0" encoding="utf-8"?>
<p:tagLst xmlns:a="http://schemas.openxmlformats.org/drawingml/2006/main" xmlns:r="http://schemas.openxmlformats.org/officeDocument/2006/relationships" xmlns:p="http://schemas.openxmlformats.org/presentationml/2006/main">
  <p:tag name="NUM" val="9"/>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10"/>
</p:tagLst>
</file>

<file path=ppt/tags/tag181.xml><?xml version="1.0" encoding="utf-8"?>
<p:tagLst xmlns:a="http://schemas.openxmlformats.org/drawingml/2006/main" xmlns:r="http://schemas.openxmlformats.org/officeDocument/2006/relationships" xmlns:p="http://schemas.openxmlformats.org/presentationml/2006/main">
  <p:tag name="NUM" val="11"/>
</p:tagLst>
</file>

<file path=ppt/tags/tag182.xml><?xml version="1.0" encoding="utf-8"?>
<p:tagLst xmlns:a="http://schemas.openxmlformats.org/drawingml/2006/main" xmlns:r="http://schemas.openxmlformats.org/officeDocument/2006/relationships" xmlns:p="http://schemas.openxmlformats.org/presentationml/2006/main">
  <p:tag name="NUM" val="12"/>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2"/>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728</TotalTime>
  <Words>3202</Words>
  <Application>Microsoft Office PowerPoint</Application>
  <PresentationFormat>Widescreen</PresentationFormat>
  <Paragraphs>538</Paragraphs>
  <Slides>63</Slides>
  <Notes>41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Calibri</vt:lpstr>
      <vt:lpstr>Cambria</vt:lpstr>
      <vt:lpstr>Cambria Math</vt:lpstr>
      <vt:lpstr>Charter</vt:lpstr>
      <vt:lpstr>Courant</vt:lpstr>
      <vt:lpstr>Courier New</vt:lpstr>
      <vt:lpstr>Dagny OT</vt:lpstr>
      <vt:lpstr>Gill Sans MT</vt:lpstr>
      <vt:lpstr>Helvetica</vt:lpstr>
      <vt:lpstr>Helvetica Light</vt:lpstr>
      <vt:lpstr>Wingdings</vt:lpstr>
      <vt:lpstr>Wingdings 2</vt:lpstr>
      <vt:lpstr>Dividend</vt:lpstr>
      <vt:lpstr>APPRENTISSAGE STATISTIQUE ET  EXPLORATION DES RÈGLES D’ASSOCIATION</vt:lpstr>
      <vt:lpstr>OBJECTIFS D’APPRENTISSAGE</vt:lpstr>
      <vt:lpstr>APPRENTISSAGE STATISTIQUE</vt:lpstr>
      <vt:lpstr>Qu’est-ce que la science des données? (REPRISE)</vt:lpstr>
      <vt:lpstr>Analogie de l’exploration</vt:lpstr>
      <vt:lpstr>Apprentissage en général</vt:lpstr>
      <vt:lpstr>Types d’apprentissage</vt:lpstr>
      <vt:lpstr>Types d’apprentissage</vt:lpstr>
      <vt:lpstr>EXERCICES</vt:lpstr>
      <vt:lpstr>EXERCICES</vt:lpstr>
      <vt:lpstr>EXERCICES</vt:lpstr>
      <vt:lpstr>EXERCICES</vt:lpstr>
      <vt:lpstr>EXERCICES</vt:lpstr>
      <vt:lpstr>Étude de cas : étude médicale danoise</vt:lpstr>
      <vt:lpstr>Contexte</vt:lpstr>
      <vt:lpstr>Méthodologie </vt:lpstr>
      <vt:lpstr>Résultats</vt:lpstr>
      <vt:lpstr>PowerPoint Presentation</vt:lpstr>
      <vt:lpstr>PowerPoint Presentation</vt:lpstr>
      <vt:lpstr>Résultats</vt:lpstr>
      <vt:lpstr>À retenir </vt:lpstr>
      <vt:lpstr>DISCUSSION</vt:lpstr>
      <vt:lpstr>Notions de base sur les règles d’association</vt:lpstr>
      <vt:lpstr>Notions de base sur les règles d’association</vt:lpstr>
      <vt:lpstr>Application originale</vt:lpstr>
      <vt:lpstr>Autres applications</vt:lpstr>
      <vt:lpstr>Autres utilisations</vt:lpstr>
      <vt:lpstr>DISCUSSION</vt:lpstr>
      <vt:lpstr>Causalité et corrélation</vt:lpstr>
      <vt:lpstr>Causalité et corrélation</vt:lpstr>
      <vt:lpstr>Définitions</vt:lpstr>
      <vt:lpstr>Définitions</vt:lpstr>
      <vt:lpstr>Formules</vt:lpstr>
      <vt:lpstr>Un exemple simple</vt:lpstr>
      <vt:lpstr>Un exemple simple</vt:lpstr>
      <vt:lpstr>EXERCICE</vt:lpstr>
      <vt:lpstr>Algorithme de force brute</vt:lpstr>
      <vt:lpstr>Production de règles</vt:lpstr>
      <vt:lpstr>EXERCICE</vt:lpstr>
      <vt:lpstr>EXERCICE</vt:lpstr>
      <vt:lpstr>Notes et validation</vt:lpstr>
      <vt:lpstr>Nombre de règles</vt:lpstr>
      <vt:lpstr>Validation</vt:lpstr>
      <vt:lpstr>Remarques</vt:lpstr>
      <vt:lpstr>Autres algorithmes</vt:lpstr>
      <vt:lpstr>Algorithme Apriori</vt:lpstr>
      <vt:lpstr>Algorithme Apriori</vt:lpstr>
      <vt:lpstr>Algorithme Apriori</vt:lpstr>
      <vt:lpstr>Forces et limites</vt:lpstr>
      <vt:lpstr>Exemple :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EXERCICE</vt:lpstr>
      <vt:lpstr>Références</vt:lpstr>
      <vt:lpstr>Références</vt:lpstr>
      <vt:lpstr>Références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universelle de la science des données</dc:title>
  <dc:creator>pboily</dc:creator>
  <cp:lastModifiedBy>Dominic Finn</cp:lastModifiedBy>
  <cp:revision>64</cp:revision>
  <dcterms:created xsi:type="dcterms:W3CDTF">2018-12-12T19:39:04Z</dcterms:created>
  <dcterms:modified xsi:type="dcterms:W3CDTF">2019-03-06T18:43:16Z</dcterms:modified>
</cp:coreProperties>
</file>