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1"/>
  </p:notesMasterIdLst>
  <p:handoutMasterIdLst>
    <p:handoutMasterId r:id="rId42"/>
  </p:handoutMasterIdLst>
  <p:sldIdLst>
    <p:sldId id="260" r:id="rId2"/>
    <p:sldId id="409" r:id="rId3"/>
    <p:sldId id="502" r:id="rId4"/>
    <p:sldId id="503" r:id="rId5"/>
    <p:sldId id="504" r:id="rId6"/>
    <p:sldId id="542" r:id="rId7"/>
    <p:sldId id="543" r:id="rId8"/>
    <p:sldId id="546" r:id="rId9"/>
    <p:sldId id="545" r:id="rId10"/>
    <p:sldId id="547" r:id="rId11"/>
    <p:sldId id="548" r:id="rId12"/>
    <p:sldId id="574" r:id="rId13"/>
    <p:sldId id="580" r:id="rId14"/>
    <p:sldId id="544" r:id="rId15"/>
    <p:sldId id="384" r:id="rId16"/>
    <p:sldId id="575" r:id="rId17"/>
    <p:sldId id="579" r:id="rId18"/>
    <p:sldId id="573" r:id="rId19"/>
    <p:sldId id="551" r:id="rId20"/>
    <p:sldId id="552" r:id="rId21"/>
    <p:sldId id="553" r:id="rId22"/>
    <p:sldId id="554" r:id="rId23"/>
    <p:sldId id="555" r:id="rId24"/>
    <p:sldId id="556" r:id="rId25"/>
    <p:sldId id="557" r:id="rId26"/>
    <p:sldId id="558" r:id="rId27"/>
    <p:sldId id="559" r:id="rId28"/>
    <p:sldId id="560" r:id="rId29"/>
    <p:sldId id="561" r:id="rId30"/>
    <p:sldId id="562" r:id="rId31"/>
    <p:sldId id="563" r:id="rId32"/>
    <p:sldId id="564" r:id="rId33"/>
    <p:sldId id="565" r:id="rId34"/>
    <p:sldId id="566" r:id="rId35"/>
    <p:sldId id="567" r:id="rId36"/>
    <p:sldId id="568" r:id="rId37"/>
    <p:sldId id="569" r:id="rId38"/>
    <p:sldId id="570" r:id="rId39"/>
    <p:sldId id="571" r:id="rId40"/>
  </p:sldIdLst>
  <p:sldSz cx="9144000" cy="6858000" type="screen4x3"/>
  <p:notesSz cx="7010400" cy="92964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DAE3F3"/>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131" autoAdjust="0"/>
  </p:normalViewPr>
  <p:slideViewPr>
    <p:cSldViewPr snapToGrid="0">
      <p:cViewPr varScale="1">
        <p:scale>
          <a:sx n="109" d="100"/>
          <a:sy n="109" d="100"/>
        </p:scale>
        <p:origin x="17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896D1C-32CB-4ECD-8BD6-61026A45777F}" type="doc">
      <dgm:prSet loTypeId="urn:microsoft.com/office/officeart/2005/8/layout/cycle1" loCatId="cycle" qsTypeId="urn:microsoft.com/office/officeart/2005/8/quickstyle/simple1" qsCatId="simple" csTypeId="urn:microsoft.com/office/officeart/2005/8/colors/accent3_2" csCatId="accent3" phldr="1"/>
      <dgm:spPr/>
      <dgm:t>
        <a:bodyPr/>
        <a:lstStyle/>
        <a:p>
          <a:endParaRPr lang="en-CA"/>
        </a:p>
      </dgm:t>
    </dgm:pt>
    <dgm:pt modelId="{BD4FAC33-5D8B-495F-8BAF-871584CFB66F}">
      <dgm:prSet phldrT="[Text]"/>
      <dgm:spPr/>
      <dgm:t>
        <a:bodyPr/>
        <a:lstStyle/>
        <a:p>
          <a:r>
            <a:rPr lang="en-CA" smtClean="0"/>
            <a:t>Train Model</a:t>
          </a:r>
          <a:endParaRPr lang="en-CA" dirty="0"/>
        </a:p>
      </dgm:t>
    </dgm:pt>
    <dgm:pt modelId="{5563BC2B-B8AC-44E4-B116-5F6C00E2A67D}" type="parTrans" cxnId="{5F904DAB-4044-41E2-AD3F-0E6758BC5C5D}">
      <dgm:prSet/>
      <dgm:spPr/>
      <dgm:t>
        <a:bodyPr/>
        <a:lstStyle/>
        <a:p>
          <a:endParaRPr lang="en-CA"/>
        </a:p>
      </dgm:t>
    </dgm:pt>
    <dgm:pt modelId="{F246FA69-275E-48C4-8A85-512B83EDE197}" type="sibTrans" cxnId="{5F904DAB-4044-41E2-AD3F-0E6758BC5C5D}">
      <dgm:prSet/>
      <dgm:spPr/>
      <dgm:t>
        <a:bodyPr/>
        <a:lstStyle/>
        <a:p>
          <a:endParaRPr lang="en-CA"/>
        </a:p>
      </dgm:t>
    </dgm:pt>
    <dgm:pt modelId="{95E61869-87BF-4B34-B6B1-86E3BB6A5E75}">
      <dgm:prSet phldrT="[Text]"/>
      <dgm:spPr/>
      <dgm:t>
        <a:bodyPr/>
        <a:lstStyle/>
        <a:p>
          <a:r>
            <a:rPr lang="en-CA" dirty="0" smtClean="0"/>
            <a:t>Model Validation</a:t>
          </a:r>
          <a:endParaRPr lang="en-CA" dirty="0"/>
        </a:p>
      </dgm:t>
    </dgm:pt>
    <dgm:pt modelId="{1A118B7F-AD76-4973-A026-A03C2F9B2FE0}" type="parTrans" cxnId="{CA2D2CDB-2A06-4583-83E3-1FF7BEE6919A}">
      <dgm:prSet/>
      <dgm:spPr/>
      <dgm:t>
        <a:bodyPr/>
        <a:lstStyle/>
        <a:p>
          <a:endParaRPr lang="en-CA"/>
        </a:p>
      </dgm:t>
    </dgm:pt>
    <dgm:pt modelId="{5D8B72F4-6D5E-4B25-82AE-22AFA917C37B}" type="sibTrans" cxnId="{CA2D2CDB-2A06-4583-83E3-1FF7BEE6919A}">
      <dgm:prSet/>
      <dgm:spPr/>
      <dgm:t>
        <a:bodyPr/>
        <a:lstStyle/>
        <a:p>
          <a:endParaRPr lang="en-CA"/>
        </a:p>
      </dgm:t>
    </dgm:pt>
    <dgm:pt modelId="{E1E48FC7-30E2-434D-8BE6-76C53619027F}">
      <dgm:prSet phldrT="[Text]"/>
      <dgm:spPr/>
      <dgm:t>
        <a:bodyPr/>
        <a:lstStyle/>
        <a:p>
          <a:r>
            <a:rPr lang="en-CA" dirty="0" smtClean="0"/>
            <a:t>Data Wrangling</a:t>
          </a:r>
          <a:endParaRPr lang="en-CA" dirty="0"/>
        </a:p>
      </dgm:t>
    </dgm:pt>
    <dgm:pt modelId="{BC81D587-D7F2-4B93-A61A-41499813B579}" type="sibTrans" cxnId="{A33BA8D4-42CD-4071-9757-3AFCDB3B1D4E}">
      <dgm:prSet/>
      <dgm:spPr/>
      <dgm:t>
        <a:bodyPr/>
        <a:lstStyle/>
        <a:p>
          <a:endParaRPr lang="en-CA"/>
        </a:p>
      </dgm:t>
    </dgm:pt>
    <dgm:pt modelId="{E8C92520-98C4-49BF-8AC6-EBA504A67566}" type="parTrans" cxnId="{A33BA8D4-42CD-4071-9757-3AFCDB3B1D4E}">
      <dgm:prSet/>
      <dgm:spPr/>
      <dgm:t>
        <a:bodyPr/>
        <a:lstStyle/>
        <a:p>
          <a:endParaRPr lang="en-CA"/>
        </a:p>
      </dgm:t>
    </dgm:pt>
    <dgm:pt modelId="{8C8E6700-033A-4B97-A4D6-612444274B0D}">
      <dgm:prSet phldrT="[Text]"/>
      <dgm:spPr/>
      <dgm:t>
        <a:bodyPr/>
        <a:lstStyle/>
        <a:p>
          <a:r>
            <a:rPr lang="en-CA" dirty="0" smtClean="0"/>
            <a:t>Acquire more labelled data</a:t>
          </a:r>
          <a:endParaRPr lang="en-CA" dirty="0"/>
        </a:p>
      </dgm:t>
    </dgm:pt>
    <dgm:pt modelId="{AB3DFD3A-CDC9-4861-80C5-777619381C88}" type="sibTrans" cxnId="{2F1A4DE5-A43F-4BE8-A658-643B0FF9CBF4}">
      <dgm:prSet/>
      <dgm:spPr/>
      <dgm:t>
        <a:bodyPr/>
        <a:lstStyle/>
        <a:p>
          <a:endParaRPr lang="en-CA"/>
        </a:p>
      </dgm:t>
    </dgm:pt>
    <dgm:pt modelId="{17B03909-5958-4868-9582-06397CD12CD7}" type="parTrans" cxnId="{2F1A4DE5-A43F-4BE8-A658-643B0FF9CBF4}">
      <dgm:prSet/>
      <dgm:spPr/>
      <dgm:t>
        <a:bodyPr/>
        <a:lstStyle/>
        <a:p>
          <a:endParaRPr lang="en-CA"/>
        </a:p>
      </dgm:t>
    </dgm:pt>
    <dgm:pt modelId="{D9011ED3-225C-4FC1-9613-230C3B7F2120}" type="pres">
      <dgm:prSet presAssocID="{29896D1C-32CB-4ECD-8BD6-61026A45777F}" presName="cycle" presStyleCnt="0">
        <dgm:presLayoutVars>
          <dgm:dir/>
          <dgm:resizeHandles val="exact"/>
        </dgm:presLayoutVars>
      </dgm:prSet>
      <dgm:spPr/>
      <dgm:t>
        <a:bodyPr/>
        <a:lstStyle/>
        <a:p>
          <a:endParaRPr lang="en-CA"/>
        </a:p>
      </dgm:t>
    </dgm:pt>
    <dgm:pt modelId="{D4665726-0A57-4109-84CF-0F7AD232512F}" type="pres">
      <dgm:prSet presAssocID="{BD4FAC33-5D8B-495F-8BAF-871584CFB66F}" presName="dummy" presStyleCnt="0"/>
      <dgm:spPr/>
    </dgm:pt>
    <dgm:pt modelId="{321931B4-D314-4FF1-B753-D291CF86111F}" type="pres">
      <dgm:prSet presAssocID="{BD4FAC33-5D8B-495F-8BAF-871584CFB66F}" presName="node" presStyleLbl="revTx" presStyleIdx="0" presStyleCnt="4">
        <dgm:presLayoutVars>
          <dgm:bulletEnabled val="1"/>
        </dgm:presLayoutVars>
      </dgm:prSet>
      <dgm:spPr/>
      <dgm:t>
        <a:bodyPr/>
        <a:lstStyle/>
        <a:p>
          <a:endParaRPr lang="en-CA"/>
        </a:p>
      </dgm:t>
    </dgm:pt>
    <dgm:pt modelId="{78C564C3-7B0C-4E83-ABB1-1C063E6C00B4}" type="pres">
      <dgm:prSet presAssocID="{F246FA69-275E-48C4-8A85-512B83EDE197}" presName="sibTrans" presStyleLbl="node1" presStyleIdx="0" presStyleCnt="4"/>
      <dgm:spPr/>
      <dgm:t>
        <a:bodyPr/>
        <a:lstStyle/>
        <a:p>
          <a:endParaRPr lang="en-CA"/>
        </a:p>
      </dgm:t>
    </dgm:pt>
    <dgm:pt modelId="{D16BCE26-387D-4387-B742-B51840684CD8}" type="pres">
      <dgm:prSet presAssocID="{95E61869-87BF-4B34-B6B1-86E3BB6A5E75}" presName="dummy" presStyleCnt="0"/>
      <dgm:spPr/>
    </dgm:pt>
    <dgm:pt modelId="{0796D02A-9EB8-4EA0-8D5E-6334E7907475}" type="pres">
      <dgm:prSet presAssocID="{95E61869-87BF-4B34-B6B1-86E3BB6A5E75}" presName="node" presStyleLbl="revTx" presStyleIdx="1" presStyleCnt="4">
        <dgm:presLayoutVars>
          <dgm:bulletEnabled val="1"/>
        </dgm:presLayoutVars>
      </dgm:prSet>
      <dgm:spPr/>
      <dgm:t>
        <a:bodyPr/>
        <a:lstStyle/>
        <a:p>
          <a:endParaRPr lang="en-CA"/>
        </a:p>
      </dgm:t>
    </dgm:pt>
    <dgm:pt modelId="{E826CE2E-E0B8-4F2A-A91A-36DC4D7F474E}" type="pres">
      <dgm:prSet presAssocID="{5D8B72F4-6D5E-4B25-82AE-22AFA917C37B}" presName="sibTrans" presStyleLbl="node1" presStyleIdx="1" presStyleCnt="4"/>
      <dgm:spPr/>
      <dgm:t>
        <a:bodyPr/>
        <a:lstStyle/>
        <a:p>
          <a:endParaRPr lang="en-CA"/>
        </a:p>
      </dgm:t>
    </dgm:pt>
    <dgm:pt modelId="{E3FE1C15-5B37-444D-8913-05C47ED989A3}" type="pres">
      <dgm:prSet presAssocID="{8C8E6700-033A-4B97-A4D6-612444274B0D}" presName="dummy" presStyleCnt="0"/>
      <dgm:spPr/>
    </dgm:pt>
    <dgm:pt modelId="{7F958785-FFE0-4055-856F-340A21F3A2A4}" type="pres">
      <dgm:prSet presAssocID="{8C8E6700-033A-4B97-A4D6-612444274B0D}" presName="node" presStyleLbl="revTx" presStyleIdx="2" presStyleCnt="4">
        <dgm:presLayoutVars>
          <dgm:bulletEnabled val="1"/>
        </dgm:presLayoutVars>
      </dgm:prSet>
      <dgm:spPr/>
      <dgm:t>
        <a:bodyPr/>
        <a:lstStyle/>
        <a:p>
          <a:endParaRPr lang="en-CA"/>
        </a:p>
      </dgm:t>
    </dgm:pt>
    <dgm:pt modelId="{2DE2F23B-4CD8-48C5-8223-6F805AF9DBBA}" type="pres">
      <dgm:prSet presAssocID="{AB3DFD3A-CDC9-4861-80C5-777619381C88}" presName="sibTrans" presStyleLbl="node1" presStyleIdx="2" presStyleCnt="4"/>
      <dgm:spPr/>
      <dgm:t>
        <a:bodyPr/>
        <a:lstStyle/>
        <a:p>
          <a:endParaRPr lang="en-CA"/>
        </a:p>
      </dgm:t>
    </dgm:pt>
    <dgm:pt modelId="{525CCE68-5708-4DE2-ADB7-82FCB98E5E28}" type="pres">
      <dgm:prSet presAssocID="{E1E48FC7-30E2-434D-8BE6-76C53619027F}" presName="dummy" presStyleCnt="0"/>
      <dgm:spPr/>
    </dgm:pt>
    <dgm:pt modelId="{EAE765A5-055C-4C17-AD69-038298E578FD}" type="pres">
      <dgm:prSet presAssocID="{E1E48FC7-30E2-434D-8BE6-76C53619027F}" presName="node" presStyleLbl="revTx" presStyleIdx="3" presStyleCnt="4">
        <dgm:presLayoutVars>
          <dgm:bulletEnabled val="1"/>
        </dgm:presLayoutVars>
      </dgm:prSet>
      <dgm:spPr/>
      <dgm:t>
        <a:bodyPr/>
        <a:lstStyle/>
        <a:p>
          <a:endParaRPr lang="en-CA"/>
        </a:p>
      </dgm:t>
    </dgm:pt>
    <dgm:pt modelId="{B2CF72BF-D517-4B51-9929-E0F92E04A65C}" type="pres">
      <dgm:prSet presAssocID="{BC81D587-D7F2-4B93-A61A-41499813B579}" presName="sibTrans" presStyleLbl="node1" presStyleIdx="3" presStyleCnt="4"/>
      <dgm:spPr/>
      <dgm:t>
        <a:bodyPr/>
        <a:lstStyle/>
        <a:p>
          <a:endParaRPr lang="en-CA"/>
        </a:p>
      </dgm:t>
    </dgm:pt>
  </dgm:ptLst>
  <dgm:cxnLst>
    <dgm:cxn modelId="{69A6B66E-98FF-451D-9450-69A0AF618FE3}" type="presOf" srcId="{BC81D587-D7F2-4B93-A61A-41499813B579}" destId="{B2CF72BF-D517-4B51-9929-E0F92E04A65C}" srcOrd="0" destOrd="0" presId="urn:microsoft.com/office/officeart/2005/8/layout/cycle1"/>
    <dgm:cxn modelId="{BC7A551B-D376-4E51-A837-1F0DAFD68D0A}" type="presOf" srcId="{95E61869-87BF-4B34-B6B1-86E3BB6A5E75}" destId="{0796D02A-9EB8-4EA0-8D5E-6334E7907475}" srcOrd="0" destOrd="0" presId="urn:microsoft.com/office/officeart/2005/8/layout/cycle1"/>
    <dgm:cxn modelId="{E3AF0664-B8D1-40EC-B9C2-FB33A64D7DB8}" type="presOf" srcId="{5D8B72F4-6D5E-4B25-82AE-22AFA917C37B}" destId="{E826CE2E-E0B8-4F2A-A91A-36DC4D7F474E}" srcOrd="0" destOrd="0" presId="urn:microsoft.com/office/officeart/2005/8/layout/cycle1"/>
    <dgm:cxn modelId="{D2C4992D-63B0-4775-A8B5-6DA69813498E}" type="presOf" srcId="{29896D1C-32CB-4ECD-8BD6-61026A45777F}" destId="{D9011ED3-225C-4FC1-9613-230C3B7F2120}" srcOrd="0" destOrd="0" presId="urn:microsoft.com/office/officeart/2005/8/layout/cycle1"/>
    <dgm:cxn modelId="{5F904DAB-4044-41E2-AD3F-0E6758BC5C5D}" srcId="{29896D1C-32CB-4ECD-8BD6-61026A45777F}" destId="{BD4FAC33-5D8B-495F-8BAF-871584CFB66F}" srcOrd="0" destOrd="0" parTransId="{5563BC2B-B8AC-44E4-B116-5F6C00E2A67D}" sibTransId="{F246FA69-275E-48C4-8A85-512B83EDE197}"/>
    <dgm:cxn modelId="{A33BA8D4-42CD-4071-9757-3AFCDB3B1D4E}" srcId="{29896D1C-32CB-4ECD-8BD6-61026A45777F}" destId="{E1E48FC7-30E2-434D-8BE6-76C53619027F}" srcOrd="3" destOrd="0" parTransId="{E8C92520-98C4-49BF-8AC6-EBA504A67566}" sibTransId="{BC81D587-D7F2-4B93-A61A-41499813B579}"/>
    <dgm:cxn modelId="{6E716F95-94CE-4A7A-BEDE-6D4E5B67A3AD}" type="presOf" srcId="{BD4FAC33-5D8B-495F-8BAF-871584CFB66F}" destId="{321931B4-D314-4FF1-B753-D291CF86111F}" srcOrd="0" destOrd="0" presId="urn:microsoft.com/office/officeart/2005/8/layout/cycle1"/>
    <dgm:cxn modelId="{39AD2D82-C952-42D5-A47F-06ADE7CABBB6}" type="presOf" srcId="{8C8E6700-033A-4B97-A4D6-612444274B0D}" destId="{7F958785-FFE0-4055-856F-340A21F3A2A4}" srcOrd="0" destOrd="0" presId="urn:microsoft.com/office/officeart/2005/8/layout/cycle1"/>
    <dgm:cxn modelId="{ABBC3F9E-44A5-4783-B467-A3BCD348B790}" type="presOf" srcId="{AB3DFD3A-CDC9-4861-80C5-777619381C88}" destId="{2DE2F23B-4CD8-48C5-8223-6F805AF9DBBA}" srcOrd="0" destOrd="0" presId="urn:microsoft.com/office/officeart/2005/8/layout/cycle1"/>
    <dgm:cxn modelId="{2F1A4DE5-A43F-4BE8-A658-643B0FF9CBF4}" srcId="{29896D1C-32CB-4ECD-8BD6-61026A45777F}" destId="{8C8E6700-033A-4B97-A4D6-612444274B0D}" srcOrd="2" destOrd="0" parTransId="{17B03909-5958-4868-9582-06397CD12CD7}" sibTransId="{AB3DFD3A-CDC9-4861-80C5-777619381C88}"/>
    <dgm:cxn modelId="{CA2D2CDB-2A06-4583-83E3-1FF7BEE6919A}" srcId="{29896D1C-32CB-4ECD-8BD6-61026A45777F}" destId="{95E61869-87BF-4B34-B6B1-86E3BB6A5E75}" srcOrd="1" destOrd="0" parTransId="{1A118B7F-AD76-4973-A026-A03C2F9B2FE0}" sibTransId="{5D8B72F4-6D5E-4B25-82AE-22AFA917C37B}"/>
    <dgm:cxn modelId="{0F5E4A10-7F5A-4C7B-A077-B1B998E1CEC4}" type="presOf" srcId="{E1E48FC7-30E2-434D-8BE6-76C53619027F}" destId="{EAE765A5-055C-4C17-AD69-038298E578FD}" srcOrd="0" destOrd="0" presId="urn:microsoft.com/office/officeart/2005/8/layout/cycle1"/>
    <dgm:cxn modelId="{48C66FAE-1A42-41E7-9754-CC89AD6426A8}" type="presOf" srcId="{F246FA69-275E-48C4-8A85-512B83EDE197}" destId="{78C564C3-7B0C-4E83-ABB1-1C063E6C00B4}" srcOrd="0" destOrd="0" presId="urn:microsoft.com/office/officeart/2005/8/layout/cycle1"/>
    <dgm:cxn modelId="{951358E9-D881-4449-A68D-E296B10E17C2}" type="presParOf" srcId="{D9011ED3-225C-4FC1-9613-230C3B7F2120}" destId="{D4665726-0A57-4109-84CF-0F7AD232512F}" srcOrd="0" destOrd="0" presId="urn:microsoft.com/office/officeart/2005/8/layout/cycle1"/>
    <dgm:cxn modelId="{DC6AD7DC-141E-45AA-BB95-67422C4D7E80}" type="presParOf" srcId="{D9011ED3-225C-4FC1-9613-230C3B7F2120}" destId="{321931B4-D314-4FF1-B753-D291CF86111F}" srcOrd="1" destOrd="0" presId="urn:microsoft.com/office/officeart/2005/8/layout/cycle1"/>
    <dgm:cxn modelId="{33FDCE25-9B65-42AC-B896-35294F284C60}" type="presParOf" srcId="{D9011ED3-225C-4FC1-9613-230C3B7F2120}" destId="{78C564C3-7B0C-4E83-ABB1-1C063E6C00B4}" srcOrd="2" destOrd="0" presId="urn:microsoft.com/office/officeart/2005/8/layout/cycle1"/>
    <dgm:cxn modelId="{B8A49395-E805-44E9-8AA0-491CACD1C368}" type="presParOf" srcId="{D9011ED3-225C-4FC1-9613-230C3B7F2120}" destId="{D16BCE26-387D-4387-B742-B51840684CD8}" srcOrd="3" destOrd="0" presId="urn:microsoft.com/office/officeart/2005/8/layout/cycle1"/>
    <dgm:cxn modelId="{697B13A2-E946-4DD4-913D-6239420EFD3C}" type="presParOf" srcId="{D9011ED3-225C-4FC1-9613-230C3B7F2120}" destId="{0796D02A-9EB8-4EA0-8D5E-6334E7907475}" srcOrd="4" destOrd="0" presId="urn:microsoft.com/office/officeart/2005/8/layout/cycle1"/>
    <dgm:cxn modelId="{7EB3EB6C-8D1E-49E3-9F25-357A3EDAAAF9}" type="presParOf" srcId="{D9011ED3-225C-4FC1-9613-230C3B7F2120}" destId="{E826CE2E-E0B8-4F2A-A91A-36DC4D7F474E}" srcOrd="5" destOrd="0" presId="urn:microsoft.com/office/officeart/2005/8/layout/cycle1"/>
    <dgm:cxn modelId="{32EBDC92-3FBC-465A-98A3-64E818068DDF}" type="presParOf" srcId="{D9011ED3-225C-4FC1-9613-230C3B7F2120}" destId="{E3FE1C15-5B37-444D-8913-05C47ED989A3}" srcOrd="6" destOrd="0" presId="urn:microsoft.com/office/officeart/2005/8/layout/cycle1"/>
    <dgm:cxn modelId="{C7F02160-0764-41FD-A9F6-C175BD1C5A87}" type="presParOf" srcId="{D9011ED3-225C-4FC1-9613-230C3B7F2120}" destId="{7F958785-FFE0-4055-856F-340A21F3A2A4}" srcOrd="7" destOrd="0" presId="urn:microsoft.com/office/officeart/2005/8/layout/cycle1"/>
    <dgm:cxn modelId="{2AFF196E-2D0B-4118-8135-B01F0E1F9581}" type="presParOf" srcId="{D9011ED3-225C-4FC1-9613-230C3B7F2120}" destId="{2DE2F23B-4CD8-48C5-8223-6F805AF9DBBA}" srcOrd="8" destOrd="0" presId="urn:microsoft.com/office/officeart/2005/8/layout/cycle1"/>
    <dgm:cxn modelId="{82F5CD0A-862D-4FE3-9D5C-228133EB5974}" type="presParOf" srcId="{D9011ED3-225C-4FC1-9613-230C3B7F2120}" destId="{525CCE68-5708-4DE2-ADB7-82FCB98E5E28}" srcOrd="9" destOrd="0" presId="urn:microsoft.com/office/officeart/2005/8/layout/cycle1"/>
    <dgm:cxn modelId="{F441D667-8A8E-4C68-9BA7-27068C76F21A}" type="presParOf" srcId="{D9011ED3-225C-4FC1-9613-230C3B7F2120}" destId="{EAE765A5-055C-4C17-AD69-038298E578FD}" srcOrd="10" destOrd="0" presId="urn:microsoft.com/office/officeart/2005/8/layout/cycle1"/>
    <dgm:cxn modelId="{CA320DEF-FBE8-4890-8417-F24941D24114}" type="presParOf" srcId="{D9011ED3-225C-4FC1-9613-230C3B7F2120}" destId="{B2CF72BF-D517-4B51-9929-E0F92E04A65C}"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896D1C-32CB-4ECD-8BD6-61026A45777F}" type="doc">
      <dgm:prSet loTypeId="urn:microsoft.com/office/officeart/2005/8/layout/cycle1" loCatId="cycle" qsTypeId="urn:microsoft.com/office/officeart/2005/8/quickstyle/simple1" qsCatId="simple" csTypeId="urn:microsoft.com/office/officeart/2005/8/colors/accent3_2" csCatId="accent3" phldr="1"/>
      <dgm:spPr/>
      <dgm:t>
        <a:bodyPr/>
        <a:lstStyle/>
        <a:p>
          <a:endParaRPr lang="en-CA"/>
        </a:p>
      </dgm:t>
    </dgm:pt>
    <dgm:pt modelId="{149E1FEB-528F-4F84-9BCC-2EF20161B845}">
      <dgm:prSet/>
      <dgm:spPr/>
      <dgm:t>
        <a:bodyPr/>
        <a:lstStyle/>
        <a:p>
          <a:r>
            <a:rPr lang="en-CA" smtClean="0"/>
            <a:t>Model Deployment</a:t>
          </a:r>
          <a:endParaRPr lang="en-CA" dirty="0"/>
        </a:p>
      </dgm:t>
    </dgm:pt>
    <dgm:pt modelId="{655D8285-E597-4A9E-AC82-F1686EDB6F9C}" type="parTrans" cxnId="{8368A5E0-BE48-4003-9A32-90174478877F}">
      <dgm:prSet/>
      <dgm:spPr/>
      <dgm:t>
        <a:bodyPr/>
        <a:lstStyle/>
        <a:p>
          <a:endParaRPr lang="en-CA"/>
        </a:p>
      </dgm:t>
    </dgm:pt>
    <dgm:pt modelId="{F0A42A43-BB09-4C6E-83A8-E86864733BCA}" type="sibTrans" cxnId="{8368A5E0-BE48-4003-9A32-90174478877F}">
      <dgm:prSet/>
      <dgm:spPr/>
      <dgm:t>
        <a:bodyPr/>
        <a:lstStyle/>
        <a:p>
          <a:endParaRPr lang="en-CA"/>
        </a:p>
      </dgm:t>
    </dgm:pt>
    <dgm:pt modelId="{23C90D48-8929-41C9-8424-84902CD4F4BB}">
      <dgm:prSet/>
      <dgm:spPr/>
      <dgm:t>
        <a:bodyPr/>
        <a:lstStyle/>
        <a:p>
          <a:r>
            <a:rPr lang="en-CA" dirty="0" smtClean="0"/>
            <a:t>Management &amp; governance</a:t>
          </a:r>
          <a:endParaRPr lang="en-CA" dirty="0"/>
        </a:p>
      </dgm:t>
    </dgm:pt>
    <dgm:pt modelId="{6EB7EEA1-8A8E-4D94-B457-196B1C338117}" type="parTrans" cxnId="{E6F8A542-9AC8-430A-A0B0-9A9F760F9DEF}">
      <dgm:prSet/>
      <dgm:spPr/>
      <dgm:t>
        <a:bodyPr/>
        <a:lstStyle/>
        <a:p>
          <a:endParaRPr lang="en-CA"/>
        </a:p>
      </dgm:t>
    </dgm:pt>
    <dgm:pt modelId="{86E446F0-87E6-47E6-95F9-6DC58A439FD2}" type="sibTrans" cxnId="{E6F8A542-9AC8-430A-A0B0-9A9F760F9DEF}">
      <dgm:prSet/>
      <dgm:spPr/>
      <dgm:t>
        <a:bodyPr/>
        <a:lstStyle/>
        <a:p>
          <a:endParaRPr lang="en-CA"/>
        </a:p>
      </dgm:t>
    </dgm:pt>
    <dgm:pt modelId="{935B6A41-9812-4014-82C3-3591FC1B420B}">
      <dgm:prSet/>
      <dgm:spPr/>
      <dgm:t>
        <a:bodyPr/>
        <a:lstStyle/>
        <a:p>
          <a:r>
            <a:rPr lang="en-CA" dirty="0" smtClean="0"/>
            <a:t>Quality Assurance</a:t>
          </a:r>
          <a:endParaRPr lang="en-CA" dirty="0"/>
        </a:p>
      </dgm:t>
    </dgm:pt>
    <dgm:pt modelId="{DB930E23-8FDD-458A-A013-2854211A40E8}" type="parTrans" cxnId="{08678EEA-0570-4E9E-85A8-FE212C36B222}">
      <dgm:prSet/>
      <dgm:spPr/>
      <dgm:t>
        <a:bodyPr/>
        <a:lstStyle/>
        <a:p>
          <a:endParaRPr lang="en-CA"/>
        </a:p>
      </dgm:t>
    </dgm:pt>
    <dgm:pt modelId="{B12AF9AB-BFA4-450E-980F-1CF1A5F6C393}" type="sibTrans" cxnId="{08678EEA-0570-4E9E-85A8-FE212C36B222}">
      <dgm:prSet/>
      <dgm:spPr/>
      <dgm:t>
        <a:bodyPr/>
        <a:lstStyle/>
        <a:p>
          <a:endParaRPr lang="en-CA"/>
        </a:p>
      </dgm:t>
    </dgm:pt>
    <dgm:pt modelId="{9AAE30EE-6041-4BD3-89EA-BA1A12DEBDDD}">
      <dgm:prSet/>
      <dgm:spPr/>
      <dgm:t>
        <a:bodyPr/>
        <a:lstStyle/>
        <a:p>
          <a:r>
            <a:rPr lang="en-CA" dirty="0" smtClean="0"/>
            <a:t>Production</a:t>
          </a:r>
          <a:endParaRPr lang="en-CA" dirty="0"/>
        </a:p>
      </dgm:t>
    </dgm:pt>
    <dgm:pt modelId="{8504C06E-7A6F-4C2F-A297-852D97C75E11}" type="parTrans" cxnId="{ED7A3397-C0BA-467C-B121-0080334FE76F}">
      <dgm:prSet/>
      <dgm:spPr/>
      <dgm:t>
        <a:bodyPr/>
        <a:lstStyle/>
        <a:p>
          <a:endParaRPr lang="en-CA"/>
        </a:p>
      </dgm:t>
    </dgm:pt>
    <dgm:pt modelId="{784B2F27-C358-4B13-AD08-DD550D2362B1}" type="sibTrans" cxnId="{ED7A3397-C0BA-467C-B121-0080334FE76F}">
      <dgm:prSet/>
      <dgm:spPr/>
      <dgm:t>
        <a:bodyPr/>
        <a:lstStyle/>
        <a:p>
          <a:endParaRPr lang="en-CA"/>
        </a:p>
      </dgm:t>
    </dgm:pt>
    <dgm:pt modelId="{D9011ED3-225C-4FC1-9613-230C3B7F2120}" type="pres">
      <dgm:prSet presAssocID="{29896D1C-32CB-4ECD-8BD6-61026A45777F}" presName="cycle" presStyleCnt="0">
        <dgm:presLayoutVars>
          <dgm:dir/>
          <dgm:resizeHandles val="exact"/>
        </dgm:presLayoutVars>
      </dgm:prSet>
      <dgm:spPr/>
      <dgm:t>
        <a:bodyPr/>
        <a:lstStyle/>
        <a:p>
          <a:endParaRPr lang="en-CA"/>
        </a:p>
      </dgm:t>
    </dgm:pt>
    <dgm:pt modelId="{DBB1A8D3-6350-420C-87F7-C685BA0796E3}" type="pres">
      <dgm:prSet presAssocID="{149E1FEB-528F-4F84-9BCC-2EF20161B845}" presName="dummy" presStyleCnt="0"/>
      <dgm:spPr/>
    </dgm:pt>
    <dgm:pt modelId="{8C9F38A4-C484-4DD3-BEDF-FE8FA6F03955}" type="pres">
      <dgm:prSet presAssocID="{149E1FEB-528F-4F84-9BCC-2EF20161B845}" presName="node" presStyleLbl="revTx" presStyleIdx="0" presStyleCnt="4">
        <dgm:presLayoutVars>
          <dgm:bulletEnabled val="1"/>
        </dgm:presLayoutVars>
      </dgm:prSet>
      <dgm:spPr/>
      <dgm:t>
        <a:bodyPr/>
        <a:lstStyle/>
        <a:p>
          <a:endParaRPr lang="en-CA"/>
        </a:p>
      </dgm:t>
    </dgm:pt>
    <dgm:pt modelId="{EC38C681-22A0-45FD-9163-96B1FD798DE8}" type="pres">
      <dgm:prSet presAssocID="{F0A42A43-BB09-4C6E-83A8-E86864733BCA}" presName="sibTrans" presStyleLbl="node1" presStyleIdx="0" presStyleCnt="4"/>
      <dgm:spPr/>
      <dgm:t>
        <a:bodyPr/>
        <a:lstStyle/>
        <a:p>
          <a:endParaRPr lang="en-CA"/>
        </a:p>
      </dgm:t>
    </dgm:pt>
    <dgm:pt modelId="{182BAD05-AB5D-4684-9C18-3DD7FB093D0A}" type="pres">
      <dgm:prSet presAssocID="{9AAE30EE-6041-4BD3-89EA-BA1A12DEBDDD}" presName="dummy" presStyleCnt="0"/>
      <dgm:spPr/>
    </dgm:pt>
    <dgm:pt modelId="{FFE0C678-177A-4EC9-B115-ED434EE97FCD}" type="pres">
      <dgm:prSet presAssocID="{9AAE30EE-6041-4BD3-89EA-BA1A12DEBDDD}" presName="node" presStyleLbl="revTx" presStyleIdx="1" presStyleCnt="4">
        <dgm:presLayoutVars>
          <dgm:bulletEnabled val="1"/>
        </dgm:presLayoutVars>
      </dgm:prSet>
      <dgm:spPr/>
      <dgm:t>
        <a:bodyPr/>
        <a:lstStyle/>
        <a:p>
          <a:endParaRPr lang="en-CA"/>
        </a:p>
      </dgm:t>
    </dgm:pt>
    <dgm:pt modelId="{ADD49781-C099-4B71-A8A1-2931F45B09B2}" type="pres">
      <dgm:prSet presAssocID="{784B2F27-C358-4B13-AD08-DD550D2362B1}" presName="sibTrans" presStyleLbl="node1" presStyleIdx="1" presStyleCnt="4"/>
      <dgm:spPr/>
      <dgm:t>
        <a:bodyPr/>
        <a:lstStyle/>
        <a:p>
          <a:endParaRPr lang="en-CA"/>
        </a:p>
      </dgm:t>
    </dgm:pt>
    <dgm:pt modelId="{790F813F-CA08-490A-ABD6-0CDF4CF0B655}" type="pres">
      <dgm:prSet presAssocID="{935B6A41-9812-4014-82C3-3591FC1B420B}" presName="dummy" presStyleCnt="0"/>
      <dgm:spPr/>
    </dgm:pt>
    <dgm:pt modelId="{5740D4C1-FBA5-4BFE-A20E-E9549BF4D1A4}" type="pres">
      <dgm:prSet presAssocID="{935B6A41-9812-4014-82C3-3591FC1B420B}" presName="node" presStyleLbl="revTx" presStyleIdx="2" presStyleCnt="4">
        <dgm:presLayoutVars>
          <dgm:bulletEnabled val="1"/>
        </dgm:presLayoutVars>
      </dgm:prSet>
      <dgm:spPr/>
      <dgm:t>
        <a:bodyPr/>
        <a:lstStyle/>
        <a:p>
          <a:endParaRPr lang="en-CA"/>
        </a:p>
      </dgm:t>
    </dgm:pt>
    <dgm:pt modelId="{1BDA14B6-09F2-4123-AB33-4B8BCA94B52E}" type="pres">
      <dgm:prSet presAssocID="{B12AF9AB-BFA4-450E-980F-1CF1A5F6C393}" presName="sibTrans" presStyleLbl="node1" presStyleIdx="2" presStyleCnt="4"/>
      <dgm:spPr/>
      <dgm:t>
        <a:bodyPr/>
        <a:lstStyle/>
        <a:p>
          <a:endParaRPr lang="en-CA"/>
        </a:p>
      </dgm:t>
    </dgm:pt>
    <dgm:pt modelId="{CABF67E8-511A-4622-B381-47C738BD4B33}" type="pres">
      <dgm:prSet presAssocID="{23C90D48-8929-41C9-8424-84902CD4F4BB}" presName="dummy" presStyleCnt="0"/>
      <dgm:spPr/>
    </dgm:pt>
    <dgm:pt modelId="{A33E82ED-17F3-4140-9CC0-6ED42BBE77F8}" type="pres">
      <dgm:prSet presAssocID="{23C90D48-8929-41C9-8424-84902CD4F4BB}" presName="node" presStyleLbl="revTx" presStyleIdx="3" presStyleCnt="4">
        <dgm:presLayoutVars>
          <dgm:bulletEnabled val="1"/>
        </dgm:presLayoutVars>
      </dgm:prSet>
      <dgm:spPr/>
      <dgm:t>
        <a:bodyPr/>
        <a:lstStyle/>
        <a:p>
          <a:endParaRPr lang="en-CA"/>
        </a:p>
      </dgm:t>
    </dgm:pt>
    <dgm:pt modelId="{6DAE96F4-25B4-4138-B937-DF7AFAE99DA7}" type="pres">
      <dgm:prSet presAssocID="{86E446F0-87E6-47E6-95F9-6DC58A439FD2}" presName="sibTrans" presStyleLbl="node1" presStyleIdx="3" presStyleCnt="4"/>
      <dgm:spPr/>
      <dgm:t>
        <a:bodyPr/>
        <a:lstStyle/>
        <a:p>
          <a:endParaRPr lang="en-CA"/>
        </a:p>
      </dgm:t>
    </dgm:pt>
  </dgm:ptLst>
  <dgm:cxnLst>
    <dgm:cxn modelId="{59C1F5AC-AB73-43C5-80DD-86385E3F5AD3}" type="presOf" srcId="{F0A42A43-BB09-4C6E-83A8-E86864733BCA}" destId="{EC38C681-22A0-45FD-9163-96B1FD798DE8}" srcOrd="0" destOrd="0" presId="urn:microsoft.com/office/officeart/2005/8/layout/cycle1"/>
    <dgm:cxn modelId="{E6F8A542-9AC8-430A-A0B0-9A9F760F9DEF}" srcId="{29896D1C-32CB-4ECD-8BD6-61026A45777F}" destId="{23C90D48-8929-41C9-8424-84902CD4F4BB}" srcOrd="3" destOrd="0" parTransId="{6EB7EEA1-8A8E-4D94-B457-196B1C338117}" sibTransId="{86E446F0-87E6-47E6-95F9-6DC58A439FD2}"/>
    <dgm:cxn modelId="{ED7A3397-C0BA-467C-B121-0080334FE76F}" srcId="{29896D1C-32CB-4ECD-8BD6-61026A45777F}" destId="{9AAE30EE-6041-4BD3-89EA-BA1A12DEBDDD}" srcOrd="1" destOrd="0" parTransId="{8504C06E-7A6F-4C2F-A297-852D97C75E11}" sibTransId="{784B2F27-C358-4B13-AD08-DD550D2362B1}"/>
    <dgm:cxn modelId="{63926DB9-4E08-40CD-974C-0E2643560BDD}" type="presOf" srcId="{784B2F27-C358-4B13-AD08-DD550D2362B1}" destId="{ADD49781-C099-4B71-A8A1-2931F45B09B2}" srcOrd="0" destOrd="0" presId="urn:microsoft.com/office/officeart/2005/8/layout/cycle1"/>
    <dgm:cxn modelId="{36016259-B5E7-4308-B2D5-8AB2698C1F8C}" type="presOf" srcId="{B12AF9AB-BFA4-450E-980F-1CF1A5F6C393}" destId="{1BDA14B6-09F2-4123-AB33-4B8BCA94B52E}" srcOrd="0" destOrd="0" presId="urn:microsoft.com/office/officeart/2005/8/layout/cycle1"/>
    <dgm:cxn modelId="{9BEF237F-9E16-4D57-9E0D-C788DDEF2A8B}" type="presOf" srcId="{935B6A41-9812-4014-82C3-3591FC1B420B}" destId="{5740D4C1-FBA5-4BFE-A20E-E9549BF4D1A4}" srcOrd="0" destOrd="0" presId="urn:microsoft.com/office/officeart/2005/8/layout/cycle1"/>
    <dgm:cxn modelId="{F80197FD-816D-447A-BFB3-EF5D18BB0BC0}" type="presOf" srcId="{9AAE30EE-6041-4BD3-89EA-BA1A12DEBDDD}" destId="{FFE0C678-177A-4EC9-B115-ED434EE97FCD}" srcOrd="0" destOrd="0" presId="urn:microsoft.com/office/officeart/2005/8/layout/cycle1"/>
    <dgm:cxn modelId="{8368A5E0-BE48-4003-9A32-90174478877F}" srcId="{29896D1C-32CB-4ECD-8BD6-61026A45777F}" destId="{149E1FEB-528F-4F84-9BCC-2EF20161B845}" srcOrd="0" destOrd="0" parTransId="{655D8285-E597-4A9E-AC82-F1686EDB6F9C}" sibTransId="{F0A42A43-BB09-4C6E-83A8-E86864733BCA}"/>
    <dgm:cxn modelId="{D8FE70F3-42ED-4F74-B54A-B618A2B1EF72}" type="presOf" srcId="{149E1FEB-528F-4F84-9BCC-2EF20161B845}" destId="{8C9F38A4-C484-4DD3-BEDF-FE8FA6F03955}" srcOrd="0" destOrd="0" presId="urn:microsoft.com/office/officeart/2005/8/layout/cycle1"/>
    <dgm:cxn modelId="{3FB8CCAB-5258-4142-8F7B-BEBCD31E7488}" type="presOf" srcId="{86E446F0-87E6-47E6-95F9-6DC58A439FD2}" destId="{6DAE96F4-25B4-4138-B937-DF7AFAE99DA7}" srcOrd="0" destOrd="0" presId="urn:microsoft.com/office/officeart/2005/8/layout/cycle1"/>
    <dgm:cxn modelId="{001646B1-8E8E-4C86-AEA0-44F395A7E888}" type="presOf" srcId="{29896D1C-32CB-4ECD-8BD6-61026A45777F}" destId="{D9011ED3-225C-4FC1-9613-230C3B7F2120}" srcOrd="0" destOrd="0" presId="urn:microsoft.com/office/officeart/2005/8/layout/cycle1"/>
    <dgm:cxn modelId="{721DA459-AEA7-45AA-BEDB-FD8E4900BF4A}" type="presOf" srcId="{23C90D48-8929-41C9-8424-84902CD4F4BB}" destId="{A33E82ED-17F3-4140-9CC0-6ED42BBE77F8}" srcOrd="0" destOrd="0" presId="urn:microsoft.com/office/officeart/2005/8/layout/cycle1"/>
    <dgm:cxn modelId="{08678EEA-0570-4E9E-85A8-FE212C36B222}" srcId="{29896D1C-32CB-4ECD-8BD6-61026A45777F}" destId="{935B6A41-9812-4014-82C3-3591FC1B420B}" srcOrd="2" destOrd="0" parTransId="{DB930E23-8FDD-458A-A013-2854211A40E8}" sibTransId="{B12AF9AB-BFA4-450E-980F-1CF1A5F6C393}"/>
    <dgm:cxn modelId="{6BA85430-3742-40C6-A2BE-468E15B68EA9}" type="presParOf" srcId="{D9011ED3-225C-4FC1-9613-230C3B7F2120}" destId="{DBB1A8D3-6350-420C-87F7-C685BA0796E3}" srcOrd="0" destOrd="0" presId="urn:microsoft.com/office/officeart/2005/8/layout/cycle1"/>
    <dgm:cxn modelId="{012EA2AB-A562-4806-BA6A-AE4EDE2FBE85}" type="presParOf" srcId="{D9011ED3-225C-4FC1-9613-230C3B7F2120}" destId="{8C9F38A4-C484-4DD3-BEDF-FE8FA6F03955}" srcOrd="1" destOrd="0" presId="urn:microsoft.com/office/officeart/2005/8/layout/cycle1"/>
    <dgm:cxn modelId="{86B0F394-F1E4-4550-BA22-5BE8AE3BE8E9}" type="presParOf" srcId="{D9011ED3-225C-4FC1-9613-230C3B7F2120}" destId="{EC38C681-22A0-45FD-9163-96B1FD798DE8}" srcOrd="2" destOrd="0" presId="urn:microsoft.com/office/officeart/2005/8/layout/cycle1"/>
    <dgm:cxn modelId="{9B9DE20E-4FCC-4372-89C3-BF63D9294236}" type="presParOf" srcId="{D9011ED3-225C-4FC1-9613-230C3B7F2120}" destId="{182BAD05-AB5D-4684-9C18-3DD7FB093D0A}" srcOrd="3" destOrd="0" presId="urn:microsoft.com/office/officeart/2005/8/layout/cycle1"/>
    <dgm:cxn modelId="{9D0DCA72-0FA5-4887-8CD7-383276549557}" type="presParOf" srcId="{D9011ED3-225C-4FC1-9613-230C3B7F2120}" destId="{FFE0C678-177A-4EC9-B115-ED434EE97FCD}" srcOrd="4" destOrd="0" presId="urn:microsoft.com/office/officeart/2005/8/layout/cycle1"/>
    <dgm:cxn modelId="{49EFD793-4E83-4DC1-870D-A7E0C45A7C9C}" type="presParOf" srcId="{D9011ED3-225C-4FC1-9613-230C3B7F2120}" destId="{ADD49781-C099-4B71-A8A1-2931F45B09B2}" srcOrd="5" destOrd="0" presId="urn:microsoft.com/office/officeart/2005/8/layout/cycle1"/>
    <dgm:cxn modelId="{F6088413-3257-4636-BCF4-153D5921E8B8}" type="presParOf" srcId="{D9011ED3-225C-4FC1-9613-230C3B7F2120}" destId="{790F813F-CA08-490A-ABD6-0CDF4CF0B655}" srcOrd="6" destOrd="0" presId="urn:microsoft.com/office/officeart/2005/8/layout/cycle1"/>
    <dgm:cxn modelId="{7601B7EB-FF9A-4922-A9E4-0DDBDE354953}" type="presParOf" srcId="{D9011ED3-225C-4FC1-9613-230C3B7F2120}" destId="{5740D4C1-FBA5-4BFE-A20E-E9549BF4D1A4}" srcOrd="7" destOrd="0" presId="urn:microsoft.com/office/officeart/2005/8/layout/cycle1"/>
    <dgm:cxn modelId="{A6A21741-3696-48C0-AED6-16A8E0A96990}" type="presParOf" srcId="{D9011ED3-225C-4FC1-9613-230C3B7F2120}" destId="{1BDA14B6-09F2-4123-AB33-4B8BCA94B52E}" srcOrd="8" destOrd="0" presId="urn:microsoft.com/office/officeart/2005/8/layout/cycle1"/>
    <dgm:cxn modelId="{BAF746BF-B459-4B2B-9CE8-277B0A8ED511}" type="presParOf" srcId="{D9011ED3-225C-4FC1-9613-230C3B7F2120}" destId="{CABF67E8-511A-4622-B381-47C738BD4B33}" srcOrd="9" destOrd="0" presId="urn:microsoft.com/office/officeart/2005/8/layout/cycle1"/>
    <dgm:cxn modelId="{5B3A9BC7-1E01-491D-B5EC-4267422E18C2}" type="presParOf" srcId="{D9011ED3-225C-4FC1-9613-230C3B7F2120}" destId="{A33E82ED-17F3-4140-9CC0-6ED42BBE77F8}" srcOrd="10" destOrd="0" presId="urn:microsoft.com/office/officeart/2005/8/layout/cycle1"/>
    <dgm:cxn modelId="{A46CDBF0-FDF0-401E-9312-B09B3E69F282}" type="presParOf" srcId="{D9011ED3-225C-4FC1-9613-230C3B7F2120}" destId="{6DAE96F4-25B4-4138-B937-DF7AFAE99DA7}"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931B4-D314-4FF1-B753-D291CF86111F}">
      <dsp:nvSpPr>
        <dsp:cNvPr id="0" name=""/>
        <dsp:cNvSpPr/>
      </dsp:nvSpPr>
      <dsp:spPr>
        <a:xfrm>
          <a:off x="3101983" y="49778"/>
          <a:ext cx="785652" cy="785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CA" sz="1300" kern="1200" smtClean="0"/>
            <a:t>Train Model</a:t>
          </a:r>
          <a:endParaRPr lang="en-CA" sz="1300" kern="1200" dirty="0"/>
        </a:p>
      </dsp:txBody>
      <dsp:txXfrm>
        <a:off x="3101983" y="49778"/>
        <a:ext cx="785652" cy="785652"/>
      </dsp:txXfrm>
    </dsp:sp>
    <dsp:sp modelId="{78C564C3-7B0C-4E83-ABB1-1C063E6C00B4}">
      <dsp:nvSpPr>
        <dsp:cNvPr id="0" name=""/>
        <dsp:cNvSpPr/>
      </dsp:nvSpPr>
      <dsp:spPr>
        <a:xfrm>
          <a:off x="1718530" y="350"/>
          <a:ext cx="2218533" cy="2218533"/>
        </a:xfrm>
        <a:prstGeom prst="circularArrow">
          <a:avLst>
            <a:gd name="adj1" fmla="val 6906"/>
            <a:gd name="adj2" fmla="val 465630"/>
            <a:gd name="adj3" fmla="val 548245"/>
            <a:gd name="adj4" fmla="val 20586125"/>
            <a:gd name="adj5" fmla="val 805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6D02A-9EB8-4EA0-8D5E-6334E7907475}">
      <dsp:nvSpPr>
        <dsp:cNvPr id="0" name=""/>
        <dsp:cNvSpPr/>
      </dsp:nvSpPr>
      <dsp:spPr>
        <a:xfrm>
          <a:off x="3101983" y="1383803"/>
          <a:ext cx="785652" cy="785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CA" sz="1300" kern="1200" dirty="0" smtClean="0"/>
            <a:t>Model Validation</a:t>
          </a:r>
          <a:endParaRPr lang="en-CA" sz="1300" kern="1200" dirty="0"/>
        </a:p>
      </dsp:txBody>
      <dsp:txXfrm>
        <a:off x="3101983" y="1383803"/>
        <a:ext cx="785652" cy="785652"/>
      </dsp:txXfrm>
    </dsp:sp>
    <dsp:sp modelId="{E826CE2E-E0B8-4F2A-A91A-36DC4D7F474E}">
      <dsp:nvSpPr>
        <dsp:cNvPr id="0" name=""/>
        <dsp:cNvSpPr/>
      </dsp:nvSpPr>
      <dsp:spPr>
        <a:xfrm>
          <a:off x="1718530" y="350"/>
          <a:ext cx="2218533" cy="2218533"/>
        </a:xfrm>
        <a:prstGeom prst="circularArrow">
          <a:avLst>
            <a:gd name="adj1" fmla="val 6906"/>
            <a:gd name="adj2" fmla="val 465630"/>
            <a:gd name="adj3" fmla="val 5948245"/>
            <a:gd name="adj4" fmla="val 4386125"/>
            <a:gd name="adj5" fmla="val 805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58785-FFE0-4055-856F-340A21F3A2A4}">
      <dsp:nvSpPr>
        <dsp:cNvPr id="0" name=""/>
        <dsp:cNvSpPr/>
      </dsp:nvSpPr>
      <dsp:spPr>
        <a:xfrm>
          <a:off x="1767958" y="1383803"/>
          <a:ext cx="785652" cy="785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CA" sz="1300" kern="1200" dirty="0" smtClean="0"/>
            <a:t>Acquire more labelled data</a:t>
          </a:r>
          <a:endParaRPr lang="en-CA" sz="1300" kern="1200" dirty="0"/>
        </a:p>
      </dsp:txBody>
      <dsp:txXfrm>
        <a:off x="1767958" y="1383803"/>
        <a:ext cx="785652" cy="785652"/>
      </dsp:txXfrm>
    </dsp:sp>
    <dsp:sp modelId="{2DE2F23B-4CD8-48C5-8223-6F805AF9DBBA}">
      <dsp:nvSpPr>
        <dsp:cNvPr id="0" name=""/>
        <dsp:cNvSpPr/>
      </dsp:nvSpPr>
      <dsp:spPr>
        <a:xfrm>
          <a:off x="1718530" y="350"/>
          <a:ext cx="2218533" cy="2218533"/>
        </a:xfrm>
        <a:prstGeom prst="circularArrow">
          <a:avLst>
            <a:gd name="adj1" fmla="val 6906"/>
            <a:gd name="adj2" fmla="val 465630"/>
            <a:gd name="adj3" fmla="val 11348245"/>
            <a:gd name="adj4" fmla="val 9786125"/>
            <a:gd name="adj5" fmla="val 805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765A5-055C-4C17-AD69-038298E578FD}">
      <dsp:nvSpPr>
        <dsp:cNvPr id="0" name=""/>
        <dsp:cNvSpPr/>
      </dsp:nvSpPr>
      <dsp:spPr>
        <a:xfrm>
          <a:off x="1767958" y="49778"/>
          <a:ext cx="785652" cy="785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CA" sz="1300" kern="1200" dirty="0" smtClean="0"/>
            <a:t>Data Wrangling</a:t>
          </a:r>
          <a:endParaRPr lang="en-CA" sz="1300" kern="1200" dirty="0"/>
        </a:p>
      </dsp:txBody>
      <dsp:txXfrm>
        <a:off x="1767958" y="49778"/>
        <a:ext cx="785652" cy="785652"/>
      </dsp:txXfrm>
    </dsp:sp>
    <dsp:sp modelId="{B2CF72BF-D517-4B51-9929-E0F92E04A65C}">
      <dsp:nvSpPr>
        <dsp:cNvPr id="0" name=""/>
        <dsp:cNvSpPr/>
      </dsp:nvSpPr>
      <dsp:spPr>
        <a:xfrm>
          <a:off x="1718530" y="350"/>
          <a:ext cx="2218533" cy="2218533"/>
        </a:xfrm>
        <a:prstGeom prst="circularArrow">
          <a:avLst>
            <a:gd name="adj1" fmla="val 6906"/>
            <a:gd name="adj2" fmla="val 465630"/>
            <a:gd name="adj3" fmla="val 16748245"/>
            <a:gd name="adj4" fmla="val 15186125"/>
            <a:gd name="adj5" fmla="val 805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F38A4-C484-4DD3-BEDF-FE8FA6F03955}">
      <dsp:nvSpPr>
        <dsp:cNvPr id="0" name=""/>
        <dsp:cNvSpPr/>
      </dsp:nvSpPr>
      <dsp:spPr>
        <a:xfrm>
          <a:off x="3101983" y="49778"/>
          <a:ext cx="785652" cy="785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CA" sz="1000" kern="1200" smtClean="0"/>
            <a:t>Model Deployment</a:t>
          </a:r>
          <a:endParaRPr lang="en-CA" sz="1000" kern="1200" dirty="0"/>
        </a:p>
      </dsp:txBody>
      <dsp:txXfrm>
        <a:off x="3101983" y="49778"/>
        <a:ext cx="785652" cy="785652"/>
      </dsp:txXfrm>
    </dsp:sp>
    <dsp:sp modelId="{EC38C681-22A0-45FD-9163-96B1FD798DE8}">
      <dsp:nvSpPr>
        <dsp:cNvPr id="0" name=""/>
        <dsp:cNvSpPr/>
      </dsp:nvSpPr>
      <dsp:spPr>
        <a:xfrm>
          <a:off x="1718530" y="350"/>
          <a:ext cx="2218533" cy="2218533"/>
        </a:xfrm>
        <a:prstGeom prst="circularArrow">
          <a:avLst>
            <a:gd name="adj1" fmla="val 6906"/>
            <a:gd name="adj2" fmla="val 465630"/>
            <a:gd name="adj3" fmla="val 548245"/>
            <a:gd name="adj4" fmla="val 20586125"/>
            <a:gd name="adj5" fmla="val 805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E0C678-177A-4EC9-B115-ED434EE97FCD}">
      <dsp:nvSpPr>
        <dsp:cNvPr id="0" name=""/>
        <dsp:cNvSpPr/>
      </dsp:nvSpPr>
      <dsp:spPr>
        <a:xfrm>
          <a:off x="3101983" y="1383803"/>
          <a:ext cx="785652" cy="785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CA" sz="1000" kern="1200" dirty="0" smtClean="0"/>
            <a:t>Production</a:t>
          </a:r>
          <a:endParaRPr lang="en-CA" sz="1000" kern="1200" dirty="0"/>
        </a:p>
      </dsp:txBody>
      <dsp:txXfrm>
        <a:off x="3101983" y="1383803"/>
        <a:ext cx="785652" cy="785652"/>
      </dsp:txXfrm>
    </dsp:sp>
    <dsp:sp modelId="{ADD49781-C099-4B71-A8A1-2931F45B09B2}">
      <dsp:nvSpPr>
        <dsp:cNvPr id="0" name=""/>
        <dsp:cNvSpPr/>
      </dsp:nvSpPr>
      <dsp:spPr>
        <a:xfrm>
          <a:off x="1718530" y="350"/>
          <a:ext cx="2218533" cy="2218533"/>
        </a:xfrm>
        <a:prstGeom prst="circularArrow">
          <a:avLst>
            <a:gd name="adj1" fmla="val 6906"/>
            <a:gd name="adj2" fmla="val 465630"/>
            <a:gd name="adj3" fmla="val 5948245"/>
            <a:gd name="adj4" fmla="val 4386125"/>
            <a:gd name="adj5" fmla="val 805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0D4C1-FBA5-4BFE-A20E-E9549BF4D1A4}">
      <dsp:nvSpPr>
        <dsp:cNvPr id="0" name=""/>
        <dsp:cNvSpPr/>
      </dsp:nvSpPr>
      <dsp:spPr>
        <a:xfrm>
          <a:off x="1767958" y="1383803"/>
          <a:ext cx="785652" cy="785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CA" sz="1000" kern="1200" dirty="0" smtClean="0"/>
            <a:t>Quality Assurance</a:t>
          </a:r>
          <a:endParaRPr lang="en-CA" sz="1000" kern="1200" dirty="0"/>
        </a:p>
      </dsp:txBody>
      <dsp:txXfrm>
        <a:off x="1767958" y="1383803"/>
        <a:ext cx="785652" cy="785652"/>
      </dsp:txXfrm>
    </dsp:sp>
    <dsp:sp modelId="{1BDA14B6-09F2-4123-AB33-4B8BCA94B52E}">
      <dsp:nvSpPr>
        <dsp:cNvPr id="0" name=""/>
        <dsp:cNvSpPr/>
      </dsp:nvSpPr>
      <dsp:spPr>
        <a:xfrm>
          <a:off x="1718530" y="350"/>
          <a:ext cx="2218533" cy="2218533"/>
        </a:xfrm>
        <a:prstGeom prst="circularArrow">
          <a:avLst>
            <a:gd name="adj1" fmla="val 6906"/>
            <a:gd name="adj2" fmla="val 465630"/>
            <a:gd name="adj3" fmla="val 11348245"/>
            <a:gd name="adj4" fmla="val 9786125"/>
            <a:gd name="adj5" fmla="val 805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E82ED-17F3-4140-9CC0-6ED42BBE77F8}">
      <dsp:nvSpPr>
        <dsp:cNvPr id="0" name=""/>
        <dsp:cNvSpPr/>
      </dsp:nvSpPr>
      <dsp:spPr>
        <a:xfrm>
          <a:off x="1767958" y="49778"/>
          <a:ext cx="785652" cy="785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CA" sz="1000" kern="1200" dirty="0" smtClean="0"/>
            <a:t>Management &amp; governance</a:t>
          </a:r>
          <a:endParaRPr lang="en-CA" sz="1000" kern="1200" dirty="0"/>
        </a:p>
      </dsp:txBody>
      <dsp:txXfrm>
        <a:off x="1767958" y="49778"/>
        <a:ext cx="785652" cy="785652"/>
      </dsp:txXfrm>
    </dsp:sp>
    <dsp:sp modelId="{6DAE96F4-25B4-4138-B937-DF7AFAE99DA7}">
      <dsp:nvSpPr>
        <dsp:cNvPr id="0" name=""/>
        <dsp:cNvSpPr/>
      </dsp:nvSpPr>
      <dsp:spPr>
        <a:xfrm>
          <a:off x="1718530" y="350"/>
          <a:ext cx="2218533" cy="2218533"/>
        </a:xfrm>
        <a:prstGeom prst="circularArrow">
          <a:avLst>
            <a:gd name="adj1" fmla="val 6906"/>
            <a:gd name="adj2" fmla="val 465630"/>
            <a:gd name="adj3" fmla="val 16748245"/>
            <a:gd name="adj4" fmla="val 15186125"/>
            <a:gd name="adj5" fmla="val 805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1A904E1-B717-428D-95DB-DAC6345D0E77}" type="datetimeFigureOut">
              <a:rPr lang="en-CA" smtClean="0"/>
              <a:t>29/04/2019</a:t>
            </a:fld>
            <a:endParaRPr lang="en-CA"/>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4A81B33-B17E-4961-B697-24BDD7EABCCC}" type="slidenum">
              <a:rPr lang="en-CA" smtClean="0"/>
              <a:t>‹#›</a:t>
            </a:fld>
            <a:endParaRPr lang="en-CA"/>
          </a:p>
        </p:txBody>
      </p:sp>
    </p:spTree>
    <p:extLst>
      <p:ext uri="{BB962C8B-B14F-4D97-AF65-F5344CB8AC3E}">
        <p14:creationId xmlns:p14="http://schemas.microsoft.com/office/powerpoint/2010/main" val="2941389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DDC0311-A01E-4626-BAF3-6891A9AEEE32}" type="datetimeFigureOut">
              <a:rPr lang="en-CA" smtClean="0"/>
              <a:t>29/04/2019</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F2954307-9C1B-47B8-B6EC-4718A52EAC56}" type="slidenum">
              <a:rPr lang="en-CA" smtClean="0"/>
              <a:t>‹#›</a:t>
            </a:fld>
            <a:endParaRPr lang="en-CA"/>
          </a:p>
        </p:txBody>
      </p:sp>
    </p:spTree>
    <p:extLst>
      <p:ext uri="{BB962C8B-B14F-4D97-AF65-F5344CB8AC3E}">
        <p14:creationId xmlns:p14="http://schemas.microsoft.com/office/powerpoint/2010/main" val="392547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2954307-9C1B-47B8-B6EC-4718A52EAC56}" type="slidenum">
              <a:rPr lang="en-CA" smtClean="0"/>
              <a:t>1</a:t>
            </a:fld>
            <a:endParaRPr lang="en-CA"/>
          </a:p>
        </p:txBody>
      </p:sp>
    </p:spTree>
    <p:extLst>
      <p:ext uri="{BB962C8B-B14F-4D97-AF65-F5344CB8AC3E}">
        <p14:creationId xmlns:p14="http://schemas.microsoft.com/office/powerpoint/2010/main" val="2178803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2954307-9C1B-47B8-B6EC-4718A52EAC56}" type="slidenum">
              <a:rPr lang="en-CA" smtClean="0"/>
              <a:t>17</a:t>
            </a:fld>
            <a:endParaRPr lang="en-CA"/>
          </a:p>
        </p:txBody>
      </p:sp>
    </p:spTree>
    <p:extLst>
      <p:ext uri="{BB962C8B-B14F-4D97-AF65-F5344CB8AC3E}">
        <p14:creationId xmlns:p14="http://schemas.microsoft.com/office/powerpoint/2010/main" val="1369586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2954307-9C1B-47B8-B6EC-4718A52EAC56}" type="slidenum">
              <a:rPr lang="en-CA" smtClean="0"/>
              <a:t>18</a:t>
            </a:fld>
            <a:endParaRPr lang="en-CA"/>
          </a:p>
        </p:txBody>
      </p:sp>
    </p:spTree>
    <p:extLst>
      <p:ext uri="{BB962C8B-B14F-4D97-AF65-F5344CB8AC3E}">
        <p14:creationId xmlns:p14="http://schemas.microsoft.com/office/powerpoint/2010/main" val="414454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2954307-9C1B-47B8-B6EC-4718A52EAC56}" type="slidenum">
              <a:rPr lang="en-CA" smtClean="0"/>
              <a:t>2</a:t>
            </a:fld>
            <a:endParaRPr lang="en-CA"/>
          </a:p>
        </p:txBody>
      </p:sp>
    </p:spTree>
    <p:extLst>
      <p:ext uri="{BB962C8B-B14F-4D97-AF65-F5344CB8AC3E}">
        <p14:creationId xmlns:p14="http://schemas.microsoft.com/office/powerpoint/2010/main" val="3212014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pPr>
              <a:defRPr/>
            </a:pPr>
            <a:fld id="{883FC74E-2FAA-8548-A87C-C61EEADAA61E}" type="slidenum">
              <a:rPr lang="en-CA" altLang="en-US" smtClean="0"/>
              <a:pPr>
                <a:defRPr/>
              </a:pPr>
              <a:t>3</a:t>
            </a:fld>
            <a:endParaRPr lang="en-CA" altLang="en-US"/>
          </a:p>
        </p:txBody>
      </p:sp>
    </p:spTree>
    <p:extLst>
      <p:ext uri="{BB962C8B-B14F-4D97-AF65-F5344CB8AC3E}">
        <p14:creationId xmlns:p14="http://schemas.microsoft.com/office/powerpoint/2010/main" val="125076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2954307-9C1B-47B8-B6EC-4718A52EAC56}" type="slidenum">
              <a:rPr lang="en-CA" smtClean="0"/>
              <a:t>4</a:t>
            </a:fld>
            <a:endParaRPr lang="en-CA"/>
          </a:p>
        </p:txBody>
      </p:sp>
    </p:spTree>
    <p:extLst>
      <p:ext uri="{BB962C8B-B14F-4D97-AF65-F5344CB8AC3E}">
        <p14:creationId xmlns:p14="http://schemas.microsoft.com/office/powerpoint/2010/main" val="1548262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2954307-9C1B-47B8-B6EC-4718A52EAC56}" type="slidenum">
              <a:rPr lang="en-CA" smtClean="0"/>
              <a:t>5</a:t>
            </a:fld>
            <a:endParaRPr lang="en-CA"/>
          </a:p>
        </p:txBody>
      </p:sp>
    </p:spTree>
    <p:extLst>
      <p:ext uri="{BB962C8B-B14F-4D97-AF65-F5344CB8AC3E}">
        <p14:creationId xmlns:p14="http://schemas.microsoft.com/office/powerpoint/2010/main" val="148406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defRPr/>
            </a:pPr>
            <a:endParaRPr lang="en-CA" dirty="0"/>
          </a:p>
        </p:txBody>
      </p:sp>
      <p:sp>
        <p:nvSpPr>
          <p:cNvPr id="4" name="Slide Number Placeholder 3"/>
          <p:cNvSpPr>
            <a:spLocks noGrp="1"/>
          </p:cNvSpPr>
          <p:nvPr>
            <p:ph type="sldNum" sz="quarter" idx="10"/>
          </p:nvPr>
        </p:nvSpPr>
        <p:spPr/>
        <p:txBody>
          <a:bodyPr/>
          <a:lstStyle/>
          <a:p>
            <a:pPr>
              <a:defRPr/>
            </a:pPr>
            <a:fld id="{883FC74E-2FAA-8548-A87C-C61EEADAA61E}" type="slidenum">
              <a:rPr lang="en-CA" altLang="en-US" smtClean="0"/>
              <a:pPr>
                <a:defRPr/>
              </a:pPr>
              <a:t>6</a:t>
            </a:fld>
            <a:endParaRPr lang="en-CA" altLang="en-US"/>
          </a:p>
        </p:txBody>
      </p:sp>
    </p:spTree>
    <p:extLst>
      <p:ext uri="{BB962C8B-B14F-4D97-AF65-F5344CB8AC3E}">
        <p14:creationId xmlns:p14="http://schemas.microsoft.com/office/powerpoint/2010/main" val="331748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defRPr/>
            </a:pPr>
            <a:endParaRPr lang="en-CA" dirty="0"/>
          </a:p>
        </p:txBody>
      </p:sp>
      <p:sp>
        <p:nvSpPr>
          <p:cNvPr id="4" name="Slide Number Placeholder 3"/>
          <p:cNvSpPr>
            <a:spLocks noGrp="1"/>
          </p:cNvSpPr>
          <p:nvPr>
            <p:ph type="sldNum" sz="quarter" idx="10"/>
          </p:nvPr>
        </p:nvSpPr>
        <p:spPr/>
        <p:txBody>
          <a:bodyPr/>
          <a:lstStyle/>
          <a:p>
            <a:pPr>
              <a:defRPr/>
            </a:pPr>
            <a:fld id="{883FC74E-2FAA-8548-A87C-C61EEADAA61E}" type="slidenum">
              <a:rPr lang="en-CA" altLang="en-US" smtClean="0"/>
              <a:pPr>
                <a:defRPr/>
              </a:pPr>
              <a:t>7</a:t>
            </a:fld>
            <a:endParaRPr lang="en-CA" altLang="en-US"/>
          </a:p>
        </p:txBody>
      </p:sp>
    </p:spTree>
    <p:extLst>
      <p:ext uri="{BB962C8B-B14F-4D97-AF65-F5344CB8AC3E}">
        <p14:creationId xmlns:p14="http://schemas.microsoft.com/office/powerpoint/2010/main" val="309875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2954307-9C1B-47B8-B6EC-4718A52EAC56}" type="slidenum">
              <a:rPr lang="en-CA" smtClean="0"/>
              <a:t>15</a:t>
            </a:fld>
            <a:endParaRPr lang="en-CA"/>
          </a:p>
        </p:txBody>
      </p:sp>
    </p:spTree>
    <p:extLst>
      <p:ext uri="{BB962C8B-B14F-4D97-AF65-F5344CB8AC3E}">
        <p14:creationId xmlns:p14="http://schemas.microsoft.com/office/powerpoint/2010/main" val="327352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defRPr/>
            </a:pPr>
            <a:endParaRPr lang="en-CA" dirty="0"/>
          </a:p>
        </p:txBody>
      </p:sp>
      <p:sp>
        <p:nvSpPr>
          <p:cNvPr id="4" name="Slide Number Placeholder 3"/>
          <p:cNvSpPr>
            <a:spLocks noGrp="1"/>
          </p:cNvSpPr>
          <p:nvPr>
            <p:ph type="sldNum" sz="quarter" idx="10"/>
          </p:nvPr>
        </p:nvSpPr>
        <p:spPr/>
        <p:txBody>
          <a:bodyPr/>
          <a:lstStyle/>
          <a:p>
            <a:pPr>
              <a:defRPr/>
            </a:pPr>
            <a:fld id="{883FC74E-2FAA-8548-A87C-C61EEADAA61E}" type="slidenum">
              <a:rPr lang="en-CA" altLang="en-US" smtClean="0"/>
              <a:pPr>
                <a:defRPr/>
              </a:pPr>
              <a:t>16</a:t>
            </a:fld>
            <a:endParaRPr lang="en-CA" altLang="en-US"/>
          </a:p>
        </p:txBody>
      </p:sp>
    </p:spTree>
    <p:extLst>
      <p:ext uri="{BB962C8B-B14F-4D97-AF65-F5344CB8AC3E}">
        <p14:creationId xmlns:p14="http://schemas.microsoft.com/office/powerpoint/2010/main" val="16843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412035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14214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3662280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age">
    <p:spTree>
      <p:nvGrpSpPr>
        <p:cNvPr id="1" name=""/>
        <p:cNvGrpSpPr/>
        <p:nvPr/>
      </p:nvGrpSpPr>
      <p:grpSpPr>
        <a:xfrm>
          <a:off x="0" y="0"/>
          <a:ext cx="0" cy="0"/>
          <a:chOff x="0" y="0"/>
          <a:chExt cx="0" cy="0"/>
        </a:xfrm>
      </p:grpSpPr>
      <p:sp>
        <p:nvSpPr>
          <p:cNvPr id="9" name="Title 8"/>
          <p:cNvSpPr>
            <a:spLocks noGrp="1"/>
          </p:cNvSpPr>
          <p:nvPr>
            <p:ph type="title"/>
          </p:nvPr>
        </p:nvSpPr>
        <p:spPr>
          <a:xfrm>
            <a:off x="395289" y="2343953"/>
            <a:ext cx="3177499" cy="873775"/>
          </a:xfrm>
          <a:prstGeom prst="rect">
            <a:avLst/>
          </a:prstGeom>
        </p:spPr>
        <p:txBody>
          <a:bodyPr/>
          <a:lstStyle>
            <a:lvl1pPr>
              <a:defRPr lang="en-US" sz="1800" b="1" baseline="0" dirty="0">
                <a:solidFill>
                  <a:schemeClr val="bg1"/>
                </a:solidFill>
                <a:latin typeface="Century Gothic" charset="0"/>
                <a:ea typeface="Century Gothic" charset="0"/>
                <a:cs typeface="Century Gothic" charset="0"/>
              </a:defRPr>
            </a:lvl1pPr>
          </a:lstStyle>
          <a:p>
            <a:r>
              <a:rPr lang="en-US" dirty="0"/>
              <a:t>Click to edit Master title style</a:t>
            </a:r>
          </a:p>
        </p:txBody>
      </p:sp>
      <p:sp>
        <p:nvSpPr>
          <p:cNvPr id="24" name="Text Placeholder 22"/>
          <p:cNvSpPr>
            <a:spLocks noGrp="1"/>
          </p:cNvSpPr>
          <p:nvPr>
            <p:ph type="body" sz="quarter" idx="10"/>
          </p:nvPr>
        </p:nvSpPr>
        <p:spPr>
          <a:xfrm>
            <a:off x="395288" y="3409278"/>
            <a:ext cx="2736552" cy="395548"/>
          </a:xfrm>
          <a:prstGeom prst="rect">
            <a:avLst/>
          </a:prstGeom>
        </p:spPr>
        <p:txBody>
          <a:bodyPr/>
          <a:lstStyle>
            <a:lvl1pPr marL="0" indent="0">
              <a:buNone/>
              <a:defRPr sz="1050">
                <a:solidFill>
                  <a:schemeClr val="bg1"/>
                </a:solidFill>
                <a:latin typeface="Century Gothic" charset="0"/>
                <a:ea typeface="Century Gothic" charset="0"/>
                <a:cs typeface="Century Gothic" charset="0"/>
              </a:defRPr>
            </a:lvl1pPr>
          </a:lstStyle>
          <a:p>
            <a:pPr lvl="0"/>
            <a:r>
              <a:rPr lang="en-US" dirty="0"/>
              <a:t>Edit Master text styles</a:t>
            </a:r>
          </a:p>
        </p:txBody>
      </p:sp>
      <p:sp>
        <p:nvSpPr>
          <p:cNvPr id="30" name="Text Placeholder 22"/>
          <p:cNvSpPr>
            <a:spLocks noGrp="1"/>
          </p:cNvSpPr>
          <p:nvPr>
            <p:ph type="body" sz="quarter" idx="12"/>
          </p:nvPr>
        </p:nvSpPr>
        <p:spPr>
          <a:xfrm>
            <a:off x="431912" y="5301497"/>
            <a:ext cx="2736552" cy="287745"/>
          </a:xfrm>
          <a:prstGeom prst="rect">
            <a:avLst/>
          </a:prstGeom>
        </p:spPr>
        <p:txBody>
          <a:bodyPr/>
          <a:lstStyle>
            <a:lvl1pPr marL="0" indent="0">
              <a:buNone/>
              <a:defRPr sz="900" b="0" baseline="0">
                <a:solidFill>
                  <a:schemeClr val="tx1">
                    <a:lumMod val="85000"/>
                    <a:lumOff val="15000"/>
                  </a:schemeClr>
                </a:solidFill>
                <a:latin typeface="Century Gothic" charset="0"/>
                <a:ea typeface="Century Gothic" charset="0"/>
                <a:cs typeface="Century Gothic" charset="0"/>
              </a:defRPr>
            </a:lvl1pPr>
          </a:lstStyle>
          <a:p>
            <a:pPr lvl="0"/>
            <a:r>
              <a:rPr lang="en-US" altLang="en-US" dirty="0"/>
              <a:t>Edit Master text styles</a:t>
            </a:r>
          </a:p>
        </p:txBody>
      </p:sp>
    </p:spTree>
    <p:extLst>
      <p:ext uri="{BB962C8B-B14F-4D97-AF65-F5344CB8AC3E}">
        <p14:creationId xmlns:p14="http://schemas.microsoft.com/office/powerpoint/2010/main" val="12754593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9" y="3983513"/>
            <a:ext cx="6247606" cy="567729"/>
          </a:xfrm>
          <a:prstGeom prst="rect">
            <a:avLst/>
          </a:prstGeom>
        </p:spPr>
        <p:txBody>
          <a:bodyPr/>
          <a:lstStyle>
            <a:lvl1pPr marL="0" indent="0">
              <a:buNone/>
              <a:defRPr sz="1800">
                <a:solidFill>
                  <a:schemeClr val="accent4">
                    <a:lumMod val="75000"/>
                  </a:schemeClr>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dirty="0"/>
              <a:t>Edit Master text styles</a:t>
            </a:r>
          </a:p>
        </p:txBody>
      </p:sp>
      <p:sp>
        <p:nvSpPr>
          <p:cNvPr id="8" name="Title 7"/>
          <p:cNvSpPr>
            <a:spLocks noGrp="1"/>
          </p:cNvSpPr>
          <p:nvPr>
            <p:ph type="title"/>
          </p:nvPr>
        </p:nvSpPr>
        <p:spPr>
          <a:xfrm>
            <a:off x="628650" y="1844826"/>
            <a:ext cx="6247606" cy="1922663"/>
          </a:xfrm>
          <a:prstGeom prst="rect">
            <a:avLst/>
          </a:prstGeom>
        </p:spPr>
        <p:txBody>
          <a:bodyPr/>
          <a:lstStyle>
            <a:lvl1pPr>
              <a:defRPr sz="4500" b="1">
                <a:solidFill>
                  <a:srgbClr val="1F324F"/>
                </a:solidFill>
                <a:latin typeface="Century Gothic" charset="0"/>
                <a:ea typeface="Century Gothic" charset="0"/>
                <a:cs typeface="Century Gothic" charset="0"/>
              </a:defRPr>
            </a:lvl1pPr>
          </a:lstStyle>
          <a:p>
            <a:r>
              <a:rPr lang="en-US" dirty="0"/>
              <a:t>Click to edit Master title style</a:t>
            </a:r>
          </a:p>
        </p:txBody>
      </p:sp>
      <p:sp>
        <p:nvSpPr>
          <p:cNvPr id="7" name="Slide Number Placeholder 6">
            <a:extLst>
              <a:ext uri="{FF2B5EF4-FFF2-40B4-BE49-F238E27FC236}">
                <a16:creationId xmlns="" xmlns:a16="http://schemas.microsoft.com/office/drawing/2014/main" id="{1FD49E52-E8EF-DA4A-8F32-7C6036728766}"/>
              </a:ext>
            </a:extLst>
          </p:cNvPr>
          <p:cNvSpPr>
            <a:spLocks noGrp="1" noChangeArrowheads="1"/>
          </p:cNvSpPr>
          <p:nvPr>
            <p:ph type="sldNum" sz="quarter" idx="14"/>
          </p:nvPr>
        </p:nvSpPr>
        <p:spPr>
          <a:xfrm>
            <a:off x="8172401" y="5257006"/>
            <a:ext cx="576064" cy="476250"/>
          </a:xfrm>
          <a:prstGeom prst="rect">
            <a:avLst/>
          </a:prstGeom>
        </p:spPr>
        <p:txBody>
          <a:bodyPr/>
          <a:lstStyle>
            <a:lvl1pPr algn="r">
              <a:defRPr sz="1050"/>
            </a:lvl1pPr>
          </a:lstStyle>
          <a:p>
            <a:pPr>
              <a:defRPr/>
            </a:pPr>
            <a:fld id="{D7BCBCE4-348C-FE43-9E32-9F16AF4F4295}" type="slidenum">
              <a:rPr lang="en-US"/>
              <a:pPr>
                <a:defRPr/>
              </a:pPr>
              <a:t>‹#›</a:t>
            </a:fld>
            <a:endParaRPr lang="en-US" dirty="0"/>
          </a:p>
        </p:txBody>
      </p:sp>
    </p:spTree>
    <p:extLst>
      <p:ext uri="{BB962C8B-B14F-4D97-AF65-F5344CB8AC3E}">
        <p14:creationId xmlns:p14="http://schemas.microsoft.com/office/powerpoint/2010/main" val="34805850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8"/>
          <p:cNvSpPr>
            <a:spLocks noGrp="1"/>
          </p:cNvSpPr>
          <p:nvPr>
            <p:ph type="title" hasCustomPrompt="1"/>
          </p:nvPr>
        </p:nvSpPr>
        <p:spPr>
          <a:xfrm>
            <a:off x="1007604" y="140405"/>
            <a:ext cx="6966774" cy="936104"/>
          </a:xfrm>
          <a:prstGeom prst="rect">
            <a:avLst/>
          </a:prstGeom>
        </p:spPr>
        <p:txBody>
          <a:bodyPr/>
          <a:lstStyle>
            <a:lvl1pPr marL="0" indent="0">
              <a:buFont typeface="Wingdings" panose="05000000000000000000" pitchFamily="2" charset="2"/>
              <a:buNone/>
              <a:defRPr sz="3600" b="1">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stStyle>
          <a:p>
            <a:r>
              <a:rPr lang="en-US" dirty="0" smtClean="0"/>
              <a:t>Click to edit Master title style</a:t>
            </a:r>
            <a:endParaRPr lang="en-US" dirty="0"/>
          </a:p>
        </p:txBody>
      </p:sp>
      <p:sp>
        <p:nvSpPr>
          <p:cNvPr id="7" name="Text Placeholder 9"/>
          <p:cNvSpPr>
            <a:spLocks noGrp="1"/>
          </p:cNvSpPr>
          <p:nvPr>
            <p:ph type="body" sz="quarter" idx="13" hasCustomPrompt="1"/>
          </p:nvPr>
        </p:nvSpPr>
        <p:spPr>
          <a:xfrm>
            <a:off x="300040" y="2204864"/>
            <a:ext cx="7224290" cy="3960018"/>
          </a:xfrm>
          <a:prstGeom prst="rect">
            <a:avLst/>
          </a:prstGeom>
        </p:spPr>
        <p:txBody>
          <a:bodyPr/>
          <a:lstStyle>
            <a:lvl1pPr marL="257175" indent="-257175">
              <a:buClr>
                <a:srgbClr val="1F324F"/>
              </a:buClr>
              <a:buFont typeface="Wingdings" panose="05000000000000000000" pitchFamily="2" charset="2"/>
              <a:buChar char="n"/>
              <a:defRPr>
                <a:solidFill>
                  <a:srgbClr val="1F324F"/>
                </a:solidFill>
                <a:latin typeface="Calibri Light" panose="020F0302020204030204" pitchFamily="34" charset="0"/>
              </a:defRPr>
            </a:lvl1pPr>
            <a:lvl2pPr marL="728663" indent="-385763">
              <a:buClr>
                <a:srgbClr val="1F324F"/>
              </a:buClr>
              <a:buFont typeface="+mj-lt"/>
              <a:buAutoNum type="romanUcPeriod"/>
              <a:defRPr>
                <a:solidFill>
                  <a:srgbClr val="1F324F"/>
                </a:solidFill>
                <a:latin typeface="Calibri Light" panose="020F0302020204030204" pitchFamily="34" charset="0"/>
              </a:defRPr>
            </a:lvl2pPr>
            <a:lvl3pPr marL="857250" indent="-171450">
              <a:buClr>
                <a:srgbClr val="1F324F"/>
              </a:buClr>
              <a:buFont typeface="Calibri" panose="020F0502020204030204" pitchFamily="34" charset="0"/>
              <a:buChar char="●"/>
              <a:defRPr>
                <a:solidFill>
                  <a:srgbClr val="1F324F"/>
                </a:solidFill>
                <a:latin typeface="Calibri Light" panose="020F0302020204030204" pitchFamily="34" charset="0"/>
              </a:defRPr>
            </a:lvl3pPr>
            <a:lvl4pPr marL="1200150" indent="-171450">
              <a:buClr>
                <a:srgbClr val="1F324F"/>
              </a:buClr>
              <a:buFont typeface="Courier New" panose="02070309020205020404" pitchFamily="49" charset="0"/>
              <a:buChar char="o"/>
              <a:defRPr>
                <a:solidFill>
                  <a:srgbClr val="1F324F"/>
                </a:solidFill>
                <a:latin typeface="Calibri Light" panose="020F0302020204030204" pitchFamily="34" charset="0"/>
              </a:defRPr>
            </a:lvl4pPr>
            <a:lvl5pPr marL="1543050" indent="-171450">
              <a:buClr>
                <a:srgbClr val="1F324F"/>
              </a:buClr>
              <a:buFont typeface="Arial" panose="020B0604020202020204" pitchFamily="34" charset="0"/>
              <a:buChar char="•"/>
              <a:defRPr>
                <a:solidFill>
                  <a:srgbClr val="1F324F"/>
                </a:solidFill>
                <a:latin typeface="Calibri Light" panose="020F0302020204030204" pitchFamily="34"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9"/>
          <p:cNvSpPr>
            <a:spLocks noGrp="1"/>
          </p:cNvSpPr>
          <p:nvPr>
            <p:ph type="body" sz="quarter" idx="14" hasCustomPrompt="1"/>
          </p:nvPr>
        </p:nvSpPr>
        <p:spPr>
          <a:xfrm>
            <a:off x="300039" y="1390576"/>
            <a:ext cx="7224290" cy="576064"/>
          </a:xfrm>
          <a:prstGeom prst="rect">
            <a:avLst/>
          </a:prstGeom>
        </p:spPr>
        <p:txBody>
          <a:bodyPr/>
          <a:lstStyle>
            <a:lvl1pPr marL="0" indent="0">
              <a:buClr>
                <a:srgbClr val="1F324F"/>
              </a:buClr>
              <a:buFont typeface="Wingdings" panose="05000000000000000000" pitchFamily="2" charset="2"/>
              <a:buNone/>
              <a:defRPr sz="2400">
                <a:solidFill>
                  <a:srgbClr val="1F324F"/>
                </a:solidFill>
                <a:latin typeface="Calibri Light" panose="020F0302020204030204" pitchFamily="34" charset="0"/>
              </a:defRPr>
            </a:lvl1pPr>
            <a:lvl2pPr marL="728663" indent="-385763">
              <a:buClr>
                <a:srgbClr val="1F324F"/>
              </a:buClr>
              <a:buFont typeface="+mj-lt"/>
              <a:buAutoNum type="romanUcPeriod"/>
              <a:defRPr>
                <a:solidFill>
                  <a:srgbClr val="1F324F"/>
                </a:solidFill>
                <a:latin typeface="Calibri Light" panose="020F0302020204030204" pitchFamily="34" charset="0"/>
              </a:defRPr>
            </a:lvl2pPr>
            <a:lvl3pPr marL="857250" indent="-171450">
              <a:buClr>
                <a:srgbClr val="1F324F"/>
              </a:buClr>
              <a:buFont typeface="Calibri" panose="020F0502020204030204" pitchFamily="34" charset="0"/>
              <a:buChar char="●"/>
              <a:defRPr>
                <a:solidFill>
                  <a:srgbClr val="1F324F"/>
                </a:solidFill>
                <a:latin typeface="Calibri Light" panose="020F0302020204030204" pitchFamily="34" charset="0"/>
              </a:defRPr>
            </a:lvl3pPr>
            <a:lvl4pPr marL="1200150" indent="-171450">
              <a:buClr>
                <a:srgbClr val="1F324F"/>
              </a:buClr>
              <a:buFont typeface="Courier New" panose="02070309020205020404" pitchFamily="49" charset="0"/>
              <a:buChar char="o"/>
              <a:defRPr>
                <a:solidFill>
                  <a:srgbClr val="1F324F"/>
                </a:solidFill>
                <a:latin typeface="Calibri Light" panose="020F0302020204030204" pitchFamily="34" charset="0"/>
              </a:defRPr>
            </a:lvl4pPr>
            <a:lvl5pPr marL="1543050" indent="-171450">
              <a:buClr>
                <a:srgbClr val="1F324F"/>
              </a:buClr>
              <a:buFont typeface="Arial" panose="020B0604020202020204" pitchFamily="34" charset="0"/>
              <a:buChar char="•"/>
              <a:defRPr>
                <a:solidFill>
                  <a:srgbClr val="1F324F"/>
                </a:solidFill>
                <a:latin typeface="Calibri Light" panose="020F0302020204030204" pitchFamily="34" charset="0"/>
              </a:defRPr>
            </a:lvl5pPr>
          </a:lstStyle>
          <a:p>
            <a:pPr lvl="0"/>
            <a:r>
              <a:rPr lang="en-US" dirty="0" smtClean="0"/>
              <a:t>Click to edit text styles</a:t>
            </a:r>
            <a:endParaRPr lang="en-US" dirty="0"/>
          </a:p>
        </p:txBody>
      </p:sp>
    </p:spTree>
    <p:extLst>
      <p:ext uri="{BB962C8B-B14F-4D97-AF65-F5344CB8AC3E}">
        <p14:creationId xmlns:p14="http://schemas.microsoft.com/office/powerpoint/2010/main" val="328896637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mp; Bullets">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300039" y="1773238"/>
            <a:ext cx="7224290" cy="3960018"/>
          </a:xfrm>
          <a:prstGeom prst="rect">
            <a:avLst/>
          </a:prstGeom>
        </p:spPr>
        <p:txBody>
          <a:bodyPr/>
          <a:lstStyle>
            <a:lvl1pPr marL="257175" indent="-257175">
              <a:buClr>
                <a:srgbClr val="31708D"/>
              </a:buClr>
              <a:buFont typeface="Arial" charset="0"/>
              <a:buChar cha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2"/>
          <p:cNvSpPr>
            <a:spLocks noGrp="1"/>
          </p:cNvSpPr>
          <p:nvPr>
            <p:ph type="title"/>
          </p:nvPr>
        </p:nvSpPr>
        <p:spPr>
          <a:xfrm>
            <a:off x="300038" y="1037433"/>
            <a:ext cx="6648227" cy="591369"/>
          </a:xfrm>
          <a:prstGeom prst="rect">
            <a:avLst/>
          </a:prstGeom>
        </p:spPr>
        <p:txBody>
          <a:bodyPr/>
          <a:lstStyle>
            <a:lvl1pPr>
              <a:defRPr b="1">
                <a:solidFill>
                  <a:srgbClr val="1F324F"/>
                </a:solidFill>
                <a:latin typeface="Century Gothic" charset="0"/>
                <a:ea typeface="Century Gothic" charset="0"/>
                <a:cs typeface="Century Gothic" charset="0"/>
              </a:defRPr>
            </a:lvl1pPr>
          </a:lstStyle>
          <a:p>
            <a:r>
              <a:rPr lang="en-US" dirty="0"/>
              <a:t>Click to edit Master title style</a:t>
            </a:r>
          </a:p>
        </p:txBody>
      </p:sp>
      <p:sp>
        <p:nvSpPr>
          <p:cNvPr id="4" name="Rectangle 6"/>
          <p:cNvSpPr>
            <a:spLocks noGrp="1" noChangeArrowheads="1"/>
          </p:cNvSpPr>
          <p:nvPr>
            <p:ph type="sldNum" sz="quarter" idx="14"/>
          </p:nvPr>
        </p:nvSpPr>
        <p:spPr>
          <a:xfrm>
            <a:off x="8172401" y="5257006"/>
            <a:ext cx="576064" cy="476250"/>
          </a:xfrm>
          <a:prstGeom prst="rect">
            <a:avLst/>
          </a:prstGeom>
        </p:spPr>
        <p:txBody>
          <a:bodyPr/>
          <a:lstStyle>
            <a:lvl1pPr algn="r">
              <a:defRPr sz="1050"/>
            </a:lvl1pPr>
          </a:lstStyle>
          <a:p>
            <a:pPr>
              <a:defRPr/>
            </a:pPr>
            <a:fld id="{D7BCBCE4-348C-FE43-9E32-9F16AF4F4295}" type="slidenum">
              <a:rPr lang="en-US"/>
              <a:pPr>
                <a:defRPr/>
              </a:pPr>
              <a:t>‹#›</a:t>
            </a:fld>
            <a:endParaRPr lang="en-US" dirty="0"/>
          </a:p>
        </p:txBody>
      </p:sp>
    </p:spTree>
    <p:extLst>
      <p:ext uri="{BB962C8B-B14F-4D97-AF65-F5344CB8AC3E}">
        <p14:creationId xmlns:p14="http://schemas.microsoft.com/office/powerpoint/2010/main" val="29873557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261373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120607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144211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162317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3501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226350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11700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774CBD6-7435-45B4-BA8A-D304716F2588}" type="slidenum">
              <a:rPr lang="en-CA" smtClean="0"/>
              <a:t>‹#›</a:t>
            </a:fld>
            <a:endParaRPr lang="en-CA"/>
          </a:p>
        </p:txBody>
      </p:sp>
    </p:spTree>
    <p:extLst>
      <p:ext uri="{BB962C8B-B14F-4D97-AF65-F5344CB8AC3E}">
        <p14:creationId xmlns:p14="http://schemas.microsoft.com/office/powerpoint/2010/main" val="3159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4CBD6-7435-45B4-BA8A-D304716F2588}" type="slidenum">
              <a:rPr lang="en-CA" smtClean="0"/>
              <a:t>‹#›</a:t>
            </a:fld>
            <a:endParaRPr lang="en-CA"/>
          </a:p>
        </p:txBody>
      </p:sp>
    </p:spTree>
    <p:extLst>
      <p:ext uri="{BB962C8B-B14F-4D97-AF65-F5344CB8AC3E}">
        <p14:creationId xmlns:p14="http://schemas.microsoft.com/office/powerpoint/2010/main" val="388261297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7"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8" Type="http://schemas.openxmlformats.org/officeDocument/2006/relationships/hyperlink" Target="https://confluence.statcan.ca/pages/viewpage.action?pageId=453618258" TargetMode="External"/><Relationship Id="rId3" Type="http://schemas.openxmlformats.org/officeDocument/2006/relationships/tags" Target="../tags/tag39.xml"/><Relationship Id="rId7" Type="http://schemas.openxmlformats.org/officeDocument/2006/relationships/hyperlink" Target="mailto:nicholas.denis2@canada.ca" TargetMode="Externa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hyperlink" Target="https://github.com/dsa-statcan" TargetMode="External"/><Relationship Id="rId5" Type="http://schemas.openxmlformats.org/officeDocument/2006/relationships/slideLayout" Target="../slideLayouts/slideLayout1.xml"/><Relationship Id="rId4" Type="http://schemas.openxmlformats.org/officeDocument/2006/relationships/tags" Target="../tags/tag40.xml"/><Relationship Id="rId9" Type="http://schemas.openxmlformats.org/officeDocument/2006/relationships/hyperlink" Target="mailto:monica.pickard@canada.ca"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notesSlide" Target="../notesSlides/notesSlide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Layout" Target="../slideLayouts/slideLayout14.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7.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14.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FD9EBE0-9C12-9343-A51B-861F9B125D0E}"/>
              </a:ext>
            </a:extLst>
          </p:cNvPr>
          <p:cNvSpPr>
            <a:spLocks noGrp="1"/>
          </p:cNvSpPr>
          <p:nvPr>
            <p:ph type="title"/>
          </p:nvPr>
        </p:nvSpPr>
        <p:spPr>
          <a:xfrm>
            <a:off x="1100652" y="533400"/>
            <a:ext cx="6562891" cy="950808"/>
          </a:xfrm>
        </p:spPr>
        <p:txBody>
          <a:bodyPr>
            <a:normAutofit fontScale="90000"/>
          </a:bodyPr>
          <a:lstStyle/>
          <a:p>
            <a:r>
              <a:rPr lang="en-CA" sz="3900" dirty="0">
                <a:solidFill>
                  <a:schemeClr val="tx1"/>
                </a:solidFill>
                <a:latin typeface="+mn-lt"/>
              </a:rPr>
              <a:t>The Data Science Accelerator and AI </a:t>
            </a:r>
            <a:r>
              <a:rPr lang="en-CA" sz="3900" dirty="0" smtClean="0">
                <a:solidFill>
                  <a:schemeClr val="tx1"/>
                </a:solidFill>
                <a:latin typeface="+mn-lt"/>
              </a:rPr>
              <a:t>applications</a:t>
            </a:r>
            <a:r>
              <a:rPr lang="en-CA" dirty="0" smtClean="0"/>
              <a:t/>
            </a:r>
            <a:br>
              <a:rPr lang="en-CA" dirty="0" smtClean="0"/>
            </a:br>
            <a:r>
              <a:rPr lang="en-CA" dirty="0"/>
              <a:t/>
            </a:r>
            <a:br>
              <a:rPr lang="en-CA" dirty="0"/>
            </a:br>
            <a:endParaRPr lang="en-CA" sz="1500" dirty="0"/>
          </a:p>
        </p:txBody>
      </p:sp>
      <p:sp>
        <p:nvSpPr>
          <p:cNvPr id="7" name="Text Placeholder 6">
            <a:extLst>
              <a:ext uri="{FF2B5EF4-FFF2-40B4-BE49-F238E27FC236}">
                <a16:creationId xmlns="" xmlns:a16="http://schemas.microsoft.com/office/drawing/2014/main" id="{FFFFB116-43B9-6047-98F6-259777B24432}"/>
              </a:ext>
            </a:extLst>
          </p:cNvPr>
          <p:cNvSpPr>
            <a:spLocks noGrp="1"/>
          </p:cNvSpPr>
          <p:nvPr>
            <p:ph type="body" sz="quarter" idx="12"/>
          </p:nvPr>
        </p:nvSpPr>
        <p:spPr>
          <a:xfrm>
            <a:off x="395289" y="3984986"/>
            <a:ext cx="4268668" cy="505919"/>
          </a:xfrm>
        </p:spPr>
        <p:txBody>
          <a:bodyPr>
            <a:normAutofit/>
          </a:bodyPr>
          <a:lstStyle/>
          <a:p>
            <a:r>
              <a:rPr lang="en-CA" sz="1400" dirty="0">
                <a:solidFill>
                  <a:schemeClr val="tx1"/>
                </a:solidFill>
              </a:rPr>
              <a:t>Sevgui </a:t>
            </a:r>
            <a:r>
              <a:rPr lang="en-CA" sz="1400" dirty="0" smtClean="0">
                <a:solidFill>
                  <a:schemeClr val="tx1"/>
                </a:solidFill>
              </a:rPr>
              <a:t>Erman, Christie Sambell, Stan Hatko</a:t>
            </a:r>
            <a:r>
              <a:rPr lang="en-CA" sz="1400" dirty="0">
                <a:solidFill>
                  <a:schemeClr val="tx1"/>
                </a:solidFill>
              </a:rPr>
              <a:t/>
            </a:r>
            <a:br>
              <a:rPr lang="en-CA" sz="1400" dirty="0">
                <a:solidFill>
                  <a:schemeClr val="tx1"/>
                </a:solidFill>
              </a:rPr>
            </a:br>
            <a:r>
              <a:rPr lang="en-CA" sz="1400" dirty="0">
                <a:solidFill>
                  <a:schemeClr val="tx1"/>
                </a:solidFill>
              </a:rPr>
              <a:t>Enterprise Statistics Division</a:t>
            </a:r>
          </a:p>
        </p:txBody>
      </p:sp>
      <p:sp>
        <p:nvSpPr>
          <p:cNvPr id="9" name="Text Placeholder 5">
            <a:extLst>
              <a:ext uri="{FF2B5EF4-FFF2-40B4-BE49-F238E27FC236}">
                <a16:creationId xmlns="" xmlns:a16="http://schemas.microsoft.com/office/drawing/2014/main" id="{F3946B64-7123-924F-9E26-C1CBB265655B}"/>
              </a:ext>
            </a:extLst>
          </p:cNvPr>
          <p:cNvSpPr txBox="1">
            <a:spLocks/>
          </p:cNvSpPr>
          <p:nvPr/>
        </p:nvSpPr>
        <p:spPr>
          <a:xfrm>
            <a:off x="395289" y="3618827"/>
            <a:ext cx="4431687" cy="732318"/>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solidFill>
                  <a:schemeClr val="tx1"/>
                </a:solidFill>
              </a:rPr>
              <a:t>May 2019</a:t>
            </a:r>
            <a:endParaRPr lang="en-CA" dirty="0">
              <a:solidFill>
                <a:schemeClr val="tx1"/>
              </a:solidFill>
            </a:endParaRPr>
          </a:p>
          <a:p>
            <a:endParaRPr lang="en-CA" sz="1050" dirty="0"/>
          </a:p>
        </p:txBody>
      </p:sp>
    </p:spTree>
    <p:extLst>
      <p:ext uri="{BB962C8B-B14F-4D97-AF65-F5344CB8AC3E}">
        <p14:creationId xmlns:p14="http://schemas.microsoft.com/office/powerpoint/2010/main" val="153381965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36240" y="834563"/>
            <a:ext cx="6966774" cy="936104"/>
          </a:xfrm>
        </p:spPr>
        <p:txBody>
          <a:bodyPr>
            <a:normAutofit/>
          </a:bodyPr>
          <a:lstStyle/>
          <a:p>
            <a:r>
              <a:rPr lang="en-CA" sz="2900" dirty="0">
                <a:latin typeface="+mn-lt"/>
              </a:rPr>
              <a:t>Freight Trucking Statistical Program (FTS)</a:t>
            </a:r>
            <a:br>
              <a:rPr lang="en-CA" sz="2900" dirty="0">
                <a:latin typeface="+mn-lt"/>
              </a:rPr>
            </a:br>
            <a:r>
              <a:rPr lang="en-CA" sz="2900" dirty="0" smtClean="0"/>
              <a:t>Mode 2- </a:t>
            </a:r>
            <a:r>
              <a:rPr lang="en-CA" sz="2900" dirty="0" smtClean="0">
                <a:solidFill>
                  <a:schemeClr val="tx1"/>
                </a:solidFill>
              </a:rPr>
              <a:t>Proof of Concept</a:t>
            </a:r>
            <a:endParaRPr lang="fr-CA" sz="2900" dirty="0">
              <a:solidFill>
                <a:schemeClr val="tx1"/>
              </a:solidFill>
            </a:endParaRPr>
          </a:p>
        </p:txBody>
      </p:sp>
      <p:sp>
        <p:nvSpPr>
          <p:cNvPr id="2" name="TextBox 1"/>
          <p:cNvSpPr txBox="1"/>
          <p:nvPr/>
        </p:nvSpPr>
        <p:spPr>
          <a:xfrm>
            <a:off x="336240" y="1633910"/>
            <a:ext cx="8619073" cy="2431435"/>
          </a:xfrm>
          <a:prstGeom prst="rect">
            <a:avLst/>
          </a:prstGeom>
          <a:noFill/>
        </p:spPr>
        <p:txBody>
          <a:bodyPr wrap="square" rtlCol="0">
            <a:spAutoFit/>
          </a:bodyPr>
          <a:lstStyle/>
          <a:p>
            <a:r>
              <a:rPr lang="en-CA" sz="1900" dirty="0"/>
              <a:t>Our objective for this project: build a model that given a product description, outputs an SCTG code. We </a:t>
            </a:r>
            <a:r>
              <a:rPr lang="en-CA" sz="1900" dirty="0" smtClean="0"/>
              <a:t>had the historical data for 5 company so we used the data from one company in </a:t>
            </a:r>
            <a:r>
              <a:rPr lang="en-CA" sz="1900" dirty="0"/>
              <a:t>the Proof of Concept (about 150,000 records per month). We split the data for K-fold cross validation. We tried using couple of different methods: Support Vector Machines with Linear Kernels and </a:t>
            </a:r>
            <a:r>
              <a:rPr lang="en-CA" sz="1900" dirty="0" err="1"/>
              <a:t>XGBoost</a:t>
            </a:r>
            <a:r>
              <a:rPr lang="en-CA" sz="1900" dirty="0"/>
              <a:t> with linear Booster. We were in constant discussion</a:t>
            </a:r>
            <a:r>
              <a:rPr lang="en-CA" sz="1900" dirty="0">
                <a:solidFill>
                  <a:srgbClr val="FF0000"/>
                </a:solidFill>
              </a:rPr>
              <a:t> </a:t>
            </a:r>
            <a:r>
              <a:rPr lang="en-CA" sz="1900" dirty="0"/>
              <a:t>with the client to get more labelled data from them and re-running the model and </a:t>
            </a:r>
            <a:r>
              <a:rPr lang="en-CA" sz="1900" dirty="0" err="1"/>
              <a:t>hyperparameter</a:t>
            </a:r>
            <a:r>
              <a:rPr lang="en-CA" sz="1900" dirty="0"/>
              <a:t> tuning until we achieved the desired accuracy</a:t>
            </a:r>
            <a:r>
              <a:rPr lang="en-CA" sz="1900" dirty="0" smtClean="0"/>
              <a:t>.</a:t>
            </a:r>
            <a:endParaRPr lang="en-CA" dirty="0"/>
          </a:p>
        </p:txBody>
      </p:sp>
      <p:grpSp>
        <p:nvGrpSpPr>
          <p:cNvPr id="11" name="Group 10"/>
          <p:cNvGrpSpPr/>
          <p:nvPr/>
        </p:nvGrpSpPr>
        <p:grpSpPr>
          <a:xfrm>
            <a:off x="1735806" y="3710939"/>
            <a:ext cx="5655594" cy="2219235"/>
            <a:chOff x="1735806" y="3710939"/>
            <a:chExt cx="5655594" cy="2219235"/>
          </a:xfrm>
        </p:grpSpPr>
        <p:graphicFrame>
          <p:nvGraphicFramePr>
            <p:cNvPr id="6" name="Diagram 5"/>
            <p:cNvGraphicFramePr/>
            <p:nvPr>
              <p:extLst>
                <p:ext uri="{D42A27DB-BD31-4B8C-83A1-F6EECF244321}">
                  <p14:modId xmlns:p14="http://schemas.microsoft.com/office/powerpoint/2010/main" val="1735245225"/>
                </p:ext>
              </p:extLst>
            </p:nvPr>
          </p:nvGraphicFramePr>
          <p:xfrm>
            <a:off x="1735806" y="3710939"/>
            <a:ext cx="5655594" cy="2219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ight Arrow 8"/>
            <p:cNvSpPr/>
            <p:nvPr/>
          </p:nvSpPr>
          <p:spPr>
            <a:xfrm>
              <a:off x="2628900" y="4093929"/>
              <a:ext cx="693420" cy="256359"/>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ight Arrow 9"/>
            <p:cNvSpPr/>
            <p:nvPr/>
          </p:nvSpPr>
          <p:spPr>
            <a:xfrm>
              <a:off x="5844540" y="5387340"/>
              <a:ext cx="693420" cy="256359"/>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 name="TextBox 11"/>
          <p:cNvSpPr txBox="1"/>
          <p:nvPr/>
        </p:nvSpPr>
        <p:spPr>
          <a:xfrm>
            <a:off x="6650456" y="5286392"/>
            <a:ext cx="2476500" cy="738664"/>
          </a:xfrm>
          <a:prstGeom prst="rect">
            <a:avLst/>
          </a:prstGeom>
          <a:noFill/>
        </p:spPr>
        <p:txBody>
          <a:bodyPr wrap="square" rtlCol="0">
            <a:spAutoFit/>
          </a:bodyPr>
          <a:lstStyle/>
          <a:p>
            <a:r>
              <a:rPr lang="en-CA" sz="1400" dirty="0" smtClean="0"/>
              <a:t>Final </a:t>
            </a:r>
            <a:r>
              <a:rPr lang="en-CA" sz="1400" dirty="0" err="1" smtClean="0"/>
              <a:t>PoC</a:t>
            </a:r>
            <a:r>
              <a:rPr lang="en-CA" sz="1400" dirty="0" smtClean="0"/>
              <a:t> model using </a:t>
            </a:r>
            <a:r>
              <a:rPr lang="en-CA" sz="1400" dirty="0" err="1" smtClean="0"/>
              <a:t>XGBoost</a:t>
            </a:r>
            <a:r>
              <a:rPr lang="en-CA" sz="1400" dirty="0" smtClean="0"/>
              <a:t> with accuracy consistently around 91%</a:t>
            </a:r>
            <a:endParaRPr lang="en-CA" sz="1400" dirty="0"/>
          </a:p>
        </p:txBody>
      </p:sp>
      <p:sp>
        <p:nvSpPr>
          <p:cNvPr id="13" name="TextBox 12"/>
          <p:cNvSpPr txBox="1"/>
          <p:nvPr/>
        </p:nvSpPr>
        <p:spPr>
          <a:xfrm>
            <a:off x="8746434" y="5637475"/>
            <a:ext cx="1240404" cy="369332"/>
          </a:xfrm>
          <a:prstGeom prst="rect">
            <a:avLst/>
          </a:prstGeom>
          <a:noFill/>
        </p:spPr>
        <p:txBody>
          <a:bodyPr wrap="square" rtlCol="0">
            <a:spAutoFit/>
          </a:bodyPr>
          <a:lstStyle/>
          <a:p>
            <a:r>
              <a:rPr lang="en-CA" dirty="0" smtClean="0"/>
              <a:t>10</a:t>
            </a:r>
            <a:endParaRPr lang="en-CA" dirty="0"/>
          </a:p>
        </p:txBody>
      </p:sp>
    </p:spTree>
    <p:extLst>
      <p:ext uri="{BB962C8B-B14F-4D97-AF65-F5344CB8AC3E}">
        <p14:creationId xmlns:p14="http://schemas.microsoft.com/office/powerpoint/2010/main" val="2932407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81961" y="895536"/>
            <a:ext cx="6966774" cy="936104"/>
          </a:xfrm>
        </p:spPr>
        <p:txBody>
          <a:bodyPr>
            <a:normAutofit fontScale="90000"/>
          </a:bodyPr>
          <a:lstStyle/>
          <a:p>
            <a:r>
              <a:rPr lang="en-CA" sz="3600" dirty="0">
                <a:latin typeface="+mn-lt"/>
              </a:rPr>
              <a:t>Freight Trucking Statistical Program (FTS)</a:t>
            </a:r>
            <a:r>
              <a:rPr lang="en-CA" sz="3500" dirty="0" smtClean="0">
                <a:solidFill>
                  <a:schemeClr val="tx1"/>
                </a:solidFill>
                <a:latin typeface="+mn-lt"/>
              </a:rPr>
              <a:t/>
            </a:r>
            <a:br>
              <a:rPr lang="en-CA" sz="3500" dirty="0" smtClean="0">
                <a:solidFill>
                  <a:schemeClr val="tx1"/>
                </a:solidFill>
                <a:latin typeface="+mn-lt"/>
              </a:rPr>
            </a:br>
            <a:r>
              <a:rPr lang="en-CA" sz="3500" dirty="0" smtClean="0">
                <a:solidFill>
                  <a:schemeClr val="tx1"/>
                </a:solidFill>
              </a:rPr>
              <a:t>Mode 1 </a:t>
            </a:r>
            <a:r>
              <a:rPr lang="en-CA" sz="3500" dirty="0" smtClean="0">
                <a:solidFill>
                  <a:schemeClr val="tx1"/>
                </a:solidFill>
                <a:latin typeface="+mn-lt"/>
              </a:rPr>
              <a:t>-</a:t>
            </a:r>
            <a:r>
              <a:rPr lang="en-CA" sz="3500" dirty="0" smtClean="0">
                <a:solidFill>
                  <a:schemeClr val="tx1"/>
                </a:solidFill>
              </a:rPr>
              <a:t>Transition to Production</a:t>
            </a:r>
            <a:endParaRPr lang="fr-CA" sz="3500" dirty="0">
              <a:solidFill>
                <a:schemeClr val="tx1"/>
              </a:solidFill>
            </a:endParaRPr>
          </a:p>
        </p:txBody>
      </p:sp>
      <p:sp>
        <p:nvSpPr>
          <p:cNvPr id="2" name="TextBox 1"/>
          <p:cNvSpPr txBox="1"/>
          <p:nvPr/>
        </p:nvSpPr>
        <p:spPr>
          <a:xfrm>
            <a:off x="381961" y="1764965"/>
            <a:ext cx="8004050" cy="3447098"/>
          </a:xfrm>
          <a:prstGeom prst="rect">
            <a:avLst/>
          </a:prstGeom>
          <a:noFill/>
        </p:spPr>
        <p:txBody>
          <a:bodyPr wrap="square" rtlCol="0">
            <a:spAutoFit/>
          </a:bodyPr>
          <a:lstStyle/>
          <a:p>
            <a:r>
              <a:rPr lang="en-CA" sz="2000" dirty="0"/>
              <a:t>Once we achieved the </a:t>
            </a:r>
            <a:r>
              <a:rPr lang="en-CA" sz="2000" dirty="0" smtClean="0"/>
              <a:t>upper bound of accuracy from </a:t>
            </a:r>
            <a:r>
              <a:rPr lang="en-CA" sz="2000" dirty="0"/>
              <a:t>the Proof of Concept model we then sat down with all players at the table (DSA, client, methodology and IT) to decide whether to transition this project to Production. </a:t>
            </a:r>
          </a:p>
          <a:p>
            <a:r>
              <a:rPr lang="en-CA" sz="2000" dirty="0"/>
              <a:t>For FTS we decided to do a </a:t>
            </a:r>
            <a:r>
              <a:rPr lang="en-CA" sz="2000" dirty="0" smtClean="0"/>
              <a:t>2 </a:t>
            </a:r>
            <a:r>
              <a:rPr lang="en-CA" sz="2000" dirty="0"/>
              <a:t>pronged approach: </a:t>
            </a:r>
          </a:p>
          <a:p>
            <a:pPr marL="285750" indent="-285750">
              <a:buFont typeface="Arial" panose="020B0604020202020204" pitchFamily="34" charset="0"/>
              <a:buChar char="•"/>
            </a:pPr>
            <a:r>
              <a:rPr lang="en-CA" sz="2000" dirty="0" smtClean="0"/>
              <a:t>A scale </a:t>
            </a:r>
            <a:r>
              <a:rPr lang="en-CA" sz="2000" dirty="0"/>
              <a:t>up of the model to include the other 4 companies that we already have </a:t>
            </a:r>
            <a:r>
              <a:rPr lang="en-CA" sz="2000" dirty="0" smtClean="0"/>
              <a:t>historical data for and then the </a:t>
            </a:r>
            <a:r>
              <a:rPr lang="en-CA" sz="2000" dirty="0"/>
              <a:t>approximately 100 new </a:t>
            </a:r>
            <a:r>
              <a:rPr lang="en-CA" sz="2000" dirty="0" smtClean="0"/>
              <a:t>companies</a:t>
            </a:r>
          </a:p>
          <a:p>
            <a:pPr marL="285750" indent="-285750">
              <a:buFont typeface="Arial" panose="020B0604020202020204" pitchFamily="34" charset="0"/>
              <a:buChar char="•"/>
            </a:pPr>
            <a:r>
              <a:rPr lang="en-CA" sz="2000" dirty="0" smtClean="0"/>
              <a:t>a </a:t>
            </a:r>
            <a:r>
              <a:rPr lang="en-CA" sz="2000" dirty="0"/>
              <a:t>pilot project to test integrating the </a:t>
            </a:r>
            <a:r>
              <a:rPr lang="en-CA" sz="2000" dirty="0" err="1"/>
              <a:t>PoC</a:t>
            </a:r>
            <a:r>
              <a:rPr lang="en-CA" sz="2000" dirty="0"/>
              <a:t> model into corporate tools</a:t>
            </a:r>
          </a:p>
          <a:p>
            <a:r>
              <a:rPr lang="en-CA" sz="2000" dirty="0"/>
              <a:t>We are currently managing </a:t>
            </a:r>
            <a:r>
              <a:rPr lang="en-CA" sz="2000" dirty="0" smtClean="0"/>
              <a:t>both of these concurrently</a:t>
            </a:r>
            <a:r>
              <a:rPr lang="en-CA" sz="2000" dirty="0"/>
              <a:t>.</a:t>
            </a:r>
          </a:p>
          <a:p>
            <a:endParaRPr lang="en-CA" dirty="0"/>
          </a:p>
        </p:txBody>
      </p:sp>
      <p:sp>
        <p:nvSpPr>
          <p:cNvPr id="6" name="TextBox 5"/>
          <p:cNvSpPr txBox="1"/>
          <p:nvPr/>
        </p:nvSpPr>
        <p:spPr>
          <a:xfrm>
            <a:off x="8746434" y="5637475"/>
            <a:ext cx="1240404" cy="369332"/>
          </a:xfrm>
          <a:prstGeom prst="rect">
            <a:avLst/>
          </a:prstGeom>
          <a:noFill/>
        </p:spPr>
        <p:txBody>
          <a:bodyPr wrap="square" rtlCol="0">
            <a:spAutoFit/>
          </a:bodyPr>
          <a:lstStyle/>
          <a:p>
            <a:r>
              <a:rPr lang="en-CA" dirty="0" smtClean="0"/>
              <a:t>11</a:t>
            </a:r>
            <a:endParaRPr lang="en-CA" dirty="0"/>
          </a:p>
        </p:txBody>
      </p:sp>
    </p:spTree>
    <p:extLst>
      <p:ext uri="{BB962C8B-B14F-4D97-AF65-F5344CB8AC3E}">
        <p14:creationId xmlns:p14="http://schemas.microsoft.com/office/powerpoint/2010/main" val="854085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41701" y="865728"/>
            <a:ext cx="6966774" cy="936104"/>
          </a:xfrm>
        </p:spPr>
        <p:txBody>
          <a:bodyPr>
            <a:normAutofit fontScale="90000"/>
          </a:bodyPr>
          <a:lstStyle/>
          <a:p>
            <a:r>
              <a:rPr lang="en-CA" sz="3200" dirty="0">
                <a:latin typeface="+mn-lt"/>
              </a:rPr>
              <a:t>Freight Trucking Statistical Program (FTS)</a:t>
            </a:r>
            <a:r>
              <a:rPr lang="en-CA" sz="3200" dirty="0"/>
              <a:t/>
            </a:r>
            <a:br>
              <a:rPr lang="en-CA" sz="3200" dirty="0"/>
            </a:br>
            <a:r>
              <a:rPr lang="en-CA" sz="3200" dirty="0"/>
              <a:t>Mode </a:t>
            </a:r>
            <a:r>
              <a:rPr lang="en-CA" sz="3200" dirty="0" smtClean="0"/>
              <a:t>1-</a:t>
            </a:r>
            <a:r>
              <a:rPr lang="en-CA" sz="3200" dirty="0" smtClean="0">
                <a:solidFill>
                  <a:schemeClr val="tx1"/>
                </a:solidFill>
              </a:rPr>
              <a:t>Transition to Production (Pilot)</a:t>
            </a:r>
            <a:endParaRPr lang="fr-CA" sz="3200" dirty="0">
              <a:solidFill>
                <a:schemeClr val="tx1"/>
              </a:solidFill>
            </a:endParaRPr>
          </a:p>
        </p:txBody>
      </p:sp>
      <p:sp>
        <p:nvSpPr>
          <p:cNvPr id="2" name="TextBox 1"/>
          <p:cNvSpPr txBox="1"/>
          <p:nvPr/>
        </p:nvSpPr>
        <p:spPr>
          <a:xfrm>
            <a:off x="341701" y="1721407"/>
            <a:ext cx="8004050" cy="4247317"/>
          </a:xfrm>
          <a:prstGeom prst="rect">
            <a:avLst/>
          </a:prstGeom>
          <a:noFill/>
        </p:spPr>
        <p:txBody>
          <a:bodyPr wrap="square" rtlCol="0">
            <a:spAutoFit/>
          </a:bodyPr>
          <a:lstStyle/>
          <a:p>
            <a:r>
              <a:rPr lang="en-CA" dirty="0"/>
              <a:t>The pilot requires us to work with many different teams at Statistics </a:t>
            </a:r>
            <a:r>
              <a:rPr lang="en-CA" dirty="0" smtClean="0"/>
              <a:t>Canada. </a:t>
            </a:r>
            <a:r>
              <a:rPr lang="en-CA" dirty="0"/>
              <a:t>This pilot helps them plan for and adapt to the changes that are coming. </a:t>
            </a:r>
            <a:endParaRPr lang="en-CA" dirty="0" smtClean="0"/>
          </a:p>
          <a:p>
            <a:r>
              <a:rPr lang="en-CA" dirty="0" smtClean="0"/>
              <a:t>Challenges:</a:t>
            </a:r>
          </a:p>
          <a:p>
            <a:pPr marL="285750" indent="-285750">
              <a:buFont typeface="Arial" panose="020B0604020202020204" pitchFamily="34" charset="0"/>
              <a:buChar char="•"/>
            </a:pPr>
            <a:r>
              <a:rPr lang="en-CA" dirty="0" smtClean="0"/>
              <a:t>Most of the teams we are working with are </a:t>
            </a:r>
            <a:r>
              <a:rPr lang="en-CA" dirty="0"/>
              <a:t>new to Machine </a:t>
            </a:r>
            <a:r>
              <a:rPr lang="en-CA" dirty="0" smtClean="0"/>
              <a:t>Learning so we have to do a lot of</a:t>
            </a:r>
            <a:r>
              <a:rPr lang="en-CA" dirty="0"/>
              <a:t> </a:t>
            </a:r>
            <a:r>
              <a:rPr lang="en-CA" dirty="0" smtClean="0"/>
              <a:t>evangelising, teaching and reassuring as we go</a:t>
            </a:r>
          </a:p>
          <a:p>
            <a:pPr marL="285750" indent="-285750">
              <a:buFont typeface="Arial" panose="020B0604020202020204" pitchFamily="34" charset="0"/>
              <a:buChar char="•"/>
            </a:pPr>
            <a:r>
              <a:rPr lang="en-CA" dirty="0" smtClean="0"/>
              <a:t>We are integrating this model into Statistics Canada wide tools, some of which are still under development. </a:t>
            </a:r>
          </a:p>
          <a:p>
            <a:endParaRPr lang="en-CA" dirty="0"/>
          </a:p>
          <a:p>
            <a:r>
              <a:rPr lang="en-CA" dirty="0" smtClean="0"/>
              <a:t>Another important aspect of the pilot is to test out the Quality </a:t>
            </a:r>
            <a:r>
              <a:rPr lang="en-CA" dirty="0"/>
              <a:t>Assurance framework that Methodology </a:t>
            </a:r>
            <a:r>
              <a:rPr lang="en-CA" dirty="0" smtClean="0"/>
              <a:t>developed. A small sample of </a:t>
            </a:r>
            <a:r>
              <a:rPr lang="en-CA" dirty="0"/>
              <a:t>the </a:t>
            </a:r>
            <a:r>
              <a:rPr lang="en-CA" dirty="0" smtClean="0"/>
              <a:t>product </a:t>
            </a:r>
            <a:r>
              <a:rPr lang="en-CA" dirty="0"/>
              <a:t>descriptions </a:t>
            </a:r>
            <a:r>
              <a:rPr lang="en-CA" dirty="0" smtClean="0"/>
              <a:t>are taken (~1200 </a:t>
            </a:r>
            <a:r>
              <a:rPr lang="en-CA" dirty="0"/>
              <a:t>across 100 strata) and </a:t>
            </a:r>
            <a:r>
              <a:rPr lang="en-CA" dirty="0" smtClean="0"/>
              <a:t>given to the clients to manually code. The results of the manual coding are then compared with the results of the ML coding for each of the product descriptions. Quality metrics are calculated from this comparison. </a:t>
            </a:r>
          </a:p>
          <a:p>
            <a:pPr marL="285750" indent="-285750">
              <a:buFont typeface="Arial" panose="020B0604020202020204" pitchFamily="34" charset="0"/>
              <a:buChar char="•"/>
            </a:pPr>
            <a:endParaRPr lang="en-CA" dirty="0" smtClean="0"/>
          </a:p>
        </p:txBody>
      </p:sp>
      <p:sp>
        <p:nvSpPr>
          <p:cNvPr id="6" name="TextBox 5"/>
          <p:cNvSpPr txBox="1"/>
          <p:nvPr/>
        </p:nvSpPr>
        <p:spPr>
          <a:xfrm>
            <a:off x="8746434" y="5637475"/>
            <a:ext cx="1240404" cy="369332"/>
          </a:xfrm>
          <a:prstGeom prst="rect">
            <a:avLst/>
          </a:prstGeom>
          <a:noFill/>
        </p:spPr>
        <p:txBody>
          <a:bodyPr wrap="square" rtlCol="0">
            <a:spAutoFit/>
          </a:bodyPr>
          <a:lstStyle/>
          <a:p>
            <a:r>
              <a:rPr lang="en-CA" dirty="0" smtClean="0"/>
              <a:t>12</a:t>
            </a:r>
            <a:endParaRPr lang="en-CA" dirty="0"/>
          </a:p>
        </p:txBody>
      </p:sp>
    </p:spTree>
    <p:extLst>
      <p:ext uri="{BB962C8B-B14F-4D97-AF65-F5344CB8AC3E}">
        <p14:creationId xmlns:p14="http://schemas.microsoft.com/office/powerpoint/2010/main" val="3037852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01744" y="825798"/>
            <a:ext cx="6966774" cy="936104"/>
          </a:xfrm>
        </p:spPr>
        <p:txBody>
          <a:bodyPr>
            <a:normAutofit fontScale="90000"/>
          </a:bodyPr>
          <a:lstStyle/>
          <a:p>
            <a:r>
              <a:rPr lang="en-CA" sz="3600" dirty="0">
                <a:latin typeface="+mn-lt"/>
              </a:rPr>
              <a:t>Freight Trucking Statistical Program (FTS)</a:t>
            </a:r>
            <a:br>
              <a:rPr lang="en-CA" sz="3600" dirty="0">
                <a:latin typeface="+mn-lt"/>
              </a:rPr>
            </a:br>
            <a:r>
              <a:rPr lang="en-CA" sz="3500" dirty="0" smtClean="0">
                <a:solidFill>
                  <a:schemeClr val="tx1"/>
                </a:solidFill>
              </a:rPr>
              <a:t>Production</a:t>
            </a:r>
            <a:endParaRPr lang="fr-CA" sz="3500" dirty="0">
              <a:solidFill>
                <a:schemeClr val="tx1"/>
              </a:solidFill>
            </a:endParaRPr>
          </a:p>
        </p:txBody>
      </p:sp>
      <p:sp>
        <p:nvSpPr>
          <p:cNvPr id="2" name="TextBox 1"/>
          <p:cNvSpPr txBox="1"/>
          <p:nvPr/>
        </p:nvSpPr>
        <p:spPr>
          <a:xfrm>
            <a:off x="401744" y="1668250"/>
            <a:ext cx="8004050" cy="3862596"/>
          </a:xfrm>
          <a:prstGeom prst="rect">
            <a:avLst/>
          </a:prstGeom>
          <a:noFill/>
        </p:spPr>
        <p:txBody>
          <a:bodyPr wrap="square" rtlCol="0">
            <a:spAutoFit/>
          </a:bodyPr>
          <a:lstStyle/>
          <a:p>
            <a:r>
              <a:rPr lang="en-CA" sz="1700" dirty="0"/>
              <a:t>The final phase is Production. Production will look very different for every project</a:t>
            </a:r>
            <a:r>
              <a:rPr lang="en-CA" sz="1700" dirty="0" smtClean="0"/>
              <a:t>. For FTS we still need to plan who </a:t>
            </a:r>
            <a:r>
              <a:rPr lang="en-CA" sz="1700" dirty="0"/>
              <a:t>is responsible for monitoring the quality of the models’ outputs and retraining the models when </a:t>
            </a:r>
            <a:r>
              <a:rPr lang="en-CA" sz="1700" dirty="0" smtClean="0"/>
              <a:t>necessary.  </a:t>
            </a:r>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sz="1700" dirty="0" smtClean="0"/>
          </a:p>
          <a:p>
            <a:endParaRPr lang="en-CA" sz="1700" dirty="0" smtClean="0"/>
          </a:p>
          <a:p>
            <a:r>
              <a:rPr lang="en-CA" sz="1700" dirty="0" smtClean="0"/>
              <a:t>The Quality Assurance Framework will continued to be used to monitor the quality of the results from the model over time and help decide when the model needs to be retrained. </a:t>
            </a:r>
            <a:endParaRPr lang="en-CA" sz="1700" dirty="0"/>
          </a:p>
        </p:txBody>
      </p:sp>
      <p:graphicFrame>
        <p:nvGraphicFramePr>
          <p:cNvPr id="8" name="Diagram 7"/>
          <p:cNvGraphicFramePr/>
          <p:nvPr>
            <p:extLst>
              <p:ext uri="{D42A27DB-BD31-4B8C-83A1-F6EECF244321}">
                <p14:modId xmlns:p14="http://schemas.microsoft.com/office/powerpoint/2010/main" val="576600758"/>
              </p:ext>
            </p:extLst>
          </p:nvPr>
        </p:nvGraphicFramePr>
        <p:xfrm>
          <a:off x="1831056" y="2824679"/>
          <a:ext cx="5655594" cy="2219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ight Arrow 8"/>
          <p:cNvSpPr/>
          <p:nvPr/>
        </p:nvSpPr>
        <p:spPr>
          <a:xfrm flipH="1">
            <a:off x="2847798" y="4414855"/>
            <a:ext cx="693420" cy="256359"/>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ight Arrow 22"/>
          <p:cNvSpPr/>
          <p:nvPr/>
        </p:nvSpPr>
        <p:spPr>
          <a:xfrm rot="10800000" flipH="1">
            <a:off x="2847798" y="3118170"/>
            <a:ext cx="693420" cy="244045"/>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1183348" y="4424993"/>
            <a:ext cx="1664449" cy="246221"/>
          </a:xfrm>
          <a:prstGeom prst="rect">
            <a:avLst/>
          </a:prstGeom>
          <a:noFill/>
        </p:spPr>
        <p:txBody>
          <a:bodyPr wrap="square" rtlCol="0">
            <a:spAutoFit/>
          </a:bodyPr>
          <a:lstStyle/>
          <a:p>
            <a:r>
              <a:rPr lang="en-CA" sz="1000" dirty="0"/>
              <a:t>Model requires </a:t>
            </a:r>
            <a:r>
              <a:rPr lang="en-CA" sz="1000" dirty="0" smtClean="0"/>
              <a:t>retraining</a:t>
            </a:r>
            <a:endParaRPr lang="en-CA" sz="1000" dirty="0"/>
          </a:p>
        </p:txBody>
      </p:sp>
      <p:sp>
        <p:nvSpPr>
          <p:cNvPr id="10" name="TextBox 9"/>
          <p:cNvSpPr txBox="1"/>
          <p:nvPr/>
        </p:nvSpPr>
        <p:spPr>
          <a:xfrm>
            <a:off x="1183347" y="3115995"/>
            <a:ext cx="1664449" cy="246221"/>
          </a:xfrm>
          <a:prstGeom prst="rect">
            <a:avLst/>
          </a:prstGeom>
          <a:noFill/>
        </p:spPr>
        <p:txBody>
          <a:bodyPr wrap="square" rtlCol="0">
            <a:spAutoFit/>
          </a:bodyPr>
          <a:lstStyle/>
          <a:p>
            <a:r>
              <a:rPr lang="en-CA" sz="1000" dirty="0"/>
              <a:t>Model is Production ready </a:t>
            </a:r>
          </a:p>
        </p:txBody>
      </p:sp>
      <p:sp>
        <p:nvSpPr>
          <p:cNvPr id="11" name="TextBox 10"/>
          <p:cNvSpPr txBox="1"/>
          <p:nvPr/>
        </p:nvSpPr>
        <p:spPr>
          <a:xfrm>
            <a:off x="8746434" y="5637475"/>
            <a:ext cx="1240404" cy="369332"/>
          </a:xfrm>
          <a:prstGeom prst="rect">
            <a:avLst/>
          </a:prstGeom>
          <a:noFill/>
        </p:spPr>
        <p:txBody>
          <a:bodyPr wrap="square" rtlCol="0">
            <a:spAutoFit/>
          </a:bodyPr>
          <a:lstStyle/>
          <a:p>
            <a:r>
              <a:rPr lang="en-CA" dirty="0" smtClean="0"/>
              <a:t>13</a:t>
            </a:r>
            <a:endParaRPr lang="en-CA" dirty="0"/>
          </a:p>
        </p:txBody>
      </p:sp>
    </p:spTree>
    <p:extLst>
      <p:ext uri="{BB962C8B-B14F-4D97-AF65-F5344CB8AC3E}">
        <p14:creationId xmlns:p14="http://schemas.microsoft.com/office/powerpoint/2010/main" val="2389627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41180" y="1636871"/>
            <a:ext cx="7642430" cy="1923521"/>
            <a:chOff x="-151987" y="1752600"/>
            <a:chExt cx="8676862" cy="838200"/>
          </a:xfrm>
        </p:grpSpPr>
        <p:sp>
          <p:nvSpPr>
            <p:cNvPr id="8" name="Rectangle 7"/>
            <p:cNvSpPr/>
            <p:nvPr>
              <p:custDataLst>
                <p:tags r:id="rId3"/>
              </p:custDataLst>
            </p:nvPr>
          </p:nvSpPr>
          <p:spPr>
            <a:xfrm>
              <a:off x="619125" y="1752600"/>
              <a:ext cx="7905750" cy="838200"/>
            </a:xfrm>
            <a:prstGeom prst="rect">
              <a:avLst/>
            </a:prstGeom>
            <a:noFill/>
            <a:ln w="19050">
              <a:solidFill>
                <a:srgbClr val="4280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Pentagon 8"/>
            <p:cNvSpPr/>
            <p:nvPr>
              <p:custDataLst>
                <p:tags r:id="rId4"/>
              </p:custDataLst>
            </p:nvPr>
          </p:nvSpPr>
          <p:spPr>
            <a:xfrm>
              <a:off x="-151987" y="1752600"/>
              <a:ext cx="1271907" cy="838200"/>
            </a:xfrm>
            <a:prstGeom prst="homePlate">
              <a:avLst>
                <a:gd name="adj" fmla="val 29361"/>
              </a:avLst>
            </a:prstGeom>
            <a:solidFill>
              <a:srgbClr val="4280D5"/>
            </a:solidFill>
            <a:ln w="19050">
              <a:solidFill>
                <a:srgbClr val="4280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10" name="Rectangle 9"/>
          <p:cNvSpPr/>
          <p:nvPr/>
        </p:nvSpPr>
        <p:spPr>
          <a:xfrm>
            <a:off x="1675033" y="1709385"/>
            <a:ext cx="5409037" cy="926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000" dirty="0" smtClean="0">
              <a:solidFill>
                <a:schemeClr val="tx1"/>
              </a:solidFill>
            </a:endParaRPr>
          </a:p>
          <a:p>
            <a:r>
              <a:rPr lang="en-CA" sz="1400" b="1" dirty="0" smtClean="0">
                <a:solidFill>
                  <a:schemeClr val="tx1"/>
                </a:solidFill>
              </a:rPr>
              <a:t>DSA </a:t>
            </a:r>
            <a:r>
              <a:rPr lang="en-CA" sz="1400" b="1" dirty="0">
                <a:solidFill>
                  <a:schemeClr val="tx1"/>
                </a:solidFill>
              </a:rPr>
              <a:t>GitHub </a:t>
            </a:r>
            <a:r>
              <a:rPr lang="en-CA" sz="1400" b="1" dirty="0" smtClean="0">
                <a:solidFill>
                  <a:schemeClr val="tx1"/>
                </a:solidFill>
              </a:rPr>
              <a:t>page </a:t>
            </a:r>
            <a:r>
              <a:rPr lang="en-CA" sz="1400" u="sng" dirty="0">
                <a:hlinkClick r:id="rId6"/>
              </a:rPr>
              <a:t>https://</a:t>
            </a:r>
            <a:r>
              <a:rPr lang="en-CA" sz="1400" u="sng" dirty="0" smtClean="0">
                <a:hlinkClick r:id="rId6"/>
              </a:rPr>
              <a:t>github.com/dsa-statcan</a:t>
            </a:r>
            <a:endParaRPr lang="en-CA" sz="1400" u="sng" dirty="0" smtClean="0"/>
          </a:p>
          <a:p>
            <a:endParaRPr lang="en-CA" sz="1200" b="1" dirty="0" smtClean="0">
              <a:solidFill>
                <a:schemeClr val="tx1"/>
              </a:solidFill>
              <a:cs typeface="Arial" pitchFamily="34" charset="0"/>
            </a:endParaRPr>
          </a:p>
          <a:p>
            <a:r>
              <a:rPr lang="en-CA" sz="1400" b="1" dirty="0" smtClean="0">
                <a:solidFill>
                  <a:schemeClr val="tx1"/>
                </a:solidFill>
                <a:cs typeface="Arial" pitchFamily="34" charset="0"/>
              </a:rPr>
              <a:t>Image processing interdepartmental </a:t>
            </a:r>
            <a:r>
              <a:rPr lang="en-CA" sz="1400" b="1" dirty="0" err="1" smtClean="0">
                <a:solidFill>
                  <a:schemeClr val="tx1"/>
                </a:solidFill>
                <a:cs typeface="Arial" pitchFamily="34" charset="0"/>
              </a:rPr>
              <a:t>CoP</a:t>
            </a:r>
            <a:r>
              <a:rPr lang="en-CA" sz="1400" b="1" dirty="0" smtClean="0">
                <a:solidFill>
                  <a:schemeClr val="tx1"/>
                </a:solidFill>
                <a:cs typeface="Arial" pitchFamily="34" charset="0"/>
              </a:rPr>
              <a:t> </a:t>
            </a:r>
          </a:p>
          <a:p>
            <a:pPr lvl="1"/>
            <a:r>
              <a:rPr lang="en-CA" sz="1200" b="1" dirty="0" smtClean="0">
                <a:solidFill>
                  <a:schemeClr val="tx1"/>
                </a:solidFill>
                <a:cs typeface="Arial" pitchFamily="34" charset="0"/>
              </a:rPr>
              <a:t>Contact</a:t>
            </a:r>
            <a:r>
              <a:rPr lang="en-CA" sz="1200" dirty="0" smtClean="0">
                <a:solidFill>
                  <a:schemeClr val="tx1"/>
                </a:solidFill>
                <a:cs typeface="Arial" pitchFamily="34" charset="0"/>
              </a:rPr>
              <a:t>: Nick Denis </a:t>
            </a:r>
            <a:r>
              <a:rPr lang="en-CA" sz="1200" dirty="0" smtClean="0">
                <a:solidFill>
                  <a:schemeClr val="tx1"/>
                </a:solidFill>
                <a:cs typeface="Arial" pitchFamily="34" charset="0"/>
                <a:hlinkClick r:id="rId7"/>
              </a:rPr>
              <a:t>nicholas.denis2@canada.ca</a:t>
            </a:r>
            <a:r>
              <a:rPr lang="en-CA" sz="1200" dirty="0" smtClean="0">
                <a:solidFill>
                  <a:schemeClr val="tx1"/>
                </a:solidFill>
                <a:cs typeface="Arial" pitchFamily="34" charset="0"/>
              </a:rPr>
              <a:t> </a:t>
            </a:r>
            <a:endParaRPr lang="en-US" sz="1200" dirty="0">
              <a:solidFill>
                <a:schemeClr val="tx1"/>
              </a:solidFill>
              <a:cs typeface="Arial" pitchFamily="34" charset="0"/>
            </a:endParaRPr>
          </a:p>
        </p:txBody>
      </p:sp>
      <p:grpSp>
        <p:nvGrpSpPr>
          <p:cNvPr id="11" name="Group 10"/>
          <p:cNvGrpSpPr/>
          <p:nvPr/>
        </p:nvGrpSpPr>
        <p:grpSpPr>
          <a:xfrm>
            <a:off x="241180" y="3792239"/>
            <a:ext cx="7642431" cy="1922885"/>
            <a:chOff x="70525" y="2772032"/>
            <a:chExt cx="8454350" cy="838200"/>
          </a:xfrm>
        </p:grpSpPr>
        <p:sp>
          <p:nvSpPr>
            <p:cNvPr id="12" name="Rectangle 11"/>
            <p:cNvSpPr/>
            <p:nvPr>
              <p:custDataLst>
                <p:tags r:id="rId1"/>
              </p:custDataLst>
            </p:nvPr>
          </p:nvSpPr>
          <p:spPr>
            <a:xfrm>
              <a:off x="619125" y="2772032"/>
              <a:ext cx="7905750" cy="838200"/>
            </a:xfrm>
            <a:prstGeom prst="rect">
              <a:avLst/>
            </a:prstGeom>
            <a:noFill/>
            <a:ln w="19050">
              <a:solidFill>
                <a:srgbClr val="4280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Pentagon 12"/>
            <p:cNvSpPr/>
            <p:nvPr>
              <p:custDataLst>
                <p:tags r:id="rId2"/>
              </p:custDataLst>
            </p:nvPr>
          </p:nvSpPr>
          <p:spPr>
            <a:xfrm>
              <a:off x="70525" y="2772032"/>
              <a:ext cx="1239291" cy="838200"/>
            </a:xfrm>
            <a:prstGeom prst="homePlate">
              <a:avLst>
                <a:gd name="adj" fmla="val 29361"/>
              </a:avLst>
            </a:prstGeom>
            <a:solidFill>
              <a:srgbClr val="4280D5"/>
            </a:solidFill>
            <a:ln w="19050">
              <a:solidFill>
                <a:srgbClr val="4280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cs typeface="Arial" pitchFamily="34" charset="0"/>
                </a:rPr>
                <a:t>Internal</a:t>
              </a:r>
              <a:endParaRPr lang="en-US" dirty="0"/>
            </a:p>
          </p:txBody>
        </p:sp>
      </p:grpSp>
      <p:sp>
        <p:nvSpPr>
          <p:cNvPr id="14" name="Rectangle 13"/>
          <p:cNvSpPr/>
          <p:nvPr/>
        </p:nvSpPr>
        <p:spPr>
          <a:xfrm>
            <a:off x="1594615" y="3792238"/>
            <a:ext cx="6564647" cy="1691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chemeClr val="tx1"/>
                </a:solidFill>
              </a:rPr>
              <a:t> </a:t>
            </a:r>
          </a:p>
          <a:p>
            <a:r>
              <a:rPr lang="en-CA" sz="1400" b="1" dirty="0">
                <a:solidFill>
                  <a:schemeClr val="tx1"/>
                </a:solidFill>
              </a:rPr>
              <a:t>Applied ML </a:t>
            </a:r>
            <a:r>
              <a:rPr lang="en-CA" sz="1400" b="1" dirty="0" err="1">
                <a:solidFill>
                  <a:schemeClr val="tx1"/>
                </a:solidFill>
              </a:rPr>
              <a:t>CoP</a:t>
            </a:r>
            <a:r>
              <a:rPr lang="en-CA" sz="1400" b="1" dirty="0">
                <a:solidFill>
                  <a:schemeClr val="tx1"/>
                </a:solidFill>
              </a:rPr>
              <a:t>: Text classification and Natural Language Processing </a:t>
            </a:r>
            <a:endParaRPr lang="en-CA" sz="1400" b="1" dirty="0" smtClean="0">
              <a:solidFill>
                <a:schemeClr val="tx1"/>
              </a:solidFill>
            </a:endParaRPr>
          </a:p>
          <a:p>
            <a:r>
              <a:rPr lang="en-CA" sz="1200" dirty="0" smtClean="0">
                <a:solidFill>
                  <a:schemeClr val="tx1"/>
                </a:solidFill>
              </a:rPr>
              <a:t>(</a:t>
            </a:r>
            <a:r>
              <a:rPr lang="en-CA" sz="1200" dirty="0">
                <a:solidFill>
                  <a:schemeClr val="tx1"/>
                </a:solidFill>
              </a:rPr>
              <a:t>Internal but is opened to external </a:t>
            </a:r>
            <a:r>
              <a:rPr lang="en-CA" sz="1200" dirty="0" smtClean="0">
                <a:solidFill>
                  <a:schemeClr val="tx1"/>
                </a:solidFill>
              </a:rPr>
              <a:t>participants)</a:t>
            </a:r>
          </a:p>
          <a:p>
            <a:pPr lvl="1"/>
            <a:r>
              <a:rPr lang="en-CA" sz="1200" b="1" dirty="0" smtClean="0">
                <a:solidFill>
                  <a:schemeClr val="tx1"/>
                </a:solidFill>
              </a:rPr>
              <a:t>Confluence page</a:t>
            </a:r>
            <a:r>
              <a:rPr lang="en-CA" sz="1200" dirty="0" smtClean="0">
                <a:solidFill>
                  <a:schemeClr val="tx1"/>
                </a:solidFill>
              </a:rPr>
              <a:t>:</a:t>
            </a:r>
            <a:r>
              <a:rPr lang="en-CA" sz="1200" b="1" dirty="0" smtClean="0">
                <a:solidFill>
                  <a:schemeClr val="tx1"/>
                </a:solidFill>
              </a:rPr>
              <a:t> </a:t>
            </a:r>
            <a:r>
              <a:rPr lang="en-CA" sz="1200" dirty="0" smtClean="0">
                <a:solidFill>
                  <a:schemeClr val="tx1"/>
                </a:solidFill>
                <a:hlinkClick r:id="rId8"/>
              </a:rPr>
              <a:t>https://confluence.statcan.ca/pages/viewpage.action?pageId=453618258</a:t>
            </a:r>
            <a:endParaRPr lang="en-CA" sz="1200" dirty="0" smtClean="0">
              <a:solidFill>
                <a:schemeClr val="tx1"/>
              </a:solidFill>
            </a:endParaRPr>
          </a:p>
          <a:p>
            <a:pPr lvl="1"/>
            <a:r>
              <a:rPr lang="en-CA" sz="1200" b="1" dirty="0" smtClean="0">
                <a:solidFill>
                  <a:schemeClr val="tx1"/>
                </a:solidFill>
              </a:rPr>
              <a:t>Contact</a:t>
            </a:r>
            <a:r>
              <a:rPr lang="en-CA" sz="1200" dirty="0" smtClean="0">
                <a:solidFill>
                  <a:schemeClr val="tx1"/>
                </a:solidFill>
              </a:rPr>
              <a:t>: Monica Pickard </a:t>
            </a:r>
            <a:r>
              <a:rPr lang="en-CA" sz="1200" dirty="0" smtClean="0">
                <a:solidFill>
                  <a:schemeClr val="tx1"/>
                </a:solidFill>
                <a:hlinkClick r:id="rId9"/>
              </a:rPr>
              <a:t>monica.pickard@canada.ca</a:t>
            </a:r>
            <a:r>
              <a:rPr lang="en-CA" sz="1200" dirty="0" smtClean="0">
                <a:solidFill>
                  <a:schemeClr val="tx1"/>
                </a:solidFill>
              </a:rPr>
              <a:t> </a:t>
            </a:r>
            <a:endParaRPr lang="en-CA" sz="1200" dirty="0">
              <a:solidFill>
                <a:schemeClr val="tx1"/>
              </a:solidFill>
            </a:endParaRPr>
          </a:p>
          <a:p>
            <a:r>
              <a:rPr lang="en-CA" sz="1200" dirty="0">
                <a:solidFill>
                  <a:schemeClr val="tx1"/>
                </a:solidFill>
              </a:rPr>
              <a:t> </a:t>
            </a:r>
          </a:p>
        </p:txBody>
      </p:sp>
      <p:sp>
        <p:nvSpPr>
          <p:cNvPr id="2" name="TextBox 1"/>
          <p:cNvSpPr txBox="1"/>
          <p:nvPr/>
        </p:nvSpPr>
        <p:spPr>
          <a:xfrm>
            <a:off x="1675033" y="613835"/>
            <a:ext cx="5924574" cy="630942"/>
          </a:xfrm>
          <a:prstGeom prst="rect">
            <a:avLst/>
          </a:prstGeom>
          <a:noFill/>
        </p:spPr>
        <p:txBody>
          <a:bodyPr wrap="square" rtlCol="0">
            <a:spAutoFit/>
          </a:bodyPr>
          <a:lstStyle/>
          <a:p>
            <a:r>
              <a:rPr lang="en-CA" sz="3500" dirty="0" smtClean="0"/>
              <a:t>Communication Effort</a:t>
            </a:r>
            <a:endParaRPr lang="en-CA" sz="3500" dirty="0"/>
          </a:p>
        </p:txBody>
      </p:sp>
      <p:sp>
        <p:nvSpPr>
          <p:cNvPr id="3" name="TextBox 2"/>
          <p:cNvSpPr txBox="1"/>
          <p:nvPr/>
        </p:nvSpPr>
        <p:spPr>
          <a:xfrm>
            <a:off x="8722581" y="5629523"/>
            <a:ext cx="842838" cy="369332"/>
          </a:xfrm>
          <a:prstGeom prst="rect">
            <a:avLst/>
          </a:prstGeom>
          <a:noFill/>
        </p:spPr>
        <p:txBody>
          <a:bodyPr wrap="square" rtlCol="0">
            <a:spAutoFit/>
          </a:bodyPr>
          <a:lstStyle/>
          <a:p>
            <a:r>
              <a:rPr lang="en-CA" dirty="0" smtClean="0"/>
              <a:t>14</a:t>
            </a:r>
            <a:endParaRPr lang="en-CA" dirty="0"/>
          </a:p>
        </p:txBody>
      </p:sp>
      <p:sp>
        <p:nvSpPr>
          <p:cNvPr id="4" name="Rectangle 3"/>
          <p:cNvSpPr/>
          <p:nvPr/>
        </p:nvSpPr>
        <p:spPr>
          <a:xfrm>
            <a:off x="241180" y="1988080"/>
            <a:ext cx="970522" cy="369332"/>
          </a:xfrm>
          <a:prstGeom prst="rect">
            <a:avLst/>
          </a:prstGeom>
        </p:spPr>
        <p:txBody>
          <a:bodyPr wrap="none">
            <a:spAutoFit/>
          </a:bodyPr>
          <a:lstStyle/>
          <a:p>
            <a:r>
              <a:rPr lang="en-US" b="1" dirty="0" smtClean="0">
                <a:cs typeface="Arial" pitchFamily="34" charset="0"/>
              </a:rPr>
              <a:t>External</a:t>
            </a:r>
            <a:endParaRPr lang="en-CA" dirty="0"/>
          </a:p>
        </p:txBody>
      </p:sp>
    </p:spTree>
    <p:extLst>
      <p:ext uri="{BB962C8B-B14F-4D97-AF65-F5344CB8AC3E}">
        <p14:creationId xmlns:p14="http://schemas.microsoft.com/office/powerpoint/2010/main" val="2091470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79BF9-A7BD-6E4A-BE04-D6BE95C74F0D}"/>
              </a:ext>
            </a:extLst>
          </p:cNvPr>
          <p:cNvSpPr>
            <a:spLocks noGrp="1"/>
          </p:cNvSpPr>
          <p:nvPr>
            <p:ph type="title"/>
          </p:nvPr>
        </p:nvSpPr>
        <p:spPr>
          <a:xfrm>
            <a:off x="1148480" y="1405988"/>
            <a:ext cx="4986170" cy="443527"/>
          </a:xfrm>
        </p:spPr>
        <p:txBody>
          <a:bodyPr>
            <a:normAutofit fontScale="90000"/>
          </a:bodyPr>
          <a:lstStyle/>
          <a:p>
            <a:r>
              <a:rPr lang="en-CA" sz="3000" dirty="0">
                <a:solidFill>
                  <a:schemeClr val="tx1"/>
                </a:solidFill>
              </a:rPr>
              <a:t>THANK YOU!</a:t>
            </a:r>
          </a:p>
        </p:txBody>
      </p:sp>
      <p:sp>
        <p:nvSpPr>
          <p:cNvPr id="6" name="Rectangle 5">
            <a:extLst>
              <a:ext uri="{FF2B5EF4-FFF2-40B4-BE49-F238E27FC236}">
                <a16:creationId xmlns:a16="http://schemas.microsoft.com/office/drawing/2014/main" xmlns="" id="{ACBBECDB-590E-DD49-85A9-1A4FCC573D6F}"/>
              </a:ext>
            </a:extLst>
          </p:cNvPr>
          <p:cNvSpPr/>
          <p:nvPr/>
        </p:nvSpPr>
        <p:spPr>
          <a:xfrm>
            <a:off x="1148480" y="2058942"/>
            <a:ext cx="4588769" cy="2031325"/>
          </a:xfrm>
          <a:prstGeom prst="rect">
            <a:avLst/>
          </a:prstGeom>
        </p:spPr>
        <p:txBody>
          <a:bodyPr wrap="square">
            <a:spAutoFit/>
          </a:bodyPr>
          <a:lstStyle/>
          <a:p>
            <a:r>
              <a:rPr lang="en-CA" altLang="en-US" b="1" dirty="0">
                <a:latin typeface="Century Gothic" charset="0"/>
                <a:ea typeface="Century Gothic" charset="0"/>
                <a:cs typeface="Century Gothic" charset="0"/>
              </a:rPr>
              <a:t>For more information,</a:t>
            </a:r>
            <a:br>
              <a:rPr lang="en-CA" altLang="en-US" b="1" dirty="0">
                <a:latin typeface="Century Gothic" charset="0"/>
                <a:ea typeface="Century Gothic" charset="0"/>
                <a:cs typeface="Century Gothic" charset="0"/>
              </a:rPr>
            </a:br>
            <a:r>
              <a:rPr lang="en-CA" altLang="en-US" b="1" dirty="0">
                <a:latin typeface="Century Gothic" charset="0"/>
                <a:ea typeface="Century Gothic" charset="0"/>
                <a:cs typeface="Century Gothic" charset="0"/>
              </a:rPr>
              <a:t>please visit </a:t>
            </a:r>
          </a:p>
          <a:p>
            <a:r>
              <a:rPr lang="en-CA" altLang="en-US" b="1" u="sng" dirty="0">
                <a:solidFill>
                  <a:schemeClr val="accent4">
                    <a:lumMod val="75000"/>
                  </a:schemeClr>
                </a:solidFill>
                <a:latin typeface="Century Gothic" charset="0"/>
                <a:ea typeface="Century Gothic" charset="0"/>
                <a:cs typeface="Century Gothic" charset="0"/>
              </a:rPr>
              <a:t>www.statcan.gc.ca</a:t>
            </a:r>
          </a:p>
          <a:p>
            <a:r>
              <a:rPr lang="en-CA" altLang="en-US" b="1" dirty="0">
                <a:solidFill>
                  <a:srgbClr val="1F324F"/>
                </a:solidFill>
                <a:latin typeface="Century Gothic" charset="0"/>
                <a:ea typeface="Century Gothic" charset="0"/>
                <a:cs typeface="Century Gothic" charset="0"/>
              </a:rPr>
              <a:t/>
            </a:r>
            <a:br>
              <a:rPr lang="en-CA" altLang="en-US" b="1" dirty="0">
                <a:solidFill>
                  <a:srgbClr val="1F324F"/>
                </a:solidFill>
                <a:latin typeface="Century Gothic" charset="0"/>
                <a:ea typeface="Century Gothic" charset="0"/>
                <a:cs typeface="Century Gothic" charset="0"/>
              </a:rPr>
            </a:br>
            <a:endParaRPr lang="en-CA" altLang="en-US" b="1" dirty="0">
              <a:solidFill>
                <a:srgbClr val="1F324F"/>
              </a:solidFill>
              <a:latin typeface="Century Gothic" charset="0"/>
              <a:ea typeface="Century Gothic" charset="0"/>
              <a:cs typeface="Century Gothic" charset="0"/>
            </a:endParaRPr>
          </a:p>
          <a:p>
            <a:r>
              <a:rPr lang="en-CA" altLang="en-US" b="1" dirty="0">
                <a:latin typeface="Century Gothic" charset="0"/>
                <a:ea typeface="Century Gothic" charset="0"/>
                <a:cs typeface="Century Gothic" charset="0"/>
              </a:rPr>
              <a:t>#StatCan100</a:t>
            </a:r>
            <a:r>
              <a:rPr lang="en-CA" altLang="en-US" b="1" dirty="0">
                <a:solidFill>
                  <a:srgbClr val="31708D"/>
                </a:solidFill>
                <a:latin typeface="Century Gothic" charset="0"/>
                <a:ea typeface="Century Gothic" charset="0"/>
                <a:cs typeface="Century Gothic" charset="0"/>
              </a:rPr>
              <a:t/>
            </a:r>
            <a:br>
              <a:rPr lang="en-CA" altLang="en-US" b="1" dirty="0">
                <a:solidFill>
                  <a:srgbClr val="31708D"/>
                </a:solidFill>
                <a:latin typeface="Century Gothic" charset="0"/>
                <a:ea typeface="Century Gothic" charset="0"/>
                <a:cs typeface="Century Gothic" charset="0"/>
              </a:rPr>
            </a:br>
            <a:endParaRPr lang="en-CA" dirty="0"/>
          </a:p>
        </p:txBody>
      </p:sp>
      <p:pic>
        <p:nvPicPr>
          <p:cNvPr id="7" name="Picture 6">
            <a:extLst>
              <a:ext uri="{FF2B5EF4-FFF2-40B4-BE49-F238E27FC236}">
                <a16:creationId xmlns:a16="http://schemas.microsoft.com/office/drawing/2014/main" xmlns="" id="{E372351C-BA35-0F4F-9945-5B136BF54B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5855" y="3902755"/>
            <a:ext cx="375023" cy="375023"/>
          </a:xfrm>
          <a:prstGeom prst="rect">
            <a:avLst/>
          </a:prstGeom>
        </p:spPr>
      </p:pic>
      <p:pic>
        <p:nvPicPr>
          <p:cNvPr id="8" name="Picture 7">
            <a:extLst>
              <a:ext uri="{FF2B5EF4-FFF2-40B4-BE49-F238E27FC236}">
                <a16:creationId xmlns:a16="http://schemas.microsoft.com/office/drawing/2014/main" xmlns="" id="{BC4FDDEB-11AD-E540-BC71-D1B76BBE36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8253" y="3908117"/>
            <a:ext cx="375023" cy="375023"/>
          </a:xfrm>
          <a:prstGeom prst="rect">
            <a:avLst/>
          </a:prstGeom>
        </p:spPr>
      </p:pic>
      <p:pic>
        <p:nvPicPr>
          <p:cNvPr id="9" name="Picture 8">
            <a:extLst>
              <a:ext uri="{FF2B5EF4-FFF2-40B4-BE49-F238E27FC236}">
                <a16:creationId xmlns:a16="http://schemas.microsoft.com/office/drawing/2014/main" xmlns="" id="{C11DA655-5D7C-8141-B7BC-6086A0123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0651" y="3902755"/>
            <a:ext cx="362009" cy="378042"/>
          </a:xfrm>
          <a:prstGeom prst="rect">
            <a:avLst/>
          </a:prstGeom>
        </p:spPr>
      </p:pic>
      <p:sp>
        <p:nvSpPr>
          <p:cNvPr id="10" name="Title 1">
            <a:extLst>
              <a:ext uri="{FF2B5EF4-FFF2-40B4-BE49-F238E27FC236}">
                <a16:creationId xmlns:a16="http://schemas.microsoft.com/office/drawing/2014/main" xmlns="" id="{48679BF9-A7BD-6E4A-BE04-D6BE95C74F0D}"/>
              </a:ext>
            </a:extLst>
          </p:cNvPr>
          <p:cNvSpPr txBox="1">
            <a:spLocks/>
          </p:cNvSpPr>
          <p:nvPr/>
        </p:nvSpPr>
        <p:spPr>
          <a:xfrm>
            <a:off x="2917140" y="2402887"/>
            <a:ext cx="4986170" cy="443527"/>
          </a:xfrm>
          <a:prstGeom prst="rect">
            <a:avLst/>
          </a:prstGeom>
        </p:spPr>
        <p:txBody>
          <a:bodyPr/>
          <a:lstStyle>
            <a:lvl1pPr algn="l" rtl="0" eaLnBrk="1" fontAlgn="base" hangingPunct="1">
              <a:spcBef>
                <a:spcPct val="0"/>
              </a:spcBef>
              <a:spcAft>
                <a:spcPct val="0"/>
              </a:spcAft>
              <a:defRPr sz="3200" b="1" kern="1200">
                <a:solidFill>
                  <a:srgbClr val="1F324F"/>
                </a:solidFill>
                <a:latin typeface="Century Gothic" charset="0"/>
                <a:ea typeface="Century Gothic" charset="0"/>
                <a:cs typeface="Century Gothic" charset="0"/>
              </a:defRPr>
            </a:lvl1pPr>
            <a:lvl2pPr algn="l" rtl="0" eaLnBrk="1" fontAlgn="base" hangingPunct="1">
              <a:spcBef>
                <a:spcPct val="0"/>
              </a:spcBef>
              <a:spcAft>
                <a:spcPct val="0"/>
              </a:spcAft>
              <a:defRPr sz="3200">
                <a:solidFill>
                  <a:schemeClr val="accent2"/>
                </a:solidFill>
                <a:latin typeface="Arial Black" panose="020B0A04020102020204" pitchFamily="34" charset="0"/>
              </a:defRPr>
            </a:lvl2pPr>
            <a:lvl3pPr algn="l" rtl="0" eaLnBrk="1" fontAlgn="base" hangingPunct="1">
              <a:spcBef>
                <a:spcPct val="0"/>
              </a:spcBef>
              <a:spcAft>
                <a:spcPct val="0"/>
              </a:spcAft>
              <a:defRPr sz="3200">
                <a:solidFill>
                  <a:schemeClr val="accent2"/>
                </a:solidFill>
                <a:latin typeface="Arial Black" panose="020B0A04020102020204" pitchFamily="34" charset="0"/>
              </a:defRPr>
            </a:lvl3pPr>
            <a:lvl4pPr algn="l" rtl="0" eaLnBrk="1" fontAlgn="base" hangingPunct="1">
              <a:spcBef>
                <a:spcPct val="0"/>
              </a:spcBef>
              <a:spcAft>
                <a:spcPct val="0"/>
              </a:spcAft>
              <a:defRPr sz="3200">
                <a:solidFill>
                  <a:schemeClr val="accent2"/>
                </a:solidFill>
                <a:latin typeface="Arial Black" panose="020B0A04020102020204" pitchFamily="34" charset="0"/>
              </a:defRPr>
            </a:lvl4pPr>
            <a:lvl5pPr algn="l" rtl="0" eaLnBrk="1" fontAlgn="base" hangingPunct="1">
              <a:spcBef>
                <a:spcPct val="0"/>
              </a:spcBef>
              <a:spcAft>
                <a:spcPct val="0"/>
              </a:spcAft>
              <a:defRPr sz="3200">
                <a:solidFill>
                  <a:schemeClr val="accent2"/>
                </a:solidFill>
                <a:latin typeface="Arial Black" panose="020B0A04020102020204" pitchFamily="34" charset="0"/>
              </a:defRPr>
            </a:lvl5pPr>
            <a:lvl6pPr marL="457200" algn="l" rtl="0" eaLnBrk="1" fontAlgn="base" hangingPunct="1">
              <a:spcBef>
                <a:spcPct val="0"/>
              </a:spcBef>
              <a:spcAft>
                <a:spcPct val="0"/>
              </a:spcAft>
              <a:defRPr sz="3200">
                <a:solidFill>
                  <a:schemeClr val="accent2"/>
                </a:solidFill>
                <a:latin typeface="Arial Black" panose="020B0A04020102020204" pitchFamily="34" charset="0"/>
              </a:defRPr>
            </a:lvl6pPr>
            <a:lvl7pPr marL="914400" algn="l" rtl="0" eaLnBrk="1" fontAlgn="base" hangingPunct="1">
              <a:spcBef>
                <a:spcPct val="0"/>
              </a:spcBef>
              <a:spcAft>
                <a:spcPct val="0"/>
              </a:spcAft>
              <a:defRPr sz="3200">
                <a:solidFill>
                  <a:schemeClr val="accent2"/>
                </a:solidFill>
                <a:latin typeface="Arial Black" panose="020B0A04020102020204" pitchFamily="34" charset="0"/>
              </a:defRPr>
            </a:lvl7pPr>
            <a:lvl8pPr marL="1371600" algn="l" rtl="0" eaLnBrk="1" fontAlgn="base" hangingPunct="1">
              <a:spcBef>
                <a:spcPct val="0"/>
              </a:spcBef>
              <a:spcAft>
                <a:spcPct val="0"/>
              </a:spcAft>
              <a:defRPr sz="3200">
                <a:solidFill>
                  <a:schemeClr val="accent2"/>
                </a:solidFill>
                <a:latin typeface="Arial Black" panose="020B0A04020102020204" pitchFamily="34" charset="0"/>
              </a:defRPr>
            </a:lvl8pPr>
            <a:lvl9pPr marL="1828800" algn="l" rtl="0" eaLnBrk="1" fontAlgn="base" hangingPunct="1">
              <a:spcBef>
                <a:spcPct val="0"/>
              </a:spcBef>
              <a:spcAft>
                <a:spcPct val="0"/>
              </a:spcAft>
              <a:defRPr sz="3200">
                <a:solidFill>
                  <a:schemeClr val="accent2"/>
                </a:solidFill>
                <a:latin typeface="Arial Black" panose="020B0A04020102020204" pitchFamily="34" charset="0"/>
              </a:defRPr>
            </a:lvl9pPr>
          </a:lstStyle>
          <a:p>
            <a:endParaRPr lang="en-CA" sz="3000" dirty="0"/>
          </a:p>
        </p:txBody>
      </p:sp>
      <p:sp>
        <p:nvSpPr>
          <p:cNvPr id="3" name="TextBox 2"/>
          <p:cNvSpPr txBox="1"/>
          <p:nvPr/>
        </p:nvSpPr>
        <p:spPr>
          <a:xfrm>
            <a:off x="8722581" y="5645426"/>
            <a:ext cx="707666" cy="369332"/>
          </a:xfrm>
          <a:prstGeom prst="rect">
            <a:avLst/>
          </a:prstGeom>
          <a:noFill/>
        </p:spPr>
        <p:txBody>
          <a:bodyPr wrap="square" rtlCol="0">
            <a:spAutoFit/>
          </a:bodyPr>
          <a:lstStyle/>
          <a:p>
            <a:r>
              <a:rPr lang="en-CA" dirty="0" smtClean="0"/>
              <a:t>15</a:t>
            </a:r>
            <a:endParaRPr lang="en-CA" dirty="0"/>
          </a:p>
        </p:txBody>
      </p:sp>
    </p:spTree>
    <p:extLst>
      <p:ext uri="{BB962C8B-B14F-4D97-AF65-F5344CB8AC3E}">
        <p14:creationId xmlns:p14="http://schemas.microsoft.com/office/powerpoint/2010/main" val="275380536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6331" y="998730"/>
            <a:ext cx="7438047" cy="702078"/>
          </a:xfrm>
        </p:spPr>
        <p:txBody>
          <a:bodyPr>
            <a:normAutofit/>
          </a:bodyPr>
          <a:lstStyle/>
          <a:p>
            <a:r>
              <a:rPr lang="en-CA" sz="3500" dirty="0" smtClean="0">
                <a:solidFill>
                  <a:schemeClr val="tx1"/>
                </a:solidFill>
                <a:latin typeface="+mn-lt"/>
              </a:rPr>
              <a:t>Appendix A: List of current projects</a:t>
            </a:r>
            <a:endParaRPr lang="fr-CA" sz="3500" dirty="0">
              <a:solidFill>
                <a:schemeClr val="tx1"/>
              </a:solidFill>
              <a:latin typeface="+mn-lt"/>
            </a:endParaRPr>
          </a:p>
        </p:txBody>
      </p:sp>
      <p:sp>
        <p:nvSpPr>
          <p:cNvPr id="3" name="TextBox 2"/>
          <p:cNvSpPr txBox="1"/>
          <p:nvPr/>
        </p:nvSpPr>
        <p:spPr>
          <a:xfrm>
            <a:off x="8746434" y="5637475"/>
            <a:ext cx="1240404" cy="369332"/>
          </a:xfrm>
          <a:prstGeom prst="rect">
            <a:avLst/>
          </a:prstGeom>
          <a:noFill/>
        </p:spPr>
        <p:txBody>
          <a:bodyPr wrap="square" rtlCol="0">
            <a:spAutoFit/>
          </a:bodyPr>
          <a:lstStyle/>
          <a:p>
            <a:r>
              <a:rPr lang="en-CA" dirty="0" smtClean="0"/>
              <a:t>16</a:t>
            </a:r>
            <a:endParaRPr lang="en-CA" dirty="0"/>
          </a:p>
        </p:txBody>
      </p:sp>
      <p:graphicFrame>
        <p:nvGraphicFramePr>
          <p:cNvPr id="27" name="Table 26"/>
          <p:cNvGraphicFramePr>
            <a:graphicFrameLocks noGrp="1"/>
          </p:cNvGraphicFramePr>
          <p:nvPr>
            <p:extLst>
              <p:ext uri="{D42A27DB-BD31-4B8C-83A1-F6EECF244321}">
                <p14:modId xmlns:p14="http://schemas.microsoft.com/office/powerpoint/2010/main" val="1595314542"/>
              </p:ext>
            </p:extLst>
          </p:nvPr>
        </p:nvGraphicFramePr>
        <p:xfrm>
          <a:off x="209550" y="1721708"/>
          <a:ext cx="4133850" cy="4191000"/>
        </p:xfrm>
        <a:graphic>
          <a:graphicData uri="http://schemas.openxmlformats.org/drawingml/2006/table">
            <a:tbl>
              <a:tblPr>
                <a:tableStyleId>{5C22544A-7EE6-4342-B048-85BDC9FD1C3A}</a:tableStyleId>
              </a:tblPr>
              <a:tblGrid>
                <a:gridCol w="4133850"/>
              </a:tblGrid>
              <a:tr h="190500">
                <a:tc>
                  <a:txBody>
                    <a:bodyPr/>
                    <a:lstStyle/>
                    <a:p>
                      <a:pPr algn="l" fontAlgn="t"/>
                      <a:r>
                        <a:rPr lang="en-CA" sz="1800" u="none" strike="noStrike" dirty="0">
                          <a:effectLst/>
                        </a:rPr>
                        <a:t>Canadian Export Reporting System text classification</a:t>
                      </a:r>
                      <a:endParaRPr lang="en-CA" sz="1800" b="0" i="0" u="none" strike="noStrike" dirty="0">
                        <a:solidFill>
                          <a:srgbClr val="000000"/>
                        </a:solidFill>
                        <a:effectLst/>
                        <a:latin typeface="Calibri" panose="020F0502020204030204" pitchFamily="34" charset="0"/>
                      </a:endParaRPr>
                    </a:p>
                  </a:txBody>
                  <a:tcPr marL="9525" marR="9525" marT="9525" marB="0"/>
                </a:tc>
              </a:tr>
              <a:tr h="190500">
                <a:tc>
                  <a:txBody>
                    <a:bodyPr/>
                    <a:lstStyle/>
                    <a:p>
                      <a:pPr algn="l" fontAlgn="t"/>
                      <a:r>
                        <a:rPr lang="en-CA" sz="1800" u="none" strike="noStrike" dirty="0">
                          <a:effectLst/>
                        </a:rPr>
                        <a:t>Agriculture solar panels detection using satellite images</a:t>
                      </a:r>
                      <a:endParaRPr lang="en-CA" sz="1800" b="0" i="0" u="none" strike="noStrike" dirty="0">
                        <a:solidFill>
                          <a:srgbClr val="000000"/>
                        </a:solidFill>
                        <a:effectLst/>
                        <a:latin typeface="Calibri" panose="020F0502020204030204" pitchFamily="34" charset="0"/>
                      </a:endParaRPr>
                    </a:p>
                  </a:txBody>
                  <a:tcPr marL="9525" marR="9525" marT="9525" marB="0"/>
                </a:tc>
              </a:tr>
              <a:tr h="190500">
                <a:tc>
                  <a:txBody>
                    <a:bodyPr/>
                    <a:lstStyle/>
                    <a:p>
                      <a:pPr algn="l" fontAlgn="t"/>
                      <a:r>
                        <a:rPr lang="en-CA" sz="1800" u="none" strike="noStrike" dirty="0">
                          <a:effectLst/>
                        </a:rPr>
                        <a:t>News business sentiment indicators</a:t>
                      </a:r>
                      <a:endParaRPr lang="en-CA" sz="1800" b="0" i="0" u="none" strike="noStrike" dirty="0">
                        <a:solidFill>
                          <a:srgbClr val="000000"/>
                        </a:solidFill>
                        <a:effectLst/>
                        <a:latin typeface="Calibri" panose="020F0502020204030204" pitchFamily="34" charset="0"/>
                      </a:endParaRPr>
                    </a:p>
                  </a:txBody>
                  <a:tcPr marL="9525" marR="9525" marT="9525" marB="0"/>
                </a:tc>
              </a:tr>
              <a:tr h="190500">
                <a:tc>
                  <a:txBody>
                    <a:bodyPr/>
                    <a:lstStyle/>
                    <a:p>
                      <a:pPr algn="l" fontAlgn="t"/>
                      <a:r>
                        <a:rPr lang="en-CA" sz="1800" u="none" strike="noStrike" dirty="0">
                          <a:effectLst/>
                        </a:rPr>
                        <a:t>Transfer Learning for scanner data NAPCS classification</a:t>
                      </a:r>
                      <a:endParaRPr lang="en-CA" sz="1800" b="0" i="0" u="none" strike="noStrike" dirty="0">
                        <a:solidFill>
                          <a:srgbClr val="000000"/>
                        </a:solidFill>
                        <a:effectLst/>
                        <a:latin typeface="Calibri" panose="020F0502020204030204" pitchFamily="34" charset="0"/>
                      </a:endParaRPr>
                    </a:p>
                  </a:txBody>
                  <a:tcPr marL="9525" marR="9525" marT="9525" marB="0"/>
                </a:tc>
              </a:tr>
              <a:tr h="190500">
                <a:tc>
                  <a:txBody>
                    <a:bodyPr/>
                    <a:lstStyle/>
                    <a:p>
                      <a:pPr algn="l" fontAlgn="t"/>
                      <a:r>
                        <a:rPr lang="en-CA" sz="1800" u="none" strike="noStrike" dirty="0">
                          <a:effectLst/>
                        </a:rPr>
                        <a:t>Agriculture livestock traceability movements prediction</a:t>
                      </a:r>
                      <a:endParaRPr lang="en-CA" sz="1800" b="0" i="0" u="none" strike="noStrike" dirty="0">
                        <a:solidFill>
                          <a:srgbClr val="000000"/>
                        </a:solidFill>
                        <a:effectLst/>
                        <a:latin typeface="Calibri" panose="020F0502020204030204" pitchFamily="34" charset="0"/>
                      </a:endParaRPr>
                    </a:p>
                  </a:txBody>
                  <a:tcPr marL="9525" marR="9525" marT="9525" marB="0"/>
                </a:tc>
              </a:tr>
              <a:tr h="381000">
                <a:tc>
                  <a:txBody>
                    <a:bodyPr/>
                    <a:lstStyle/>
                    <a:p>
                      <a:pPr algn="l" fontAlgn="t"/>
                      <a:r>
                        <a:rPr lang="en-CA" sz="1800" u="none" strike="noStrike" dirty="0">
                          <a:effectLst/>
                        </a:rPr>
                        <a:t>Survey respondent comments classification – Multiple Retail, Service Industry, Manufacturing and Energy Surveys</a:t>
                      </a:r>
                      <a:endParaRPr lang="en-CA" sz="1800" b="0" i="0" u="none" strike="noStrike" dirty="0">
                        <a:solidFill>
                          <a:srgbClr val="000000"/>
                        </a:solidFill>
                        <a:effectLst/>
                        <a:latin typeface="Calibri" panose="020F0502020204030204" pitchFamily="34" charset="0"/>
                      </a:endParaRPr>
                    </a:p>
                  </a:txBody>
                  <a:tcPr marL="9525" marR="9525" marT="9525" marB="0"/>
                </a:tc>
              </a:tr>
              <a:tr h="190500">
                <a:tc>
                  <a:txBody>
                    <a:bodyPr/>
                    <a:lstStyle/>
                    <a:p>
                      <a:pPr algn="l" fontAlgn="t"/>
                      <a:r>
                        <a:rPr lang="en-CA" sz="1800" u="none" strike="noStrike" dirty="0">
                          <a:effectLst/>
                        </a:rPr>
                        <a:t>Data integration into voice systems</a:t>
                      </a:r>
                      <a:endParaRPr lang="en-CA" sz="1800" b="0" i="0" u="none" strike="noStrike" dirty="0">
                        <a:solidFill>
                          <a:srgbClr val="000000"/>
                        </a:solidFill>
                        <a:effectLst/>
                        <a:latin typeface="Calibri" panose="020F0502020204030204" pitchFamily="34" charset="0"/>
                      </a:endParaRPr>
                    </a:p>
                  </a:txBody>
                  <a:tcPr marL="9525" marR="9525" marT="9525" marB="0"/>
                </a:tc>
              </a:tr>
              <a:tr h="190500">
                <a:tc>
                  <a:txBody>
                    <a:bodyPr/>
                    <a:lstStyle/>
                    <a:p>
                      <a:pPr algn="l" fontAlgn="b"/>
                      <a:r>
                        <a:rPr lang="en-CA" sz="1800" u="none" strike="noStrike" dirty="0" smtClean="0">
                          <a:effectLst/>
                        </a:rPr>
                        <a:t>Manufacturing product write-ins classification </a:t>
                      </a:r>
                      <a:endParaRPr lang="en-CA" sz="1800" b="0" i="0" u="none" strike="noStrike" dirty="0">
                        <a:solidFill>
                          <a:srgbClr val="000000"/>
                        </a:solidFill>
                        <a:effectLst/>
                        <a:latin typeface="Calibri" panose="020F0502020204030204" pitchFamily="34" charset="0"/>
                      </a:endParaRPr>
                    </a:p>
                  </a:txBody>
                  <a:tcPr marL="9525" marR="9525" marT="9525" marB="0"/>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094030865"/>
              </p:ext>
            </p:extLst>
          </p:nvPr>
        </p:nvGraphicFramePr>
        <p:xfrm>
          <a:off x="4490991" y="1721708"/>
          <a:ext cx="4255443" cy="3632835"/>
        </p:xfrm>
        <a:graphic>
          <a:graphicData uri="http://schemas.openxmlformats.org/drawingml/2006/table">
            <a:tbl>
              <a:tblPr>
                <a:tableStyleId>{5C22544A-7EE6-4342-B048-85BDC9FD1C3A}</a:tableStyleId>
              </a:tblPr>
              <a:tblGrid>
                <a:gridCol w="4255443"/>
              </a:tblGrid>
              <a:tr h="212849">
                <a:tc>
                  <a:txBody>
                    <a:bodyPr/>
                    <a:lstStyle/>
                    <a:p>
                      <a:pPr algn="l" fontAlgn="t"/>
                      <a:r>
                        <a:rPr lang="en-CA" sz="1800" u="none" strike="noStrike" dirty="0" smtClean="0">
                          <a:effectLst/>
                        </a:rPr>
                        <a:t>Survey comments classification – Survey of Sexual Misconducts in the Canadian Armed Forces </a:t>
                      </a:r>
                      <a:endParaRPr lang="en-CA" sz="1800" b="0" i="0" u="none" strike="noStrike" dirty="0">
                        <a:solidFill>
                          <a:srgbClr val="000000"/>
                        </a:solidFill>
                        <a:effectLst/>
                        <a:latin typeface="Calibri" panose="020F0502020204030204" pitchFamily="34" charset="0"/>
                      </a:endParaRPr>
                    </a:p>
                  </a:txBody>
                  <a:tcPr marL="9525" marR="9525" marT="9525" marB="0"/>
                </a:tc>
              </a:tr>
              <a:tr h="212849">
                <a:tc>
                  <a:txBody>
                    <a:bodyPr/>
                    <a:lstStyle/>
                    <a:p>
                      <a:pPr algn="l" fontAlgn="t"/>
                      <a:r>
                        <a:rPr lang="en-CA" sz="1800" u="none" strike="noStrike" dirty="0">
                          <a:effectLst/>
                        </a:rPr>
                        <a:t>Web recommendation system</a:t>
                      </a:r>
                      <a:endParaRPr lang="en-CA" sz="1800" b="0" i="0" u="none" strike="noStrike" dirty="0">
                        <a:solidFill>
                          <a:srgbClr val="000000"/>
                        </a:solidFill>
                        <a:effectLst/>
                        <a:latin typeface="Calibri" panose="020F0502020204030204" pitchFamily="34" charset="0"/>
                      </a:endParaRPr>
                    </a:p>
                  </a:txBody>
                  <a:tcPr marL="9525" marR="9525" marT="9525" marB="0"/>
                </a:tc>
              </a:tr>
              <a:tr h="212849">
                <a:tc>
                  <a:txBody>
                    <a:bodyPr/>
                    <a:lstStyle/>
                    <a:p>
                      <a:pPr algn="l" fontAlgn="t"/>
                      <a:r>
                        <a:rPr lang="en-CA" sz="1800" u="none" strike="noStrike" dirty="0">
                          <a:effectLst/>
                        </a:rPr>
                        <a:t>Data mining for large enterprises – financial variables – SEDAR</a:t>
                      </a:r>
                      <a:endParaRPr lang="en-CA" sz="1800" b="0" i="0" u="none" strike="noStrike" dirty="0">
                        <a:solidFill>
                          <a:srgbClr val="000000"/>
                        </a:solidFill>
                        <a:effectLst/>
                        <a:latin typeface="Calibri" panose="020F0502020204030204" pitchFamily="34" charset="0"/>
                      </a:endParaRPr>
                    </a:p>
                  </a:txBody>
                  <a:tcPr marL="9525" marR="9525" marT="9525" marB="0"/>
                </a:tc>
              </a:tr>
              <a:tr h="212849">
                <a:tc>
                  <a:txBody>
                    <a:bodyPr/>
                    <a:lstStyle/>
                    <a:p>
                      <a:pPr algn="l" fontAlgn="t"/>
                      <a:r>
                        <a:rPr lang="en-CA" sz="1800" u="none" strike="noStrike" dirty="0">
                          <a:effectLst/>
                        </a:rPr>
                        <a:t>Transfer Learning for trucking commodity data to SCTG classification</a:t>
                      </a:r>
                      <a:endParaRPr lang="en-CA" sz="1800" b="0" i="0" u="none" strike="noStrike" dirty="0">
                        <a:solidFill>
                          <a:srgbClr val="000000"/>
                        </a:solidFill>
                        <a:effectLst/>
                        <a:latin typeface="Calibri" panose="020F0502020204030204" pitchFamily="34" charset="0"/>
                      </a:endParaRPr>
                    </a:p>
                  </a:txBody>
                  <a:tcPr marL="9525" marR="9525" marT="9525" marB="0"/>
                </a:tc>
              </a:tr>
              <a:tr h="212849">
                <a:tc>
                  <a:txBody>
                    <a:bodyPr/>
                    <a:lstStyle/>
                    <a:p>
                      <a:pPr algn="l" fontAlgn="t"/>
                      <a:r>
                        <a:rPr lang="en-CA" sz="1800" u="none" strike="noStrike" dirty="0">
                          <a:effectLst/>
                        </a:rPr>
                        <a:t>NLP for economic events detection</a:t>
                      </a:r>
                      <a:endParaRPr lang="en-CA" sz="1800" b="0" i="0" u="none" strike="noStrike" dirty="0">
                        <a:solidFill>
                          <a:srgbClr val="000000"/>
                        </a:solidFill>
                        <a:effectLst/>
                        <a:latin typeface="Calibri" panose="020F0502020204030204" pitchFamily="34" charset="0"/>
                      </a:endParaRPr>
                    </a:p>
                  </a:txBody>
                  <a:tcPr marL="9525" marR="9525" marT="9525" marB="0"/>
                </a:tc>
              </a:tr>
              <a:tr h="212849">
                <a:tc>
                  <a:txBody>
                    <a:bodyPr/>
                    <a:lstStyle/>
                    <a:p>
                      <a:pPr algn="l" fontAlgn="t"/>
                      <a:r>
                        <a:rPr lang="en-CA" sz="1800" u="none" strike="noStrike" dirty="0">
                          <a:effectLst/>
                        </a:rPr>
                        <a:t>International Trade Error Detection and Imputation Scale up and Parallel </a:t>
                      </a:r>
                      <a:endParaRPr lang="en-CA" sz="1800" b="0" i="0" u="none" strike="noStrike" dirty="0">
                        <a:solidFill>
                          <a:srgbClr val="000000"/>
                        </a:solidFill>
                        <a:effectLst/>
                        <a:latin typeface="Calibri" panose="020F0502020204030204" pitchFamily="34" charset="0"/>
                      </a:endParaRPr>
                    </a:p>
                  </a:txBody>
                  <a:tcPr marL="9525" marR="9525" marT="9525" marB="0"/>
                </a:tc>
              </a:tr>
              <a:tr h="212849">
                <a:tc>
                  <a:txBody>
                    <a:bodyPr/>
                    <a:lstStyle/>
                    <a:p>
                      <a:pPr algn="l" fontAlgn="t"/>
                      <a:r>
                        <a:rPr lang="en-CA" sz="1800" u="none" strike="noStrike" dirty="0">
                          <a:effectLst/>
                        </a:rPr>
                        <a:t>Agriculture crop yield estimates using satellite images</a:t>
                      </a:r>
                      <a:endParaRPr lang="en-CA" sz="1800" b="0" i="0" u="none" strike="noStrike" dirty="0">
                        <a:solidFill>
                          <a:srgbClr val="000000"/>
                        </a:solidFill>
                        <a:effectLst/>
                        <a:latin typeface="Calibri" panose="020F0502020204030204" pitchFamily="34" charset="0"/>
                      </a:endParaRPr>
                    </a:p>
                  </a:txBody>
                  <a:tcPr marL="9525" marR="9525" marT="9525" marB="0"/>
                </a:tc>
              </a:tr>
            </a:tbl>
          </a:graphicData>
        </a:graphic>
      </p:graphicFrame>
    </p:spTree>
    <p:extLst>
      <p:ext uri="{BB962C8B-B14F-4D97-AF65-F5344CB8AC3E}">
        <p14:creationId xmlns:p14="http://schemas.microsoft.com/office/powerpoint/2010/main" val="28283754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107504" y="2476500"/>
            <a:ext cx="7488832" cy="3472780"/>
          </a:xfrm>
        </p:spPr>
        <p:txBody>
          <a:bodyPr/>
          <a:lstStyle/>
          <a:p>
            <a:pPr marL="342900" indent="-342900">
              <a:buFont typeface="Arial" panose="020B0604020202020204" pitchFamily="34" charset="0"/>
              <a:buChar char="•"/>
            </a:pPr>
            <a:r>
              <a:rPr lang="en-CA" dirty="0" smtClean="0">
                <a:solidFill>
                  <a:schemeClr val="tx1"/>
                </a:solidFill>
              </a:rPr>
              <a:t>Technical presentation on the ML project for </a:t>
            </a:r>
            <a:r>
              <a:rPr lang="en-CA" dirty="0">
                <a:solidFill>
                  <a:schemeClr val="tx1"/>
                </a:solidFill>
              </a:rPr>
              <a:t>the Freight Trucking Statistical Program (</a:t>
            </a:r>
            <a:r>
              <a:rPr lang="en-CA" dirty="0" smtClean="0">
                <a:solidFill>
                  <a:schemeClr val="tx1"/>
                </a:solidFill>
              </a:rPr>
              <a:t>FTS)</a:t>
            </a:r>
          </a:p>
          <a:p>
            <a:pPr marL="342900" indent="-342900">
              <a:buFont typeface="Arial" panose="020B0604020202020204" pitchFamily="34" charset="0"/>
              <a:buChar char="•"/>
            </a:pPr>
            <a:r>
              <a:rPr lang="en-CA" dirty="0" smtClean="0">
                <a:solidFill>
                  <a:schemeClr val="tx1"/>
                </a:solidFill>
              </a:rPr>
              <a:t>As part of the redesign the </a:t>
            </a:r>
            <a:r>
              <a:rPr lang="en-CA" dirty="0">
                <a:solidFill>
                  <a:schemeClr val="tx1"/>
                </a:solidFill>
              </a:rPr>
              <a:t>Trucking Commodity Origin and Destination </a:t>
            </a:r>
            <a:r>
              <a:rPr lang="en-CA" dirty="0" smtClean="0">
                <a:solidFill>
                  <a:schemeClr val="tx1"/>
                </a:solidFill>
              </a:rPr>
              <a:t>Survey (TCOD) became the Freight </a:t>
            </a:r>
            <a:r>
              <a:rPr lang="en-CA" dirty="0">
                <a:solidFill>
                  <a:schemeClr val="tx1"/>
                </a:solidFill>
              </a:rPr>
              <a:t>Trucking Statistical Program (FTS)</a:t>
            </a:r>
            <a:endParaRPr lang="en-CA" dirty="0" smtClean="0">
              <a:solidFill>
                <a:schemeClr val="tx1"/>
              </a:solidFill>
            </a:endParaRP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107504" y="1083345"/>
            <a:ext cx="6247606" cy="1268760"/>
          </a:xfrm>
        </p:spPr>
        <p:txBody>
          <a:bodyPr>
            <a:normAutofit fontScale="90000"/>
          </a:bodyPr>
          <a:lstStyle/>
          <a:p>
            <a:r>
              <a:rPr lang="en-CA" sz="3200" dirty="0" smtClean="0"/>
              <a:t>Appendix B: </a:t>
            </a:r>
            <a:r>
              <a:rPr lang="en-CA" sz="3200" dirty="0" smtClean="0">
                <a:solidFill>
                  <a:schemeClr val="tx1"/>
                </a:solidFill>
              </a:rPr>
              <a:t>Machine </a:t>
            </a:r>
            <a:r>
              <a:rPr lang="en-CA" sz="3200" dirty="0">
                <a:solidFill>
                  <a:schemeClr val="tx1"/>
                </a:solidFill>
              </a:rPr>
              <a:t>Learning for Trucking Commodity Origin and Destination Survey</a:t>
            </a:r>
            <a:br>
              <a:rPr lang="en-CA" sz="3200" dirty="0">
                <a:solidFill>
                  <a:schemeClr val="tx1"/>
                </a:solidFill>
              </a:rPr>
            </a:br>
            <a:endParaRPr lang="en-CA" sz="3200" dirty="0"/>
          </a:p>
        </p:txBody>
      </p:sp>
      <p:sp>
        <p:nvSpPr>
          <p:cNvPr id="7" name="TextBox 6"/>
          <p:cNvSpPr txBox="1"/>
          <p:nvPr/>
        </p:nvSpPr>
        <p:spPr>
          <a:xfrm>
            <a:off x="8746434" y="5637475"/>
            <a:ext cx="1240404" cy="369332"/>
          </a:xfrm>
          <a:prstGeom prst="rect">
            <a:avLst/>
          </a:prstGeom>
          <a:noFill/>
        </p:spPr>
        <p:txBody>
          <a:bodyPr wrap="square" rtlCol="0">
            <a:spAutoFit/>
          </a:bodyPr>
          <a:lstStyle/>
          <a:p>
            <a:r>
              <a:rPr lang="en-CA" dirty="0" smtClean="0"/>
              <a:t>17</a:t>
            </a:r>
            <a:endParaRPr lang="en-CA" dirty="0"/>
          </a:p>
        </p:txBody>
      </p:sp>
    </p:spTree>
    <p:extLst>
      <p:ext uri="{BB962C8B-B14F-4D97-AF65-F5344CB8AC3E}">
        <p14:creationId xmlns:p14="http://schemas.microsoft.com/office/powerpoint/2010/main" val="401724337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FD9EBE0-9C12-9343-A51B-861F9B125D0E}"/>
              </a:ext>
            </a:extLst>
          </p:cNvPr>
          <p:cNvSpPr>
            <a:spLocks noGrp="1"/>
          </p:cNvSpPr>
          <p:nvPr>
            <p:ph type="title"/>
          </p:nvPr>
        </p:nvSpPr>
        <p:spPr>
          <a:xfrm>
            <a:off x="219076" y="167241"/>
            <a:ext cx="8924924" cy="2595009"/>
          </a:xfrm>
        </p:spPr>
        <p:txBody>
          <a:bodyPr>
            <a:normAutofit fontScale="90000"/>
          </a:bodyPr>
          <a:lstStyle/>
          <a:p>
            <a:r>
              <a:rPr lang="en-CA" sz="4000" dirty="0">
                <a:solidFill>
                  <a:schemeClr val="tx1"/>
                </a:solidFill>
              </a:rPr>
              <a:t>Machine Learning for Trucking Commodity Origin and Destination Survey</a:t>
            </a:r>
            <a:r>
              <a:rPr lang="en-CA" sz="3600" dirty="0">
                <a:solidFill>
                  <a:schemeClr val="tx1"/>
                </a:solidFill>
              </a:rPr>
              <a:t/>
            </a:r>
            <a:br>
              <a:rPr lang="en-CA" sz="3600" dirty="0">
                <a:solidFill>
                  <a:schemeClr val="tx1"/>
                </a:solidFill>
              </a:rPr>
            </a:br>
            <a:r>
              <a:rPr lang="en-CA" sz="3600" dirty="0">
                <a:solidFill>
                  <a:schemeClr val="tx1"/>
                </a:solidFill>
              </a:rPr>
              <a:t/>
            </a:r>
            <a:br>
              <a:rPr lang="en-CA" sz="3600" dirty="0">
                <a:solidFill>
                  <a:schemeClr val="tx1"/>
                </a:solidFill>
              </a:rPr>
            </a:br>
            <a:r>
              <a:rPr lang="en-CA" dirty="0" smtClean="0"/>
              <a:t/>
            </a:r>
            <a:br>
              <a:rPr lang="en-CA" dirty="0" smtClean="0"/>
            </a:br>
            <a:r>
              <a:rPr lang="en-CA" dirty="0"/>
              <a:t/>
            </a:r>
            <a:br>
              <a:rPr lang="en-CA" dirty="0"/>
            </a:br>
            <a:endParaRPr lang="en-CA" sz="1500" dirty="0"/>
          </a:p>
        </p:txBody>
      </p:sp>
      <p:sp>
        <p:nvSpPr>
          <p:cNvPr id="7" name="Text Placeholder 6">
            <a:extLst>
              <a:ext uri="{FF2B5EF4-FFF2-40B4-BE49-F238E27FC236}">
                <a16:creationId xmlns="" xmlns:a16="http://schemas.microsoft.com/office/drawing/2014/main" id="{FFFFB116-43B9-6047-98F6-259777B24432}"/>
              </a:ext>
            </a:extLst>
          </p:cNvPr>
          <p:cNvSpPr>
            <a:spLocks noGrp="1"/>
          </p:cNvSpPr>
          <p:nvPr>
            <p:ph type="body" sz="quarter" idx="12"/>
          </p:nvPr>
        </p:nvSpPr>
        <p:spPr>
          <a:xfrm>
            <a:off x="395289" y="3984986"/>
            <a:ext cx="4268668" cy="505919"/>
          </a:xfrm>
        </p:spPr>
        <p:txBody>
          <a:bodyPr>
            <a:normAutofit fontScale="85000" lnSpcReduction="20000"/>
          </a:bodyPr>
          <a:lstStyle/>
          <a:p>
            <a:r>
              <a:rPr lang="en-CA" sz="1400" dirty="0">
                <a:solidFill>
                  <a:schemeClr val="tx1"/>
                </a:solidFill>
              </a:rPr>
              <a:t>Stan Hatko</a:t>
            </a:r>
          </a:p>
          <a:p>
            <a:r>
              <a:rPr lang="en-CA" sz="1400" dirty="0" smtClean="0">
                <a:solidFill>
                  <a:schemeClr val="tx1"/>
                </a:solidFill>
              </a:rPr>
              <a:t>Enterprise </a:t>
            </a:r>
            <a:r>
              <a:rPr lang="en-CA" sz="1400" dirty="0">
                <a:solidFill>
                  <a:schemeClr val="tx1"/>
                </a:solidFill>
              </a:rPr>
              <a:t>Statistics Division</a:t>
            </a:r>
          </a:p>
        </p:txBody>
      </p:sp>
      <p:sp>
        <p:nvSpPr>
          <p:cNvPr id="9" name="Text Placeholder 5">
            <a:extLst>
              <a:ext uri="{FF2B5EF4-FFF2-40B4-BE49-F238E27FC236}">
                <a16:creationId xmlns="" xmlns:a16="http://schemas.microsoft.com/office/drawing/2014/main" id="{F3946B64-7123-924F-9E26-C1CBB265655B}"/>
              </a:ext>
            </a:extLst>
          </p:cNvPr>
          <p:cNvSpPr txBox="1">
            <a:spLocks/>
          </p:cNvSpPr>
          <p:nvPr/>
        </p:nvSpPr>
        <p:spPr>
          <a:xfrm>
            <a:off x="395289" y="3618827"/>
            <a:ext cx="4431687" cy="732318"/>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solidFill>
                  <a:schemeClr val="tx1"/>
                </a:solidFill>
              </a:rPr>
              <a:t>January </a:t>
            </a:r>
            <a:r>
              <a:rPr lang="en-CA" dirty="0">
                <a:solidFill>
                  <a:schemeClr val="tx1"/>
                </a:solidFill>
              </a:rPr>
              <a:t>2019</a:t>
            </a:r>
          </a:p>
          <a:p>
            <a:endParaRPr lang="en-CA" sz="1050" dirty="0"/>
          </a:p>
        </p:txBody>
      </p:sp>
      <p:sp>
        <p:nvSpPr>
          <p:cNvPr id="6" name="Text Placeholder 6">
            <a:extLst>
              <a:ext uri="{FF2B5EF4-FFF2-40B4-BE49-F238E27FC236}">
                <a16:creationId xmlns="" xmlns:a16="http://schemas.microsoft.com/office/drawing/2014/main" id="{FFFFB116-43B9-6047-98F6-259777B24432}"/>
              </a:ext>
            </a:extLst>
          </p:cNvPr>
          <p:cNvSpPr>
            <a:spLocks noGrp="1"/>
          </p:cNvSpPr>
          <p:nvPr>
            <p:ph type="body" sz="quarter" idx="12"/>
          </p:nvPr>
        </p:nvSpPr>
        <p:spPr>
          <a:xfrm>
            <a:off x="431912" y="4941168"/>
            <a:ext cx="4932176" cy="648073"/>
          </a:xfrm>
        </p:spPr>
        <p:txBody>
          <a:bodyPr/>
          <a:lstStyle/>
          <a:p>
            <a:r>
              <a:rPr lang="en-CA" dirty="0">
                <a:solidFill>
                  <a:schemeClr val="tx1"/>
                </a:solidFill>
              </a:rPr>
              <a:t>Partners</a:t>
            </a:r>
            <a:r>
              <a:rPr lang="en-CA" dirty="0" smtClean="0">
                <a:solidFill>
                  <a:schemeClr val="tx1"/>
                </a:solidFill>
              </a:rPr>
              <a:t>: </a:t>
            </a:r>
            <a:r>
              <a:rPr lang="en-CA" dirty="0">
                <a:solidFill>
                  <a:schemeClr val="tx1"/>
                </a:solidFill>
              </a:rPr>
              <a:t>Larissa </a:t>
            </a:r>
            <a:r>
              <a:rPr lang="en-CA" dirty="0" err="1">
                <a:solidFill>
                  <a:schemeClr val="tx1"/>
                </a:solidFill>
              </a:rPr>
              <a:t>Ngassa</a:t>
            </a:r>
            <a:r>
              <a:rPr lang="en-CA" dirty="0">
                <a:solidFill>
                  <a:schemeClr val="tx1"/>
                </a:solidFill>
              </a:rPr>
              <a:t>, Vincent </a:t>
            </a:r>
            <a:r>
              <a:rPr lang="en-CA" dirty="0" smtClean="0">
                <a:solidFill>
                  <a:schemeClr val="tx1"/>
                </a:solidFill>
              </a:rPr>
              <a:t>Dube, Shelly Tessier, Nathalie Larocque, Elaine Henry, Yves Gilbert, Peggy </a:t>
            </a:r>
            <a:r>
              <a:rPr lang="en-CA" dirty="0" err="1" smtClean="0">
                <a:solidFill>
                  <a:schemeClr val="tx1"/>
                </a:solidFill>
              </a:rPr>
              <a:t>Moffat</a:t>
            </a:r>
            <a:r>
              <a:rPr lang="en-CA" dirty="0" smtClean="0">
                <a:solidFill>
                  <a:schemeClr val="tx1"/>
                </a:solidFill>
              </a:rPr>
              <a:t>, Aya Hagag, Marie-Claude Mathieu, Isaac Ross, Kerry Schneider, </a:t>
            </a:r>
            <a:r>
              <a:rPr lang="en-CA" dirty="0">
                <a:solidFill>
                  <a:schemeClr val="tx1"/>
                </a:solidFill>
              </a:rPr>
              <a:t>Sylvie Cyr, Herbert Nkwimi </a:t>
            </a:r>
            <a:r>
              <a:rPr lang="en-CA" dirty="0" smtClean="0">
                <a:solidFill>
                  <a:schemeClr val="tx1"/>
                </a:solidFill>
              </a:rPr>
              <a:t>Tchahou, Serge Godbout </a:t>
            </a:r>
            <a:endParaRPr lang="en-CA" dirty="0">
              <a:solidFill>
                <a:schemeClr val="tx1"/>
              </a:solidFill>
            </a:endParaRPr>
          </a:p>
          <a:p>
            <a:endParaRPr lang="en-CA" dirty="0">
              <a:solidFill>
                <a:schemeClr val="tx1"/>
              </a:solidFill>
            </a:endParaRPr>
          </a:p>
        </p:txBody>
      </p:sp>
    </p:spTree>
    <p:extLst>
      <p:ext uri="{BB962C8B-B14F-4D97-AF65-F5344CB8AC3E}">
        <p14:creationId xmlns:p14="http://schemas.microsoft.com/office/powerpoint/2010/main" val="151273513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107504" y="2476500"/>
            <a:ext cx="7488832" cy="3472780"/>
          </a:xfrm>
        </p:spPr>
        <p:txBody>
          <a:bodyPr/>
          <a:lstStyle/>
          <a:p>
            <a:pPr marL="342900" indent="-342900">
              <a:buFont typeface="Arial" panose="020B0604020202020204" pitchFamily="34" charset="0"/>
              <a:buChar char="•"/>
            </a:pPr>
            <a:r>
              <a:rPr lang="en-CA" dirty="0" smtClean="0">
                <a:solidFill>
                  <a:schemeClr val="tx1"/>
                </a:solidFill>
              </a:rPr>
              <a:t>Survey by Energy, Environment, and Transportation Statistics Division (EETSD), that obtains data on origin and destination of products transported by trucking companies.</a:t>
            </a:r>
          </a:p>
          <a:p>
            <a:pPr marL="342900" indent="-342900">
              <a:buFont typeface="Arial" panose="020B0604020202020204" pitchFamily="34" charset="0"/>
              <a:buChar char="•"/>
            </a:pPr>
            <a:r>
              <a:rPr lang="en-CA" dirty="0" smtClean="0">
                <a:solidFill>
                  <a:schemeClr val="tx1"/>
                </a:solidFill>
              </a:rPr>
              <a:t>Multiple methods of collection used, including electronic file transfer of all products (for a few companies) and samples of products collected by interviewers (for most companies).</a:t>
            </a:r>
          </a:p>
          <a:p>
            <a:pPr marL="342900" indent="-342900">
              <a:buFont typeface="Arial" panose="020B0604020202020204" pitchFamily="34" charset="0"/>
              <a:buChar char="•"/>
            </a:pPr>
            <a:r>
              <a:rPr lang="en-CA" dirty="0" smtClean="0">
                <a:solidFill>
                  <a:schemeClr val="tx1"/>
                </a:solidFill>
              </a:rPr>
              <a:t>This survey is undergoing a redesign, with electronic files soon to be received from thousands of companies and new methodologies thought.</a:t>
            </a: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107504" y="866776"/>
            <a:ext cx="6247606" cy="1268760"/>
          </a:xfrm>
        </p:spPr>
        <p:txBody>
          <a:bodyPr/>
          <a:lstStyle/>
          <a:p>
            <a:r>
              <a:rPr lang="en-CA" sz="3200" dirty="0" smtClean="0"/>
              <a:t>Trucking Commodity Origin-Destination (TCOD) Survey</a:t>
            </a:r>
            <a:endParaRPr lang="en-CA" sz="3200" dirty="0"/>
          </a:p>
        </p:txBody>
      </p:sp>
    </p:spTree>
    <p:extLst>
      <p:ext uri="{BB962C8B-B14F-4D97-AF65-F5344CB8AC3E}">
        <p14:creationId xmlns:p14="http://schemas.microsoft.com/office/powerpoint/2010/main" val="8180711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1AECBF2-C91F-F540-A4DC-68479EDEB1DA}"/>
              </a:ext>
            </a:extLst>
          </p:cNvPr>
          <p:cNvSpPr>
            <a:spLocks noGrp="1"/>
          </p:cNvSpPr>
          <p:nvPr>
            <p:ph type="body" idx="1"/>
          </p:nvPr>
        </p:nvSpPr>
        <p:spPr>
          <a:xfrm>
            <a:off x="494270" y="1806107"/>
            <a:ext cx="7234881" cy="3561836"/>
          </a:xfrm>
        </p:spPr>
        <p:txBody>
          <a:bodyPr>
            <a:normAutofit lnSpcReduction="10000"/>
          </a:bodyPr>
          <a:lstStyle/>
          <a:p>
            <a:pPr marL="385763" indent="-385763">
              <a:buFont typeface="Arial" panose="020B0604020202020204" pitchFamily="34" charset="0"/>
              <a:buChar char="•"/>
            </a:pPr>
            <a:r>
              <a:rPr lang="en-CA" sz="2100" dirty="0" smtClean="0">
                <a:solidFill>
                  <a:schemeClr val="tx1"/>
                </a:solidFill>
                <a:latin typeface="Calibri Light" panose="020F0302020204030204" pitchFamily="34" charset="0"/>
              </a:rPr>
              <a:t>The </a:t>
            </a:r>
            <a:r>
              <a:rPr lang="en-CA" sz="2100" dirty="0">
                <a:solidFill>
                  <a:schemeClr val="tx1"/>
                </a:solidFill>
                <a:latin typeface="Calibri Light" panose="020F0302020204030204" pitchFamily="34" charset="0"/>
              </a:rPr>
              <a:t>Data Science Accelerator (DSA): goals and mission</a:t>
            </a:r>
          </a:p>
          <a:p>
            <a:pPr marL="385763" indent="-385763">
              <a:buFont typeface="Arial" panose="020B0604020202020204" pitchFamily="34" charset="0"/>
              <a:buChar char="•"/>
            </a:pPr>
            <a:r>
              <a:rPr lang="en-CA" sz="2100" dirty="0">
                <a:solidFill>
                  <a:schemeClr val="tx1"/>
                </a:solidFill>
                <a:latin typeface="Calibri Light" panose="020F0302020204030204" pitchFamily="34" charset="0"/>
              </a:rPr>
              <a:t>The DSA </a:t>
            </a:r>
          </a:p>
          <a:p>
            <a:pPr marL="728663" lvl="1" indent="-385763">
              <a:buFont typeface="Arial" panose="020B0604020202020204" pitchFamily="34" charset="0"/>
              <a:buChar char="•"/>
            </a:pPr>
            <a:r>
              <a:rPr lang="en-CA" sz="2100" dirty="0" smtClean="0">
                <a:latin typeface="Calibri Light" panose="020F0302020204030204" pitchFamily="34" charset="0"/>
              </a:rPr>
              <a:t>Applications</a:t>
            </a:r>
            <a:endParaRPr lang="en-CA" sz="2100" dirty="0">
              <a:latin typeface="Calibri Light" panose="020F0302020204030204" pitchFamily="34" charset="0"/>
            </a:endParaRPr>
          </a:p>
          <a:p>
            <a:pPr marL="728663" lvl="1" indent="-385763">
              <a:buFont typeface="Arial" panose="020B0604020202020204" pitchFamily="34" charset="0"/>
              <a:buChar char="•"/>
            </a:pPr>
            <a:r>
              <a:rPr lang="en-CA" sz="2100" dirty="0">
                <a:latin typeface="Calibri Light" panose="020F0302020204030204" pitchFamily="34" charset="0"/>
              </a:rPr>
              <a:t>Data </a:t>
            </a:r>
            <a:r>
              <a:rPr lang="en-CA" sz="2100" dirty="0" smtClean="0">
                <a:latin typeface="Calibri Light" panose="020F0302020204030204" pitchFamily="34" charset="0"/>
              </a:rPr>
              <a:t>types</a:t>
            </a:r>
          </a:p>
          <a:p>
            <a:pPr marL="385763" indent="-385763">
              <a:buFont typeface="Arial" panose="020B0604020202020204" pitchFamily="34" charset="0"/>
              <a:buChar char="•"/>
            </a:pPr>
            <a:r>
              <a:rPr lang="en-CA" sz="2100" dirty="0" smtClean="0">
                <a:solidFill>
                  <a:schemeClr val="tx1"/>
                </a:solidFill>
                <a:latin typeface="Calibri Light" panose="020F0302020204030204" pitchFamily="34" charset="0"/>
              </a:rPr>
              <a:t>High </a:t>
            </a:r>
            <a:r>
              <a:rPr lang="en-CA" sz="2100" dirty="0">
                <a:solidFill>
                  <a:schemeClr val="tx1"/>
                </a:solidFill>
                <a:latin typeface="Calibri Light" panose="020F0302020204030204" pitchFamily="34" charset="0"/>
              </a:rPr>
              <a:t>level steps </a:t>
            </a:r>
            <a:r>
              <a:rPr lang="en-CA" sz="2100" dirty="0" smtClean="0">
                <a:solidFill>
                  <a:schemeClr val="tx1"/>
                </a:solidFill>
                <a:latin typeface="Calibri Light" panose="020F0302020204030204" pitchFamily="34" charset="0"/>
              </a:rPr>
              <a:t>from </a:t>
            </a:r>
            <a:r>
              <a:rPr lang="en-CA" sz="2100" dirty="0">
                <a:solidFill>
                  <a:schemeClr val="tx1"/>
                </a:solidFill>
                <a:latin typeface="Calibri Light" panose="020F0302020204030204" pitchFamily="34" charset="0"/>
              </a:rPr>
              <a:t>Inception to Production</a:t>
            </a:r>
          </a:p>
          <a:p>
            <a:pPr marL="385763" indent="-385763">
              <a:buFont typeface="Arial" panose="020B0604020202020204" pitchFamily="34" charset="0"/>
              <a:buChar char="•"/>
            </a:pPr>
            <a:r>
              <a:rPr lang="en-CA" sz="2100" dirty="0" smtClean="0">
                <a:solidFill>
                  <a:schemeClr val="tx1"/>
                </a:solidFill>
                <a:latin typeface="Calibri Light" panose="020F0302020204030204" pitchFamily="34" charset="0"/>
              </a:rPr>
              <a:t>Freight Trucking Statistics</a:t>
            </a:r>
          </a:p>
          <a:p>
            <a:pPr marL="385763" indent="-385763">
              <a:buFont typeface="Arial" panose="020B0604020202020204" pitchFamily="34" charset="0"/>
              <a:buChar char="•"/>
            </a:pPr>
            <a:r>
              <a:rPr lang="en-CA" sz="2100" dirty="0" smtClean="0">
                <a:solidFill>
                  <a:schemeClr val="tx1"/>
                </a:solidFill>
                <a:latin typeface="Calibri Light" panose="020F0302020204030204" pitchFamily="34" charset="0"/>
              </a:rPr>
              <a:t>Communication Effort</a:t>
            </a:r>
            <a:endParaRPr lang="en-CA" sz="2100" dirty="0">
              <a:solidFill>
                <a:schemeClr val="tx1"/>
              </a:solidFill>
              <a:latin typeface="Calibri Light" panose="020F0302020204030204" pitchFamily="34" charset="0"/>
            </a:endParaRPr>
          </a:p>
          <a:p>
            <a:pPr marL="385763" indent="-385763">
              <a:buFont typeface="Arial" panose="020B0604020202020204" pitchFamily="34" charset="0"/>
              <a:buChar char="•"/>
            </a:pPr>
            <a:r>
              <a:rPr lang="en-CA" sz="2100" dirty="0" smtClean="0">
                <a:solidFill>
                  <a:schemeClr val="tx1"/>
                </a:solidFill>
                <a:latin typeface="Calibri Light" panose="020F0302020204030204" pitchFamily="34" charset="0"/>
              </a:rPr>
              <a:t>Appendix: </a:t>
            </a:r>
          </a:p>
          <a:p>
            <a:pPr marL="728663" lvl="1" indent="-385763">
              <a:buFont typeface="Arial" panose="020B0604020202020204" pitchFamily="34" charset="0"/>
              <a:buChar char="•"/>
            </a:pPr>
            <a:r>
              <a:rPr lang="en-CA" sz="1600" dirty="0">
                <a:latin typeface="Calibri Light" panose="020F0302020204030204" pitchFamily="34" charset="0"/>
              </a:rPr>
              <a:t>List of current projects</a:t>
            </a:r>
          </a:p>
          <a:p>
            <a:pPr marL="728663" lvl="1" indent="-385763">
              <a:buFont typeface="Arial" panose="020B0604020202020204" pitchFamily="34" charset="0"/>
              <a:buChar char="•"/>
            </a:pPr>
            <a:r>
              <a:rPr lang="en-CA" dirty="0" smtClean="0">
                <a:solidFill>
                  <a:schemeClr val="tx1"/>
                </a:solidFill>
                <a:latin typeface="+mj-lt"/>
              </a:rPr>
              <a:t>Machine </a:t>
            </a:r>
            <a:r>
              <a:rPr lang="en-CA" dirty="0">
                <a:solidFill>
                  <a:schemeClr val="tx1"/>
                </a:solidFill>
                <a:latin typeface="+mj-lt"/>
              </a:rPr>
              <a:t>Learning for Trucking Commodity Origin and Destination Survey</a:t>
            </a:r>
            <a:endParaRPr lang="en-CA" dirty="0" smtClean="0">
              <a:solidFill>
                <a:schemeClr val="tx1"/>
              </a:solidFill>
              <a:latin typeface="+mj-lt"/>
            </a:endParaRPr>
          </a:p>
          <a:p>
            <a:pPr marL="257175" indent="-257175">
              <a:buFont typeface="Arial" panose="020B0604020202020204" pitchFamily="34" charset="0"/>
              <a:buChar char="•"/>
            </a:pPr>
            <a:endParaRPr lang="en-CA" dirty="0" smtClean="0"/>
          </a:p>
          <a:p>
            <a:endParaRPr lang="en-CA" dirty="0"/>
          </a:p>
          <a:p>
            <a:pPr marL="257175" indent="-257175">
              <a:buFont typeface="Arial" panose="020B0604020202020204" pitchFamily="34" charset="0"/>
              <a:buChar char="•"/>
            </a:pPr>
            <a:endParaRPr lang="en-CA" dirty="0"/>
          </a:p>
        </p:txBody>
      </p:sp>
      <p:sp>
        <p:nvSpPr>
          <p:cNvPr id="4" name="Title 3">
            <a:extLst>
              <a:ext uri="{FF2B5EF4-FFF2-40B4-BE49-F238E27FC236}">
                <a16:creationId xmlns:a16="http://schemas.microsoft.com/office/drawing/2014/main" xmlns="" id="{C44F077B-5958-804B-ABA9-C931FB5A2EAA}"/>
              </a:ext>
            </a:extLst>
          </p:cNvPr>
          <p:cNvSpPr>
            <a:spLocks noGrp="1"/>
          </p:cNvSpPr>
          <p:nvPr>
            <p:ph type="title"/>
          </p:nvPr>
        </p:nvSpPr>
        <p:spPr>
          <a:xfrm>
            <a:off x="899787" y="775591"/>
            <a:ext cx="6056356" cy="871490"/>
          </a:xfrm>
        </p:spPr>
        <p:txBody>
          <a:bodyPr>
            <a:normAutofit/>
          </a:bodyPr>
          <a:lstStyle/>
          <a:p>
            <a:r>
              <a:rPr lang="en-CA" sz="3500" dirty="0">
                <a:solidFill>
                  <a:schemeClr val="tx1"/>
                </a:solidFill>
                <a:latin typeface="+mn-lt"/>
              </a:rPr>
              <a:t>Outline</a:t>
            </a:r>
          </a:p>
        </p:txBody>
      </p:sp>
      <p:sp>
        <p:nvSpPr>
          <p:cNvPr id="2" name="TextBox 1"/>
          <p:cNvSpPr txBox="1"/>
          <p:nvPr/>
        </p:nvSpPr>
        <p:spPr>
          <a:xfrm>
            <a:off x="8849801" y="5661329"/>
            <a:ext cx="461176" cy="369332"/>
          </a:xfrm>
          <a:prstGeom prst="rect">
            <a:avLst/>
          </a:prstGeom>
          <a:noFill/>
        </p:spPr>
        <p:txBody>
          <a:bodyPr wrap="square" rtlCol="0">
            <a:spAutoFit/>
          </a:bodyPr>
          <a:lstStyle/>
          <a:p>
            <a:r>
              <a:rPr lang="en-CA" dirty="0" smtClean="0"/>
              <a:t>2</a:t>
            </a:r>
            <a:endParaRPr lang="en-CA" dirty="0"/>
          </a:p>
        </p:txBody>
      </p:sp>
    </p:spTree>
    <p:extLst>
      <p:ext uri="{BB962C8B-B14F-4D97-AF65-F5344CB8AC3E}">
        <p14:creationId xmlns:p14="http://schemas.microsoft.com/office/powerpoint/2010/main" val="240350419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107504" y="2505074"/>
            <a:ext cx="7488832" cy="3444205"/>
          </a:xfrm>
        </p:spPr>
        <p:txBody>
          <a:bodyPr/>
          <a:lstStyle/>
          <a:p>
            <a:pPr marL="342900" indent="-342900">
              <a:buFont typeface="Arial" panose="020B0604020202020204" pitchFamily="34" charset="0"/>
              <a:buChar char="•"/>
            </a:pPr>
            <a:r>
              <a:rPr lang="en-CA" dirty="0" smtClean="0">
                <a:solidFill>
                  <a:schemeClr val="tx1"/>
                </a:solidFill>
              </a:rPr>
              <a:t>The electronic files contain information on the origin</a:t>
            </a:r>
            <a:r>
              <a:rPr lang="en-CA" dirty="0">
                <a:solidFill>
                  <a:schemeClr val="tx1"/>
                </a:solidFill>
              </a:rPr>
              <a:t> </a:t>
            </a:r>
            <a:r>
              <a:rPr lang="en-CA" dirty="0" smtClean="0">
                <a:solidFill>
                  <a:schemeClr val="tx1"/>
                </a:solidFill>
              </a:rPr>
              <a:t>and destination of the product, a text product description, and some additional information.</a:t>
            </a:r>
          </a:p>
          <a:p>
            <a:pPr marL="342900" indent="-342900">
              <a:buFont typeface="Arial" panose="020B0604020202020204" pitchFamily="34" charset="0"/>
              <a:buChar char="•"/>
            </a:pPr>
            <a:r>
              <a:rPr lang="en-CA" dirty="0" smtClean="0">
                <a:solidFill>
                  <a:schemeClr val="tx1"/>
                </a:solidFill>
              </a:rPr>
              <a:t>Objective of this project: build a model that given a product description, outputs </a:t>
            </a:r>
            <a:r>
              <a:rPr lang="en-CA" dirty="0">
                <a:solidFill>
                  <a:schemeClr val="tx1"/>
                </a:solidFill>
              </a:rPr>
              <a:t>an SCTG (Standard Classification of Transported Goods) </a:t>
            </a:r>
            <a:r>
              <a:rPr lang="en-CA" dirty="0" smtClean="0">
                <a:solidFill>
                  <a:schemeClr val="tx1"/>
                </a:solidFill>
              </a:rPr>
              <a:t>code.</a:t>
            </a:r>
          </a:p>
          <a:p>
            <a:pPr marL="342900" indent="-342900">
              <a:buFont typeface="Arial" panose="020B0604020202020204" pitchFamily="34" charset="0"/>
              <a:buChar char="•"/>
            </a:pPr>
            <a:r>
              <a:rPr lang="en-CA" dirty="0" smtClean="0">
                <a:solidFill>
                  <a:schemeClr val="tx1"/>
                </a:solidFill>
              </a:rPr>
              <a:t>Currently the SCTG classification is done by a system called ACTR (Automated Coding by Text Recognition) and extensive manual corrections. The redesign provides an opportunity to </a:t>
            </a:r>
            <a:r>
              <a:rPr lang="en-CA" dirty="0">
                <a:solidFill>
                  <a:schemeClr val="tx1"/>
                </a:solidFill>
              </a:rPr>
              <a:t>automate better the </a:t>
            </a:r>
            <a:r>
              <a:rPr lang="en-CA" dirty="0" smtClean="0">
                <a:solidFill>
                  <a:schemeClr val="tx1"/>
                </a:solidFill>
              </a:rPr>
              <a:t>coding process.</a:t>
            </a:r>
          </a:p>
          <a:p>
            <a:pPr marL="342900" indent="-342900">
              <a:buFont typeface="Arial" panose="020B0604020202020204" pitchFamily="34" charset="0"/>
              <a:buChar char="•"/>
            </a:pPr>
            <a:endParaRPr lang="en-CA" dirty="0" smtClean="0"/>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107504" y="857251"/>
            <a:ext cx="6247606" cy="1268760"/>
          </a:xfrm>
        </p:spPr>
        <p:txBody>
          <a:bodyPr/>
          <a:lstStyle/>
          <a:p>
            <a:r>
              <a:rPr lang="en-CA" sz="3200" dirty="0" smtClean="0"/>
              <a:t>Trucking Commodity Origin-Destination (TCOD) Survey</a:t>
            </a:r>
            <a:endParaRPr lang="en-CA" sz="3200" dirty="0"/>
          </a:p>
        </p:txBody>
      </p:sp>
    </p:spTree>
    <p:extLst>
      <p:ext uri="{BB962C8B-B14F-4D97-AF65-F5344CB8AC3E}">
        <p14:creationId xmlns:p14="http://schemas.microsoft.com/office/powerpoint/2010/main" val="329151276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107504" y="1914524"/>
            <a:ext cx="7488832" cy="4034755"/>
          </a:xfrm>
        </p:spPr>
        <p:txBody>
          <a:bodyPr/>
          <a:lstStyle/>
          <a:p>
            <a:pPr marL="342900" indent="-342900">
              <a:buFont typeface="Arial" panose="020B0604020202020204" pitchFamily="34" charset="0"/>
              <a:buChar char="•"/>
            </a:pPr>
            <a:r>
              <a:rPr lang="en-CA" dirty="0" smtClean="0">
                <a:solidFill>
                  <a:schemeClr val="tx1"/>
                </a:solidFill>
              </a:rPr>
              <a:t>The trucking company provides short text descriptions of each product.</a:t>
            </a:r>
          </a:p>
          <a:p>
            <a:pPr marL="342900" indent="-342900">
              <a:buFont typeface="Arial" panose="020B0604020202020204" pitchFamily="34" charset="0"/>
              <a:buChar char="•"/>
            </a:pPr>
            <a:r>
              <a:rPr lang="en-CA" dirty="0">
                <a:solidFill>
                  <a:schemeClr val="tx1"/>
                </a:solidFill>
              </a:rPr>
              <a:t>Examples of product descriptions:</a:t>
            </a:r>
          </a:p>
          <a:p>
            <a:pPr marL="800100" lvl="1" indent="-342900">
              <a:buFont typeface="Arial" panose="020B0604020202020204" pitchFamily="34" charset="0"/>
              <a:buChar char="•"/>
            </a:pPr>
            <a:r>
              <a:rPr lang="en-CA" dirty="0" smtClean="0"/>
              <a:t>3 CTN Hangers</a:t>
            </a:r>
            <a:endParaRPr lang="en-CA" dirty="0"/>
          </a:p>
          <a:p>
            <a:pPr marL="800100" lvl="1" indent="-342900">
              <a:buFont typeface="Arial" panose="020B0604020202020204" pitchFamily="34" charset="0"/>
              <a:buChar char="•"/>
            </a:pPr>
            <a:r>
              <a:rPr lang="en-CA" dirty="0"/>
              <a:t>SUB 2 Cabinet Only</a:t>
            </a:r>
          </a:p>
          <a:p>
            <a:pPr marL="800100" lvl="1" indent="-342900">
              <a:buFont typeface="Arial" panose="020B0604020202020204" pitchFamily="34" charset="0"/>
              <a:buChar char="•"/>
            </a:pPr>
            <a:r>
              <a:rPr lang="en-CA" dirty="0"/>
              <a:t>Beverages Container</a:t>
            </a:r>
          </a:p>
          <a:p>
            <a:pPr marL="800100" lvl="1" indent="-342900">
              <a:buFont typeface="Arial" panose="020B0604020202020204" pitchFamily="34" charset="0"/>
              <a:buChar char="•"/>
            </a:pPr>
            <a:r>
              <a:rPr lang="en-CA" dirty="0"/>
              <a:t>ITEM </a:t>
            </a:r>
            <a:r>
              <a:rPr lang="en-CA" dirty="0" smtClean="0"/>
              <a:t>220 </a:t>
            </a:r>
            <a:r>
              <a:rPr lang="en-CA" dirty="0"/>
              <a:t>Shower Door</a:t>
            </a:r>
          </a:p>
          <a:p>
            <a:pPr marL="800100" lvl="1" indent="-342900">
              <a:buFont typeface="Arial" panose="020B0604020202020204" pitchFamily="34" charset="0"/>
              <a:buChar char="•"/>
            </a:pPr>
            <a:r>
              <a:rPr lang="en-CA" dirty="0"/>
              <a:t>SKID CNT 12 PCS WATER WELL </a:t>
            </a:r>
            <a:r>
              <a:rPr lang="en-CA" dirty="0" smtClean="0"/>
              <a:t>ACC</a:t>
            </a:r>
          </a:p>
          <a:p>
            <a:pPr marL="800100" lvl="1" indent="-342900">
              <a:buFont typeface="Arial" panose="020B0604020202020204" pitchFamily="34" charset="0"/>
              <a:buChar char="•"/>
            </a:pPr>
            <a:r>
              <a:rPr lang="en-CA" dirty="0" smtClean="0"/>
              <a:t>Skid Pet Supplies</a:t>
            </a:r>
          </a:p>
          <a:p>
            <a:pPr marL="800100" lvl="1" indent="-342900">
              <a:buFont typeface="Arial" panose="020B0604020202020204" pitchFamily="34" charset="0"/>
              <a:buChar char="•"/>
            </a:pPr>
            <a:r>
              <a:rPr lang="en-CA" dirty="0" smtClean="0"/>
              <a:t>Glowing </a:t>
            </a:r>
            <a:r>
              <a:rPr lang="en-CA" dirty="0"/>
              <a:t>Sticks</a:t>
            </a:r>
          </a:p>
          <a:p>
            <a:pPr marL="800100" lvl="1" indent="-342900">
              <a:buFont typeface="Arial" panose="020B0604020202020204" pitchFamily="34" charset="0"/>
              <a:buChar char="•"/>
            </a:pPr>
            <a:r>
              <a:rPr lang="en-CA" dirty="0" smtClean="0"/>
              <a:t>FRESH OR FRZN CHICKEN</a:t>
            </a:r>
            <a:endParaRPr lang="en-CA" dirty="0"/>
          </a:p>
          <a:p>
            <a:pPr marL="800100" lvl="1" indent="-342900">
              <a:buFont typeface="Arial" panose="020B0604020202020204" pitchFamily="34" charset="0"/>
              <a:buChar char="•"/>
            </a:pPr>
            <a:r>
              <a:rPr lang="en-CA" dirty="0"/>
              <a:t>Box of General </a:t>
            </a:r>
            <a:r>
              <a:rPr lang="en-CA" dirty="0" smtClean="0"/>
              <a:t>Parts</a:t>
            </a:r>
          </a:p>
          <a:p>
            <a:pPr marL="342900" indent="-342900">
              <a:buFont typeface="Arial" panose="020B0604020202020204" pitchFamily="34" charset="0"/>
              <a:buChar char="•"/>
            </a:pPr>
            <a:r>
              <a:rPr lang="en-CA" dirty="0" smtClean="0">
                <a:solidFill>
                  <a:schemeClr val="tx1"/>
                </a:solidFill>
              </a:rPr>
              <a:t>Some descriptions give more detail than others.</a:t>
            </a:r>
            <a:endParaRPr lang="en-CA" dirty="0">
              <a:solidFill>
                <a:schemeClr val="tx1"/>
              </a:solidFill>
            </a:endParaRP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962026"/>
            <a:ext cx="6247606" cy="692695"/>
          </a:xfrm>
        </p:spPr>
        <p:txBody>
          <a:bodyPr/>
          <a:lstStyle/>
          <a:p>
            <a:r>
              <a:rPr lang="en-CA" sz="3200" dirty="0" smtClean="0"/>
              <a:t>Product Text Descriptions</a:t>
            </a:r>
            <a:endParaRPr lang="en-CA" sz="3200" dirty="0"/>
          </a:p>
        </p:txBody>
      </p:sp>
    </p:spTree>
    <p:extLst>
      <p:ext uri="{BB962C8B-B14F-4D97-AF65-F5344CB8AC3E}">
        <p14:creationId xmlns:p14="http://schemas.microsoft.com/office/powerpoint/2010/main" val="240008943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107504" y="2162174"/>
            <a:ext cx="7488832" cy="3787105"/>
          </a:xfrm>
        </p:spPr>
        <p:txBody>
          <a:bodyPr/>
          <a:lstStyle/>
          <a:p>
            <a:pPr marL="342900" indent="-342900">
              <a:buFont typeface="Arial" panose="020B0604020202020204" pitchFamily="34" charset="0"/>
              <a:buChar char="•"/>
            </a:pPr>
            <a:r>
              <a:rPr lang="en-CA" dirty="0" smtClean="0">
                <a:solidFill>
                  <a:schemeClr val="tx1"/>
                </a:solidFill>
              </a:rPr>
              <a:t>Hierarchical classification system for products (similar to NAPCS), with 5 digits.</a:t>
            </a:r>
          </a:p>
          <a:p>
            <a:pPr marL="342900" indent="-342900">
              <a:buFont typeface="Arial" panose="020B0604020202020204" pitchFamily="34" charset="0"/>
              <a:buChar char="•"/>
            </a:pPr>
            <a:r>
              <a:rPr lang="en-CA" dirty="0">
                <a:solidFill>
                  <a:schemeClr val="tx1"/>
                </a:solidFill>
              </a:rPr>
              <a:t>Example SCTG code:</a:t>
            </a:r>
          </a:p>
          <a:p>
            <a:pPr marL="800100" lvl="1" indent="-342900">
              <a:buFont typeface="Arial" panose="020B0604020202020204" pitchFamily="34" charset="0"/>
              <a:buChar char="•"/>
            </a:pPr>
            <a:r>
              <a:rPr lang="en-CA" dirty="0"/>
              <a:t>34 – Machinery</a:t>
            </a:r>
          </a:p>
          <a:p>
            <a:pPr marL="800100" lvl="1" indent="-342900">
              <a:buFont typeface="Arial" panose="020B0604020202020204" pitchFamily="34" charset="0"/>
              <a:buChar char="•"/>
            </a:pPr>
            <a:r>
              <a:rPr lang="en-CA" dirty="0"/>
              <a:t>342 - Turbines, boilers, nuclear reactors, and non-electric engines and motors except internal-combustion piston engines</a:t>
            </a:r>
          </a:p>
          <a:p>
            <a:pPr marL="800100" lvl="1" indent="-342900">
              <a:buFont typeface="Arial" panose="020B0604020202020204" pitchFamily="34" charset="0"/>
              <a:buChar char="•"/>
            </a:pPr>
            <a:r>
              <a:rPr lang="en-CA" dirty="0"/>
              <a:t>3421 – Turbines</a:t>
            </a:r>
          </a:p>
          <a:p>
            <a:pPr marL="800100" lvl="1" indent="-342900">
              <a:buFont typeface="Arial" panose="020B0604020202020204" pitchFamily="34" charset="0"/>
              <a:buChar char="•"/>
            </a:pPr>
            <a:r>
              <a:rPr lang="en-CA" dirty="0"/>
              <a:t>34212 - Turbo-jets, turbo-propellers, and other gas turbines, including aircraft </a:t>
            </a:r>
            <a:r>
              <a:rPr lang="en-CA" dirty="0" smtClean="0"/>
              <a:t>turbines</a:t>
            </a:r>
          </a:p>
          <a:p>
            <a:pPr marL="342900" indent="-342900">
              <a:buFont typeface="Arial" panose="020B0604020202020204" pitchFamily="34" charset="0"/>
              <a:buChar char="•"/>
            </a:pPr>
            <a:r>
              <a:rPr lang="en-CA" dirty="0" smtClean="0">
                <a:solidFill>
                  <a:schemeClr val="tx1"/>
                </a:solidFill>
              </a:rPr>
              <a:t>Overall there are 512 SCTG codes at the deepest level, and 982 at all levels.</a:t>
            </a: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893414"/>
            <a:ext cx="6247606" cy="1268760"/>
          </a:xfrm>
        </p:spPr>
        <p:txBody>
          <a:bodyPr/>
          <a:lstStyle/>
          <a:p>
            <a:r>
              <a:rPr lang="en-CA" sz="3200" dirty="0" smtClean="0"/>
              <a:t>Standard Classification of Transported Goods</a:t>
            </a:r>
            <a:endParaRPr lang="en-CA" sz="3200" dirty="0"/>
          </a:p>
        </p:txBody>
      </p:sp>
    </p:spTree>
    <p:extLst>
      <p:ext uri="{BB962C8B-B14F-4D97-AF65-F5344CB8AC3E}">
        <p14:creationId xmlns:p14="http://schemas.microsoft.com/office/powerpoint/2010/main" val="235515121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3886" y="1885950"/>
            <a:ext cx="7088394" cy="3631282"/>
          </a:xfrm>
        </p:spPr>
        <p:txBody>
          <a:bodyPr/>
          <a:lstStyle/>
          <a:p>
            <a:pPr marL="342900" indent="-342900">
              <a:buFont typeface="Arial" panose="020B0604020202020204" pitchFamily="34" charset="0"/>
              <a:buChar char="•"/>
            </a:pPr>
            <a:r>
              <a:rPr lang="en-CA" dirty="0" smtClean="0">
                <a:solidFill>
                  <a:schemeClr val="tx1"/>
                </a:solidFill>
              </a:rPr>
              <a:t>Labelled data is available from five companies, as well as a reference file from standards containing some examples (including some unusual and unique terms).</a:t>
            </a:r>
          </a:p>
          <a:p>
            <a:pPr marL="342900" indent="-342900">
              <a:buFont typeface="Arial" panose="020B0604020202020204" pitchFamily="34" charset="0"/>
              <a:buChar char="•"/>
            </a:pPr>
            <a:r>
              <a:rPr lang="en-CA" dirty="0" smtClean="0">
                <a:solidFill>
                  <a:schemeClr val="tx1"/>
                </a:solidFill>
              </a:rPr>
              <a:t>To start the project, we looked at data from one company and the reference file.</a:t>
            </a:r>
          </a:p>
          <a:p>
            <a:pPr marL="342900" indent="-342900">
              <a:buFont typeface="Arial" panose="020B0604020202020204" pitchFamily="34" charset="0"/>
              <a:buChar char="•"/>
            </a:pPr>
            <a:r>
              <a:rPr lang="en-CA" dirty="0" smtClean="0">
                <a:solidFill>
                  <a:schemeClr val="tx1"/>
                </a:solidFill>
              </a:rPr>
              <a:t>Data available per file:</a:t>
            </a:r>
          </a:p>
          <a:p>
            <a:pPr marL="800100" lvl="1" indent="-342900">
              <a:buFont typeface="Arial" panose="020B0604020202020204" pitchFamily="34" charset="0"/>
              <a:buChar char="•"/>
            </a:pPr>
            <a:r>
              <a:rPr lang="en-CA" dirty="0" smtClean="0"/>
              <a:t>Reference file: 34795 entries</a:t>
            </a:r>
          </a:p>
          <a:p>
            <a:pPr marL="800100" lvl="1" indent="-342900">
              <a:buFont typeface="Arial" panose="020B0604020202020204" pitchFamily="34" charset="0"/>
              <a:buChar char="•"/>
            </a:pPr>
            <a:r>
              <a:rPr lang="en-CA" dirty="0" smtClean="0"/>
              <a:t>Company dataset: 142949 entries</a:t>
            </a:r>
            <a:endParaRPr lang="en-CA" dirty="0"/>
          </a:p>
          <a:p>
            <a:pPr marL="342900" indent="-342900">
              <a:buFont typeface="Arial" panose="020B0604020202020204" pitchFamily="34" charset="0"/>
              <a:buChar char="•"/>
            </a:pPr>
            <a:r>
              <a:rPr lang="en-CA" dirty="0" smtClean="0">
                <a:solidFill>
                  <a:schemeClr val="tx1"/>
                </a:solidFill>
              </a:rPr>
              <a:t>Files contain text descriptions and associated SCTG code.</a:t>
            </a:r>
          </a:p>
          <a:p>
            <a:pPr marL="342900" indent="-342900">
              <a:buFont typeface="Arial" panose="020B0604020202020204" pitchFamily="34" charset="0"/>
              <a:buChar char="•"/>
            </a:pPr>
            <a:r>
              <a:rPr lang="en-CA" dirty="0">
                <a:solidFill>
                  <a:schemeClr val="tx1"/>
                </a:solidFill>
              </a:rPr>
              <a:t>A pseudo-category XXXXX is used for products for which no level of SCTG code can be associated.</a:t>
            </a:r>
          </a:p>
          <a:p>
            <a:pPr marL="342900" indent="-342900">
              <a:buFont typeface="Arial" panose="020B0604020202020204" pitchFamily="34" charset="0"/>
              <a:buChar char="•"/>
            </a:pPr>
            <a:endParaRPr lang="en-CA" dirty="0" smtClean="0"/>
          </a:p>
          <a:p>
            <a:pPr marL="342900" indent="-342900">
              <a:buFont typeface="Arial" panose="020B0604020202020204" pitchFamily="34" charset="0"/>
              <a:buChar char="•"/>
            </a:pPr>
            <a:endParaRPr lang="en-CA" dirty="0" smtClean="0"/>
          </a:p>
          <a:p>
            <a:pPr marL="342900" indent="-342900">
              <a:buFont typeface="Arial" panose="020B0604020202020204" pitchFamily="34" charset="0"/>
              <a:buChar char="•"/>
            </a:pPr>
            <a:endParaRPr lang="en-CA" dirty="0" smtClean="0"/>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1047751"/>
            <a:ext cx="6247606" cy="620687"/>
          </a:xfrm>
        </p:spPr>
        <p:txBody>
          <a:bodyPr/>
          <a:lstStyle/>
          <a:p>
            <a:r>
              <a:rPr lang="en-CA" sz="3200" dirty="0" smtClean="0"/>
              <a:t>Data Available</a:t>
            </a:r>
            <a:endParaRPr lang="en-CA" sz="3200" dirty="0"/>
          </a:p>
        </p:txBody>
      </p:sp>
    </p:spTree>
    <p:extLst>
      <p:ext uri="{BB962C8B-B14F-4D97-AF65-F5344CB8AC3E}">
        <p14:creationId xmlns:p14="http://schemas.microsoft.com/office/powerpoint/2010/main" val="294924639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0" y="1781175"/>
            <a:ext cx="8384538" cy="5076825"/>
          </a:xfrm>
        </p:spPr>
        <p:txBody>
          <a:bodyPr/>
          <a:lstStyle/>
          <a:p>
            <a:pPr marL="342900" indent="-342900">
              <a:buFont typeface="Arial" panose="020B0604020202020204" pitchFamily="34" charset="0"/>
              <a:buChar char="•"/>
            </a:pPr>
            <a:r>
              <a:rPr lang="en-CA" dirty="0" smtClean="0">
                <a:solidFill>
                  <a:schemeClr val="tx1"/>
                </a:solidFill>
              </a:rPr>
              <a:t>Provides a way to generate predictions for all entries in the company dataset, by having each entry in exactly one testing set for evaluation (in all other splits, in training set to build model).</a:t>
            </a:r>
          </a:p>
          <a:p>
            <a:pPr marL="342900" indent="-342900">
              <a:buFont typeface="Arial" panose="020B0604020202020204" pitchFamily="34" charset="0"/>
              <a:buChar char="•"/>
            </a:pPr>
            <a:endParaRPr lang="en-CA" dirty="0" smtClean="0">
              <a:solidFill>
                <a:schemeClr val="tx1"/>
              </a:solidFill>
            </a:endParaRPr>
          </a:p>
          <a:p>
            <a:pPr marL="342900" indent="-342900">
              <a:buFont typeface="Arial" panose="020B0604020202020204" pitchFamily="34" charset="0"/>
              <a:buChar char="•"/>
            </a:pPr>
            <a:endParaRPr lang="en-CA" dirty="0">
              <a:solidFill>
                <a:schemeClr val="tx1"/>
              </a:solidFill>
            </a:endParaRPr>
          </a:p>
          <a:p>
            <a:pPr marL="342900" indent="-342900">
              <a:buFont typeface="Arial" panose="020B0604020202020204" pitchFamily="34" charset="0"/>
              <a:buChar char="•"/>
            </a:pPr>
            <a:endParaRPr lang="en-CA" dirty="0" smtClean="0">
              <a:solidFill>
                <a:schemeClr val="tx1"/>
              </a:solidFill>
            </a:endParaRPr>
          </a:p>
          <a:p>
            <a:pPr marL="342900" indent="-342900">
              <a:buFont typeface="Arial" panose="020B0604020202020204" pitchFamily="34" charset="0"/>
              <a:buChar char="•"/>
            </a:pPr>
            <a:endParaRPr lang="en-CA" dirty="0">
              <a:solidFill>
                <a:schemeClr val="tx1"/>
              </a:solidFill>
            </a:endParaRPr>
          </a:p>
          <a:p>
            <a:pPr marL="342900" indent="-342900">
              <a:buFont typeface="Arial" panose="020B0604020202020204" pitchFamily="34" charset="0"/>
              <a:buChar char="•"/>
            </a:pPr>
            <a:endParaRPr lang="en-CA" dirty="0" smtClean="0">
              <a:solidFill>
                <a:schemeClr val="tx1"/>
              </a:solidFill>
            </a:endParaRPr>
          </a:p>
          <a:p>
            <a:pPr marL="342900" indent="-342900">
              <a:buFont typeface="Arial" panose="020B0604020202020204" pitchFamily="34" charset="0"/>
              <a:buChar char="•"/>
            </a:pPr>
            <a:endParaRPr lang="en-CA" dirty="0" smtClean="0">
              <a:solidFill>
                <a:schemeClr val="tx1"/>
              </a:solidFill>
            </a:endParaRPr>
          </a:p>
          <a:p>
            <a:pPr marL="342900" indent="-342900">
              <a:buFont typeface="Arial" panose="020B0604020202020204" pitchFamily="34" charset="0"/>
              <a:buChar char="•"/>
            </a:pPr>
            <a:endParaRPr lang="en-CA" dirty="0" smtClean="0">
              <a:solidFill>
                <a:schemeClr val="tx1"/>
              </a:solidFill>
            </a:endParaRPr>
          </a:p>
          <a:p>
            <a:pPr marL="342900" indent="-342900">
              <a:buFont typeface="Arial" panose="020B0604020202020204" pitchFamily="34" charset="0"/>
              <a:buChar char="•"/>
            </a:pPr>
            <a:r>
              <a:rPr lang="en-CA" dirty="0" smtClean="0">
                <a:solidFill>
                  <a:schemeClr val="tx1"/>
                </a:solidFill>
              </a:rPr>
              <a:t>The k-fold splits are done for the company data, with the data from the reference file always appended to the training set.</a:t>
            </a: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991310"/>
            <a:ext cx="6247606" cy="620687"/>
          </a:xfrm>
        </p:spPr>
        <p:txBody>
          <a:bodyPr/>
          <a:lstStyle/>
          <a:p>
            <a:r>
              <a:rPr lang="en-CA" sz="3200" dirty="0" smtClean="0"/>
              <a:t>K-Fold Cross Validation</a:t>
            </a:r>
            <a:endParaRPr lang="en-CA"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75" y="2705250"/>
            <a:ext cx="4781500" cy="2381660"/>
          </a:xfrm>
          <a:prstGeom prst="rect">
            <a:avLst/>
          </a:prstGeom>
        </p:spPr>
      </p:pic>
    </p:spTree>
    <p:extLst>
      <p:ext uri="{BB962C8B-B14F-4D97-AF65-F5344CB8AC3E}">
        <p14:creationId xmlns:p14="http://schemas.microsoft.com/office/powerpoint/2010/main" val="42468385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0" y="1885949"/>
            <a:ext cx="7736466" cy="4059907"/>
          </a:xfrm>
        </p:spPr>
        <p:txBody>
          <a:bodyPr>
            <a:normAutofit lnSpcReduction="10000"/>
          </a:bodyPr>
          <a:lstStyle/>
          <a:p>
            <a:pPr marL="342900" indent="-342900">
              <a:buFont typeface="Arial" panose="020B0604020202020204" pitchFamily="34" charset="0"/>
              <a:buChar char="•"/>
            </a:pPr>
            <a:r>
              <a:rPr lang="en-CA" sz="2300" dirty="0" smtClean="0">
                <a:solidFill>
                  <a:schemeClr val="tx1"/>
                </a:solidFill>
              </a:rPr>
              <a:t>In the bag of words model, we look at the </a:t>
            </a:r>
          </a:p>
          <a:p>
            <a:r>
              <a:rPr lang="en-CA" sz="2300" dirty="0">
                <a:solidFill>
                  <a:schemeClr val="tx1"/>
                </a:solidFill>
              </a:rPr>
              <a:t> </a:t>
            </a:r>
            <a:r>
              <a:rPr lang="en-CA" sz="2300" dirty="0" smtClean="0">
                <a:solidFill>
                  <a:schemeClr val="tx1"/>
                </a:solidFill>
              </a:rPr>
              <a:t>   presence of a word anywhere in the document.</a:t>
            </a:r>
          </a:p>
          <a:p>
            <a:pPr marL="342900" indent="-342900">
              <a:buFont typeface="Arial" panose="020B0604020202020204" pitchFamily="34" charset="0"/>
              <a:buChar char="•"/>
            </a:pPr>
            <a:r>
              <a:rPr lang="en-CA" sz="2300" dirty="0" smtClean="0">
                <a:solidFill>
                  <a:schemeClr val="tx1"/>
                </a:solidFill>
              </a:rPr>
              <a:t>For example, in the string “super chocolate milk” the words “super”, “chocolate”, and “milk” are present, and these will be used as features in the model.</a:t>
            </a:r>
          </a:p>
          <a:p>
            <a:pPr marL="342900" indent="-342900">
              <a:buFont typeface="Arial" panose="020B0604020202020204" pitchFamily="34" charset="0"/>
              <a:buChar char="•"/>
            </a:pPr>
            <a:r>
              <a:rPr lang="en-CA" sz="2300" dirty="0" smtClean="0">
                <a:solidFill>
                  <a:schemeClr val="tx1"/>
                </a:solidFill>
              </a:rPr>
              <a:t>The context of the words is ignored.</a:t>
            </a:r>
          </a:p>
          <a:p>
            <a:pPr marL="342900" indent="-342900">
              <a:buFont typeface="Arial" panose="020B0604020202020204" pitchFamily="34" charset="0"/>
              <a:buChar char="•"/>
            </a:pPr>
            <a:r>
              <a:rPr lang="en-CA" sz="2300" dirty="0">
                <a:solidFill>
                  <a:schemeClr val="tx1"/>
                </a:solidFill>
              </a:rPr>
              <a:t>A matrix (called the document term matrix) is created, with the rows being the documents and the columns the words. Each entry is </a:t>
            </a:r>
            <a:r>
              <a:rPr lang="en-CA" sz="2300" dirty="0" smtClean="0">
                <a:solidFill>
                  <a:schemeClr val="tx1"/>
                </a:solidFill>
              </a:rPr>
              <a:t>an indicator if the </a:t>
            </a:r>
            <a:r>
              <a:rPr lang="en-CA" sz="2300" dirty="0">
                <a:solidFill>
                  <a:schemeClr val="tx1"/>
                </a:solidFill>
              </a:rPr>
              <a:t>word appears in the corresponding </a:t>
            </a:r>
            <a:r>
              <a:rPr lang="en-CA" sz="2300" dirty="0" smtClean="0">
                <a:solidFill>
                  <a:schemeClr val="tx1"/>
                </a:solidFill>
              </a:rPr>
              <a:t>document (count can be used instead of binary indicator, produces very similar results here).</a:t>
            </a: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1038226"/>
            <a:ext cx="6247606" cy="620687"/>
          </a:xfrm>
        </p:spPr>
        <p:txBody>
          <a:bodyPr/>
          <a:lstStyle/>
          <a:p>
            <a:r>
              <a:rPr lang="en-CA" sz="3200" dirty="0" smtClean="0"/>
              <a:t>Bag of Words Model</a:t>
            </a:r>
            <a:endParaRPr lang="en-CA" sz="3200" dirty="0"/>
          </a:p>
        </p:txBody>
      </p:sp>
    </p:spTree>
    <p:extLst>
      <p:ext uri="{BB962C8B-B14F-4D97-AF65-F5344CB8AC3E}">
        <p14:creationId xmlns:p14="http://schemas.microsoft.com/office/powerpoint/2010/main" val="358050590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3886" y="1600199"/>
            <a:ext cx="7736466" cy="4593307"/>
          </a:xfrm>
        </p:spPr>
        <p:txBody>
          <a:bodyPr>
            <a:normAutofit lnSpcReduction="10000"/>
          </a:bodyPr>
          <a:lstStyle/>
          <a:p>
            <a:pPr marL="342900" indent="-342900">
              <a:buFont typeface="Arial" panose="020B0604020202020204" pitchFamily="34" charset="0"/>
              <a:buChar char="•"/>
            </a:pPr>
            <a:r>
              <a:rPr lang="en-CA" sz="2300" dirty="0" smtClean="0">
                <a:solidFill>
                  <a:schemeClr val="tx1"/>
                </a:solidFill>
              </a:rPr>
              <a:t>An extension to the bag of words model, where </a:t>
            </a:r>
          </a:p>
          <a:p>
            <a:r>
              <a:rPr lang="en-CA" sz="2300" dirty="0">
                <a:solidFill>
                  <a:schemeClr val="tx1"/>
                </a:solidFill>
              </a:rPr>
              <a:t> </a:t>
            </a:r>
            <a:r>
              <a:rPr lang="en-CA" sz="2300" dirty="0" smtClean="0">
                <a:solidFill>
                  <a:schemeClr val="tx1"/>
                </a:solidFill>
              </a:rPr>
              <a:t>   instead of looking at the presence of words we look </a:t>
            </a:r>
          </a:p>
          <a:p>
            <a:r>
              <a:rPr lang="en-CA" sz="2300" dirty="0">
                <a:solidFill>
                  <a:schemeClr val="tx1"/>
                </a:solidFill>
              </a:rPr>
              <a:t> </a:t>
            </a:r>
            <a:r>
              <a:rPr lang="en-CA" sz="2300" dirty="0" smtClean="0">
                <a:solidFill>
                  <a:schemeClr val="tx1"/>
                </a:solidFill>
              </a:rPr>
              <a:t>   at the presence of character substrings of length n.</a:t>
            </a:r>
          </a:p>
          <a:p>
            <a:pPr marL="342900" indent="-342900">
              <a:buFont typeface="Arial" panose="020B0604020202020204" pitchFamily="34" charset="0"/>
              <a:buChar char="•"/>
            </a:pPr>
            <a:r>
              <a:rPr lang="en-CA" sz="2300" dirty="0" smtClean="0">
                <a:solidFill>
                  <a:schemeClr val="tx1"/>
                </a:solidFill>
              </a:rPr>
              <a:t>For example, for “super chocolate milk”, n-grams of length between 3 and 6 include:</a:t>
            </a:r>
          </a:p>
          <a:p>
            <a:pPr marL="800100" lvl="1" indent="-342900">
              <a:buFont typeface="Arial" panose="020B0604020202020204" pitchFamily="34" charset="0"/>
              <a:buChar char="•"/>
            </a:pPr>
            <a:r>
              <a:rPr lang="en-CA" sz="1900" dirty="0" smtClean="0"/>
              <a:t>“super”</a:t>
            </a:r>
          </a:p>
          <a:p>
            <a:pPr marL="800100" lvl="1" indent="-342900">
              <a:buFont typeface="Arial" panose="020B0604020202020204" pitchFamily="34" charset="0"/>
              <a:buChar char="•"/>
            </a:pPr>
            <a:r>
              <a:rPr lang="en-CA" sz="1900" dirty="0" smtClean="0"/>
              <a:t>“sup”</a:t>
            </a:r>
          </a:p>
          <a:p>
            <a:pPr marL="800100" lvl="1" indent="-342900">
              <a:buFont typeface="Arial" panose="020B0604020202020204" pitchFamily="34" charset="0"/>
              <a:buChar char="•"/>
            </a:pPr>
            <a:r>
              <a:rPr lang="en-CA" sz="1900" dirty="0" smtClean="0"/>
              <a:t>“</a:t>
            </a:r>
            <a:r>
              <a:rPr lang="en-CA" sz="1900" dirty="0" err="1" smtClean="0"/>
              <a:t>choco</a:t>
            </a:r>
            <a:r>
              <a:rPr lang="en-CA" sz="1900" dirty="0" smtClean="0"/>
              <a:t>”</a:t>
            </a:r>
          </a:p>
          <a:p>
            <a:pPr marL="800100" lvl="1" indent="-342900">
              <a:buFont typeface="Arial" panose="020B0604020202020204" pitchFamily="34" charset="0"/>
              <a:buChar char="•"/>
            </a:pPr>
            <a:r>
              <a:rPr lang="en-CA" sz="1900" dirty="0" smtClean="0"/>
              <a:t>“per </a:t>
            </a:r>
            <a:r>
              <a:rPr lang="en-CA" sz="1900" dirty="0" err="1" smtClean="0"/>
              <a:t>ch</a:t>
            </a:r>
            <a:r>
              <a:rPr lang="en-CA" sz="1900" dirty="0" smtClean="0"/>
              <a:t>”</a:t>
            </a:r>
          </a:p>
          <a:p>
            <a:pPr marL="800100" lvl="1" indent="-342900">
              <a:buFont typeface="Arial" panose="020B0604020202020204" pitchFamily="34" charset="0"/>
              <a:buChar char="•"/>
            </a:pPr>
            <a:r>
              <a:rPr lang="en-CA" sz="1900" dirty="0" smtClean="0"/>
              <a:t>“ate mi”</a:t>
            </a:r>
          </a:p>
          <a:p>
            <a:pPr marL="800100" lvl="1" indent="-342900">
              <a:buFont typeface="Arial" panose="020B0604020202020204" pitchFamily="34" charset="0"/>
              <a:buChar char="•"/>
            </a:pPr>
            <a:r>
              <a:rPr lang="en-CA" sz="1900" dirty="0" smtClean="0"/>
              <a:t>“milk”</a:t>
            </a:r>
          </a:p>
          <a:p>
            <a:pPr marL="342900" indent="-342900">
              <a:buFont typeface="Arial" panose="020B0604020202020204" pitchFamily="34" charset="0"/>
              <a:buChar char="•"/>
            </a:pPr>
            <a:r>
              <a:rPr lang="en-CA" sz="2300" dirty="0" smtClean="0">
                <a:solidFill>
                  <a:schemeClr val="tx1"/>
                </a:solidFill>
              </a:rPr>
              <a:t>Provide a nice way to handle multiple issues, including pairs of words, plural forms, truncated words, etc.</a:t>
            </a: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3886" y="895351"/>
            <a:ext cx="6247606" cy="620687"/>
          </a:xfrm>
        </p:spPr>
        <p:txBody>
          <a:bodyPr/>
          <a:lstStyle/>
          <a:p>
            <a:r>
              <a:rPr lang="en-CA" sz="3200" dirty="0" smtClean="0"/>
              <a:t>Character n-grams</a:t>
            </a:r>
            <a:endParaRPr lang="en-CA" sz="3200" dirty="0"/>
          </a:p>
        </p:txBody>
      </p:sp>
    </p:spTree>
    <p:extLst>
      <p:ext uri="{BB962C8B-B14F-4D97-AF65-F5344CB8AC3E}">
        <p14:creationId xmlns:p14="http://schemas.microsoft.com/office/powerpoint/2010/main" val="417077543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0" y="1514128"/>
                <a:ext cx="8384538" cy="4536504"/>
              </a:xfrm>
            </p:spPr>
            <p:txBody>
              <a:bodyPr>
                <a:normAutofit lnSpcReduction="10000"/>
              </a:bodyPr>
              <a:lstStyle/>
              <a:p>
                <a:pPr marL="342900" indent="-342900">
                  <a:buFont typeface="Arial" panose="020B0604020202020204" pitchFamily="34" charset="0"/>
                  <a:buChar char="•"/>
                </a:pPr>
                <a:r>
                  <a:rPr lang="en-CA" sz="2000" dirty="0" smtClean="0">
                    <a:solidFill>
                      <a:schemeClr val="tx1"/>
                    </a:solidFill>
                  </a:rPr>
                  <a:t>For each possible class c, a weights vector </a:t>
                </a:r>
                <a:r>
                  <a:rPr lang="en-CA" sz="2000" b="1" dirty="0" smtClean="0">
                    <a:solidFill>
                      <a:schemeClr val="tx1"/>
                    </a:solidFill>
                  </a:rPr>
                  <a:t>w</a:t>
                </a:r>
                <a:r>
                  <a:rPr lang="en-CA" sz="2000" baseline="-25000" dirty="0" smtClean="0">
                    <a:solidFill>
                      <a:schemeClr val="tx1"/>
                    </a:solidFill>
                  </a:rPr>
                  <a:t>c</a:t>
                </a:r>
                <a:r>
                  <a:rPr lang="en-CA" sz="2000" dirty="0" smtClean="0">
                    <a:solidFill>
                      <a:schemeClr val="tx1"/>
                    </a:solidFill>
                  </a:rPr>
                  <a:t> and a bias </a:t>
                </a:r>
              </a:p>
              <a:p>
                <a:r>
                  <a:rPr lang="en-CA" sz="2000" dirty="0">
                    <a:solidFill>
                      <a:schemeClr val="tx1"/>
                    </a:solidFill>
                  </a:rPr>
                  <a:t> </a:t>
                </a:r>
                <a:r>
                  <a:rPr lang="en-CA" sz="2000" dirty="0" smtClean="0">
                    <a:solidFill>
                      <a:schemeClr val="tx1"/>
                    </a:solidFill>
                  </a:rPr>
                  <a:t>    term b</a:t>
                </a:r>
                <a:r>
                  <a:rPr lang="en-CA" sz="2000" baseline="-25000" dirty="0" smtClean="0">
                    <a:solidFill>
                      <a:schemeClr val="tx1"/>
                    </a:solidFill>
                  </a:rPr>
                  <a:t>c</a:t>
                </a:r>
                <a:r>
                  <a:rPr lang="en-CA" sz="2000" dirty="0" smtClean="0">
                    <a:solidFill>
                      <a:schemeClr val="tx1"/>
                    </a:solidFill>
                  </a:rPr>
                  <a:t> is created.</a:t>
                </a:r>
              </a:p>
              <a:p>
                <a:pPr marL="342900" indent="-342900">
                  <a:buFont typeface="Arial" panose="020B0604020202020204" pitchFamily="34" charset="0"/>
                  <a:buChar char="•"/>
                </a:pPr>
                <a:r>
                  <a:rPr lang="en-CA" sz="2000" dirty="0" smtClean="0">
                    <a:solidFill>
                      <a:schemeClr val="tx1"/>
                    </a:solidFill>
                  </a:rPr>
                  <a:t>The weights vector </a:t>
                </a:r>
                <a:r>
                  <a:rPr lang="en-CA" sz="2000" b="1" dirty="0">
                    <a:solidFill>
                      <a:schemeClr val="tx1"/>
                    </a:solidFill>
                  </a:rPr>
                  <a:t>w</a:t>
                </a:r>
                <a:r>
                  <a:rPr lang="en-CA" sz="2000" baseline="-25000" dirty="0">
                    <a:solidFill>
                      <a:schemeClr val="tx1"/>
                    </a:solidFill>
                  </a:rPr>
                  <a:t>c</a:t>
                </a:r>
                <a:r>
                  <a:rPr lang="en-CA" sz="2000" dirty="0" smtClean="0">
                    <a:solidFill>
                      <a:schemeClr val="tx1"/>
                    </a:solidFill>
                  </a:rPr>
                  <a:t> is multiplied by the input features vector </a:t>
                </a:r>
                <a:r>
                  <a:rPr lang="en-CA" sz="2000" b="1" dirty="0" smtClean="0">
                    <a:solidFill>
                      <a:schemeClr val="tx1"/>
                    </a:solidFill>
                  </a:rPr>
                  <a:t>x</a:t>
                </a:r>
                <a:r>
                  <a:rPr lang="en-CA" sz="2000" dirty="0" smtClean="0">
                    <a:solidFill>
                      <a:schemeClr val="tx1"/>
                    </a:solidFill>
                  </a:rPr>
                  <a:t> </a:t>
                </a:r>
              </a:p>
              <a:p>
                <a:r>
                  <a:rPr lang="en-CA" sz="2000" dirty="0">
                    <a:solidFill>
                      <a:schemeClr val="tx1"/>
                    </a:solidFill>
                  </a:rPr>
                  <a:t> </a:t>
                </a:r>
                <a:r>
                  <a:rPr lang="en-CA" sz="2000" dirty="0" smtClean="0">
                    <a:solidFill>
                      <a:schemeClr val="tx1"/>
                    </a:solidFill>
                  </a:rPr>
                  <a:t>    and the bias </a:t>
                </a:r>
                <a:r>
                  <a:rPr lang="en-CA" sz="2000" dirty="0">
                    <a:solidFill>
                      <a:schemeClr val="tx1"/>
                    </a:solidFill>
                  </a:rPr>
                  <a:t>term b</a:t>
                </a:r>
                <a:r>
                  <a:rPr lang="en-CA" sz="2000" baseline="-25000" dirty="0">
                    <a:solidFill>
                      <a:schemeClr val="tx1"/>
                    </a:solidFill>
                  </a:rPr>
                  <a:t>c</a:t>
                </a:r>
                <a:r>
                  <a:rPr lang="en-CA" sz="2000" dirty="0" smtClean="0">
                    <a:solidFill>
                      <a:schemeClr val="tx1"/>
                    </a:solidFill>
                  </a:rPr>
                  <a:t> is added, to obtain the predicted </a:t>
                </a:r>
                <a:r>
                  <a:rPr lang="en-CA" sz="2000" dirty="0">
                    <a:solidFill>
                      <a:schemeClr val="tx1"/>
                    </a:solidFill>
                  </a:rPr>
                  <a:t>score </a:t>
                </a:r>
                <a:r>
                  <a:rPr lang="en-CA" sz="2000" dirty="0" smtClean="0">
                    <a:solidFill>
                      <a:schemeClr val="tx1"/>
                    </a:solidFill>
                  </a:rPr>
                  <a:t>p</a:t>
                </a:r>
                <a:r>
                  <a:rPr lang="en-CA" sz="2000" baseline="-25000" dirty="0" smtClean="0">
                    <a:solidFill>
                      <a:schemeClr val="tx1"/>
                    </a:solidFill>
                  </a:rPr>
                  <a:t>c </a:t>
                </a:r>
                <a:r>
                  <a:rPr lang="en-CA" sz="2000" dirty="0" smtClean="0">
                    <a:solidFill>
                      <a:schemeClr val="tx1"/>
                    </a:solidFill>
                  </a:rPr>
                  <a:t>:</a:t>
                </a:r>
              </a:p>
              <a:p>
                <a:pPr/>
                <a14:m>
                  <m:oMathPara xmlns:m="http://schemas.openxmlformats.org/officeDocument/2006/math">
                    <m:oMathParaPr>
                      <m:jc m:val="centerGroup"/>
                    </m:oMathParaPr>
                    <m:oMath xmlns:m="http://schemas.openxmlformats.org/officeDocument/2006/math">
                      <m:sSub>
                        <m:sSubPr>
                          <m:ctrlPr>
                            <a:rPr lang="en-CA" sz="2000" b="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𝑝</m:t>
                          </m:r>
                        </m:e>
                        <m:sub>
                          <m:r>
                            <a:rPr lang="en-CA" sz="2000" b="0" i="1" smtClean="0">
                              <a:solidFill>
                                <a:schemeClr val="tx1"/>
                              </a:solidFill>
                              <a:latin typeface="Cambria Math" panose="02040503050406030204" pitchFamily="18" charset="0"/>
                            </a:rPr>
                            <m:t>𝑐</m:t>
                          </m:r>
                        </m:sub>
                      </m:sSub>
                      <m:r>
                        <a:rPr lang="en-CA" sz="2000" b="0" i="1" smtClean="0">
                          <a:solidFill>
                            <a:schemeClr val="tx1"/>
                          </a:solidFill>
                          <a:latin typeface="Cambria Math" panose="02040503050406030204" pitchFamily="18" charset="0"/>
                        </a:rPr>
                        <m:t>=</m:t>
                      </m:r>
                      <m:sSub>
                        <m:sSubPr>
                          <m:ctrlPr>
                            <a:rPr lang="en-CA" sz="2000" b="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𝑏</m:t>
                          </m:r>
                        </m:e>
                        <m:sub>
                          <m:r>
                            <a:rPr lang="en-CA" sz="2000" b="0" i="1" smtClean="0">
                              <a:solidFill>
                                <a:schemeClr val="tx1"/>
                              </a:solidFill>
                              <a:latin typeface="Cambria Math" panose="02040503050406030204" pitchFamily="18" charset="0"/>
                            </a:rPr>
                            <m:t>𝑐</m:t>
                          </m:r>
                        </m:sub>
                      </m:sSub>
                      <m:r>
                        <a:rPr lang="en-CA" sz="2000" b="0" i="1" smtClean="0">
                          <a:solidFill>
                            <a:schemeClr val="tx1"/>
                          </a:solidFill>
                          <a:latin typeface="Cambria Math" panose="02040503050406030204" pitchFamily="18" charset="0"/>
                        </a:rPr>
                        <m:t>+</m:t>
                      </m:r>
                      <m:sSub>
                        <m:sSubPr>
                          <m:ctrlPr>
                            <a:rPr lang="en-CA" sz="2000" b="0" i="1" smtClean="0">
                              <a:solidFill>
                                <a:schemeClr val="tx1"/>
                              </a:solidFill>
                              <a:latin typeface="Cambria Math" panose="02040503050406030204" pitchFamily="18" charset="0"/>
                            </a:rPr>
                          </m:ctrlPr>
                        </m:sSubPr>
                        <m:e>
                          <m:r>
                            <a:rPr lang="en-CA" sz="2000" b="1" i="1" smtClean="0">
                              <a:solidFill>
                                <a:schemeClr val="tx1"/>
                              </a:solidFill>
                              <a:latin typeface="Cambria Math" panose="02040503050406030204" pitchFamily="18" charset="0"/>
                            </a:rPr>
                            <m:t>𝒘</m:t>
                          </m:r>
                        </m:e>
                        <m:sub>
                          <m:r>
                            <a:rPr lang="en-CA" sz="2000" b="0" i="1" smtClean="0">
                              <a:solidFill>
                                <a:schemeClr val="tx1"/>
                              </a:solidFill>
                              <a:latin typeface="Cambria Math" panose="02040503050406030204" pitchFamily="18" charset="0"/>
                            </a:rPr>
                            <m:t>𝑐</m:t>
                          </m:r>
                        </m:sub>
                      </m:sSub>
                      <m:r>
                        <a:rPr lang="en-CA" sz="2000" b="0" i="1" smtClean="0">
                          <a:solidFill>
                            <a:schemeClr val="tx1"/>
                          </a:solidFill>
                          <a:latin typeface="Cambria Math" panose="02040503050406030204" pitchFamily="18" charset="0"/>
                        </a:rPr>
                        <m:t>⋅</m:t>
                      </m:r>
                      <m:r>
                        <a:rPr lang="en-CA" sz="2000" b="1" i="1" smtClean="0">
                          <a:solidFill>
                            <a:schemeClr val="tx1"/>
                          </a:solidFill>
                          <a:latin typeface="Cambria Math" panose="02040503050406030204" pitchFamily="18" charset="0"/>
                        </a:rPr>
                        <m:t>𝒙</m:t>
                      </m:r>
                      <m:r>
                        <a:rPr lang="pt-BR" sz="2000" i="1" smtClean="0">
                          <a:solidFill>
                            <a:schemeClr val="tx1"/>
                          </a:solidFill>
                          <a:latin typeface="Cambria Math" panose="02040503050406030204" pitchFamily="18" charset="0"/>
                        </a:rPr>
                        <m:t>=</m:t>
                      </m:r>
                      <m:sSub>
                        <m:sSubPr>
                          <m:ctrlPr>
                            <a:rPr lang="en-CA" sz="2000" b="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𝑏</m:t>
                          </m:r>
                        </m:e>
                        <m:sub>
                          <m:r>
                            <a:rPr lang="en-CA" sz="2000" b="0" i="1" smtClean="0">
                              <a:solidFill>
                                <a:schemeClr val="tx1"/>
                              </a:solidFill>
                              <a:latin typeface="Cambria Math" panose="02040503050406030204" pitchFamily="18" charset="0"/>
                            </a:rPr>
                            <m:t>𝑐</m:t>
                          </m:r>
                        </m:sub>
                      </m:sSub>
                      <m:r>
                        <a:rPr lang="en-CA" sz="2000" b="0" i="1" smtClean="0">
                          <a:solidFill>
                            <a:schemeClr val="tx1"/>
                          </a:solidFill>
                          <a:latin typeface="Cambria Math" panose="02040503050406030204" pitchFamily="18" charset="0"/>
                        </a:rPr>
                        <m:t>+</m:t>
                      </m:r>
                      <m:nary>
                        <m:naryPr>
                          <m:chr m:val="∑"/>
                          <m:ctrlPr>
                            <a:rPr lang="pt-BR" sz="2000" i="1" smtClean="0">
                              <a:solidFill>
                                <a:schemeClr val="tx1"/>
                              </a:solidFill>
                              <a:latin typeface="Cambria Math" panose="02040503050406030204" pitchFamily="18" charset="0"/>
                            </a:rPr>
                          </m:ctrlPr>
                        </m:naryPr>
                        <m:sub>
                          <m:r>
                            <m:rPr>
                              <m:brk m:alnAt="23"/>
                            </m:rPr>
                            <a:rPr lang="en-CA" sz="2000" b="0" i="1" smtClean="0">
                              <a:solidFill>
                                <a:schemeClr val="tx1"/>
                              </a:solidFill>
                              <a:latin typeface="Cambria Math" panose="02040503050406030204" pitchFamily="18" charset="0"/>
                            </a:rPr>
                            <m:t>𝑖</m:t>
                          </m:r>
                          <m:r>
                            <a:rPr lang="pt-BR" sz="2000" i="1" smtClean="0">
                              <a:solidFill>
                                <a:schemeClr val="tx1"/>
                              </a:solidFill>
                              <a:latin typeface="Cambria Math" panose="02040503050406030204" pitchFamily="18" charset="0"/>
                            </a:rPr>
                            <m:t>=0</m:t>
                          </m:r>
                        </m:sub>
                        <m:sup>
                          <m:r>
                            <a:rPr lang="pt-BR" sz="2000" i="1" smtClean="0">
                              <a:solidFill>
                                <a:schemeClr val="tx1"/>
                              </a:solidFill>
                              <a:latin typeface="Cambria Math" panose="02040503050406030204" pitchFamily="18" charset="0"/>
                            </a:rPr>
                            <m:t>𝑛</m:t>
                          </m:r>
                        </m:sup>
                        <m:e>
                          <m:sSub>
                            <m:sSubPr>
                              <m:ctrlPr>
                                <a:rPr lang="en-CA" sz="2000" b="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𝑤</m:t>
                              </m:r>
                            </m:e>
                            <m:sub>
                              <m:r>
                                <a:rPr lang="en-CA" sz="2000" i="1">
                                  <a:solidFill>
                                    <a:schemeClr val="tx1"/>
                                  </a:solidFill>
                                  <a:latin typeface="Cambria Math" panose="02040503050406030204" pitchFamily="18" charset="0"/>
                                </a:rPr>
                                <m:t>𝑐𝑖</m:t>
                              </m:r>
                            </m:sub>
                          </m:sSub>
                          <m:sSub>
                            <m:sSubPr>
                              <m:ctrlPr>
                                <a:rPr lang="en-CA" sz="2000" b="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𝑥</m:t>
                              </m:r>
                            </m:e>
                            <m:sub>
                              <m:r>
                                <a:rPr lang="en-CA" sz="2000" b="0" i="1" smtClean="0">
                                  <a:solidFill>
                                    <a:schemeClr val="tx1"/>
                                  </a:solidFill>
                                  <a:latin typeface="Cambria Math" panose="02040503050406030204" pitchFamily="18" charset="0"/>
                                </a:rPr>
                                <m:t>𝑖</m:t>
                              </m:r>
                            </m:sub>
                          </m:sSub>
                        </m:e>
                      </m:nary>
                    </m:oMath>
                  </m:oMathPara>
                </a14:m>
                <a:endParaRPr lang="en-CA" sz="2000" dirty="0" smtClean="0">
                  <a:solidFill>
                    <a:schemeClr val="tx1"/>
                  </a:solidFill>
                </a:endParaRPr>
              </a:p>
              <a:p>
                <a:pPr marL="342900" indent="-342900">
                  <a:buFont typeface="Arial" panose="020B0604020202020204" pitchFamily="34" charset="0"/>
                  <a:buChar char="•"/>
                </a:pPr>
                <a:r>
                  <a:rPr lang="en-CA" sz="2000" dirty="0" smtClean="0">
                    <a:solidFill>
                      <a:schemeClr val="tx1"/>
                    </a:solidFill>
                  </a:rPr>
                  <a:t>The class (SCTG code) with the highest predicted </a:t>
                </a:r>
                <a:r>
                  <a:rPr lang="en-CA" sz="2000" dirty="0">
                    <a:solidFill>
                      <a:schemeClr val="tx1"/>
                    </a:solidFill>
                  </a:rPr>
                  <a:t>score p</a:t>
                </a:r>
                <a:r>
                  <a:rPr lang="en-CA" sz="2000" baseline="-25000" dirty="0">
                    <a:solidFill>
                      <a:schemeClr val="tx1"/>
                    </a:solidFill>
                  </a:rPr>
                  <a:t>c </a:t>
                </a:r>
                <a:r>
                  <a:rPr lang="en-CA" sz="2000" dirty="0" smtClean="0">
                    <a:solidFill>
                      <a:schemeClr val="tx1"/>
                    </a:solidFill>
                  </a:rPr>
                  <a:t>is taken to be the prediction for that entry.</a:t>
                </a:r>
              </a:p>
              <a:p>
                <a:pPr marL="342900" indent="-342900">
                  <a:buFont typeface="Arial" panose="020B0604020202020204" pitchFamily="34" charset="0"/>
                  <a:buChar char="•"/>
                </a:pPr>
                <a:r>
                  <a:rPr lang="en-CA" sz="2000" dirty="0" smtClean="0">
                    <a:solidFill>
                      <a:schemeClr val="tx1"/>
                    </a:solidFill>
                  </a:rPr>
                  <a:t>In our case, the input vector </a:t>
                </a:r>
                <a:r>
                  <a:rPr lang="en-CA" sz="2000" b="1" dirty="0" smtClean="0">
                    <a:solidFill>
                      <a:schemeClr val="tx1"/>
                    </a:solidFill>
                  </a:rPr>
                  <a:t>x</a:t>
                </a:r>
                <a:r>
                  <a:rPr lang="en-CA" sz="2000" dirty="0" smtClean="0">
                    <a:solidFill>
                      <a:schemeClr val="tx1"/>
                    </a:solidFill>
                  </a:rPr>
                  <a:t> is the indicator vector for each word / character n-gram.</a:t>
                </a:r>
              </a:p>
              <a:p>
                <a:pPr marL="342900" indent="-342900">
                  <a:buFont typeface="Arial" panose="020B0604020202020204" pitchFamily="34" charset="0"/>
                  <a:buChar char="•"/>
                </a:pPr>
                <a:r>
                  <a:rPr lang="en-CA" sz="2000" dirty="0" smtClean="0">
                    <a:solidFill>
                      <a:schemeClr val="tx1"/>
                    </a:solidFill>
                  </a:rPr>
                  <a:t>The XGBoost library (when using the linear base learner, usually the tree base learner is used) provides a very efficient and flexible way to train such a model. It determines the weights </a:t>
                </a:r>
                <a:r>
                  <a:rPr lang="en-CA" sz="2000" b="1" dirty="0">
                    <a:solidFill>
                      <a:schemeClr val="tx1"/>
                    </a:solidFill>
                  </a:rPr>
                  <a:t>w</a:t>
                </a:r>
                <a:r>
                  <a:rPr lang="en-CA" sz="2000" baseline="-25000" dirty="0">
                    <a:solidFill>
                      <a:schemeClr val="tx1"/>
                    </a:solidFill>
                  </a:rPr>
                  <a:t>c</a:t>
                </a:r>
                <a:r>
                  <a:rPr lang="en-CA" sz="2000" dirty="0" smtClean="0">
                    <a:solidFill>
                      <a:schemeClr val="tx1"/>
                    </a:solidFill>
                  </a:rPr>
                  <a:t> </a:t>
                </a:r>
                <a:r>
                  <a:rPr lang="en-CA" sz="2000" dirty="0">
                    <a:solidFill>
                      <a:schemeClr val="tx1"/>
                    </a:solidFill>
                  </a:rPr>
                  <a:t>and biases b</a:t>
                </a:r>
                <a:r>
                  <a:rPr lang="en-CA" sz="2000" baseline="-25000" dirty="0">
                    <a:solidFill>
                      <a:schemeClr val="tx1"/>
                    </a:solidFill>
                  </a:rPr>
                  <a:t>c</a:t>
                </a:r>
                <a:r>
                  <a:rPr lang="en-CA" sz="2000" dirty="0" smtClean="0">
                    <a:solidFill>
                      <a:schemeClr val="tx1"/>
                    </a:solidFill>
                  </a:rPr>
                  <a:t> that best fit the training data.</a:t>
                </a:r>
              </a:p>
            </p:txBody>
          </p:sp>
        </mc:Choice>
        <mc:Fallback xmlns="">
          <p:sp>
            <p:nvSpPr>
              <p:cNvPr id="5" name="Text Placeholder 4">
                <a:extLst>
                  <a:ext uri="{FF2B5EF4-FFF2-40B4-BE49-F238E27FC236}">
                    <a16:creationId xmlns="" xmlns:a16="http://schemas.microsoft.com/office/drawing/2014/main" xmlns:a14="http://schemas.microsoft.com/office/drawing/2010/main" id="{21AECBF2-C91F-F540-A4DC-68479EDEB1DA}"/>
                  </a:ext>
                </a:extLst>
              </p:cNvPr>
              <p:cNvSpPr>
                <a:spLocks noGrp="1" noRot="1" noChangeAspect="1" noMove="1" noResize="1" noEditPoints="1" noAdjustHandles="1" noChangeArrowheads="1" noChangeShapeType="1" noTextEdit="1"/>
              </p:cNvSpPr>
              <p:nvPr>
                <p:ph type="body" idx="1"/>
              </p:nvPr>
            </p:nvSpPr>
            <p:spPr>
              <a:xfrm>
                <a:off x="0" y="1514128"/>
                <a:ext cx="8384538" cy="4536504"/>
              </a:xfrm>
              <a:blipFill rotWithShape="0">
                <a:blip r:embed="rId2"/>
                <a:stretch>
                  <a:fillRect l="-655" t="-1879" r="-1236" b="-2282"/>
                </a:stretch>
              </a:blipFill>
            </p:spPr>
            <p:txBody>
              <a:bodyPr/>
              <a:lstStyle/>
              <a:p>
                <a:r>
                  <a:rPr lang="en-CA">
                    <a:noFill/>
                  </a:rPr>
                  <a:t> </a:t>
                </a:r>
              </a:p>
            </p:txBody>
          </p:sp>
        </mc:Fallback>
      </mc:AlternateContent>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1" y="893441"/>
            <a:ext cx="7753351" cy="620687"/>
          </a:xfrm>
        </p:spPr>
        <p:txBody>
          <a:bodyPr>
            <a:normAutofit fontScale="90000"/>
          </a:bodyPr>
          <a:lstStyle/>
          <a:p>
            <a:r>
              <a:rPr lang="en-CA" sz="3200" dirty="0" smtClean="0"/>
              <a:t>XGBoost Model with Linear Base Learners</a:t>
            </a:r>
            <a:endParaRPr lang="en-CA" sz="3200" dirty="0"/>
          </a:p>
        </p:txBody>
      </p:sp>
    </p:spTree>
    <p:extLst>
      <p:ext uri="{BB962C8B-B14F-4D97-AF65-F5344CB8AC3E}">
        <p14:creationId xmlns:p14="http://schemas.microsoft.com/office/powerpoint/2010/main" val="11420146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3886" y="1524000"/>
            <a:ext cx="8384538" cy="4488532"/>
          </a:xfrm>
        </p:spPr>
        <p:txBody>
          <a:bodyPr/>
          <a:lstStyle/>
          <a:p>
            <a:pPr marL="342900" indent="-342900">
              <a:buFont typeface="Arial" panose="020B0604020202020204" pitchFamily="34" charset="0"/>
              <a:buChar char="•"/>
            </a:pPr>
            <a:r>
              <a:rPr lang="en-CA" sz="2000" dirty="0" smtClean="0">
                <a:solidFill>
                  <a:schemeClr val="tx1"/>
                </a:solidFill>
              </a:rPr>
              <a:t>Suppose </a:t>
            </a:r>
            <a:r>
              <a:rPr lang="en-CA" sz="2000" dirty="0">
                <a:solidFill>
                  <a:schemeClr val="tx1"/>
                </a:solidFill>
              </a:rPr>
              <a:t>we have the n-grams “</a:t>
            </a:r>
            <a:r>
              <a:rPr lang="en-CA" sz="2000" dirty="0" err="1">
                <a:solidFill>
                  <a:schemeClr val="tx1"/>
                </a:solidFill>
              </a:rPr>
              <a:t>choco</a:t>
            </a:r>
            <a:r>
              <a:rPr lang="en-CA" sz="2000" dirty="0">
                <a:solidFill>
                  <a:schemeClr val="tx1"/>
                </a:solidFill>
              </a:rPr>
              <a:t>”, “milk</a:t>
            </a:r>
            <a:r>
              <a:rPr lang="en-CA" sz="2000" dirty="0" smtClean="0">
                <a:solidFill>
                  <a:schemeClr val="tx1"/>
                </a:solidFill>
              </a:rPr>
              <a:t>”,     </a:t>
            </a:r>
            <a:r>
              <a:rPr lang="en-CA" sz="2000" dirty="0">
                <a:solidFill>
                  <a:schemeClr val="tx1"/>
                </a:solidFill>
              </a:rPr>
              <a:t>“milk </a:t>
            </a:r>
            <a:r>
              <a:rPr lang="en-CA" sz="2000" dirty="0" err="1">
                <a:solidFill>
                  <a:schemeClr val="tx1"/>
                </a:solidFill>
              </a:rPr>
              <a:t>choco</a:t>
            </a:r>
            <a:r>
              <a:rPr lang="en-CA" sz="2000" dirty="0">
                <a:solidFill>
                  <a:schemeClr val="tx1"/>
                </a:solidFill>
              </a:rPr>
              <a:t>”, and “ate milk</a:t>
            </a:r>
            <a:r>
              <a:rPr lang="en-CA" sz="2000" dirty="0" smtClean="0">
                <a:solidFill>
                  <a:schemeClr val="tx1"/>
                </a:solidFill>
              </a:rPr>
              <a:t>”.</a:t>
            </a:r>
            <a:endParaRPr lang="en-CA" sz="2000" dirty="0">
              <a:solidFill>
                <a:schemeClr val="tx1"/>
              </a:solidFill>
            </a:endParaRPr>
          </a:p>
          <a:p>
            <a:pPr marL="342900" indent="-342900">
              <a:buFont typeface="Arial" panose="020B0604020202020204" pitchFamily="34" charset="0"/>
              <a:buChar char="•"/>
            </a:pPr>
            <a:r>
              <a:rPr lang="en-CA" sz="2000" dirty="0" smtClean="0">
                <a:solidFill>
                  <a:schemeClr val="tx1"/>
                </a:solidFill>
              </a:rPr>
              <a:t>We have some labelled data, with classes for Milk and         Chocolate.</a:t>
            </a:r>
          </a:p>
          <a:p>
            <a:pPr marL="342900" indent="-342900">
              <a:buFont typeface="Arial" panose="020B0604020202020204" pitchFamily="34" charset="0"/>
              <a:buChar char="•"/>
            </a:pPr>
            <a:r>
              <a:rPr lang="en-CA" sz="2000" dirty="0" smtClean="0">
                <a:solidFill>
                  <a:schemeClr val="tx1"/>
                </a:solidFill>
              </a:rPr>
              <a:t>Document term matrix:</a:t>
            </a:r>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3886" y="903313"/>
            <a:ext cx="6247606" cy="620687"/>
          </a:xfrm>
        </p:spPr>
        <p:txBody>
          <a:bodyPr/>
          <a:lstStyle/>
          <a:p>
            <a:r>
              <a:rPr lang="en-CA" sz="3200" dirty="0" smtClean="0"/>
              <a:t>An Example</a:t>
            </a:r>
            <a:endParaRPr lang="en-CA" sz="3200" dirty="0"/>
          </a:p>
        </p:txBody>
      </p:sp>
      <p:graphicFrame>
        <p:nvGraphicFramePr>
          <p:cNvPr id="2" name="Table 1"/>
          <p:cNvGraphicFramePr>
            <a:graphicFrameLocks noGrp="1"/>
          </p:cNvGraphicFramePr>
          <p:nvPr>
            <p:extLst>
              <p:ext uri="{D42A27DB-BD31-4B8C-83A1-F6EECF244321}">
                <p14:modId xmlns:p14="http://schemas.microsoft.com/office/powerpoint/2010/main" val="3747379225"/>
              </p:ext>
            </p:extLst>
          </p:nvPr>
        </p:nvGraphicFramePr>
        <p:xfrm>
          <a:off x="467544" y="2988196"/>
          <a:ext cx="6984776" cy="2931160"/>
        </p:xfrm>
        <a:graphic>
          <a:graphicData uri="http://schemas.openxmlformats.org/drawingml/2006/table">
            <a:tbl>
              <a:tblPr firstRow="1" bandRow="1">
                <a:tableStyleId>{5C22544A-7EE6-4342-B048-85BDC9FD1C3A}</a:tableStyleId>
              </a:tblPr>
              <a:tblGrid>
                <a:gridCol w="1442508"/>
                <a:gridCol w="1149780"/>
                <a:gridCol w="900101"/>
                <a:gridCol w="1164129"/>
                <a:gridCol w="1032114"/>
                <a:gridCol w="1296144"/>
              </a:tblGrid>
              <a:tr h="355064">
                <a:tc>
                  <a:txBody>
                    <a:bodyPr/>
                    <a:lstStyle/>
                    <a:p>
                      <a:r>
                        <a:rPr lang="en-CA" dirty="0" smtClean="0"/>
                        <a:t>Text</a:t>
                      </a:r>
                      <a:endParaRPr lang="en-CA" dirty="0"/>
                    </a:p>
                  </a:txBody>
                  <a:tcPr/>
                </a:tc>
                <a:tc>
                  <a:txBody>
                    <a:bodyPr/>
                    <a:lstStyle/>
                    <a:p>
                      <a:r>
                        <a:rPr lang="en-CA" dirty="0" smtClean="0"/>
                        <a:t>“</a:t>
                      </a:r>
                      <a:r>
                        <a:rPr lang="en-CA" dirty="0" err="1" smtClean="0"/>
                        <a:t>choco</a:t>
                      </a:r>
                      <a:r>
                        <a:rPr lang="en-CA" dirty="0" smtClean="0"/>
                        <a:t>”</a:t>
                      </a:r>
                      <a:endParaRPr lang="en-CA" dirty="0"/>
                    </a:p>
                  </a:txBody>
                  <a:tcPr/>
                </a:tc>
                <a:tc>
                  <a:txBody>
                    <a:bodyPr/>
                    <a:lstStyle/>
                    <a:p>
                      <a:r>
                        <a:rPr lang="en-CA" dirty="0" smtClean="0"/>
                        <a:t>“milk”</a:t>
                      </a:r>
                      <a:endParaRPr lang="en-CA" dirty="0"/>
                    </a:p>
                  </a:txBody>
                  <a:tcPr/>
                </a:tc>
                <a:tc>
                  <a:txBody>
                    <a:bodyPr/>
                    <a:lstStyle/>
                    <a:p>
                      <a:r>
                        <a:rPr lang="en-CA" dirty="0" smtClean="0"/>
                        <a:t>“milk </a:t>
                      </a:r>
                      <a:r>
                        <a:rPr lang="en-CA" dirty="0" err="1" smtClean="0"/>
                        <a:t>choco</a:t>
                      </a:r>
                      <a:r>
                        <a:rPr lang="en-CA" dirty="0" smtClean="0"/>
                        <a:t>”</a:t>
                      </a:r>
                      <a:endParaRPr lang="en-CA" dirty="0"/>
                    </a:p>
                  </a:txBody>
                  <a:tcPr/>
                </a:tc>
                <a:tc>
                  <a:txBody>
                    <a:bodyPr/>
                    <a:lstStyle/>
                    <a:p>
                      <a:r>
                        <a:rPr lang="en-CA" dirty="0" smtClean="0"/>
                        <a:t>“ate milk”</a:t>
                      </a:r>
                      <a:endParaRPr lang="en-CA" dirty="0"/>
                    </a:p>
                  </a:txBody>
                  <a:tcPr/>
                </a:tc>
                <a:tc>
                  <a:txBody>
                    <a:bodyPr/>
                    <a:lstStyle/>
                    <a:p>
                      <a:r>
                        <a:rPr lang="en-CA" dirty="0" smtClean="0"/>
                        <a:t>Label</a:t>
                      </a:r>
                      <a:endParaRPr lang="en-CA" dirty="0"/>
                    </a:p>
                  </a:txBody>
                  <a:tcPr/>
                </a:tc>
              </a:tr>
              <a:tr h="370840">
                <a:tc>
                  <a:txBody>
                    <a:bodyPr/>
                    <a:lstStyle/>
                    <a:p>
                      <a:r>
                        <a:rPr lang="en-CA" dirty="0" smtClean="0"/>
                        <a:t>Super Chocolates</a:t>
                      </a:r>
                      <a:endParaRPr lang="en-CA" dirty="0"/>
                    </a:p>
                  </a:txBody>
                  <a:tcPr/>
                </a:tc>
                <a:tc>
                  <a:txBody>
                    <a:bodyPr/>
                    <a:lstStyle/>
                    <a:p>
                      <a:r>
                        <a:rPr lang="en-CA" dirty="0" smtClean="0"/>
                        <a:t>1</a:t>
                      </a:r>
                      <a:endParaRPr lang="en-CA" dirty="0"/>
                    </a:p>
                  </a:txBody>
                  <a:tcPr/>
                </a:tc>
                <a:tc>
                  <a:txBody>
                    <a:bodyPr/>
                    <a:lstStyle/>
                    <a:p>
                      <a:r>
                        <a:rPr lang="en-CA" dirty="0" smtClean="0"/>
                        <a:t>0</a:t>
                      </a:r>
                      <a:endParaRPr lang="en-CA" dirty="0"/>
                    </a:p>
                  </a:txBody>
                  <a:tcPr/>
                </a:tc>
                <a:tc>
                  <a:txBody>
                    <a:bodyPr/>
                    <a:lstStyle/>
                    <a:p>
                      <a:r>
                        <a:rPr lang="en-CA" dirty="0" smtClean="0"/>
                        <a:t>0</a:t>
                      </a:r>
                      <a:endParaRPr lang="en-CA" dirty="0"/>
                    </a:p>
                  </a:txBody>
                  <a:tcPr/>
                </a:tc>
                <a:tc>
                  <a:txBody>
                    <a:bodyPr/>
                    <a:lstStyle/>
                    <a:p>
                      <a:r>
                        <a:rPr lang="en-CA" dirty="0" smtClean="0"/>
                        <a:t>0</a:t>
                      </a:r>
                      <a:endParaRPr lang="en-CA" dirty="0"/>
                    </a:p>
                  </a:txBody>
                  <a:tcPr/>
                </a:tc>
                <a:tc>
                  <a:txBody>
                    <a:bodyPr/>
                    <a:lstStyle/>
                    <a:p>
                      <a:r>
                        <a:rPr lang="en-CA" dirty="0" smtClean="0">
                          <a:solidFill>
                            <a:srgbClr val="00B050"/>
                          </a:solidFill>
                        </a:rPr>
                        <a:t>Chocolate</a:t>
                      </a:r>
                      <a:endParaRPr lang="en-CA" dirty="0">
                        <a:solidFill>
                          <a:srgbClr val="00B050"/>
                        </a:solidFill>
                      </a:endParaRPr>
                    </a:p>
                  </a:txBody>
                  <a:tcPr/>
                </a:tc>
              </a:tr>
              <a:tr h="370840">
                <a:tc>
                  <a:txBody>
                    <a:bodyPr/>
                    <a:lstStyle/>
                    <a:p>
                      <a:r>
                        <a:rPr lang="en-CA" dirty="0" smtClean="0"/>
                        <a:t>Jug</a:t>
                      </a:r>
                      <a:r>
                        <a:rPr lang="en-CA" baseline="0" dirty="0" smtClean="0"/>
                        <a:t> of Milk</a:t>
                      </a:r>
                      <a:endParaRPr lang="en-CA" dirty="0"/>
                    </a:p>
                  </a:txBody>
                  <a:tcPr/>
                </a:tc>
                <a:tc>
                  <a:txBody>
                    <a:bodyPr/>
                    <a:lstStyle/>
                    <a:p>
                      <a:r>
                        <a:rPr lang="en-CA" dirty="0" smtClean="0"/>
                        <a:t>0</a:t>
                      </a:r>
                      <a:endParaRPr lang="en-CA" dirty="0"/>
                    </a:p>
                  </a:txBody>
                  <a:tcPr/>
                </a:tc>
                <a:tc>
                  <a:txBody>
                    <a:bodyPr/>
                    <a:lstStyle/>
                    <a:p>
                      <a:r>
                        <a:rPr lang="en-CA" dirty="0" smtClean="0"/>
                        <a:t>1</a:t>
                      </a:r>
                      <a:endParaRPr lang="en-CA" dirty="0"/>
                    </a:p>
                  </a:txBody>
                  <a:tcPr/>
                </a:tc>
                <a:tc>
                  <a:txBody>
                    <a:bodyPr/>
                    <a:lstStyle/>
                    <a:p>
                      <a:r>
                        <a:rPr lang="en-CA" dirty="0" smtClean="0"/>
                        <a:t>0</a:t>
                      </a:r>
                      <a:endParaRPr lang="en-CA" dirty="0"/>
                    </a:p>
                  </a:txBody>
                  <a:tcPr/>
                </a:tc>
                <a:tc>
                  <a:txBody>
                    <a:bodyPr/>
                    <a:lstStyle/>
                    <a:p>
                      <a:r>
                        <a:rPr lang="en-CA" dirty="0" smtClean="0"/>
                        <a:t>0</a:t>
                      </a:r>
                      <a:endParaRPr lang="en-CA" dirty="0"/>
                    </a:p>
                  </a:txBody>
                  <a:tcPr/>
                </a:tc>
                <a:tc>
                  <a:txBody>
                    <a:bodyPr/>
                    <a:lstStyle/>
                    <a:p>
                      <a:r>
                        <a:rPr lang="en-CA" dirty="0" smtClean="0">
                          <a:solidFill>
                            <a:srgbClr val="00B050"/>
                          </a:solidFill>
                        </a:rPr>
                        <a:t>Milk</a:t>
                      </a:r>
                      <a:endParaRPr lang="en-CA" dirty="0">
                        <a:solidFill>
                          <a:srgbClr val="00B050"/>
                        </a:solidFill>
                      </a:endParaRPr>
                    </a:p>
                  </a:txBody>
                  <a:tcPr/>
                </a:tc>
              </a:tr>
              <a:tr h="370840">
                <a:tc>
                  <a:txBody>
                    <a:bodyPr/>
                    <a:lstStyle/>
                    <a:p>
                      <a:r>
                        <a:rPr lang="en-CA" dirty="0" smtClean="0"/>
                        <a:t>Milk Chocolate</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0</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solidFill>
                            <a:srgbClr val="00B050"/>
                          </a:solidFill>
                        </a:rPr>
                        <a:t>Chocolate</a:t>
                      </a:r>
                    </a:p>
                  </a:txBody>
                  <a:tcPr/>
                </a:tc>
              </a:tr>
              <a:tr h="370840">
                <a:tc>
                  <a:txBody>
                    <a:bodyPr/>
                    <a:lstStyle/>
                    <a:p>
                      <a:r>
                        <a:rPr lang="en-CA" dirty="0" smtClean="0"/>
                        <a:t>Chocolate</a:t>
                      </a:r>
                      <a:r>
                        <a:rPr lang="en-CA" baseline="0" dirty="0" smtClean="0"/>
                        <a:t> Milk</a:t>
                      </a:r>
                      <a:endParaRPr lang="en-CA" dirty="0"/>
                    </a:p>
                  </a:txBody>
                  <a:tcPr/>
                </a:tc>
                <a:tc>
                  <a:txBody>
                    <a:bodyPr/>
                    <a:lstStyle/>
                    <a:p>
                      <a:r>
                        <a:rPr lang="en-CA" dirty="0" smtClean="0"/>
                        <a:t>1</a:t>
                      </a:r>
                      <a:endParaRPr lang="en-CA" dirty="0"/>
                    </a:p>
                  </a:txBody>
                  <a:tcPr/>
                </a:tc>
                <a:tc>
                  <a:txBody>
                    <a:bodyPr/>
                    <a:lstStyle/>
                    <a:p>
                      <a:r>
                        <a:rPr lang="en-CA" dirty="0" smtClean="0"/>
                        <a:t>1</a:t>
                      </a:r>
                      <a:endParaRPr lang="en-CA" dirty="0"/>
                    </a:p>
                  </a:txBody>
                  <a:tcPr/>
                </a:tc>
                <a:tc>
                  <a:txBody>
                    <a:bodyPr/>
                    <a:lstStyle/>
                    <a:p>
                      <a:r>
                        <a:rPr lang="en-CA" dirty="0" smtClean="0"/>
                        <a:t>0</a:t>
                      </a:r>
                      <a:endParaRPr lang="en-CA" dirty="0"/>
                    </a:p>
                  </a:txBody>
                  <a:tcPr/>
                </a:tc>
                <a:tc>
                  <a:txBody>
                    <a:bodyPr/>
                    <a:lstStyle/>
                    <a:p>
                      <a:r>
                        <a:rPr lang="en-CA" dirty="0" smtClean="0"/>
                        <a:t>1</a:t>
                      </a:r>
                      <a:endParaRPr lang="en-CA" dirty="0"/>
                    </a:p>
                  </a:txBody>
                  <a:tcPr/>
                </a:tc>
                <a:tc>
                  <a:txBody>
                    <a:bodyPr/>
                    <a:lstStyle/>
                    <a:p>
                      <a:r>
                        <a:rPr lang="en-CA" dirty="0" smtClean="0">
                          <a:solidFill>
                            <a:srgbClr val="00B050"/>
                          </a:solidFill>
                        </a:rPr>
                        <a:t>Milk</a:t>
                      </a:r>
                      <a:endParaRPr lang="en-CA" dirty="0">
                        <a:solidFill>
                          <a:srgbClr val="00B050"/>
                        </a:solidFill>
                      </a:endParaRPr>
                    </a:p>
                  </a:txBody>
                  <a:tcPr/>
                </a:tc>
              </a:tr>
            </a:tbl>
          </a:graphicData>
        </a:graphic>
      </p:graphicFrame>
    </p:spTree>
    <p:extLst>
      <p:ext uri="{BB962C8B-B14F-4D97-AF65-F5344CB8AC3E}">
        <p14:creationId xmlns:p14="http://schemas.microsoft.com/office/powerpoint/2010/main" val="347102713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3886" y="1563663"/>
            <a:ext cx="8384538" cy="4896544"/>
          </a:xfrm>
        </p:spPr>
        <p:txBody>
          <a:bodyPr/>
          <a:lstStyle/>
          <a:p>
            <a:pPr marL="342900" indent="-342900">
              <a:buFont typeface="Arial" panose="020B0604020202020204" pitchFamily="34" charset="0"/>
              <a:buChar char="•"/>
            </a:pPr>
            <a:r>
              <a:rPr lang="en-CA" sz="2000" dirty="0" smtClean="0">
                <a:solidFill>
                  <a:schemeClr val="tx1"/>
                </a:solidFill>
              </a:rPr>
              <a:t>We can use the following weights (set bias to zero):</a:t>
            </a:r>
          </a:p>
          <a:p>
            <a:pPr marL="800100" lvl="1" indent="-342900">
              <a:buFont typeface="Arial" panose="020B0604020202020204" pitchFamily="34" charset="0"/>
              <a:buChar char="•"/>
            </a:pPr>
            <a:r>
              <a:rPr lang="en-CA" sz="1600" dirty="0" smtClean="0"/>
              <a:t>“</a:t>
            </a:r>
            <a:r>
              <a:rPr lang="en-CA" sz="1600" dirty="0" err="1" smtClean="0"/>
              <a:t>choco</a:t>
            </a:r>
            <a:r>
              <a:rPr lang="en-CA" sz="1600" dirty="0" smtClean="0"/>
              <a:t>”: +1 for chocolate, 0 for milk.</a:t>
            </a:r>
          </a:p>
          <a:p>
            <a:pPr marL="800100" lvl="1" indent="-342900">
              <a:buFont typeface="Arial" panose="020B0604020202020204" pitchFamily="34" charset="0"/>
              <a:buChar char="•"/>
            </a:pPr>
            <a:r>
              <a:rPr lang="en-CA" sz="1600" dirty="0" smtClean="0"/>
              <a:t>“milk”: 0 for </a:t>
            </a:r>
            <a:r>
              <a:rPr lang="en-CA" sz="1600" dirty="0"/>
              <a:t>chocolate, </a:t>
            </a:r>
            <a:r>
              <a:rPr lang="en-CA" sz="1600" dirty="0" smtClean="0"/>
              <a:t>+1 </a:t>
            </a:r>
            <a:r>
              <a:rPr lang="en-CA" sz="1600" dirty="0"/>
              <a:t>for milk.</a:t>
            </a:r>
          </a:p>
          <a:p>
            <a:pPr marL="800100" lvl="1" indent="-342900">
              <a:buFont typeface="Arial" panose="020B0604020202020204" pitchFamily="34" charset="0"/>
              <a:buChar char="•"/>
            </a:pPr>
            <a:r>
              <a:rPr lang="en-CA" sz="1600" dirty="0" smtClean="0"/>
              <a:t>“milk </a:t>
            </a:r>
            <a:r>
              <a:rPr lang="en-CA" sz="1600" dirty="0" err="1" smtClean="0"/>
              <a:t>choco</a:t>
            </a:r>
            <a:r>
              <a:rPr lang="en-CA" sz="1600" dirty="0" smtClean="0"/>
              <a:t>”: +2 </a:t>
            </a:r>
            <a:r>
              <a:rPr lang="en-CA" sz="1600" dirty="0"/>
              <a:t>for chocolate, </a:t>
            </a:r>
            <a:r>
              <a:rPr lang="en-CA" sz="1600" dirty="0" smtClean="0"/>
              <a:t>-2 </a:t>
            </a:r>
            <a:r>
              <a:rPr lang="en-CA" sz="1600" dirty="0"/>
              <a:t>for milk.</a:t>
            </a:r>
          </a:p>
          <a:p>
            <a:pPr marL="800100" lvl="1" indent="-342900">
              <a:buFont typeface="Arial" panose="020B0604020202020204" pitchFamily="34" charset="0"/>
              <a:buChar char="•"/>
            </a:pPr>
            <a:r>
              <a:rPr lang="en-CA" sz="1600" dirty="0" smtClean="0"/>
              <a:t>“ate milk”: -2 </a:t>
            </a:r>
            <a:r>
              <a:rPr lang="en-CA" sz="1600" dirty="0"/>
              <a:t>for chocolate, </a:t>
            </a:r>
            <a:r>
              <a:rPr lang="en-CA" sz="1600" dirty="0" smtClean="0"/>
              <a:t>+2 for </a:t>
            </a:r>
            <a:r>
              <a:rPr lang="en-CA" sz="1600" dirty="0"/>
              <a:t>milk</a:t>
            </a:r>
            <a:r>
              <a:rPr lang="en-CA" sz="1600" dirty="0" smtClean="0"/>
              <a:t>.</a:t>
            </a:r>
          </a:p>
          <a:p>
            <a:pPr marL="342900" indent="-342900">
              <a:buFont typeface="Arial" panose="020B0604020202020204" pitchFamily="34" charset="0"/>
              <a:buChar char="•"/>
            </a:pPr>
            <a:r>
              <a:rPr lang="en-CA" sz="2000" dirty="0" smtClean="0">
                <a:solidFill>
                  <a:schemeClr val="tx1"/>
                </a:solidFill>
              </a:rPr>
              <a:t>The prediction result for each product becomes:</a:t>
            </a:r>
            <a:endParaRPr lang="en-CA" sz="2000" dirty="0">
              <a:solidFill>
                <a:schemeClr val="tx1"/>
              </a:solidFill>
            </a:endParaRPr>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smtClean="0"/>
          </a:p>
          <a:p>
            <a:pPr marL="342900" indent="-342900">
              <a:buFont typeface="Arial" panose="020B0604020202020204" pitchFamily="34" charset="0"/>
              <a:buChar char="•"/>
            </a:pPr>
            <a:endParaRPr lang="en-CA" sz="2000" dirty="0"/>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3886" y="942976"/>
            <a:ext cx="6247606" cy="620687"/>
          </a:xfrm>
        </p:spPr>
        <p:txBody>
          <a:bodyPr/>
          <a:lstStyle/>
          <a:p>
            <a:r>
              <a:rPr lang="en-CA" sz="3200" dirty="0" smtClean="0"/>
              <a:t>An Example</a:t>
            </a:r>
            <a:endParaRPr lang="en-CA" sz="3200" dirty="0"/>
          </a:p>
        </p:txBody>
      </p:sp>
      <p:graphicFrame>
        <p:nvGraphicFramePr>
          <p:cNvPr id="2" name="Table 1"/>
          <p:cNvGraphicFramePr>
            <a:graphicFrameLocks noGrp="1"/>
          </p:cNvGraphicFramePr>
          <p:nvPr>
            <p:extLst>
              <p:ext uri="{D42A27DB-BD31-4B8C-83A1-F6EECF244321}">
                <p14:modId xmlns:p14="http://schemas.microsoft.com/office/powerpoint/2010/main" val="3486891783"/>
              </p:ext>
            </p:extLst>
          </p:nvPr>
        </p:nvGraphicFramePr>
        <p:xfrm>
          <a:off x="448494" y="3593604"/>
          <a:ext cx="7632848" cy="2185180"/>
        </p:xfrm>
        <a:graphic>
          <a:graphicData uri="http://schemas.openxmlformats.org/drawingml/2006/table">
            <a:tbl>
              <a:tblPr firstRow="1" bandRow="1">
                <a:tableStyleId>{5C22544A-7EE6-4342-B048-85BDC9FD1C3A}</a:tableStyleId>
              </a:tblPr>
              <a:tblGrid>
                <a:gridCol w="2141342"/>
                <a:gridCol w="1675082"/>
                <a:gridCol w="1908212"/>
                <a:gridCol w="1908212"/>
              </a:tblGrid>
              <a:tr h="355064">
                <a:tc>
                  <a:txBody>
                    <a:bodyPr/>
                    <a:lstStyle/>
                    <a:p>
                      <a:r>
                        <a:rPr lang="en-CA" dirty="0" smtClean="0"/>
                        <a:t>Text</a:t>
                      </a:r>
                      <a:endParaRPr lang="en-CA" dirty="0"/>
                    </a:p>
                  </a:txBody>
                  <a:tcPr/>
                </a:tc>
                <a:tc>
                  <a:txBody>
                    <a:bodyPr/>
                    <a:lstStyle/>
                    <a:p>
                      <a:r>
                        <a:rPr lang="en-CA" dirty="0" smtClean="0"/>
                        <a:t>Chocolate Class</a:t>
                      </a:r>
                      <a:endParaRPr lang="en-CA" dirty="0"/>
                    </a:p>
                  </a:txBody>
                  <a:tcPr/>
                </a:tc>
                <a:tc>
                  <a:txBody>
                    <a:bodyPr/>
                    <a:lstStyle/>
                    <a:p>
                      <a:r>
                        <a:rPr lang="en-CA" dirty="0" smtClean="0"/>
                        <a:t>Milk Class</a:t>
                      </a:r>
                      <a:endParaRPr lang="en-CA" dirty="0"/>
                    </a:p>
                  </a:txBody>
                  <a:tcPr/>
                </a:tc>
                <a:tc>
                  <a:txBody>
                    <a:bodyPr/>
                    <a:lstStyle/>
                    <a:p>
                      <a:r>
                        <a:rPr lang="en-CA" dirty="0" smtClean="0"/>
                        <a:t>Predicted</a:t>
                      </a:r>
                      <a:r>
                        <a:rPr lang="en-CA" baseline="0" dirty="0" smtClean="0"/>
                        <a:t> Class</a:t>
                      </a:r>
                      <a:endParaRPr lang="en-CA" dirty="0"/>
                    </a:p>
                  </a:txBody>
                  <a:tcPr/>
                </a:tc>
              </a:tr>
              <a:tr h="706900">
                <a:tc>
                  <a:txBody>
                    <a:bodyPr/>
                    <a:lstStyle/>
                    <a:p>
                      <a:r>
                        <a:rPr lang="en-CA" dirty="0" smtClean="0"/>
                        <a:t>Super Chocolates</a:t>
                      </a:r>
                      <a:endParaRPr lang="en-CA" dirty="0"/>
                    </a:p>
                  </a:txBody>
                  <a:tcPr/>
                </a:tc>
                <a:tc>
                  <a:txBody>
                    <a:bodyPr/>
                    <a:lstStyle/>
                    <a:p>
                      <a:r>
                        <a:rPr lang="en-CA" dirty="0" smtClean="0"/>
                        <a:t>1</a:t>
                      </a:r>
                      <a:endParaRPr lang="en-CA" dirty="0"/>
                    </a:p>
                  </a:txBody>
                  <a:tcPr/>
                </a:tc>
                <a:tc>
                  <a:txBody>
                    <a:bodyPr/>
                    <a:lstStyle/>
                    <a:p>
                      <a:r>
                        <a:rPr lang="en-CA" dirty="0" smtClean="0"/>
                        <a:t>0</a:t>
                      </a:r>
                      <a:endParaRPr lang="en-CA" dirty="0"/>
                    </a:p>
                  </a:txBody>
                  <a:tcPr/>
                </a:tc>
                <a:tc>
                  <a:txBody>
                    <a:bodyPr/>
                    <a:lstStyle/>
                    <a:p>
                      <a:r>
                        <a:rPr lang="en-CA" dirty="0" smtClean="0">
                          <a:solidFill>
                            <a:srgbClr val="00B050"/>
                          </a:solidFill>
                        </a:rPr>
                        <a:t>Chocolate</a:t>
                      </a:r>
                      <a:endParaRPr lang="en-CA" dirty="0">
                        <a:solidFill>
                          <a:srgbClr val="00B050"/>
                        </a:solidFill>
                      </a:endParaRPr>
                    </a:p>
                  </a:txBody>
                  <a:tcPr/>
                </a:tc>
              </a:tr>
              <a:tr h="370840">
                <a:tc>
                  <a:txBody>
                    <a:bodyPr/>
                    <a:lstStyle/>
                    <a:p>
                      <a:r>
                        <a:rPr lang="en-CA" dirty="0" smtClean="0"/>
                        <a:t>Jug</a:t>
                      </a:r>
                      <a:r>
                        <a:rPr lang="en-CA" baseline="0" dirty="0" smtClean="0"/>
                        <a:t> of Milk</a:t>
                      </a:r>
                      <a:endParaRPr lang="en-CA" dirty="0"/>
                    </a:p>
                  </a:txBody>
                  <a:tcPr/>
                </a:tc>
                <a:tc>
                  <a:txBody>
                    <a:bodyPr/>
                    <a:lstStyle/>
                    <a:p>
                      <a:r>
                        <a:rPr lang="en-CA" dirty="0" smtClean="0"/>
                        <a:t>0</a:t>
                      </a:r>
                      <a:endParaRPr lang="en-CA" dirty="0"/>
                    </a:p>
                  </a:txBody>
                  <a:tcPr/>
                </a:tc>
                <a:tc>
                  <a:txBody>
                    <a:bodyPr/>
                    <a:lstStyle/>
                    <a:p>
                      <a:r>
                        <a:rPr lang="en-CA" dirty="0" smtClean="0"/>
                        <a:t>1</a:t>
                      </a:r>
                      <a:endParaRPr lang="en-CA" dirty="0"/>
                    </a:p>
                  </a:txBody>
                  <a:tcPr/>
                </a:tc>
                <a:tc>
                  <a:txBody>
                    <a:bodyPr/>
                    <a:lstStyle/>
                    <a:p>
                      <a:r>
                        <a:rPr lang="en-CA" dirty="0" smtClean="0">
                          <a:solidFill>
                            <a:srgbClr val="00B050"/>
                          </a:solidFill>
                        </a:rPr>
                        <a:t>Milk</a:t>
                      </a:r>
                      <a:endParaRPr lang="en-CA" dirty="0">
                        <a:solidFill>
                          <a:srgbClr val="00B050"/>
                        </a:solidFill>
                      </a:endParaRPr>
                    </a:p>
                  </a:txBody>
                  <a:tcPr/>
                </a:tc>
              </a:tr>
              <a:tr h="370840">
                <a:tc>
                  <a:txBody>
                    <a:bodyPr/>
                    <a:lstStyle/>
                    <a:p>
                      <a:r>
                        <a:rPr lang="en-CA" dirty="0" smtClean="0"/>
                        <a:t>Milk Chocolate</a:t>
                      </a:r>
                      <a:endParaRPr lang="en-CA" dirty="0"/>
                    </a:p>
                  </a:txBody>
                  <a:tcPr/>
                </a:tc>
                <a:tc>
                  <a:txBody>
                    <a:bodyPr/>
                    <a:lstStyle/>
                    <a:p>
                      <a:r>
                        <a:rPr lang="en-CA" dirty="0" smtClean="0"/>
                        <a:t>1 + 2 = 3</a:t>
                      </a:r>
                      <a:endParaRPr lang="en-CA" dirty="0"/>
                    </a:p>
                  </a:txBody>
                  <a:tcPr/>
                </a:tc>
                <a:tc>
                  <a:txBody>
                    <a:bodyPr/>
                    <a:lstStyle/>
                    <a:p>
                      <a:r>
                        <a:rPr lang="en-CA" dirty="0" smtClean="0"/>
                        <a:t>1 + (-2)</a:t>
                      </a:r>
                      <a:r>
                        <a:rPr lang="en-CA" baseline="0" dirty="0" smtClean="0"/>
                        <a:t> </a:t>
                      </a:r>
                      <a:r>
                        <a:rPr lang="en-CA" dirty="0" smtClean="0"/>
                        <a:t>= -1</a:t>
                      </a:r>
                      <a:endParaRPr lang="en-CA" dirty="0"/>
                    </a:p>
                  </a:txBody>
                  <a:tcPr/>
                </a:tc>
                <a:tc>
                  <a:txBody>
                    <a:bodyPr/>
                    <a:lstStyle/>
                    <a:p>
                      <a:r>
                        <a:rPr lang="en-CA" dirty="0" smtClean="0">
                          <a:solidFill>
                            <a:srgbClr val="00B050"/>
                          </a:solidFill>
                        </a:rPr>
                        <a:t>Chocolate</a:t>
                      </a:r>
                      <a:endParaRPr lang="en-CA" dirty="0">
                        <a:solidFill>
                          <a:srgbClr val="00B050"/>
                        </a:solidFill>
                      </a:endParaRPr>
                    </a:p>
                  </a:txBody>
                  <a:tcPr/>
                </a:tc>
              </a:tr>
              <a:tr h="370840">
                <a:tc>
                  <a:txBody>
                    <a:bodyPr/>
                    <a:lstStyle/>
                    <a:p>
                      <a:r>
                        <a:rPr lang="en-CA" dirty="0" smtClean="0"/>
                        <a:t>Chocolate</a:t>
                      </a:r>
                      <a:r>
                        <a:rPr lang="en-CA" baseline="0" dirty="0" smtClean="0"/>
                        <a:t> Milk</a:t>
                      </a:r>
                      <a:endParaRPr lang="en-CA" dirty="0"/>
                    </a:p>
                  </a:txBody>
                  <a:tcPr/>
                </a:tc>
                <a:tc>
                  <a:txBody>
                    <a:bodyPr/>
                    <a:lstStyle/>
                    <a:p>
                      <a:r>
                        <a:rPr lang="en-CA" dirty="0" smtClean="0"/>
                        <a:t>1 + (-2) = -1</a:t>
                      </a:r>
                      <a:endParaRPr lang="en-CA" dirty="0"/>
                    </a:p>
                  </a:txBody>
                  <a:tcPr/>
                </a:tc>
                <a:tc>
                  <a:txBody>
                    <a:bodyPr/>
                    <a:lstStyle/>
                    <a:p>
                      <a:r>
                        <a:rPr lang="en-CA" dirty="0" smtClean="0"/>
                        <a:t>1</a:t>
                      </a:r>
                      <a:r>
                        <a:rPr lang="en-CA" baseline="0" dirty="0" smtClean="0"/>
                        <a:t> </a:t>
                      </a:r>
                      <a:r>
                        <a:rPr lang="en-CA" dirty="0" smtClean="0"/>
                        <a:t>+ 2 = 3</a:t>
                      </a:r>
                      <a:endParaRPr lang="en-CA" dirty="0"/>
                    </a:p>
                  </a:txBody>
                  <a:tcPr/>
                </a:tc>
                <a:tc>
                  <a:txBody>
                    <a:bodyPr/>
                    <a:lstStyle/>
                    <a:p>
                      <a:r>
                        <a:rPr lang="en-CA" dirty="0" smtClean="0">
                          <a:solidFill>
                            <a:srgbClr val="00B050"/>
                          </a:solidFill>
                        </a:rPr>
                        <a:t>Milk</a:t>
                      </a:r>
                      <a:endParaRPr lang="en-CA" dirty="0">
                        <a:solidFill>
                          <a:srgbClr val="00B050"/>
                        </a:solidFill>
                      </a:endParaRPr>
                    </a:p>
                  </a:txBody>
                  <a:tcPr/>
                </a:tc>
              </a:tr>
            </a:tbl>
          </a:graphicData>
        </a:graphic>
      </p:graphicFrame>
    </p:spTree>
    <p:extLst>
      <p:ext uri="{BB962C8B-B14F-4D97-AF65-F5344CB8AC3E}">
        <p14:creationId xmlns:p14="http://schemas.microsoft.com/office/powerpoint/2010/main" val="34467781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604" y="712899"/>
            <a:ext cx="6966774" cy="936104"/>
          </a:xfrm>
        </p:spPr>
        <p:txBody>
          <a:bodyPr>
            <a:normAutofit/>
          </a:bodyPr>
          <a:lstStyle/>
          <a:p>
            <a:r>
              <a:rPr lang="en-CA" sz="3500" dirty="0" smtClean="0">
                <a:solidFill>
                  <a:schemeClr val="tx1"/>
                </a:solidFill>
                <a:latin typeface="+mn-lt"/>
              </a:rPr>
              <a:t>DATA SCIENCE ACCELERATOR (DSA)</a:t>
            </a:r>
            <a:endParaRPr lang="fr-CA" sz="3500" dirty="0">
              <a:solidFill>
                <a:schemeClr val="tx1"/>
              </a:solidFill>
              <a:latin typeface="+mn-lt"/>
            </a:endParaRPr>
          </a:p>
        </p:txBody>
      </p:sp>
      <p:sp>
        <p:nvSpPr>
          <p:cNvPr id="9" name="Text Placeholder 7"/>
          <p:cNvSpPr>
            <a:spLocks noGrp="1"/>
          </p:cNvSpPr>
          <p:nvPr>
            <p:ph type="body" sz="quarter" idx="13"/>
          </p:nvPr>
        </p:nvSpPr>
        <p:spPr>
          <a:xfrm>
            <a:off x="489151" y="3177985"/>
            <a:ext cx="8678506" cy="2679762"/>
          </a:xfrm>
        </p:spPr>
        <p:txBody>
          <a:bodyPr/>
          <a:lstStyle/>
          <a:p>
            <a:pPr>
              <a:buFont typeface="Arial" panose="020B0604020202020204" pitchFamily="34" charset="0"/>
              <a:buChar char="•"/>
              <a:defRPr/>
            </a:pPr>
            <a:r>
              <a:rPr lang="en-CA" sz="1800" dirty="0">
                <a:solidFill>
                  <a:schemeClr val="tx1"/>
                </a:solidFill>
                <a:latin typeface="+mn-lt"/>
              </a:rPr>
              <a:t>Build solid expertise in implementation of leading-edge AI/ML solutions</a:t>
            </a:r>
          </a:p>
          <a:p>
            <a:pPr>
              <a:buFont typeface="Arial" panose="020B0604020202020204" pitchFamily="34" charset="0"/>
              <a:buChar char="•"/>
              <a:defRPr/>
            </a:pPr>
            <a:r>
              <a:rPr lang="en-CA" sz="1800" dirty="0">
                <a:solidFill>
                  <a:schemeClr val="tx1"/>
                </a:solidFill>
                <a:latin typeface="+mn-lt"/>
              </a:rPr>
              <a:t>Deliver practical results enabling clients to move forward confidently with big/unstructured data</a:t>
            </a:r>
          </a:p>
          <a:p>
            <a:pPr>
              <a:buFont typeface="Arial" panose="020B0604020202020204" pitchFamily="34" charset="0"/>
              <a:buChar char="•"/>
              <a:defRPr/>
            </a:pPr>
            <a:r>
              <a:rPr lang="en-CA" sz="1800" dirty="0">
                <a:solidFill>
                  <a:schemeClr val="tx1"/>
                </a:solidFill>
                <a:latin typeface="+mn-lt"/>
              </a:rPr>
              <a:t>“Get things done fast”</a:t>
            </a:r>
          </a:p>
          <a:p>
            <a:pPr>
              <a:buFont typeface="Arial" panose="020B0604020202020204" pitchFamily="34" charset="0"/>
              <a:buChar char="•"/>
              <a:defRPr/>
            </a:pPr>
            <a:r>
              <a:rPr lang="en-CA" sz="1800" dirty="0">
                <a:solidFill>
                  <a:schemeClr val="tx1"/>
                </a:solidFill>
                <a:latin typeface="+mn-lt"/>
              </a:rPr>
              <a:t>Build and share data science capacity</a:t>
            </a:r>
          </a:p>
          <a:p>
            <a:pPr>
              <a:buFont typeface="Arial" panose="020B0604020202020204" pitchFamily="34" charset="0"/>
              <a:buChar char="•"/>
              <a:defRPr/>
            </a:pPr>
            <a:r>
              <a:rPr lang="en-CA" sz="1800" dirty="0">
                <a:solidFill>
                  <a:schemeClr val="tx1"/>
                </a:solidFill>
                <a:latin typeface="+mn-lt"/>
              </a:rPr>
              <a:t>Fully leverage partner expertise (e.g., subject matter, methodology, IT, etc.)</a:t>
            </a:r>
          </a:p>
          <a:p>
            <a:pPr marL="342900" indent="-342900">
              <a:buFont typeface="Wingdings" panose="05000000000000000000" pitchFamily="2" charset="2"/>
              <a:buChar char="ü"/>
              <a:defRPr/>
            </a:pPr>
            <a:endParaRPr lang="en-CA" sz="2100" dirty="0"/>
          </a:p>
          <a:p>
            <a:pPr>
              <a:defRPr/>
            </a:pPr>
            <a:endParaRPr lang="en-CA" b="1" dirty="0" smtClean="0">
              <a:solidFill>
                <a:srgbClr val="B6954C"/>
              </a:solidFill>
            </a:endParaRPr>
          </a:p>
        </p:txBody>
      </p:sp>
      <p:sp>
        <p:nvSpPr>
          <p:cNvPr id="10" name="Text Placeholder 7"/>
          <p:cNvSpPr>
            <a:spLocks noGrp="1"/>
          </p:cNvSpPr>
          <p:nvPr>
            <p:ph type="body" sz="quarter" idx="14"/>
          </p:nvPr>
        </p:nvSpPr>
        <p:spPr>
          <a:xfrm>
            <a:off x="489151" y="2620369"/>
            <a:ext cx="1036906" cy="486054"/>
          </a:xfrm>
        </p:spPr>
        <p:txBody>
          <a:bodyPr/>
          <a:lstStyle/>
          <a:p>
            <a:pPr>
              <a:defRPr/>
            </a:pPr>
            <a:r>
              <a:rPr lang="en-CA" sz="2100" b="1" dirty="0" smtClean="0">
                <a:solidFill>
                  <a:schemeClr val="tx1"/>
                </a:solidFill>
              </a:rPr>
              <a:t>Goals</a:t>
            </a:r>
            <a:r>
              <a:rPr lang="en-CA" sz="2100" b="1" dirty="0" smtClean="0">
                <a:solidFill>
                  <a:srgbClr val="B6954C"/>
                </a:solidFill>
              </a:rPr>
              <a:t> </a:t>
            </a:r>
            <a:endParaRPr lang="en-CA" sz="2100" b="1" dirty="0">
              <a:solidFill>
                <a:srgbClr val="B6954C"/>
              </a:solidFill>
            </a:endParaRPr>
          </a:p>
          <a:p>
            <a:pPr>
              <a:defRPr/>
            </a:pPr>
            <a:endParaRPr lang="en-CA" dirty="0" smtClean="0">
              <a:solidFill>
                <a:srgbClr val="B6954C"/>
              </a:solidFill>
            </a:endParaRPr>
          </a:p>
        </p:txBody>
      </p:sp>
      <p:sp>
        <p:nvSpPr>
          <p:cNvPr id="7" name="TextBox 1"/>
          <p:cNvSpPr txBox="1"/>
          <p:nvPr/>
        </p:nvSpPr>
        <p:spPr>
          <a:xfrm>
            <a:off x="489151" y="1698716"/>
            <a:ext cx="8208912" cy="738664"/>
          </a:xfrm>
          <a:prstGeom prst="rect">
            <a:avLst/>
          </a:prstGeom>
          <a:noFill/>
          <a:ln w="57150">
            <a:gradFill flip="none" rotWithShape="1">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txBody>
          <a:bodyPr wrap="square" rtlCol="0">
            <a:spAutoFit/>
          </a:bodyPr>
          <a:lstStyle/>
          <a:p>
            <a:pPr algn="ctr"/>
            <a:r>
              <a:rPr lang="en-CA" sz="2400" dirty="0">
                <a:latin typeface="Calibri Light" panose="020F0302020204030204" pitchFamily="34" charset="0"/>
                <a:cs typeface="Calibri Light" panose="020F0302020204030204" pitchFamily="34" charset="0"/>
              </a:rPr>
              <a:t>Mission statement:</a:t>
            </a:r>
            <a:r>
              <a:rPr lang="en-CA" sz="2400" b="1" dirty="0">
                <a:latin typeface="Calibri Light" panose="020F0302020204030204" pitchFamily="34" charset="0"/>
                <a:cs typeface="Calibri Light" panose="020F0302020204030204" pitchFamily="34" charset="0"/>
              </a:rPr>
              <a:t> </a:t>
            </a:r>
          </a:p>
          <a:p>
            <a:pPr algn="ctr"/>
            <a:r>
              <a:rPr lang="en-CA" b="1" dirty="0">
                <a:latin typeface="Arial Black" panose="020B0A04020102020204" pitchFamily="34" charset="0"/>
                <a:cs typeface="Calibri Light" panose="020F0302020204030204" pitchFamily="34" charset="0"/>
              </a:rPr>
              <a:t>Build Data Science capacity by solving concrete problems</a:t>
            </a:r>
          </a:p>
        </p:txBody>
      </p:sp>
      <p:sp>
        <p:nvSpPr>
          <p:cNvPr id="3" name="TextBox 2"/>
          <p:cNvSpPr txBox="1"/>
          <p:nvPr/>
        </p:nvSpPr>
        <p:spPr>
          <a:xfrm>
            <a:off x="8845629" y="5673081"/>
            <a:ext cx="644056" cy="369332"/>
          </a:xfrm>
          <a:prstGeom prst="rect">
            <a:avLst/>
          </a:prstGeom>
          <a:noFill/>
        </p:spPr>
        <p:txBody>
          <a:bodyPr wrap="square" rtlCol="0">
            <a:spAutoFit/>
          </a:bodyPr>
          <a:lstStyle/>
          <a:p>
            <a:r>
              <a:rPr lang="en-CA" dirty="0" smtClean="0"/>
              <a:t>3</a:t>
            </a:r>
            <a:endParaRPr lang="en-CA" dirty="0"/>
          </a:p>
        </p:txBody>
      </p:sp>
    </p:spTree>
    <p:extLst>
      <p:ext uri="{BB962C8B-B14F-4D97-AF65-F5344CB8AC3E}">
        <p14:creationId xmlns:p14="http://schemas.microsoft.com/office/powerpoint/2010/main" val="2792160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50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grpId="0" nodeType="afterEffect">
                                  <p:stCondLst>
                                    <p:cond delay="150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grpId="0" nodeType="afterEffect">
                                  <p:stCondLst>
                                    <p:cond delay="150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par>
                          <p:cTn id="16" fill="hold">
                            <p:stCondLst>
                              <p:cond delay="5500"/>
                            </p:stCondLst>
                            <p:childTnLst>
                              <p:par>
                                <p:cTn id="17" presetID="1" presetClass="entr" presetSubtype="0" fill="hold" grpId="0" nodeType="afterEffect">
                                  <p:stCondLst>
                                    <p:cond delay="200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00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213436" y="1590673"/>
                <a:ext cx="8096506" cy="4707607"/>
              </a:xfrm>
            </p:spPr>
            <p:txBody>
              <a:bodyPr>
                <a:normAutofit lnSpcReduction="10000"/>
              </a:bodyPr>
              <a:lstStyle/>
              <a:p>
                <a:pPr marL="342900" indent="-342900">
                  <a:buFont typeface="Arial" panose="020B0604020202020204" pitchFamily="34" charset="0"/>
                  <a:buChar char="•"/>
                </a:pPr>
                <a:r>
                  <a:rPr lang="en-CA" sz="2000" dirty="0" smtClean="0">
                    <a:solidFill>
                      <a:schemeClr val="tx1"/>
                    </a:solidFill>
                  </a:rPr>
                  <a:t>Suppose there is a dataset with entries:</a:t>
                </a:r>
              </a:p>
              <a:p>
                <a:pPr marL="800100" lvl="1" indent="-342900">
                  <a:buFont typeface="Arial" panose="020B0604020202020204" pitchFamily="34" charset="0"/>
                  <a:buChar char="•"/>
                </a:pPr>
                <a:r>
                  <a:rPr lang="en-CA" sz="1600" dirty="0" smtClean="0"/>
                  <a:t>Text: Apple 1212 – Label: Apple</a:t>
                </a:r>
              </a:p>
              <a:p>
                <a:pPr marL="800100" lvl="1" indent="-342900">
                  <a:buFont typeface="Arial" panose="020B0604020202020204" pitchFamily="34" charset="0"/>
                  <a:buChar char="•"/>
                </a:pPr>
                <a:r>
                  <a:rPr lang="en-CA" sz="1600" dirty="0"/>
                  <a:t>Text: </a:t>
                </a:r>
                <a:r>
                  <a:rPr lang="en-CA" sz="1600" dirty="0" smtClean="0"/>
                  <a:t>Apple 2372 – </a:t>
                </a:r>
                <a:r>
                  <a:rPr lang="en-CA" sz="1600" dirty="0"/>
                  <a:t>Label: </a:t>
                </a:r>
                <a:r>
                  <a:rPr lang="en-CA" sz="1600" dirty="0" smtClean="0"/>
                  <a:t>Apple</a:t>
                </a:r>
              </a:p>
              <a:p>
                <a:pPr marL="800100" lvl="1" indent="-342900">
                  <a:buFont typeface="Arial" panose="020B0604020202020204" pitchFamily="34" charset="0"/>
                  <a:buChar char="•"/>
                </a:pPr>
                <a:r>
                  <a:rPr lang="en-CA" sz="1600" dirty="0"/>
                  <a:t>Text: </a:t>
                </a:r>
                <a:r>
                  <a:rPr lang="en-CA" sz="1600" dirty="0" smtClean="0"/>
                  <a:t>Apple 5489</a:t>
                </a:r>
                <a:r>
                  <a:rPr lang="en-CA" sz="1600" dirty="0"/>
                  <a:t> – Label: Apple</a:t>
                </a:r>
              </a:p>
              <a:p>
                <a:pPr marL="342900" indent="-342900">
                  <a:buFont typeface="Arial" panose="020B0604020202020204" pitchFamily="34" charset="0"/>
                  <a:buChar char="•"/>
                </a:pPr>
                <a:r>
                  <a:rPr lang="en-CA" sz="2000" dirty="0" smtClean="0">
                    <a:solidFill>
                      <a:schemeClr val="tx1"/>
                    </a:solidFill>
                  </a:rPr>
                  <a:t>We would prefer a model that remembers “Apple” is associated with apple instead of remembering the serial numbers “1212”, “2372”, “5489” are associated with apple. However, when fitting the training data, both models generate an equally good fit.</a:t>
                </a:r>
              </a:p>
              <a:p>
                <a:pPr marL="342900" indent="-342900">
                  <a:buFont typeface="Arial" panose="020B0604020202020204" pitchFamily="34" charset="0"/>
                  <a:buChar char="•"/>
                </a:pPr>
                <a:r>
                  <a:rPr lang="en-CA" sz="2000" dirty="0" smtClean="0">
                    <a:solidFill>
                      <a:schemeClr val="tx1"/>
                    </a:solidFill>
                  </a:rPr>
                  <a:t>Regularization techniques help create simpler models, that will prefer “Apple” over the serial numbers.</a:t>
                </a:r>
                <a:endParaRPr lang="en-CA" sz="2000" dirty="0">
                  <a:solidFill>
                    <a:schemeClr val="tx1"/>
                  </a:solidFill>
                </a:endParaRPr>
              </a:p>
              <a:p>
                <a:pPr marL="342900" indent="-342900">
                  <a:buFont typeface="Arial" panose="020B0604020202020204" pitchFamily="34" charset="0"/>
                  <a:buChar char="•"/>
                </a:pPr>
                <a:r>
                  <a:rPr lang="en-CA" sz="2000" dirty="0" smtClean="0">
                    <a:solidFill>
                      <a:schemeClr val="tx1"/>
                    </a:solidFill>
                  </a:rPr>
                  <a:t>The </a:t>
                </a:r>
                <a:r>
                  <a:rPr lang="en-CA" sz="2000" dirty="0" err="1" smtClean="0">
                    <a:solidFill>
                      <a:schemeClr val="tx1"/>
                    </a:solidFill>
                  </a:rPr>
                  <a:t>regularizer</a:t>
                </a:r>
                <a:r>
                  <a:rPr lang="en-CA" sz="2000" dirty="0" smtClean="0">
                    <a:solidFill>
                      <a:schemeClr val="tx1"/>
                    </a:solidFill>
                  </a:rPr>
                  <a:t> used in this project is L2 regularization, where a term </a:t>
                </a:r>
                <a14:m>
                  <m:oMath xmlns:m="http://schemas.openxmlformats.org/officeDocument/2006/math">
                    <m:r>
                      <a:rPr lang="en-CA" sz="2000" i="1">
                        <a:solidFill>
                          <a:schemeClr val="tx1"/>
                        </a:solidFill>
                        <a:latin typeface="Cambria Math" panose="02040503050406030204" pitchFamily="18" charset="0"/>
                      </a:rPr>
                      <m:t>𝜆</m:t>
                    </m:r>
                    <m:r>
                      <a:rPr lang="en-CA" sz="2000" b="0" i="1" smtClean="0">
                        <a:solidFill>
                          <a:schemeClr val="tx1"/>
                        </a:solidFill>
                        <a:latin typeface="Cambria Math" panose="02040503050406030204" pitchFamily="18" charset="0"/>
                      </a:rPr>
                      <m:t>𝑛</m:t>
                    </m:r>
                    <m:sSubSup>
                      <m:sSubSupPr>
                        <m:ctrlPr>
                          <a:rPr lang="en-CA" sz="2000" i="1">
                            <a:solidFill>
                              <a:schemeClr val="tx1"/>
                            </a:solidFill>
                            <a:latin typeface="Cambria Math" panose="02040503050406030204" pitchFamily="18" charset="0"/>
                          </a:rPr>
                        </m:ctrlPr>
                      </m:sSubSupPr>
                      <m:e>
                        <m:r>
                          <a:rPr lang="en-CA" sz="2000" i="1">
                            <a:solidFill>
                              <a:schemeClr val="tx1"/>
                            </a:solidFill>
                            <a:latin typeface="Cambria Math" panose="02040503050406030204" pitchFamily="18" charset="0"/>
                          </a:rPr>
                          <m:t>‖</m:t>
                        </m:r>
                        <m:r>
                          <a:rPr lang="en-CA" sz="2000" i="1" smtClean="0">
                            <a:solidFill>
                              <a:schemeClr val="tx1"/>
                            </a:solidFill>
                            <a:latin typeface="Cambria Math" panose="02040503050406030204" pitchFamily="18" charset="0"/>
                          </a:rPr>
                          <m:t>𝑊</m:t>
                        </m:r>
                        <m:r>
                          <a:rPr lang="en-CA" sz="2000" i="1">
                            <a:solidFill>
                              <a:schemeClr val="tx1"/>
                            </a:solidFill>
                            <a:latin typeface="Cambria Math" panose="02040503050406030204" pitchFamily="18" charset="0"/>
                          </a:rPr>
                          <m:t>‖</m:t>
                        </m:r>
                      </m:e>
                      <m:sub>
                        <m:r>
                          <a:rPr lang="en-CA" sz="2000" i="1">
                            <a:solidFill>
                              <a:schemeClr val="tx1"/>
                            </a:solidFill>
                            <a:latin typeface="Cambria Math" panose="02040503050406030204" pitchFamily="18" charset="0"/>
                          </a:rPr>
                          <m:t>2</m:t>
                        </m:r>
                      </m:sub>
                      <m:sup>
                        <m:r>
                          <a:rPr lang="en-CA" sz="2000" i="1">
                            <a:solidFill>
                              <a:schemeClr val="tx1"/>
                            </a:solidFill>
                            <a:latin typeface="Cambria Math" panose="02040503050406030204" pitchFamily="18" charset="0"/>
                          </a:rPr>
                          <m:t>2</m:t>
                        </m:r>
                      </m:sup>
                    </m:sSubSup>
                  </m:oMath>
                </a14:m>
                <a:r>
                  <a:rPr lang="en-CA" sz="2000" dirty="0" smtClean="0">
                    <a:solidFill>
                      <a:schemeClr val="tx1"/>
                    </a:solidFill>
                  </a:rPr>
                  <a:t> with the sum of squares of all the weights is added to the model loss.</a:t>
                </a:r>
              </a:p>
              <a:p>
                <a:pPr marL="342900" indent="-342900">
                  <a:buFont typeface="Arial" panose="020B0604020202020204" pitchFamily="34" charset="0"/>
                  <a:buChar char="•"/>
                </a:pPr>
                <a:r>
                  <a:rPr lang="en-CA" sz="2000" dirty="0" smtClean="0">
                    <a:solidFill>
                      <a:schemeClr val="tx1"/>
                    </a:solidFill>
                  </a:rPr>
                  <a:t>Here </a:t>
                </a:r>
                <a14:m>
                  <m:oMath xmlns:m="http://schemas.openxmlformats.org/officeDocument/2006/math">
                    <m:r>
                      <a:rPr lang="en-CA" sz="2000" i="1">
                        <a:solidFill>
                          <a:schemeClr val="tx1"/>
                        </a:solidFill>
                        <a:latin typeface="Cambria Math" panose="02040503050406030204" pitchFamily="18" charset="0"/>
                      </a:rPr>
                      <m:t>𝜆</m:t>
                    </m:r>
                  </m:oMath>
                </a14:m>
                <a:r>
                  <a:rPr lang="en-CA" sz="2000" dirty="0" smtClean="0">
                    <a:solidFill>
                      <a:schemeClr val="tx1"/>
                    </a:solidFill>
                  </a:rPr>
                  <a:t> controls the amount of regularization. This has to be tuned during model development.</a:t>
                </a:r>
              </a:p>
              <a:p>
                <a:pPr marL="342900" indent="-342900">
                  <a:buFont typeface="Arial" panose="020B0604020202020204" pitchFamily="34" charset="0"/>
                  <a:buChar char="•"/>
                </a:pPr>
                <a:endParaRPr lang="en-CA" sz="2000" dirty="0"/>
              </a:p>
            </p:txBody>
          </p:sp>
        </mc:Choice>
        <mc:Fallback xmlns="">
          <p:sp>
            <p:nvSpPr>
              <p:cNvPr id="5" name="Text Placeholder 4">
                <a:extLst>
                  <a:ext uri="{FF2B5EF4-FFF2-40B4-BE49-F238E27FC236}">
                    <a16:creationId xmlns="" xmlns:a16="http://schemas.microsoft.com/office/drawing/2014/main" xmlns:a14="http://schemas.microsoft.com/office/drawing/2010/main" id="{21AECBF2-C91F-F540-A4DC-68479EDEB1DA}"/>
                  </a:ext>
                </a:extLst>
              </p:cNvPr>
              <p:cNvSpPr>
                <a:spLocks noGrp="1" noRot="1" noChangeAspect="1" noMove="1" noResize="1" noEditPoints="1" noAdjustHandles="1" noChangeArrowheads="1" noChangeShapeType="1" noTextEdit="1"/>
              </p:cNvSpPr>
              <p:nvPr>
                <p:ph type="body" idx="1"/>
              </p:nvPr>
            </p:nvSpPr>
            <p:spPr>
              <a:xfrm>
                <a:off x="213436" y="1590673"/>
                <a:ext cx="8096506" cy="4707607"/>
              </a:xfrm>
              <a:blipFill rotWithShape="0">
                <a:blip r:embed="rId2"/>
                <a:stretch>
                  <a:fillRect l="-678" t="-1943" r="-1130"/>
                </a:stretch>
              </a:blipFill>
            </p:spPr>
            <p:txBody>
              <a:bodyPr/>
              <a:lstStyle/>
              <a:p>
                <a:r>
                  <a:rPr lang="en-CA">
                    <a:noFill/>
                  </a:rPr>
                  <a:t> </a:t>
                </a:r>
              </a:p>
            </p:txBody>
          </p:sp>
        </mc:Fallback>
      </mc:AlternateContent>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989037"/>
            <a:ext cx="6247606" cy="620687"/>
          </a:xfrm>
        </p:spPr>
        <p:txBody>
          <a:bodyPr/>
          <a:lstStyle/>
          <a:p>
            <a:r>
              <a:rPr lang="en-CA" sz="3200" dirty="0" smtClean="0"/>
              <a:t>Regularization</a:t>
            </a:r>
            <a:endParaRPr lang="en-CA" sz="3200" dirty="0"/>
          </a:p>
        </p:txBody>
      </p:sp>
    </p:spTree>
    <p:extLst>
      <p:ext uri="{BB962C8B-B14F-4D97-AF65-F5344CB8AC3E}">
        <p14:creationId xmlns:p14="http://schemas.microsoft.com/office/powerpoint/2010/main" val="22656203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165811" y="1543048"/>
                <a:ext cx="8384538" cy="4555207"/>
              </a:xfrm>
            </p:spPr>
            <p:txBody>
              <a:bodyPr>
                <a:normAutofit fontScale="92500" lnSpcReduction="20000"/>
              </a:bodyPr>
              <a:lstStyle/>
              <a:p>
                <a:pPr marL="342900" indent="-342900">
                  <a:buFont typeface="Arial" panose="020B0604020202020204" pitchFamily="34" charset="0"/>
                  <a:buChar char="•"/>
                </a:pPr>
                <a:r>
                  <a:rPr lang="en-CA" sz="2000" dirty="0" smtClean="0">
                    <a:solidFill>
                      <a:schemeClr val="tx1"/>
                    </a:solidFill>
                  </a:rPr>
                  <a:t>Training the model involves determining the best weights </a:t>
                </a:r>
                <a14:m>
                  <m:oMath xmlns:m="http://schemas.openxmlformats.org/officeDocument/2006/math">
                    <m:sSub>
                      <m:sSubPr>
                        <m:ctrlPr>
                          <a:rPr lang="en-CA" sz="2000" i="1">
                            <a:solidFill>
                              <a:schemeClr val="tx1"/>
                            </a:solidFill>
                            <a:latin typeface="Cambria Math" panose="02040503050406030204" pitchFamily="18" charset="0"/>
                          </a:rPr>
                        </m:ctrlPr>
                      </m:sSubPr>
                      <m:e>
                        <m:r>
                          <a:rPr lang="en-CA" sz="2000" b="1" i="1">
                            <a:solidFill>
                              <a:schemeClr val="tx1"/>
                            </a:solidFill>
                            <a:latin typeface="Cambria Math" panose="02040503050406030204" pitchFamily="18" charset="0"/>
                          </a:rPr>
                          <m:t>𝒘</m:t>
                        </m:r>
                      </m:e>
                      <m:sub>
                        <m:r>
                          <a:rPr lang="en-CA" sz="2000" b="0" i="1" smtClean="0">
                            <a:solidFill>
                              <a:schemeClr val="tx1"/>
                            </a:solidFill>
                            <a:latin typeface="Cambria Math" panose="02040503050406030204" pitchFamily="18" charset="0"/>
                          </a:rPr>
                          <m:t>𝑐</m:t>
                        </m:r>
                      </m:sub>
                    </m:sSub>
                  </m:oMath>
                </a14:m>
                <a:r>
                  <a:rPr lang="en-CA" sz="2000" dirty="0" smtClean="0">
                    <a:solidFill>
                      <a:schemeClr val="tx1"/>
                    </a:solidFill>
                  </a:rPr>
                  <a:t> and biases </a:t>
                </a:r>
                <a:r>
                  <a:rPr lang="en-CA" sz="2000" dirty="0">
                    <a:solidFill>
                      <a:schemeClr val="tx1"/>
                    </a:solidFill>
                  </a:rPr>
                  <a:t>b</a:t>
                </a:r>
                <a:r>
                  <a:rPr lang="en-CA" sz="2000" baseline="-25000" dirty="0">
                    <a:solidFill>
                      <a:schemeClr val="tx1"/>
                    </a:solidFill>
                  </a:rPr>
                  <a:t>c</a:t>
                </a:r>
                <a:r>
                  <a:rPr lang="en-CA" sz="2000" dirty="0" smtClean="0">
                    <a:solidFill>
                      <a:schemeClr val="tx1"/>
                    </a:solidFill>
                  </a:rPr>
                  <a:t> to use given the available data.</a:t>
                </a:r>
              </a:p>
              <a:p>
                <a:pPr marL="342900" indent="-342900">
                  <a:buFont typeface="Arial" panose="020B0604020202020204" pitchFamily="34" charset="0"/>
                  <a:buChar char="•"/>
                </a:pPr>
                <a:r>
                  <a:rPr lang="en-CA" sz="2000" dirty="0" smtClean="0">
                    <a:solidFill>
                      <a:schemeClr val="tx1"/>
                    </a:solidFill>
                  </a:rPr>
                  <a:t>For each entry </a:t>
                </a:r>
                <a14:m>
                  <m:oMath xmlns:m="http://schemas.openxmlformats.org/officeDocument/2006/math">
                    <m:sSub>
                      <m:sSubPr>
                        <m:ctrlPr>
                          <a:rPr lang="en-CA" sz="2000" i="1">
                            <a:solidFill>
                              <a:schemeClr val="tx1"/>
                            </a:solidFill>
                            <a:latin typeface="Cambria Math" panose="02040503050406030204" pitchFamily="18" charset="0"/>
                          </a:rPr>
                        </m:ctrlPr>
                      </m:sSubPr>
                      <m:e>
                        <m:r>
                          <a:rPr lang="en-CA" sz="2000" b="1" i="1">
                            <a:solidFill>
                              <a:schemeClr val="tx1"/>
                            </a:solidFill>
                            <a:latin typeface="Cambria Math" panose="02040503050406030204" pitchFamily="18" charset="0"/>
                          </a:rPr>
                          <m:t>𝒙</m:t>
                        </m:r>
                      </m:e>
                      <m:sub>
                        <m:r>
                          <a:rPr lang="en-CA" sz="2000" i="1">
                            <a:solidFill>
                              <a:schemeClr val="tx1"/>
                            </a:solidFill>
                            <a:latin typeface="Cambria Math" panose="02040503050406030204" pitchFamily="18" charset="0"/>
                          </a:rPr>
                          <m:t>𝑖</m:t>
                        </m:r>
                      </m:sub>
                    </m:sSub>
                  </m:oMath>
                </a14:m>
                <a:r>
                  <a:rPr lang="en-CA" sz="2000" dirty="0" smtClean="0">
                    <a:solidFill>
                      <a:schemeClr val="tx1"/>
                    </a:solidFill>
                  </a:rPr>
                  <a:t>, the raw prediction </a:t>
                </a:r>
                <a14:m>
                  <m:oMath xmlns:m="http://schemas.openxmlformats.org/officeDocument/2006/math">
                    <m:sSub>
                      <m:sSubPr>
                        <m:ctrlPr>
                          <a:rPr lang="en-CA" sz="2000" i="1">
                            <a:solidFill>
                              <a:schemeClr val="tx1"/>
                            </a:solidFill>
                            <a:latin typeface="Cambria Math" panose="02040503050406030204" pitchFamily="18" charset="0"/>
                          </a:rPr>
                        </m:ctrlPr>
                      </m:sSubPr>
                      <m:e>
                        <m:r>
                          <a:rPr lang="en-CA" sz="2000" b="1" i="1">
                            <a:solidFill>
                              <a:schemeClr val="tx1"/>
                            </a:solidFill>
                            <a:latin typeface="Cambria Math" panose="02040503050406030204" pitchFamily="18" charset="0"/>
                          </a:rPr>
                          <m:t>𝒑</m:t>
                        </m:r>
                      </m:e>
                      <m:sub>
                        <m:r>
                          <a:rPr lang="en-CA" sz="2000" i="1">
                            <a:solidFill>
                              <a:schemeClr val="tx1"/>
                            </a:solidFill>
                            <a:latin typeface="Cambria Math" panose="02040503050406030204" pitchFamily="18" charset="0"/>
                          </a:rPr>
                          <m:t>𝑖</m:t>
                        </m:r>
                      </m:sub>
                    </m:sSub>
                  </m:oMath>
                </a14:m>
                <a:r>
                  <a:rPr lang="en-CA" sz="2000" dirty="0" smtClean="0">
                    <a:solidFill>
                      <a:schemeClr val="tx1"/>
                    </a:solidFill>
                  </a:rPr>
                  <a:t> is given by the method described previously:</a:t>
                </a:r>
              </a:p>
              <a:p>
                <a:pPr/>
                <a14:m>
                  <m:oMathPara xmlns:m="http://schemas.openxmlformats.org/officeDocument/2006/math">
                    <m:oMathParaPr>
                      <m:jc m:val="centerGroup"/>
                    </m:oMathParaPr>
                    <m:oMath xmlns:m="http://schemas.openxmlformats.org/officeDocument/2006/math">
                      <m:sSub>
                        <m:sSubPr>
                          <m:ctrlPr>
                            <a:rPr lang="en-CA" sz="2000" b="0" i="1" smtClean="0">
                              <a:solidFill>
                                <a:schemeClr val="tx1"/>
                              </a:solidFill>
                              <a:latin typeface="Cambria Math" panose="02040503050406030204" pitchFamily="18" charset="0"/>
                            </a:rPr>
                          </m:ctrlPr>
                        </m:sSubPr>
                        <m:e>
                          <m:r>
                            <a:rPr lang="en-CA" sz="2000" b="1" i="1" smtClean="0">
                              <a:solidFill>
                                <a:schemeClr val="tx1"/>
                              </a:solidFill>
                              <a:latin typeface="Cambria Math" panose="02040503050406030204" pitchFamily="18" charset="0"/>
                            </a:rPr>
                            <m:t>𝒑</m:t>
                          </m:r>
                        </m:e>
                        <m:sub>
                          <m:r>
                            <a:rPr lang="en-CA" sz="2000" b="0" i="1" smtClean="0">
                              <a:solidFill>
                                <a:schemeClr val="tx1"/>
                              </a:solidFill>
                              <a:latin typeface="Cambria Math" panose="02040503050406030204" pitchFamily="18" charset="0"/>
                            </a:rPr>
                            <m:t>𝑖</m:t>
                          </m:r>
                        </m:sub>
                      </m:sSub>
                      <m:r>
                        <a:rPr lang="en-CA" sz="2000" b="0" i="1" smtClean="0">
                          <a:solidFill>
                            <a:schemeClr val="tx1"/>
                          </a:solidFill>
                          <a:latin typeface="Cambria Math" panose="02040503050406030204" pitchFamily="18" charset="0"/>
                        </a:rPr>
                        <m:t>=(</m:t>
                      </m:r>
                      <m:sSub>
                        <m:sSubPr>
                          <m:ctrlPr>
                            <a:rPr lang="en-CA" sz="2000" b="0" i="1" smtClean="0">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𝑏</m:t>
                          </m:r>
                        </m:e>
                        <m:sub>
                          <m:r>
                            <a:rPr lang="en-CA" sz="2000" b="0" i="1" smtClean="0">
                              <a:solidFill>
                                <a:schemeClr val="tx1"/>
                              </a:solidFill>
                              <a:latin typeface="Cambria Math" panose="02040503050406030204" pitchFamily="18" charset="0"/>
                            </a:rPr>
                            <m:t>1</m:t>
                          </m:r>
                        </m:sub>
                      </m:sSub>
                      <m:r>
                        <a:rPr lang="en-CA" sz="2000" b="0" i="1" smtClean="0">
                          <a:solidFill>
                            <a:schemeClr val="tx1"/>
                          </a:solidFill>
                          <a:latin typeface="Cambria Math" panose="02040503050406030204" pitchFamily="18" charset="0"/>
                        </a:rPr>
                        <m:t>+</m:t>
                      </m:r>
                      <m:sSub>
                        <m:sSubPr>
                          <m:ctrlPr>
                            <a:rPr lang="en-CA" sz="2000" b="0" i="1" smtClean="0">
                              <a:solidFill>
                                <a:schemeClr val="tx1"/>
                              </a:solidFill>
                              <a:latin typeface="Cambria Math" panose="02040503050406030204" pitchFamily="18" charset="0"/>
                            </a:rPr>
                          </m:ctrlPr>
                        </m:sSubPr>
                        <m:e>
                          <m:r>
                            <a:rPr lang="en-CA" sz="2000" b="1" i="1" smtClean="0">
                              <a:solidFill>
                                <a:schemeClr val="tx1"/>
                              </a:solidFill>
                              <a:latin typeface="Cambria Math" panose="02040503050406030204" pitchFamily="18" charset="0"/>
                            </a:rPr>
                            <m:t>𝒘</m:t>
                          </m:r>
                        </m:e>
                        <m:sub>
                          <m:r>
                            <a:rPr lang="en-CA" sz="2000" b="0" i="1" smtClean="0">
                              <a:solidFill>
                                <a:schemeClr val="tx1"/>
                              </a:solidFill>
                              <a:latin typeface="Cambria Math" panose="02040503050406030204" pitchFamily="18" charset="0"/>
                            </a:rPr>
                            <m:t>1</m:t>
                          </m:r>
                        </m:sub>
                      </m:sSub>
                      <m:r>
                        <a:rPr lang="en-CA" sz="2000" b="0" i="1" smtClean="0">
                          <a:solidFill>
                            <a:schemeClr val="tx1"/>
                          </a:solidFill>
                          <a:latin typeface="Cambria Math" panose="02040503050406030204" pitchFamily="18" charset="0"/>
                        </a:rPr>
                        <m:t>⋅</m:t>
                      </m:r>
                      <m:sSub>
                        <m:sSubPr>
                          <m:ctrlPr>
                            <a:rPr lang="en-CA" sz="2000" b="0" i="1" smtClean="0">
                              <a:solidFill>
                                <a:schemeClr val="tx1"/>
                              </a:solidFill>
                              <a:latin typeface="Cambria Math" panose="02040503050406030204" pitchFamily="18" charset="0"/>
                            </a:rPr>
                          </m:ctrlPr>
                        </m:sSubPr>
                        <m:e>
                          <m:r>
                            <a:rPr lang="en-CA" sz="2000" b="1" i="1" smtClean="0">
                              <a:solidFill>
                                <a:schemeClr val="tx1"/>
                              </a:solidFill>
                              <a:latin typeface="Cambria Math" panose="02040503050406030204" pitchFamily="18" charset="0"/>
                            </a:rPr>
                            <m:t>𝒙</m:t>
                          </m:r>
                        </m:e>
                        <m:sub>
                          <m:r>
                            <a:rPr lang="en-CA" sz="2000" b="0" i="1" smtClean="0">
                              <a:solidFill>
                                <a:schemeClr val="tx1"/>
                              </a:solidFill>
                              <a:latin typeface="Cambria Math" panose="02040503050406030204" pitchFamily="18" charset="0"/>
                            </a:rPr>
                            <m:t>𝑖</m:t>
                          </m:r>
                        </m:sub>
                      </m:sSub>
                      <m:r>
                        <a:rPr lang="en-CA" sz="2000" b="0" i="1" smtClean="0">
                          <a:solidFill>
                            <a:schemeClr val="tx1"/>
                          </a:solidFill>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CA" sz="2000" i="1">
                              <a:solidFill>
                                <a:schemeClr val="tx1"/>
                              </a:solidFill>
                              <a:latin typeface="Cambria Math" panose="02040503050406030204" pitchFamily="18" charset="0"/>
                            </a:rPr>
                            <m:t>𝑏</m:t>
                          </m:r>
                        </m:e>
                        <m:sub>
                          <m:r>
                            <a:rPr lang="en-CA" sz="2000" b="0" i="1" smtClean="0">
                              <a:solidFill>
                                <a:schemeClr val="tx1"/>
                              </a:solidFill>
                              <a:latin typeface="Cambria Math" panose="02040503050406030204" pitchFamily="18" charset="0"/>
                            </a:rPr>
                            <m:t>𝑘</m:t>
                          </m:r>
                        </m:sub>
                      </m:sSub>
                      <m:r>
                        <a:rPr lang="en-CA" sz="2000" i="1">
                          <a:solidFill>
                            <a:schemeClr val="tx1"/>
                          </a:solidFill>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CA" sz="2000" b="1" i="1">
                              <a:solidFill>
                                <a:schemeClr val="tx1"/>
                              </a:solidFill>
                              <a:latin typeface="Cambria Math" panose="02040503050406030204" pitchFamily="18" charset="0"/>
                            </a:rPr>
                            <m:t>𝒘</m:t>
                          </m:r>
                        </m:e>
                        <m:sub>
                          <m:r>
                            <a:rPr lang="en-CA" sz="2000" b="0" i="1" smtClean="0">
                              <a:solidFill>
                                <a:schemeClr val="tx1"/>
                              </a:solidFill>
                              <a:latin typeface="Cambria Math" panose="02040503050406030204" pitchFamily="18" charset="0"/>
                            </a:rPr>
                            <m:t>𝑘</m:t>
                          </m:r>
                        </m:sub>
                      </m:sSub>
                      <m:r>
                        <a:rPr lang="en-CA" sz="2000" i="1">
                          <a:solidFill>
                            <a:schemeClr val="tx1"/>
                          </a:solidFill>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CA" sz="2000" b="1" i="1">
                              <a:solidFill>
                                <a:schemeClr val="tx1"/>
                              </a:solidFill>
                              <a:latin typeface="Cambria Math" panose="02040503050406030204" pitchFamily="18" charset="0"/>
                            </a:rPr>
                            <m:t>𝒙</m:t>
                          </m:r>
                        </m:e>
                        <m:sub>
                          <m:r>
                            <a:rPr lang="en-CA" sz="2000" b="0" i="1" smtClean="0">
                              <a:solidFill>
                                <a:schemeClr val="tx1"/>
                              </a:solidFill>
                              <a:latin typeface="Cambria Math" panose="02040503050406030204" pitchFamily="18" charset="0"/>
                            </a:rPr>
                            <m:t>𝑖</m:t>
                          </m:r>
                        </m:sub>
                      </m:sSub>
                      <m:r>
                        <a:rPr lang="en-CA" sz="2000" b="0" i="1" smtClean="0">
                          <a:solidFill>
                            <a:schemeClr val="tx1"/>
                          </a:solidFill>
                          <a:latin typeface="Cambria Math" panose="02040503050406030204" pitchFamily="18" charset="0"/>
                        </a:rPr>
                        <m:t>)</m:t>
                      </m:r>
                    </m:oMath>
                  </m:oMathPara>
                </a14:m>
                <a:endParaRPr lang="en-CA" sz="2000" dirty="0" smtClean="0">
                  <a:solidFill>
                    <a:schemeClr val="tx1"/>
                  </a:solidFill>
                </a:endParaRPr>
              </a:p>
              <a:p>
                <a:pPr marL="342900" indent="-342900">
                  <a:buFont typeface="Arial" panose="020B0604020202020204" pitchFamily="34" charset="0"/>
                  <a:buChar char="•"/>
                </a:pPr>
                <a:r>
                  <a:rPr lang="en-CA" sz="2000" dirty="0" smtClean="0">
                    <a:solidFill>
                      <a:schemeClr val="tx1"/>
                    </a:solidFill>
                  </a:rPr>
                  <a:t>We convert these to probabilities:</a:t>
                </a:r>
              </a:p>
              <a:p>
                <a:pPr/>
                <a14:m>
                  <m:oMathPara xmlns:m="http://schemas.openxmlformats.org/officeDocument/2006/math">
                    <m:oMathParaPr>
                      <m:jc m:val="centerGroup"/>
                    </m:oMathParaPr>
                    <m:oMath xmlns:m="http://schemas.openxmlformats.org/officeDocument/2006/math">
                      <m:sSubSup>
                        <m:sSubSupPr>
                          <m:ctrlPr>
                            <a:rPr lang="en-CA" sz="2000" b="0" i="1" smtClean="0">
                              <a:solidFill>
                                <a:schemeClr val="tx1"/>
                              </a:solidFill>
                              <a:latin typeface="Cambria Math" panose="02040503050406030204" pitchFamily="18" charset="0"/>
                            </a:rPr>
                          </m:ctrlPr>
                        </m:sSubSupPr>
                        <m:e>
                          <m:r>
                            <a:rPr lang="en-CA" sz="2000" b="1" i="1" smtClean="0">
                              <a:solidFill>
                                <a:schemeClr val="tx1"/>
                              </a:solidFill>
                              <a:latin typeface="Cambria Math" panose="02040503050406030204" pitchFamily="18" charset="0"/>
                            </a:rPr>
                            <m:t>𝒑</m:t>
                          </m:r>
                        </m:e>
                        <m:sub>
                          <m:r>
                            <a:rPr lang="en-CA" sz="2000" b="0" i="1" smtClean="0">
                              <a:solidFill>
                                <a:schemeClr val="tx1"/>
                              </a:solidFill>
                              <a:latin typeface="Cambria Math" panose="02040503050406030204" pitchFamily="18" charset="0"/>
                            </a:rPr>
                            <m:t>𝑖</m:t>
                          </m:r>
                        </m:sub>
                        <m:sup>
                          <m:r>
                            <a:rPr lang="en-CA" sz="2000" b="0" i="1" smtClean="0">
                              <a:solidFill>
                                <a:schemeClr val="tx1"/>
                              </a:solidFill>
                              <a:latin typeface="Cambria Math" panose="02040503050406030204" pitchFamily="18" charset="0"/>
                            </a:rPr>
                            <m:t>′</m:t>
                          </m:r>
                        </m:sup>
                      </m:sSubSup>
                      <m:r>
                        <a:rPr lang="pt-BR" sz="2000" i="1">
                          <a:solidFill>
                            <a:schemeClr val="tx1"/>
                          </a:solidFill>
                          <a:latin typeface="Cambria Math" panose="02040503050406030204" pitchFamily="18" charset="0"/>
                        </a:rPr>
                        <m:t>=</m:t>
                      </m:r>
                      <m:f>
                        <m:fPr>
                          <m:ctrlPr>
                            <a:rPr lang="en-CA" sz="2000" i="1">
                              <a:solidFill>
                                <a:schemeClr val="tx1"/>
                              </a:solidFill>
                              <a:latin typeface="Cambria Math" panose="02040503050406030204" pitchFamily="18" charset="0"/>
                            </a:rPr>
                          </m:ctrlPr>
                        </m:fPr>
                        <m:num>
                          <m:func>
                            <m:funcPr>
                              <m:ctrlPr>
                                <a:rPr lang="en-CA" sz="2000" i="1">
                                  <a:solidFill>
                                    <a:schemeClr val="tx1"/>
                                  </a:solidFill>
                                  <a:latin typeface="Cambria Math" panose="02040503050406030204" pitchFamily="18" charset="0"/>
                                </a:rPr>
                              </m:ctrlPr>
                            </m:funcPr>
                            <m:fName>
                              <m:r>
                                <m:rPr>
                                  <m:sty m:val="p"/>
                                </m:rPr>
                                <a:rPr lang="en-CA" sz="2000">
                                  <a:solidFill>
                                    <a:schemeClr val="tx1"/>
                                  </a:solidFill>
                                  <a:latin typeface="Cambria Math" panose="02040503050406030204" pitchFamily="18" charset="0"/>
                                </a:rPr>
                                <m:t>exp</m:t>
                              </m:r>
                            </m:fName>
                            <m:e>
                              <m:d>
                                <m:dPr>
                                  <m:ctrlPr>
                                    <a:rPr lang="en-CA" sz="2000" i="1">
                                      <a:solidFill>
                                        <a:schemeClr val="tx1"/>
                                      </a:solidFill>
                                      <a:latin typeface="Cambria Math" panose="02040503050406030204" pitchFamily="18" charset="0"/>
                                    </a:rPr>
                                  </m:ctrlPr>
                                </m:dPr>
                                <m:e>
                                  <m:sSub>
                                    <m:sSubPr>
                                      <m:ctrlPr>
                                        <a:rPr lang="en-CA" sz="2000" b="0" i="1" smtClean="0">
                                          <a:solidFill>
                                            <a:schemeClr val="tx1"/>
                                          </a:solidFill>
                                          <a:latin typeface="Cambria Math" panose="02040503050406030204" pitchFamily="18" charset="0"/>
                                        </a:rPr>
                                      </m:ctrlPr>
                                    </m:sSubPr>
                                    <m:e>
                                      <m:r>
                                        <a:rPr lang="en-CA" sz="2000" b="1" i="1" smtClean="0">
                                          <a:solidFill>
                                            <a:schemeClr val="tx1"/>
                                          </a:solidFill>
                                          <a:latin typeface="Cambria Math" panose="02040503050406030204" pitchFamily="18" charset="0"/>
                                        </a:rPr>
                                        <m:t>𝒑</m:t>
                                      </m:r>
                                    </m:e>
                                    <m:sub>
                                      <m:r>
                                        <a:rPr lang="en-CA" sz="2000" b="0" i="1" smtClean="0">
                                          <a:solidFill>
                                            <a:schemeClr val="tx1"/>
                                          </a:solidFill>
                                          <a:latin typeface="Cambria Math" panose="02040503050406030204" pitchFamily="18" charset="0"/>
                                        </a:rPr>
                                        <m:t>𝑖</m:t>
                                      </m:r>
                                    </m:sub>
                                  </m:sSub>
                                </m:e>
                              </m:d>
                            </m:e>
                          </m:func>
                        </m:num>
                        <m:den>
                          <m:nary>
                            <m:naryPr>
                              <m:chr m:val="∑"/>
                              <m:ctrlPr>
                                <a:rPr lang="en-CA" sz="2000" i="1">
                                  <a:solidFill>
                                    <a:schemeClr val="tx1"/>
                                  </a:solidFill>
                                  <a:latin typeface="Cambria Math" panose="02040503050406030204" pitchFamily="18" charset="0"/>
                                </a:rPr>
                              </m:ctrlPr>
                            </m:naryPr>
                            <m:sub>
                              <m:r>
                                <a:rPr lang="en-CA" sz="2000" b="0" i="1" smtClean="0">
                                  <a:solidFill>
                                    <a:schemeClr val="tx1"/>
                                  </a:solidFill>
                                  <a:latin typeface="Cambria Math" panose="02040503050406030204" pitchFamily="18" charset="0"/>
                                </a:rPr>
                                <m:t>𝑗</m:t>
                              </m:r>
                              <m:r>
                                <a:rPr lang="en-CA" sz="2000" i="1">
                                  <a:solidFill>
                                    <a:schemeClr val="tx1"/>
                                  </a:solidFill>
                                  <a:latin typeface="Cambria Math" panose="02040503050406030204" pitchFamily="18" charset="0"/>
                                </a:rPr>
                                <m:t>=1</m:t>
                              </m:r>
                            </m:sub>
                            <m:sup>
                              <m:r>
                                <a:rPr lang="en-CA" sz="2000" i="1">
                                  <a:solidFill>
                                    <a:schemeClr val="tx1"/>
                                  </a:solidFill>
                                  <a:latin typeface="Cambria Math" panose="02040503050406030204" pitchFamily="18" charset="0"/>
                                </a:rPr>
                                <m:t>𝑛</m:t>
                              </m:r>
                            </m:sup>
                            <m:e>
                              <m:r>
                                <m:rPr>
                                  <m:sty m:val="p"/>
                                </m:rPr>
                                <a:rPr lang="en-CA" sz="2000">
                                  <a:solidFill>
                                    <a:schemeClr val="tx1"/>
                                  </a:solidFill>
                                  <a:latin typeface="Cambria Math" panose="02040503050406030204" pitchFamily="18" charset="0"/>
                                </a:rPr>
                                <m:t>exp</m:t>
                              </m:r>
                              <m:r>
                                <a:rPr lang="en-CA" sz="2000" i="1">
                                  <a:solidFill>
                                    <a:schemeClr val="tx1"/>
                                  </a:solidFill>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CA" sz="2000" b="0" i="1" smtClean="0">
                                      <a:solidFill>
                                        <a:schemeClr val="tx1"/>
                                      </a:solidFill>
                                      <a:latin typeface="Cambria Math" panose="02040503050406030204" pitchFamily="18" charset="0"/>
                                    </a:rPr>
                                    <m:t>𝑝</m:t>
                                  </m:r>
                                </m:e>
                                <m:sub>
                                  <m:r>
                                    <a:rPr lang="en-CA" sz="2000" i="1">
                                      <a:solidFill>
                                        <a:schemeClr val="tx1"/>
                                      </a:solidFill>
                                      <a:latin typeface="Cambria Math" panose="02040503050406030204" pitchFamily="18" charset="0"/>
                                    </a:rPr>
                                    <m:t>𝑖</m:t>
                                  </m:r>
                                  <m:r>
                                    <a:rPr lang="en-CA" sz="2000" b="0" i="1" smtClean="0">
                                      <a:solidFill>
                                        <a:schemeClr val="tx1"/>
                                      </a:solidFill>
                                      <a:latin typeface="Cambria Math" panose="02040503050406030204" pitchFamily="18" charset="0"/>
                                    </a:rPr>
                                    <m:t>,</m:t>
                                  </m:r>
                                  <m:r>
                                    <a:rPr lang="en-CA" sz="2000" b="0" i="1" smtClean="0">
                                      <a:solidFill>
                                        <a:schemeClr val="tx1"/>
                                      </a:solidFill>
                                      <a:latin typeface="Cambria Math" panose="02040503050406030204" pitchFamily="18" charset="0"/>
                                    </a:rPr>
                                    <m:t>𝑗</m:t>
                                  </m:r>
                                </m:sub>
                              </m:sSub>
                              <m:r>
                                <a:rPr lang="en-CA" sz="2000" i="1">
                                  <a:solidFill>
                                    <a:schemeClr val="tx1"/>
                                  </a:solidFill>
                                  <a:latin typeface="Cambria Math" panose="02040503050406030204" pitchFamily="18" charset="0"/>
                                </a:rPr>
                                <m:t>)</m:t>
                              </m:r>
                            </m:e>
                          </m:nary>
                        </m:den>
                      </m:f>
                    </m:oMath>
                  </m:oMathPara>
                </a14:m>
                <a:endParaRPr lang="en-CA" sz="2000" dirty="0" smtClean="0">
                  <a:solidFill>
                    <a:schemeClr val="tx1"/>
                  </a:solidFill>
                </a:endParaRPr>
              </a:p>
              <a:p>
                <a:pPr marL="342900" indent="-342900">
                  <a:buFont typeface="Arial" panose="020B0604020202020204" pitchFamily="34" charset="0"/>
                  <a:buChar char="•"/>
                </a:pPr>
                <a:r>
                  <a:rPr lang="en-CA" sz="2000" dirty="0" smtClean="0">
                    <a:solidFill>
                      <a:schemeClr val="tx1"/>
                    </a:solidFill>
                  </a:rPr>
                  <a:t>We let </a:t>
                </a:r>
                <a14:m>
                  <m:oMath xmlns:m="http://schemas.openxmlformats.org/officeDocument/2006/math">
                    <m:sSub>
                      <m:sSubPr>
                        <m:ctrlPr>
                          <a:rPr lang="en-CA" sz="2000" i="1">
                            <a:solidFill>
                              <a:schemeClr val="tx1"/>
                            </a:solidFill>
                            <a:latin typeface="Cambria Math" panose="02040503050406030204" pitchFamily="18" charset="0"/>
                          </a:rPr>
                        </m:ctrlPr>
                      </m:sSubPr>
                      <m:e>
                        <m:r>
                          <a:rPr lang="en-CA" sz="2000" b="1" i="1" smtClean="0">
                            <a:solidFill>
                              <a:schemeClr val="tx1"/>
                            </a:solidFill>
                            <a:latin typeface="Cambria Math" panose="02040503050406030204" pitchFamily="18" charset="0"/>
                          </a:rPr>
                          <m:t>𝒚</m:t>
                        </m:r>
                      </m:e>
                      <m:sub>
                        <m:r>
                          <a:rPr lang="en-CA" sz="2000" i="1">
                            <a:solidFill>
                              <a:schemeClr val="tx1"/>
                            </a:solidFill>
                            <a:latin typeface="Cambria Math" panose="02040503050406030204" pitchFamily="18" charset="0"/>
                          </a:rPr>
                          <m:t>𝑖</m:t>
                        </m:r>
                      </m:sub>
                    </m:sSub>
                  </m:oMath>
                </a14:m>
                <a:r>
                  <a:rPr lang="en-CA" sz="2000" dirty="0" smtClean="0">
                    <a:solidFill>
                      <a:schemeClr val="tx1"/>
                    </a:solidFill>
                  </a:rPr>
                  <a:t> be a one-hot indicator vector for the label for each entry.</a:t>
                </a:r>
              </a:p>
              <a:p>
                <a:pPr marL="342900" indent="-342900">
                  <a:buFont typeface="Arial" panose="020B0604020202020204" pitchFamily="34" charset="0"/>
                  <a:buChar char="•"/>
                </a:pPr>
                <a:r>
                  <a:rPr lang="en-CA" sz="2000" dirty="0" smtClean="0">
                    <a:solidFill>
                      <a:schemeClr val="tx1"/>
                    </a:solidFill>
                  </a:rPr>
                  <a:t>The model loss becomes (with L2 regularization):</a:t>
                </a:r>
              </a:p>
              <a:p>
                <a:pPr/>
                <a14:m>
                  <m:oMathPara xmlns:m="http://schemas.openxmlformats.org/officeDocument/2006/math">
                    <m:oMathParaPr>
                      <m:jc m:val="centerGroup"/>
                    </m:oMathParaPr>
                    <m:oMath xmlns:m="http://schemas.openxmlformats.org/officeDocument/2006/math">
                      <m:r>
                        <a:rPr lang="en-CA" sz="2000" i="1">
                          <a:solidFill>
                            <a:schemeClr val="tx1"/>
                          </a:solidFill>
                          <a:latin typeface="Cambria Math" panose="02040503050406030204" pitchFamily="18" charset="0"/>
                        </a:rPr>
                        <m:t>𝐿</m:t>
                      </m:r>
                      <m:r>
                        <a:rPr lang="pt-BR" sz="2000" i="1">
                          <a:solidFill>
                            <a:schemeClr val="tx1"/>
                          </a:solidFill>
                          <a:latin typeface="Cambria Math" panose="02040503050406030204" pitchFamily="18" charset="0"/>
                        </a:rPr>
                        <m:t>=</m:t>
                      </m:r>
                      <m:r>
                        <a:rPr lang="en-CA" sz="2000" i="1">
                          <a:solidFill>
                            <a:schemeClr val="tx1"/>
                          </a:solidFill>
                          <a:latin typeface="Cambria Math" panose="02040503050406030204" pitchFamily="18" charset="0"/>
                        </a:rPr>
                        <m:t>−</m:t>
                      </m:r>
                      <m:func>
                        <m:funcPr>
                          <m:ctrlPr>
                            <a:rPr lang="en-CA" sz="2000" i="1">
                              <a:solidFill>
                                <a:schemeClr val="tx1"/>
                              </a:solidFill>
                              <a:latin typeface="Cambria Math" panose="02040503050406030204" pitchFamily="18" charset="0"/>
                            </a:rPr>
                          </m:ctrlPr>
                        </m:funcPr>
                        <m:fName>
                          <m:r>
                            <m:rPr>
                              <m:sty m:val="p"/>
                            </m:rPr>
                            <a:rPr lang="en-CA" sz="2000">
                              <a:solidFill>
                                <a:schemeClr val="tx1"/>
                              </a:solidFill>
                              <a:latin typeface="Cambria Math" panose="02040503050406030204" pitchFamily="18" charset="0"/>
                            </a:rPr>
                            <m:t>log</m:t>
                          </m:r>
                        </m:fName>
                        <m:e>
                          <m:r>
                            <a:rPr lang="en-CA" sz="2000" i="1">
                              <a:solidFill>
                                <a:schemeClr val="tx1"/>
                              </a:solidFill>
                              <a:latin typeface="Cambria Math" panose="02040503050406030204" pitchFamily="18" charset="0"/>
                            </a:rPr>
                            <m:t>(</m:t>
                          </m:r>
                          <m:nary>
                            <m:naryPr>
                              <m:chr m:val="∑"/>
                              <m:ctrlPr>
                                <a:rPr lang="pt-BR" sz="2000" i="1">
                                  <a:solidFill>
                                    <a:schemeClr val="tx1"/>
                                  </a:solidFill>
                                  <a:latin typeface="Cambria Math" panose="02040503050406030204" pitchFamily="18" charset="0"/>
                                </a:rPr>
                              </m:ctrlPr>
                            </m:naryPr>
                            <m:sub>
                              <m:r>
                                <m:rPr>
                                  <m:brk m:alnAt="23"/>
                                </m:rPr>
                                <a:rPr lang="en-CA" sz="2000" i="1">
                                  <a:solidFill>
                                    <a:schemeClr val="tx1"/>
                                  </a:solidFill>
                                  <a:latin typeface="Cambria Math" panose="02040503050406030204" pitchFamily="18" charset="0"/>
                                </a:rPr>
                                <m:t>𝑖</m:t>
                              </m:r>
                              <m:r>
                                <a:rPr lang="pt-BR" sz="2000" i="1">
                                  <a:solidFill>
                                    <a:schemeClr val="tx1"/>
                                  </a:solidFill>
                                  <a:latin typeface="Cambria Math" panose="02040503050406030204" pitchFamily="18" charset="0"/>
                                </a:rPr>
                                <m:t>=</m:t>
                              </m:r>
                              <m:r>
                                <a:rPr lang="en-CA" sz="2000" i="1">
                                  <a:solidFill>
                                    <a:schemeClr val="tx1"/>
                                  </a:solidFill>
                                  <a:latin typeface="Cambria Math" panose="02040503050406030204" pitchFamily="18" charset="0"/>
                                </a:rPr>
                                <m:t>1</m:t>
                              </m:r>
                            </m:sub>
                            <m:sup>
                              <m:r>
                                <a:rPr lang="pt-BR" sz="2000" i="1">
                                  <a:solidFill>
                                    <a:schemeClr val="tx1"/>
                                  </a:solidFill>
                                  <a:latin typeface="Cambria Math" panose="02040503050406030204" pitchFamily="18" charset="0"/>
                                </a:rPr>
                                <m:t>𝑛</m:t>
                              </m:r>
                            </m:sup>
                            <m:e>
                              <m:sSubSup>
                                <m:sSubSupPr>
                                  <m:ctrlPr>
                                    <a:rPr lang="en-CA" sz="2000" i="1">
                                      <a:solidFill>
                                        <a:schemeClr val="tx1"/>
                                      </a:solidFill>
                                      <a:latin typeface="Cambria Math" panose="02040503050406030204" pitchFamily="18" charset="0"/>
                                    </a:rPr>
                                  </m:ctrlPr>
                                </m:sSubSupPr>
                                <m:e>
                                  <m:r>
                                    <a:rPr lang="en-CA" sz="2000" b="1" i="1">
                                      <a:solidFill>
                                        <a:schemeClr val="tx1"/>
                                      </a:solidFill>
                                      <a:latin typeface="Cambria Math" panose="02040503050406030204" pitchFamily="18" charset="0"/>
                                    </a:rPr>
                                    <m:t>𝒑</m:t>
                                  </m:r>
                                </m:e>
                                <m:sub>
                                  <m:r>
                                    <a:rPr lang="en-CA" sz="2000" i="1">
                                      <a:solidFill>
                                        <a:schemeClr val="tx1"/>
                                      </a:solidFill>
                                      <a:latin typeface="Cambria Math" panose="02040503050406030204" pitchFamily="18" charset="0"/>
                                    </a:rPr>
                                    <m:t>𝑖</m:t>
                                  </m:r>
                                </m:sub>
                                <m:sup>
                                  <m:r>
                                    <a:rPr lang="en-CA" sz="2000" i="1">
                                      <a:solidFill>
                                        <a:schemeClr val="tx1"/>
                                      </a:solidFill>
                                      <a:latin typeface="Cambria Math" panose="02040503050406030204" pitchFamily="18" charset="0"/>
                                    </a:rPr>
                                    <m:t>′</m:t>
                                  </m:r>
                                </m:sup>
                              </m:sSubSup>
                              <m:r>
                                <a:rPr lang="en-CA" sz="2000" i="1">
                                  <a:solidFill>
                                    <a:schemeClr val="tx1"/>
                                  </a:solidFill>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CA" sz="2000" b="1" i="1">
                                      <a:solidFill>
                                        <a:schemeClr val="tx1"/>
                                      </a:solidFill>
                                      <a:latin typeface="Cambria Math" panose="02040503050406030204" pitchFamily="18" charset="0"/>
                                    </a:rPr>
                                    <m:t>𝒚</m:t>
                                  </m:r>
                                </m:e>
                                <m:sub>
                                  <m:r>
                                    <a:rPr lang="en-CA" sz="2000" i="1">
                                      <a:solidFill>
                                        <a:schemeClr val="tx1"/>
                                      </a:solidFill>
                                      <a:latin typeface="Cambria Math" panose="02040503050406030204" pitchFamily="18" charset="0"/>
                                    </a:rPr>
                                    <m:t>𝑖</m:t>
                                  </m:r>
                                </m:sub>
                              </m:sSub>
                              <m:r>
                                <a:rPr lang="en-CA" sz="2000" i="1">
                                  <a:solidFill>
                                    <a:schemeClr val="tx1"/>
                                  </a:solidFill>
                                  <a:latin typeface="Cambria Math" panose="02040503050406030204" pitchFamily="18" charset="0"/>
                                </a:rPr>
                                <m:t>)</m:t>
                              </m:r>
                            </m:e>
                          </m:nary>
                        </m:e>
                      </m:func>
                      <m:r>
                        <a:rPr lang="en-CA" sz="2000" i="1">
                          <a:solidFill>
                            <a:schemeClr val="tx1"/>
                          </a:solidFill>
                          <a:latin typeface="Cambria Math" panose="02040503050406030204" pitchFamily="18" charset="0"/>
                        </a:rPr>
                        <m:t>+</m:t>
                      </m:r>
                      <m:r>
                        <a:rPr lang="en-CA" sz="2000" i="1">
                          <a:solidFill>
                            <a:schemeClr val="tx1"/>
                          </a:solidFill>
                          <a:latin typeface="Cambria Math" panose="02040503050406030204" pitchFamily="18" charset="0"/>
                        </a:rPr>
                        <m:t>𝜆</m:t>
                      </m:r>
                      <m:r>
                        <a:rPr lang="en-CA" sz="2000" b="0" i="1" smtClean="0">
                          <a:solidFill>
                            <a:schemeClr val="tx1"/>
                          </a:solidFill>
                          <a:latin typeface="Cambria Math" panose="02040503050406030204" pitchFamily="18" charset="0"/>
                        </a:rPr>
                        <m:t>𝑛</m:t>
                      </m:r>
                      <m:nary>
                        <m:naryPr>
                          <m:chr m:val="∑"/>
                          <m:supHide m:val="on"/>
                          <m:ctrlPr>
                            <a:rPr lang="pt-BR" sz="2000" i="1">
                              <a:solidFill>
                                <a:schemeClr val="tx1"/>
                              </a:solidFill>
                              <a:latin typeface="Cambria Math" panose="02040503050406030204" pitchFamily="18" charset="0"/>
                            </a:rPr>
                          </m:ctrlPr>
                        </m:naryPr>
                        <m:sub>
                          <m:r>
                            <a:rPr lang="en-CA" sz="2000" b="0" i="1" smtClean="0">
                              <a:solidFill>
                                <a:schemeClr val="tx1"/>
                              </a:solidFill>
                              <a:latin typeface="Cambria Math" panose="02040503050406030204" pitchFamily="18" charset="0"/>
                            </a:rPr>
                            <m:t>𝑤</m:t>
                          </m:r>
                        </m:sub>
                        <m:sup/>
                        <m:e>
                          <m:sSup>
                            <m:sSupPr>
                              <m:ctrlPr>
                                <a:rPr lang="en-CA" sz="2000" b="0" i="1" smtClean="0">
                                  <a:solidFill>
                                    <a:schemeClr val="tx1"/>
                                  </a:solidFill>
                                  <a:latin typeface="Cambria Math" panose="02040503050406030204" pitchFamily="18" charset="0"/>
                                </a:rPr>
                              </m:ctrlPr>
                            </m:sSupPr>
                            <m:e>
                              <m:r>
                                <a:rPr lang="en-CA" sz="2000" i="1" smtClean="0">
                                  <a:solidFill>
                                    <a:schemeClr val="tx1"/>
                                  </a:solidFill>
                                  <a:latin typeface="Cambria Math" panose="02040503050406030204" pitchFamily="18" charset="0"/>
                                </a:rPr>
                                <m:t>𝑤</m:t>
                              </m:r>
                            </m:e>
                            <m:sup>
                              <m:r>
                                <a:rPr lang="en-CA" sz="2000" b="0" i="1" smtClean="0">
                                  <a:solidFill>
                                    <a:schemeClr val="tx1"/>
                                  </a:solidFill>
                                  <a:latin typeface="Cambria Math" panose="02040503050406030204" pitchFamily="18" charset="0"/>
                                </a:rPr>
                                <m:t>2</m:t>
                              </m:r>
                            </m:sup>
                          </m:sSup>
                        </m:e>
                      </m:nary>
                    </m:oMath>
                  </m:oMathPara>
                </a14:m>
                <a:endParaRPr lang="en-CA" sz="2000" dirty="0" smtClean="0">
                  <a:solidFill>
                    <a:schemeClr val="tx1"/>
                  </a:solidFill>
                </a:endParaRPr>
              </a:p>
              <a:p>
                <a:pPr marL="342900" indent="-342900">
                  <a:buFont typeface="Arial" panose="020B0604020202020204" pitchFamily="34" charset="0"/>
                  <a:buChar char="•"/>
                </a:pPr>
                <a:r>
                  <a:rPr lang="en-CA" sz="2000" dirty="0" smtClean="0">
                    <a:solidFill>
                      <a:schemeClr val="tx1"/>
                    </a:solidFill>
                  </a:rPr>
                  <a:t>This problem can be formulated in terms of matrices.</a:t>
                </a:r>
              </a:p>
              <a:p>
                <a:pPr marL="342900" indent="-342900">
                  <a:buFont typeface="Arial" panose="020B0604020202020204" pitchFamily="34" charset="0"/>
                  <a:buChar char="•"/>
                </a:pPr>
                <a:r>
                  <a:rPr lang="en-CA" sz="2000" dirty="0" smtClean="0">
                    <a:solidFill>
                      <a:schemeClr val="tx1"/>
                    </a:solidFill>
                  </a:rPr>
                  <a:t>XGBoost provides a way to minimize this loss over the training dataset, using a gradient based optimizer.</a:t>
                </a:r>
                <a:endParaRPr lang="en-CA" sz="2000" dirty="0">
                  <a:solidFill>
                    <a:schemeClr val="tx1"/>
                  </a:solidFill>
                </a:endParaRPr>
              </a:p>
            </p:txBody>
          </p:sp>
        </mc:Choice>
        <mc:Fallback xmlns="">
          <p:sp>
            <p:nvSpPr>
              <p:cNvPr id="5" name="Text Placeholder 4">
                <a:extLst>
                  <a:ext uri="{FF2B5EF4-FFF2-40B4-BE49-F238E27FC236}">
                    <a16:creationId xmlns="" xmlns:a16="http://schemas.microsoft.com/office/drawing/2014/main" xmlns:a14="http://schemas.microsoft.com/office/drawing/2010/main" id="{21AECBF2-C91F-F540-A4DC-68479EDEB1DA}"/>
                  </a:ext>
                </a:extLst>
              </p:cNvPr>
              <p:cNvSpPr>
                <a:spLocks noGrp="1" noRot="1" noChangeAspect="1" noMove="1" noResize="1" noEditPoints="1" noAdjustHandles="1" noChangeArrowheads="1" noChangeShapeType="1" noTextEdit="1"/>
              </p:cNvSpPr>
              <p:nvPr>
                <p:ph type="body" idx="1"/>
              </p:nvPr>
            </p:nvSpPr>
            <p:spPr>
              <a:xfrm>
                <a:off x="165811" y="1543048"/>
                <a:ext cx="8384538" cy="4555207"/>
              </a:xfrm>
              <a:blipFill rotWithShape="0">
                <a:blip r:embed="rId2"/>
                <a:stretch>
                  <a:fillRect l="-509" t="-2276" b="-268"/>
                </a:stretch>
              </a:blipFill>
            </p:spPr>
            <p:txBody>
              <a:bodyPr/>
              <a:lstStyle/>
              <a:p>
                <a:r>
                  <a:rPr lang="en-CA">
                    <a:noFill/>
                  </a:rPr>
                  <a:t> </a:t>
                </a:r>
              </a:p>
            </p:txBody>
          </p:sp>
        </mc:Fallback>
      </mc:AlternateContent>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922362"/>
            <a:ext cx="6247606" cy="620687"/>
          </a:xfrm>
        </p:spPr>
        <p:txBody>
          <a:bodyPr/>
          <a:lstStyle/>
          <a:p>
            <a:r>
              <a:rPr lang="en-CA" sz="3200" dirty="0" smtClean="0"/>
              <a:t>Training the Model</a:t>
            </a:r>
            <a:endParaRPr lang="en-CA" sz="3200" dirty="0"/>
          </a:p>
        </p:txBody>
      </p:sp>
    </p:spTree>
    <p:extLst>
      <p:ext uri="{BB962C8B-B14F-4D97-AF65-F5344CB8AC3E}">
        <p14:creationId xmlns:p14="http://schemas.microsoft.com/office/powerpoint/2010/main" val="279324567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114300" y="1895475"/>
            <a:ext cx="8096506" cy="4031332"/>
          </a:xfrm>
        </p:spPr>
        <p:txBody>
          <a:bodyPr>
            <a:normAutofit lnSpcReduction="10000"/>
          </a:bodyPr>
          <a:lstStyle/>
          <a:p>
            <a:pPr marL="342900" indent="-342900">
              <a:buFont typeface="Arial" panose="020B0604020202020204" pitchFamily="34" charset="0"/>
              <a:buChar char="•"/>
            </a:pPr>
            <a:r>
              <a:rPr lang="en-CA" sz="2200" dirty="0" smtClean="0">
                <a:solidFill>
                  <a:schemeClr val="tx1"/>
                </a:solidFill>
              </a:rPr>
              <a:t>When this was originally tried several months ago with the original data, the accuracy obtained was in the 70%-75% range after some tuning.</a:t>
            </a:r>
          </a:p>
          <a:p>
            <a:pPr marL="342900" indent="-342900">
              <a:buFont typeface="Arial" panose="020B0604020202020204" pitchFamily="34" charset="0"/>
              <a:buChar char="•"/>
            </a:pPr>
            <a:r>
              <a:rPr lang="en-CA" sz="2200" dirty="0" smtClean="0">
                <a:solidFill>
                  <a:schemeClr val="tx1"/>
                </a:solidFill>
              </a:rPr>
              <a:t>We investigated the source of the errors, to help us determine the solution. We found that many products appeared to be coded inconsistently.</a:t>
            </a:r>
          </a:p>
          <a:p>
            <a:pPr marL="342900" indent="-342900">
              <a:buFont typeface="Arial" panose="020B0604020202020204" pitchFamily="34" charset="0"/>
              <a:buChar char="•"/>
            </a:pPr>
            <a:r>
              <a:rPr lang="en-CA" sz="2200" dirty="0" smtClean="0">
                <a:solidFill>
                  <a:schemeClr val="tx1"/>
                </a:solidFill>
              </a:rPr>
              <a:t>A file was prepared containing all entries, highlighting entries were the machine learning predicted code (generated in a 3-fold cross validation run) differed from the original code.</a:t>
            </a:r>
          </a:p>
          <a:p>
            <a:pPr marL="342900" indent="-342900">
              <a:buFont typeface="Arial" panose="020B0604020202020204" pitchFamily="34" charset="0"/>
              <a:buChar char="•"/>
            </a:pPr>
            <a:r>
              <a:rPr lang="en-CA" sz="2200" dirty="0" smtClean="0">
                <a:solidFill>
                  <a:schemeClr val="tx1"/>
                </a:solidFill>
              </a:rPr>
              <a:t>Subject matter experts went over this file, focusing on such discrepancies, entries similar to found problematic ones, and any other anomalous entries they encountered.</a:t>
            </a:r>
          </a:p>
          <a:p>
            <a:pPr marL="342900" indent="-342900">
              <a:buFont typeface="Arial" panose="020B0604020202020204" pitchFamily="34" charset="0"/>
              <a:buChar char="•"/>
            </a:pPr>
            <a:endParaRPr lang="en-CA" sz="2200" dirty="0" smtClean="0"/>
          </a:p>
          <a:p>
            <a:pPr marL="342900" indent="-342900">
              <a:buFont typeface="Arial" panose="020B0604020202020204" pitchFamily="34" charset="0"/>
              <a:buChar char="•"/>
            </a:pPr>
            <a:endParaRPr lang="en-CA" sz="2200" dirty="0" smtClean="0"/>
          </a:p>
          <a:p>
            <a:pPr marL="342900" indent="-342900">
              <a:buFont typeface="Arial" panose="020B0604020202020204" pitchFamily="34" charset="0"/>
              <a:buChar char="•"/>
            </a:pPr>
            <a:endParaRPr lang="en-CA" sz="2200" dirty="0" smtClean="0"/>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1057276"/>
            <a:ext cx="6247606" cy="620687"/>
          </a:xfrm>
        </p:spPr>
        <p:txBody>
          <a:bodyPr/>
          <a:lstStyle/>
          <a:p>
            <a:r>
              <a:rPr lang="en-CA" sz="3200" dirty="0" smtClean="0"/>
              <a:t>Fixing the Dataset</a:t>
            </a:r>
            <a:endParaRPr lang="en-CA" sz="3200" dirty="0"/>
          </a:p>
        </p:txBody>
      </p:sp>
    </p:spTree>
    <p:extLst>
      <p:ext uri="{BB962C8B-B14F-4D97-AF65-F5344CB8AC3E}">
        <p14:creationId xmlns:p14="http://schemas.microsoft.com/office/powerpoint/2010/main" val="257209349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0" y="1687488"/>
            <a:ext cx="8456546" cy="4896544"/>
          </a:xfrm>
        </p:spPr>
        <p:txBody>
          <a:bodyPr/>
          <a:lstStyle/>
          <a:p>
            <a:pPr marL="342900" indent="-342900">
              <a:buFont typeface="Arial" panose="020B0604020202020204" pitchFamily="34" charset="0"/>
              <a:buChar char="•"/>
            </a:pPr>
            <a:r>
              <a:rPr lang="en-CA" sz="2400" dirty="0" smtClean="0">
                <a:solidFill>
                  <a:schemeClr val="tx1"/>
                </a:solidFill>
              </a:rPr>
              <a:t>In total the following edits were made (out of 190664 entries from reference dataset, company dataset, or manually added):</a:t>
            </a:r>
          </a:p>
          <a:p>
            <a:pPr marL="800100" lvl="1" indent="-342900">
              <a:buFont typeface="Arial" panose="020B0604020202020204" pitchFamily="34" charset="0"/>
              <a:buChar char="•"/>
            </a:pPr>
            <a:r>
              <a:rPr lang="en-CA" sz="2300" dirty="0" smtClean="0"/>
              <a:t>13298 discrepancies were changed to the machine learning prediction.</a:t>
            </a:r>
          </a:p>
          <a:p>
            <a:pPr marL="800100" lvl="1" indent="-342900">
              <a:buFont typeface="Arial" panose="020B0604020202020204" pitchFamily="34" charset="0"/>
              <a:buChar char="•"/>
            </a:pPr>
            <a:r>
              <a:rPr lang="en-CA" sz="2300" dirty="0" smtClean="0"/>
              <a:t>12107 discrepancies </a:t>
            </a:r>
            <a:r>
              <a:rPr lang="en-CA" sz="2300" dirty="0"/>
              <a:t>were </a:t>
            </a:r>
            <a:r>
              <a:rPr lang="en-CA" sz="2300" dirty="0" smtClean="0"/>
              <a:t>kept with the original code.</a:t>
            </a:r>
            <a:endParaRPr lang="en-CA" sz="2300" dirty="0"/>
          </a:p>
          <a:p>
            <a:pPr marL="800100" lvl="1" indent="-342900">
              <a:buFont typeface="Arial" panose="020B0604020202020204" pitchFamily="34" charset="0"/>
              <a:buChar char="•"/>
            </a:pPr>
            <a:r>
              <a:rPr lang="en-CA" sz="2300" dirty="0" smtClean="0"/>
              <a:t>13925 entries (mixture of discrepancies and non-discrepancies) were changed to a custom code.</a:t>
            </a:r>
          </a:p>
          <a:p>
            <a:pPr marL="342900" indent="-342900">
              <a:buFont typeface="Arial" panose="020B0604020202020204" pitchFamily="34" charset="0"/>
              <a:buChar char="•"/>
            </a:pPr>
            <a:r>
              <a:rPr lang="en-CA" sz="2400" dirty="0" smtClean="0">
                <a:solidFill>
                  <a:schemeClr val="tx1"/>
                </a:solidFill>
              </a:rPr>
              <a:t>The classification accuracy steadily increased as fixes were made.</a:t>
            </a: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1066801"/>
            <a:ext cx="6247606" cy="620687"/>
          </a:xfrm>
        </p:spPr>
        <p:txBody>
          <a:bodyPr/>
          <a:lstStyle/>
          <a:p>
            <a:r>
              <a:rPr lang="en-CA" sz="3200" dirty="0" smtClean="0"/>
              <a:t>Fixing the Dataset</a:t>
            </a:r>
            <a:endParaRPr lang="en-CA" sz="3200" dirty="0"/>
          </a:p>
        </p:txBody>
      </p:sp>
    </p:spTree>
    <p:extLst>
      <p:ext uri="{BB962C8B-B14F-4D97-AF65-F5344CB8AC3E}">
        <p14:creationId xmlns:p14="http://schemas.microsoft.com/office/powerpoint/2010/main" val="3459331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126554" y="1575071"/>
            <a:ext cx="7272808" cy="4669483"/>
          </a:xfrm>
        </p:spPr>
        <p:txBody>
          <a:bodyPr>
            <a:normAutofit lnSpcReduction="10000"/>
          </a:bodyPr>
          <a:lstStyle/>
          <a:p>
            <a:pPr marL="342900" indent="-342900">
              <a:buFont typeface="Arial" panose="020B0604020202020204" pitchFamily="34" charset="0"/>
              <a:buChar char="•"/>
            </a:pPr>
            <a:r>
              <a:rPr lang="en-CA" sz="2000" dirty="0" smtClean="0">
                <a:solidFill>
                  <a:schemeClr val="tx1"/>
                </a:solidFill>
              </a:rPr>
              <a:t>The following results </a:t>
            </a:r>
            <a:r>
              <a:rPr lang="en-CA" sz="2000" dirty="0" err="1" smtClean="0">
                <a:solidFill>
                  <a:schemeClr val="tx1"/>
                </a:solidFill>
              </a:rPr>
              <a:t>hyperparameters</a:t>
            </a:r>
            <a:r>
              <a:rPr lang="en-CA" sz="2000" dirty="0" smtClean="0">
                <a:solidFill>
                  <a:schemeClr val="tx1"/>
                </a:solidFill>
              </a:rPr>
              <a:t> are used:</a:t>
            </a:r>
          </a:p>
          <a:p>
            <a:pPr marL="800100" lvl="1" indent="-342900">
              <a:buFont typeface="Arial" panose="020B0604020202020204" pitchFamily="34" charset="0"/>
              <a:buChar char="•"/>
            </a:pPr>
            <a:r>
              <a:rPr lang="en-CA" dirty="0" smtClean="0"/>
              <a:t>Minimum count of vocabulary terms: 2</a:t>
            </a:r>
          </a:p>
          <a:p>
            <a:pPr marL="800100" lvl="1" indent="-342900">
              <a:buFont typeface="Arial" panose="020B0604020202020204" pitchFamily="34" charset="0"/>
              <a:buChar char="•"/>
            </a:pPr>
            <a:r>
              <a:rPr lang="en-CA" dirty="0" smtClean="0"/>
              <a:t>Iterations: 250</a:t>
            </a:r>
          </a:p>
          <a:p>
            <a:pPr marL="800100" lvl="1" indent="-342900">
              <a:buFont typeface="Arial" panose="020B0604020202020204" pitchFamily="34" charset="0"/>
              <a:buChar char="•"/>
            </a:pPr>
            <a:r>
              <a:rPr lang="en-CA" dirty="0" smtClean="0"/>
              <a:t>Learning rate: 0.005</a:t>
            </a:r>
          </a:p>
          <a:p>
            <a:pPr marL="800100" lvl="1" indent="-342900">
              <a:buFont typeface="Arial" panose="020B0604020202020204" pitchFamily="34" charset="0"/>
              <a:buChar char="•"/>
            </a:pPr>
            <a:r>
              <a:rPr lang="en-CA" dirty="0" smtClean="0"/>
              <a:t>Lambda (L2 regularization): 10</a:t>
            </a:r>
            <a:r>
              <a:rPr lang="en-CA" baseline="30000" dirty="0" smtClean="0"/>
              <a:t>-5</a:t>
            </a:r>
          </a:p>
          <a:p>
            <a:pPr marL="342900" indent="-342900">
              <a:buFont typeface="Arial" panose="020B0604020202020204" pitchFamily="34" charset="0"/>
              <a:buChar char="•"/>
            </a:pPr>
            <a:r>
              <a:rPr lang="en-CA" sz="2000" dirty="0" smtClean="0">
                <a:solidFill>
                  <a:schemeClr val="tx1"/>
                </a:solidFill>
              </a:rPr>
              <a:t>With 5-fold cross validation, the test set accuracies obtained were: 90.96%, 91.27%, 90.73%, 91.36%, 90.59%. These are consistently around 91%.</a:t>
            </a:r>
          </a:p>
          <a:p>
            <a:pPr marL="342900" indent="-342900">
              <a:buFont typeface="Arial" panose="020B0604020202020204" pitchFamily="34" charset="0"/>
              <a:buChar char="•"/>
            </a:pPr>
            <a:r>
              <a:rPr lang="en-CA" sz="2000" dirty="0" smtClean="0">
                <a:solidFill>
                  <a:schemeClr val="tx1"/>
                </a:solidFill>
              </a:rPr>
              <a:t>When entries very similar to company training data are removed from the test set (same after spaces and punctuation removed), the accuracies for each fold decreased to: 88.75%, 89.08%, 88.52%, 89.21%, 88.27%. Overall accuracy in this case is in the 88% - 89% range.</a:t>
            </a:r>
          </a:p>
          <a:p>
            <a:pPr marL="342900" indent="-342900">
              <a:buFont typeface="Arial" panose="020B0604020202020204" pitchFamily="34" charset="0"/>
              <a:buChar char="•"/>
            </a:pPr>
            <a:r>
              <a:rPr lang="en-CA" sz="2000" dirty="0" smtClean="0">
                <a:solidFill>
                  <a:schemeClr val="tx1"/>
                </a:solidFill>
              </a:rPr>
              <a:t>Per-class accuracy results are available, which reveal good accuracy scores (based on F-measure and other scores) for most classes, except some with little data available.</a:t>
            </a:r>
          </a:p>
          <a:p>
            <a:pPr marL="342900" indent="-342900">
              <a:buFont typeface="Arial" panose="020B0604020202020204" pitchFamily="34" charset="0"/>
              <a:buChar char="•"/>
            </a:pPr>
            <a:endParaRPr lang="en-CA" sz="2000" dirty="0" smtClean="0"/>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882377"/>
            <a:ext cx="6247606" cy="692695"/>
          </a:xfrm>
        </p:spPr>
        <p:txBody>
          <a:bodyPr/>
          <a:lstStyle/>
          <a:p>
            <a:r>
              <a:rPr lang="en-CA" sz="3200" dirty="0" smtClean="0"/>
              <a:t>Results Obtained</a:t>
            </a:r>
            <a:endParaRPr lang="en-CA" sz="3200" dirty="0"/>
          </a:p>
        </p:txBody>
      </p:sp>
    </p:spTree>
    <p:extLst>
      <p:ext uri="{BB962C8B-B14F-4D97-AF65-F5344CB8AC3E}">
        <p14:creationId xmlns:p14="http://schemas.microsoft.com/office/powerpoint/2010/main" val="122624711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0" y="1601416"/>
            <a:ext cx="6912768" cy="5256584"/>
          </a:xfrm>
        </p:spPr>
        <p:txBody>
          <a:bodyPr/>
          <a:lstStyle/>
          <a:p>
            <a:pPr marL="342900" indent="-342900">
              <a:buFont typeface="Arial" panose="020B0604020202020204" pitchFamily="34" charset="0"/>
              <a:buChar char="•"/>
            </a:pPr>
            <a:r>
              <a:rPr lang="en-CA" sz="2000" dirty="0" smtClean="0">
                <a:solidFill>
                  <a:schemeClr val="tx1"/>
                </a:solidFill>
              </a:rPr>
              <a:t>The following </a:t>
            </a:r>
            <a:r>
              <a:rPr lang="en-CA" sz="2000" dirty="0" err="1" smtClean="0">
                <a:solidFill>
                  <a:schemeClr val="tx1"/>
                </a:solidFill>
              </a:rPr>
              <a:t>hyperparameters</a:t>
            </a:r>
            <a:r>
              <a:rPr lang="en-CA" sz="2000" dirty="0" smtClean="0">
                <a:solidFill>
                  <a:schemeClr val="tx1"/>
                </a:solidFill>
              </a:rPr>
              <a:t> are used for the character n-grams model and </a:t>
            </a:r>
            <a:r>
              <a:rPr lang="en-CA" sz="2000" dirty="0" err="1" smtClean="0">
                <a:solidFill>
                  <a:schemeClr val="tx1"/>
                </a:solidFill>
              </a:rPr>
              <a:t>XGBoost</a:t>
            </a:r>
            <a:r>
              <a:rPr lang="en-CA" sz="2000" dirty="0" smtClean="0">
                <a:solidFill>
                  <a:schemeClr val="tx1"/>
                </a:solidFill>
              </a:rPr>
              <a:t>:</a:t>
            </a:r>
          </a:p>
          <a:p>
            <a:pPr marL="800100" lvl="1" indent="-342900">
              <a:buFont typeface="Arial" panose="020B0604020202020204" pitchFamily="34" charset="0"/>
              <a:buChar char="•"/>
            </a:pPr>
            <a:r>
              <a:rPr lang="en-CA" dirty="0" smtClean="0"/>
              <a:t>Character n-grams length: 3 to 6</a:t>
            </a:r>
          </a:p>
          <a:p>
            <a:pPr marL="800100" lvl="1" indent="-342900">
              <a:buFont typeface="Arial" panose="020B0604020202020204" pitchFamily="34" charset="0"/>
              <a:buChar char="•"/>
            </a:pPr>
            <a:r>
              <a:rPr lang="en-CA" dirty="0" smtClean="0"/>
              <a:t>Minimum document count (in training set) for term to be included in vocabulary: 2</a:t>
            </a:r>
          </a:p>
          <a:p>
            <a:pPr marL="800100" lvl="1" indent="-342900">
              <a:buFont typeface="Arial" panose="020B0604020202020204" pitchFamily="34" charset="0"/>
              <a:buChar char="•"/>
            </a:pPr>
            <a:r>
              <a:rPr lang="en-CA" dirty="0" smtClean="0"/>
              <a:t>Iterations for XGBoost: 250</a:t>
            </a:r>
          </a:p>
          <a:p>
            <a:pPr marL="800100" lvl="1" indent="-342900">
              <a:buFont typeface="Arial" panose="020B0604020202020204" pitchFamily="34" charset="0"/>
              <a:buChar char="•"/>
            </a:pPr>
            <a:r>
              <a:rPr lang="en-CA" dirty="0" smtClean="0"/>
              <a:t>Learning rate (how much should XGBoost update model in each iteration): 0.005</a:t>
            </a:r>
          </a:p>
          <a:p>
            <a:pPr marL="800100" lvl="1" indent="-342900">
              <a:buFont typeface="Arial" panose="020B0604020202020204" pitchFamily="34" charset="0"/>
              <a:buChar char="•"/>
            </a:pPr>
            <a:r>
              <a:rPr lang="en-CA" dirty="0" smtClean="0"/>
              <a:t>Lambda (L2 regularization): 10</a:t>
            </a:r>
            <a:r>
              <a:rPr lang="en-CA" baseline="30000" dirty="0" smtClean="0"/>
              <a:t>-5</a:t>
            </a:r>
          </a:p>
          <a:p>
            <a:pPr marL="342900" indent="-342900">
              <a:buFont typeface="Arial" panose="020B0604020202020204" pitchFamily="34" charset="0"/>
              <a:buChar char="•"/>
            </a:pPr>
            <a:r>
              <a:rPr lang="en-CA" sz="2000" dirty="0" smtClean="0">
                <a:solidFill>
                  <a:schemeClr val="tx1"/>
                </a:solidFill>
              </a:rPr>
              <a:t>The following string preprocessing is performed:</a:t>
            </a:r>
          </a:p>
          <a:p>
            <a:pPr marL="800100" lvl="1" indent="-342900">
              <a:buFont typeface="Arial" panose="020B0604020202020204" pitchFamily="34" charset="0"/>
              <a:buChar char="•"/>
            </a:pPr>
            <a:r>
              <a:rPr lang="en-CA" sz="1600" dirty="0" smtClean="0"/>
              <a:t>One version of the string has non-ASCII characters replaced by ASCII and all punctuation sequences replaced by a single space.</a:t>
            </a:r>
          </a:p>
          <a:p>
            <a:pPr marL="800100" lvl="1" indent="-342900">
              <a:buFont typeface="Arial" panose="020B0604020202020204" pitchFamily="34" charset="0"/>
              <a:buChar char="•"/>
            </a:pPr>
            <a:r>
              <a:rPr lang="en-CA" sz="1600" dirty="0" smtClean="0"/>
              <a:t>Another version is the same as above, except all spaces are then removed.</a:t>
            </a:r>
          </a:p>
          <a:p>
            <a:pPr marL="800100" lvl="1" indent="-342900">
              <a:buFont typeface="Arial" panose="020B0604020202020204" pitchFamily="34" charset="0"/>
              <a:buChar char="•"/>
            </a:pPr>
            <a:r>
              <a:rPr lang="en-CA" sz="1600" dirty="0" smtClean="0"/>
              <a:t>Both versions are concatenated in the format: “ @ string_ver1 @ string_ver2 @ ”.</a:t>
            </a:r>
          </a:p>
          <a:p>
            <a:pPr marL="342900" indent="-342900">
              <a:buFont typeface="Arial" panose="020B0604020202020204" pitchFamily="34" charset="0"/>
              <a:buChar char="•"/>
            </a:pPr>
            <a:endParaRPr lang="en-CA" sz="2000" dirty="0" smtClean="0"/>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937296"/>
            <a:ext cx="6247606" cy="692695"/>
          </a:xfrm>
        </p:spPr>
        <p:txBody>
          <a:bodyPr/>
          <a:lstStyle/>
          <a:p>
            <a:r>
              <a:rPr lang="en-CA" sz="3200" dirty="0" err="1" smtClean="0"/>
              <a:t>Hyperparameters</a:t>
            </a:r>
            <a:r>
              <a:rPr lang="en-CA" sz="3200" dirty="0" smtClean="0"/>
              <a:t> Used</a:t>
            </a:r>
            <a:endParaRPr lang="en-CA" sz="3200" dirty="0"/>
          </a:p>
        </p:txBody>
      </p:sp>
    </p:spTree>
    <p:extLst>
      <p:ext uri="{BB962C8B-B14F-4D97-AF65-F5344CB8AC3E}">
        <p14:creationId xmlns:p14="http://schemas.microsoft.com/office/powerpoint/2010/main" val="337075264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78929" y="1749971"/>
            <a:ext cx="7992888" cy="5256584"/>
          </a:xfrm>
        </p:spPr>
        <p:txBody>
          <a:bodyPr/>
          <a:lstStyle/>
          <a:p>
            <a:pPr marL="342900" indent="-342900">
              <a:buFont typeface="Arial" panose="020B0604020202020204" pitchFamily="34" charset="0"/>
              <a:buChar char="•"/>
            </a:pPr>
            <a:r>
              <a:rPr lang="en-CA" dirty="0" smtClean="0">
                <a:solidFill>
                  <a:schemeClr val="tx1"/>
                </a:solidFill>
              </a:rPr>
              <a:t>We are currently in the process of transitioning this into production.</a:t>
            </a:r>
          </a:p>
          <a:p>
            <a:pPr marL="342900" indent="-342900">
              <a:buFont typeface="Arial" panose="020B0604020202020204" pitchFamily="34" charset="0"/>
              <a:buChar char="•"/>
            </a:pPr>
            <a:r>
              <a:rPr lang="en-CA" dirty="0" smtClean="0">
                <a:solidFill>
                  <a:schemeClr val="tx1"/>
                </a:solidFill>
              </a:rPr>
              <a:t>The new version of G-Code will have support for invoking machine learning models for prediction including the XGBoost classifier used here.</a:t>
            </a:r>
          </a:p>
          <a:p>
            <a:pPr marL="342900" indent="-342900">
              <a:buFont typeface="Arial" panose="020B0604020202020204" pitchFamily="34" charset="0"/>
              <a:buChar char="•"/>
            </a:pPr>
            <a:r>
              <a:rPr lang="en-CA" dirty="0" smtClean="0">
                <a:solidFill>
                  <a:schemeClr val="tx1"/>
                </a:solidFill>
              </a:rPr>
              <a:t>G-Code will be integrated into the Common Coding Environment (CCE) that is under development.</a:t>
            </a:r>
          </a:p>
          <a:p>
            <a:pPr marL="342900" indent="-342900">
              <a:buFont typeface="Arial" panose="020B0604020202020204" pitchFamily="34" charset="0"/>
              <a:buChar char="•"/>
            </a:pPr>
            <a:r>
              <a:rPr lang="en-CA" dirty="0" smtClean="0">
                <a:solidFill>
                  <a:schemeClr val="tx1"/>
                </a:solidFill>
              </a:rPr>
              <a:t>The G-Code and CCE integration will make it much simpler to put new machine learning models into production and will allow teams to leverage the benefits of both.</a:t>
            </a:r>
          </a:p>
          <a:p>
            <a:pPr marL="342900" indent="-342900">
              <a:buFont typeface="Arial" panose="020B0604020202020204" pitchFamily="34" charset="0"/>
              <a:buChar char="•"/>
            </a:pPr>
            <a:r>
              <a:rPr lang="en-CA" dirty="0" smtClean="0">
                <a:solidFill>
                  <a:schemeClr val="tx1"/>
                </a:solidFill>
              </a:rPr>
              <a:t>A Quality Assurance framework developed for retailer scanner data NAPCS classification will be used here.</a:t>
            </a:r>
          </a:p>
          <a:p>
            <a:pPr marL="342900" indent="-342900">
              <a:buFont typeface="Arial" panose="020B0604020202020204" pitchFamily="34" charset="0"/>
              <a:buChar char="•"/>
            </a:pPr>
            <a:endParaRPr lang="en-CA" dirty="0" smtClean="0"/>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1057276"/>
            <a:ext cx="6247606" cy="692695"/>
          </a:xfrm>
        </p:spPr>
        <p:txBody>
          <a:bodyPr/>
          <a:lstStyle/>
          <a:p>
            <a:r>
              <a:rPr lang="en-CA" sz="3200" dirty="0" smtClean="0"/>
              <a:t>Going into Production</a:t>
            </a:r>
            <a:endParaRPr lang="en-CA" sz="3200" dirty="0"/>
          </a:p>
        </p:txBody>
      </p:sp>
    </p:spTree>
    <p:extLst>
      <p:ext uri="{BB962C8B-B14F-4D97-AF65-F5344CB8AC3E}">
        <p14:creationId xmlns:p14="http://schemas.microsoft.com/office/powerpoint/2010/main" val="169449493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0" y="1630338"/>
            <a:ext cx="7416824" cy="4896544"/>
          </a:xfrm>
        </p:spPr>
        <p:txBody>
          <a:bodyPr/>
          <a:lstStyle/>
          <a:p>
            <a:pPr marL="342900" indent="-342900">
              <a:buFont typeface="Arial" panose="020B0604020202020204" pitchFamily="34" charset="0"/>
              <a:buChar char="•"/>
            </a:pPr>
            <a:r>
              <a:rPr lang="en-CA" dirty="0" smtClean="0">
                <a:solidFill>
                  <a:schemeClr val="tx1"/>
                </a:solidFill>
              </a:rPr>
              <a:t>We have good results for the current company. The next step is to extend this to additional companies.</a:t>
            </a:r>
          </a:p>
          <a:p>
            <a:pPr marL="342900" indent="-342900">
              <a:buFont typeface="Arial" panose="020B0604020202020204" pitchFamily="34" charset="0"/>
              <a:buChar char="•"/>
            </a:pPr>
            <a:r>
              <a:rPr lang="en-CA" dirty="0">
                <a:solidFill>
                  <a:schemeClr val="tx1"/>
                </a:solidFill>
              </a:rPr>
              <a:t>There are </a:t>
            </a:r>
            <a:r>
              <a:rPr lang="en-CA" dirty="0" smtClean="0">
                <a:solidFill>
                  <a:schemeClr val="tx1"/>
                </a:solidFill>
              </a:rPr>
              <a:t>four other companies </a:t>
            </a:r>
            <a:r>
              <a:rPr lang="en-CA" dirty="0">
                <a:solidFill>
                  <a:schemeClr val="tx1"/>
                </a:solidFill>
              </a:rPr>
              <a:t>for which this data is </a:t>
            </a:r>
            <a:r>
              <a:rPr lang="en-CA" dirty="0" smtClean="0">
                <a:solidFill>
                  <a:schemeClr val="tx1"/>
                </a:solidFill>
              </a:rPr>
              <a:t>already available</a:t>
            </a:r>
            <a:r>
              <a:rPr lang="en-CA" dirty="0">
                <a:solidFill>
                  <a:schemeClr val="tx1"/>
                </a:solidFill>
              </a:rPr>
              <a:t>, and in the future there will be many more</a:t>
            </a:r>
            <a:r>
              <a:rPr lang="en-CA" dirty="0" smtClean="0">
                <a:solidFill>
                  <a:schemeClr val="tx1"/>
                </a:solidFill>
              </a:rPr>
              <a:t>.</a:t>
            </a:r>
          </a:p>
          <a:p>
            <a:pPr marL="342900" indent="-342900">
              <a:buFont typeface="Arial" panose="020B0604020202020204" pitchFamily="34" charset="0"/>
              <a:buChar char="•"/>
            </a:pPr>
            <a:r>
              <a:rPr lang="en-CA" dirty="0" smtClean="0">
                <a:solidFill>
                  <a:schemeClr val="tx1"/>
                </a:solidFill>
              </a:rPr>
              <a:t>We will start with one of those four companies and proceed from there. How much work is required depends on how similar the products descriptions for the new company are to the existing product descriptions.</a:t>
            </a: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895351"/>
            <a:ext cx="6247606" cy="620687"/>
          </a:xfrm>
        </p:spPr>
        <p:txBody>
          <a:bodyPr/>
          <a:lstStyle/>
          <a:p>
            <a:r>
              <a:rPr lang="en-CA" sz="3200" dirty="0" smtClean="0"/>
              <a:t>Transfer to New Companies</a:t>
            </a:r>
            <a:endParaRPr lang="en-CA" sz="3200" dirty="0"/>
          </a:p>
        </p:txBody>
      </p:sp>
    </p:spTree>
    <p:extLst>
      <p:ext uri="{BB962C8B-B14F-4D97-AF65-F5344CB8AC3E}">
        <p14:creationId xmlns:p14="http://schemas.microsoft.com/office/powerpoint/2010/main" val="12876622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1AECBF2-C91F-F540-A4DC-68479EDEB1DA}"/>
              </a:ext>
            </a:extLst>
          </p:cNvPr>
          <p:cNvSpPr>
            <a:spLocks noGrp="1"/>
          </p:cNvSpPr>
          <p:nvPr>
            <p:ph type="body" idx="1"/>
          </p:nvPr>
        </p:nvSpPr>
        <p:spPr>
          <a:xfrm>
            <a:off x="3886" y="1792263"/>
            <a:ext cx="6840760" cy="5328592"/>
          </a:xfrm>
        </p:spPr>
        <p:txBody>
          <a:bodyPr/>
          <a:lstStyle/>
          <a:p>
            <a:pPr marL="342900" indent="-342900">
              <a:buFont typeface="Arial" panose="020B0604020202020204" pitchFamily="34" charset="0"/>
              <a:buChar char="•"/>
            </a:pPr>
            <a:r>
              <a:rPr lang="en-CA" dirty="0">
                <a:solidFill>
                  <a:schemeClr val="tx1"/>
                </a:solidFill>
              </a:rPr>
              <a:t>Data from new companies will help provide additional examples for rare SCTG codes with few existing examples</a:t>
            </a:r>
            <a:r>
              <a:rPr lang="en-CA" dirty="0" smtClean="0">
                <a:solidFill>
                  <a:schemeClr val="tx1"/>
                </a:solidFill>
              </a:rPr>
              <a:t>.</a:t>
            </a:r>
          </a:p>
          <a:p>
            <a:pPr marL="342900" indent="-342900">
              <a:buFont typeface="Arial" panose="020B0604020202020204" pitchFamily="34" charset="0"/>
              <a:buChar char="•"/>
            </a:pPr>
            <a:r>
              <a:rPr lang="en-CA" dirty="0" smtClean="0">
                <a:solidFill>
                  <a:schemeClr val="tx1"/>
                </a:solidFill>
              </a:rPr>
              <a:t>A program has been created to automatically add abbreviations, short forms, spelling errors, stemming / “</a:t>
            </a:r>
            <a:r>
              <a:rPr lang="en-CA" dirty="0" err="1" smtClean="0">
                <a:solidFill>
                  <a:schemeClr val="tx1"/>
                </a:solidFill>
              </a:rPr>
              <a:t>unstemming</a:t>
            </a:r>
            <a:r>
              <a:rPr lang="en-CA" dirty="0" smtClean="0">
                <a:solidFill>
                  <a:schemeClr val="tx1"/>
                </a:solidFill>
              </a:rPr>
              <a:t>”, etc. to the training set.</a:t>
            </a:r>
            <a:endParaRPr lang="en-CA" dirty="0">
              <a:solidFill>
                <a:schemeClr val="tx1"/>
              </a:solidFill>
            </a:endParaRPr>
          </a:p>
          <a:p>
            <a:pPr marL="342900" indent="-342900">
              <a:buFont typeface="Arial" panose="020B0604020202020204" pitchFamily="34" charset="0"/>
              <a:buChar char="•"/>
            </a:pPr>
            <a:r>
              <a:rPr lang="en-CA" dirty="0" smtClean="0">
                <a:solidFill>
                  <a:schemeClr val="tx1"/>
                </a:solidFill>
              </a:rPr>
              <a:t>Another program has also been developed to detect anomalies in text data (new words, terms, etc.) that can help in detecting new types of products that may need to be fixed and added to the training set.</a:t>
            </a:r>
          </a:p>
        </p:txBody>
      </p:sp>
      <p:sp>
        <p:nvSpPr>
          <p:cNvPr id="4" name="Title 3">
            <a:extLst>
              <a:ext uri="{FF2B5EF4-FFF2-40B4-BE49-F238E27FC236}">
                <a16:creationId xmlns="" xmlns:a16="http://schemas.microsoft.com/office/drawing/2014/main" id="{C44F077B-5958-804B-ABA9-C931FB5A2EAA}"/>
              </a:ext>
            </a:extLst>
          </p:cNvPr>
          <p:cNvSpPr>
            <a:spLocks noGrp="1"/>
          </p:cNvSpPr>
          <p:nvPr>
            <p:ph type="title"/>
          </p:nvPr>
        </p:nvSpPr>
        <p:spPr>
          <a:xfrm>
            <a:off x="0" y="1066801"/>
            <a:ext cx="6247606" cy="620687"/>
          </a:xfrm>
        </p:spPr>
        <p:txBody>
          <a:bodyPr/>
          <a:lstStyle/>
          <a:p>
            <a:r>
              <a:rPr lang="en-CA" sz="3200" dirty="0" smtClean="0"/>
              <a:t>Additional Opportunities</a:t>
            </a:r>
            <a:endParaRPr lang="en-CA" sz="3200" dirty="0"/>
          </a:p>
        </p:txBody>
      </p:sp>
    </p:spTree>
    <p:extLst>
      <p:ext uri="{BB962C8B-B14F-4D97-AF65-F5344CB8AC3E}">
        <p14:creationId xmlns:p14="http://schemas.microsoft.com/office/powerpoint/2010/main" val="114007980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679BF9-A7BD-6E4A-BE04-D6BE95C74F0D}"/>
              </a:ext>
            </a:extLst>
          </p:cNvPr>
          <p:cNvSpPr>
            <a:spLocks noGrp="1"/>
          </p:cNvSpPr>
          <p:nvPr>
            <p:ph type="title"/>
          </p:nvPr>
        </p:nvSpPr>
        <p:spPr>
          <a:xfrm>
            <a:off x="952603" y="739908"/>
            <a:ext cx="6648227" cy="591369"/>
          </a:xfrm>
        </p:spPr>
        <p:txBody>
          <a:bodyPr>
            <a:normAutofit fontScale="90000"/>
          </a:bodyPr>
          <a:lstStyle/>
          <a:p>
            <a:r>
              <a:rPr lang="en-CA" sz="4000" dirty="0"/>
              <a:t>THANK YOU!</a:t>
            </a:r>
          </a:p>
        </p:txBody>
      </p:sp>
      <p:sp>
        <p:nvSpPr>
          <p:cNvPr id="6" name="Rectangle 5">
            <a:extLst>
              <a:ext uri="{FF2B5EF4-FFF2-40B4-BE49-F238E27FC236}">
                <a16:creationId xmlns="" xmlns:a16="http://schemas.microsoft.com/office/drawing/2014/main" id="{ACBBECDB-590E-DD49-85A9-1A4FCC573D6F}"/>
              </a:ext>
            </a:extLst>
          </p:cNvPr>
          <p:cNvSpPr/>
          <p:nvPr/>
        </p:nvSpPr>
        <p:spPr>
          <a:xfrm>
            <a:off x="933054" y="1331277"/>
            <a:ext cx="6118358" cy="5139869"/>
          </a:xfrm>
          <a:prstGeom prst="rect">
            <a:avLst/>
          </a:prstGeom>
        </p:spPr>
        <p:txBody>
          <a:bodyPr wrap="square">
            <a:spAutoFit/>
          </a:bodyPr>
          <a:lstStyle/>
          <a:p>
            <a:r>
              <a:rPr lang="en-CA" altLang="en-US" sz="2400" b="1" dirty="0">
                <a:solidFill>
                  <a:srgbClr val="1F324F"/>
                </a:solidFill>
                <a:latin typeface="Century Gothic" charset="0"/>
                <a:ea typeface="Century Gothic" charset="0"/>
                <a:cs typeface="Century Gothic" charset="0"/>
              </a:rPr>
              <a:t>For more </a:t>
            </a:r>
            <a:r>
              <a:rPr lang="en-CA" altLang="en-US" sz="2400" b="1" dirty="0" smtClean="0">
                <a:solidFill>
                  <a:srgbClr val="1F324F"/>
                </a:solidFill>
                <a:latin typeface="Century Gothic" charset="0"/>
                <a:ea typeface="Century Gothic" charset="0"/>
                <a:cs typeface="Century Gothic" charset="0"/>
              </a:rPr>
              <a:t>information,</a:t>
            </a:r>
            <a:r>
              <a:rPr lang="en-CA" altLang="en-US" sz="2400" b="1" dirty="0">
                <a:solidFill>
                  <a:srgbClr val="1F324F"/>
                </a:solidFill>
                <a:latin typeface="Century Gothic" charset="0"/>
                <a:ea typeface="Century Gothic" charset="0"/>
                <a:cs typeface="Century Gothic" charset="0"/>
              </a:rPr>
              <a:t/>
            </a:r>
            <a:br>
              <a:rPr lang="en-CA" altLang="en-US" sz="2400" b="1" dirty="0">
                <a:solidFill>
                  <a:srgbClr val="1F324F"/>
                </a:solidFill>
                <a:latin typeface="Century Gothic" charset="0"/>
                <a:ea typeface="Century Gothic" charset="0"/>
                <a:cs typeface="Century Gothic" charset="0"/>
              </a:rPr>
            </a:br>
            <a:r>
              <a:rPr lang="en-CA" altLang="en-US" sz="2400" b="1" dirty="0">
                <a:solidFill>
                  <a:srgbClr val="1F324F"/>
                </a:solidFill>
                <a:latin typeface="Century Gothic" charset="0"/>
                <a:ea typeface="Century Gothic" charset="0"/>
                <a:cs typeface="Century Gothic" charset="0"/>
              </a:rPr>
              <a:t>please </a:t>
            </a:r>
            <a:r>
              <a:rPr lang="en-CA" altLang="en-US" sz="2400" b="1" dirty="0" smtClean="0">
                <a:solidFill>
                  <a:srgbClr val="1F324F"/>
                </a:solidFill>
                <a:latin typeface="Century Gothic" charset="0"/>
                <a:ea typeface="Century Gothic" charset="0"/>
                <a:cs typeface="Century Gothic" charset="0"/>
              </a:rPr>
              <a:t>visit </a:t>
            </a:r>
          </a:p>
          <a:p>
            <a:r>
              <a:rPr lang="en-CA" altLang="en-US" sz="2400" b="1" u="sng" dirty="0" smtClean="0">
                <a:solidFill>
                  <a:schemeClr val="accent4">
                    <a:lumMod val="75000"/>
                  </a:schemeClr>
                </a:solidFill>
                <a:latin typeface="Century Gothic" charset="0"/>
                <a:ea typeface="Century Gothic" charset="0"/>
                <a:cs typeface="Century Gothic" charset="0"/>
              </a:rPr>
              <a:t>www.statcan.gc.ca</a:t>
            </a:r>
          </a:p>
          <a:p>
            <a:endParaRPr lang="en-CA" altLang="en-US" sz="2400" b="1" u="sng" dirty="0">
              <a:solidFill>
                <a:schemeClr val="accent4">
                  <a:lumMod val="75000"/>
                </a:schemeClr>
              </a:solidFill>
              <a:latin typeface="Century Gothic" charset="0"/>
              <a:ea typeface="Century Gothic" charset="0"/>
              <a:cs typeface="Century Gothic" charset="0"/>
            </a:endParaRPr>
          </a:p>
          <a:p>
            <a:r>
              <a:rPr lang="en-CA" altLang="en-US" sz="4000" b="1" dirty="0" smtClean="0">
                <a:solidFill>
                  <a:schemeClr val="bg2">
                    <a:lumMod val="25000"/>
                  </a:schemeClr>
                </a:solidFill>
                <a:latin typeface="Century Gothic" panose="020B0502020202020204" pitchFamily="34" charset="0"/>
              </a:rPr>
              <a:t>MERCI</a:t>
            </a:r>
            <a:r>
              <a:rPr lang="en-CA" altLang="en-US" sz="4000" b="1" dirty="0">
                <a:solidFill>
                  <a:schemeClr val="bg2">
                    <a:lumMod val="25000"/>
                  </a:schemeClr>
                </a:solidFill>
                <a:latin typeface="Century Gothic" panose="020B0502020202020204" pitchFamily="34" charset="0"/>
              </a:rPr>
              <a:t>!</a:t>
            </a:r>
            <a:r>
              <a:rPr lang="en-CA" altLang="en-US" sz="2400" b="1" dirty="0">
                <a:solidFill>
                  <a:srgbClr val="1F324F"/>
                </a:solidFill>
                <a:latin typeface="Century Gothic" charset="0"/>
                <a:ea typeface="Century Gothic" charset="0"/>
                <a:cs typeface="Century Gothic" charset="0"/>
              </a:rPr>
              <a:t/>
            </a:r>
            <a:br>
              <a:rPr lang="en-CA" altLang="en-US" sz="2400" b="1" dirty="0">
                <a:solidFill>
                  <a:srgbClr val="1F324F"/>
                </a:solidFill>
                <a:latin typeface="Century Gothic" charset="0"/>
                <a:ea typeface="Century Gothic" charset="0"/>
                <a:cs typeface="Century Gothic" charset="0"/>
              </a:rPr>
            </a:br>
            <a:r>
              <a:rPr lang="en-CA" altLang="en-US" sz="2400" b="1" dirty="0" smtClean="0">
                <a:solidFill>
                  <a:srgbClr val="1F324F"/>
                </a:solidFill>
                <a:latin typeface="Century Gothic" charset="0"/>
                <a:ea typeface="Century Gothic" charset="0"/>
                <a:cs typeface="Century Gothic" charset="0"/>
              </a:rPr>
              <a:t>Pour </a:t>
            </a:r>
            <a:r>
              <a:rPr lang="en-CA" altLang="en-US" sz="2400" b="1" dirty="0">
                <a:solidFill>
                  <a:srgbClr val="1F324F"/>
                </a:solidFill>
                <a:latin typeface="Century Gothic" charset="0"/>
                <a:ea typeface="Century Gothic" charset="0"/>
                <a:cs typeface="Century Gothic" charset="0"/>
              </a:rPr>
              <a:t>de plus </a:t>
            </a:r>
            <a:r>
              <a:rPr lang="en-CA" altLang="en-US" sz="2400" b="1" dirty="0" err="1" smtClean="0">
                <a:solidFill>
                  <a:srgbClr val="1F324F"/>
                </a:solidFill>
                <a:latin typeface="Century Gothic" charset="0"/>
                <a:ea typeface="Century Gothic" charset="0"/>
                <a:cs typeface="Century Gothic" charset="0"/>
              </a:rPr>
              <a:t>amples</a:t>
            </a:r>
            <a:r>
              <a:rPr lang="en-CA" altLang="en-US" sz="2400" b="1" dirty="0" smtClean="0">
                <a:solidFill>
                  <a:srgbClr val="1F324F"/>
                </a:solidFill>
                <a:latin typeface="Century Gothic" charset="0"/>
                <a:ea typeface="Century Gothic" charset="0"/>
                <a:cs typeface="Century Gothic" charset="0"/>
              </a:rPr>
              <a:t> </a:t>
            </a:r>
            <a:r>
              <a:rPr lang="en-CA" altLang="en-US" sz="2400" b="1" dirty="0" err="1" smtClean="0">
                <a:solidFill>
                  <a:srgbClr val="1F324F"/>
                </a:solidFill>
                <a:latin typeface="Century Gothic" charset="0"/>
                <a:ea typeface="Century Gothic" charset="0"/>
                <a:cs typeface="Century Gothic" charset="0"/>
              </a:rPr>
              <a:t>renseignements</a:t>
            </a:r>
            <a:r>
              <a:rPr lang="en-CA" altLang="en-US" sz="2400" b="1" dirty="0">
                <a:solidFill>
                  <a:srgbClr val="1F324F"/>
                </a:solidFill>
                <a:latin typeface="Century Gothic" charset="0"/>
                <a:ea typeface="Century Gothic" charset="0"/>
                <a:cs typeface="Century Gothic" charset="0"/>
              </a:rPr>
              <a:t>, </a:t>
            </a:r>
          </a:p>
          <a:p>
            <a:r>
              <a:rPr lang="en-CA" altLang="en-US" sz="2400" b="1" dirty="0" err="1">
                <a:solidFill>
                  <a:srgbClr val="1F324F"/>
                </a:solidFill>
                <a:latin typeface="Century Gothic" charset="0"/>
                <a:ea typeface="Century Gothic" charset="0"/>
                <a:cs typeface="Century Gothic" charset="0"/>
              </a:rPr>
              <a:t>visitez</a:t>
            </a:r>
            <a:r>
              <a:rPr lang="en-CA" altLang="en-US" sz="2400" b="1" dirty="0">
                <a:solidFill>
                  <a:srgbClr val="1F324F"/>
                </a:solidFill>
                <a:latin typeface="Century Gothic" charset="0"/>
                <a:ea typeface="Century Gothic" charset="0"/>
                <a:cs typeface="Century Gothic" charset="0"/>
              </a:rPr>
              <a:t> le </a:t>
            </a:r>
          </a:p>
          <a:p>
            <a:r>
              <a:rPr lang="en-CA" altLang="en-US" sz="2400" b="1" u="sng" dirty="0">
                <a:solidFill>
                  <a:schemeClr val="accent4">
                    <a:lumMod val="75000"/>
                  </a:schemeClr>
                </a:solidFill>
                <a:latin typeface="Century Gothic" charset="0"/>
                <a:ea typeface="Century Gothic" charset="0"/>
                <a:cs typeface="Century Gothic" charset="0"/>
              </a:rPr>
              <a:t>www.statcan.gc.ca</a:t>
            </a:r>
            <a:r>
              <a:rPr lang="en-CA" altLang="en-US" sz="2400" b="1" dirty="0">
                <a:solidFill>
                  <a:srgbClr val="1F324F"/>
                </a:solidFill>
                <a:latin typeface="Century Gothic" charset="0"/>
                <a:ea typeface="Century Gothic" charset="0"/>
                <a:cs typeface="Century Gothic" charset="0"/>
              </a:rPr>
              <a:t/>
            </a:r>
            <a:br>
              <a:rPr lang="en-CA" altLang="en-US" sz="2400" b="1" dirty="0">
                <a:solidFill>
                  <a:srgbClr val="1F324F"/>
                </a:solidFill>
                <a:latin typeface="Century Gothic" charset="0"/>
                <a:ea typeface="Century Gothic" charset="0"/>
                <a:cs typeface="Century Gothic" charset="0"/>
              </a:rPr>
            </a:br>
            <a:r>
              <a:rPr lang="en-CA" altLang="en-US" sz="2400" b="1" dirty="0">
                <a:solidFill>
                  <a:srgbClr val="1F324F"/>
                </a:solidFill>
                <a:latin typeface="Century Gothic" charset="0"/>
                <a:ea typeface="Century Gothic" charset="0"/>
                <a:cs typeface="Century Gothic" charset="0"/>
              </a:rPr>
              <a:t/>
            </a:r>
            <a:br>
              <a:rPr lang="en-CA" altLang="en-US" sz="2400" b="1" dirty="0">
                <a:solidFill>
                  <a:srgbClr val="1F324F"/>
                </a:solidFill>
                <a:latin typeface="Century Gothic" charset="0"/>
                <a:ea typeface="Century Gothic" charset="0"/>
                <a:cs typeface="Century Gothic" charset="0"/>
              </a:rPr>
            </a:br>
            <a:r>
              <a:rPr lang="en-CA" altLang="en-US" sz="2400" b="1" dirty="0">
                <a:solidFill>
                  <a:srgbClr val="1F324F"/>
                </a:solidFill>
                <a:latin typeface="Century Gothic" charset="0"/>
                <a:ea typeface="Century Gothic" charset="0"/>
                <a:cs typeface="Century Gothic" charset="0"/>
              </a:rPr>
              <a:t/>
            </a:r>
            <a:br>
              <a:rPr lang="en-CA" altLang="en-US" sz="2400" b="1" dirty="0">
                <a:solidFill>
                  <a:srgbClr val="1F324F"/>
                </a:solidFill>
                <a:latin typeface="Century Gothic" charset="0"/>
                <a:ea typeface="Century Gothic" charset="0"/>
                <a:cs typeface="Century Gothic" charset="0"/>
              </a:rPr>
            </a:br>
            <a:endParaRPr lang="en-CA" altLang="en-US" sz="2400" b="1" dirty="0" smtClean="0">
              <a:solidFill>
                <a:srgbClr val="1F324F"/>
              </a:solidFill>
              <a:latin typeface="Century Gothic" charset="0"/>
              <a:ea typeface="Century Gothic" charset="0"/>
              <a:cs typeface="Century Gothic" charset="0"/>
            </a:endParaRPr>
          </a:p>
          <a:p>
            <a:r>
              <a:rPr lang="en-CA" altLang="en-US" sz="2400" b="1" dirty="0" smtClean="0">
                <a:solidFill>
                  <a:srgbClr val="1F324F"/>
                </a:solidFill>
                <a:latin typeface="Century Gothic" charset="0"/>
                <a:ea typeface="Century Gothic" charset="0"/>
                <a:cs typeface="Century Gothic" charset="0"/>
              </a:rPr>
              <a:t>#</a:t>
            </a:r>
            <a:r>
              <a:rPr lang="en-CA" altLang="en-US" sz="2400" b="1" dirty="0">
                <a:solidFill>
                  <a:srgbClr val="1F324F"/>
                </a:solidFill>
                <a:latin typeface="Century Gothic" charset="0"/>
                <a:ea typeface="Century Gothic" charset="0"/>
                <a:cs typeface="Century Gothic" charset="0"/>
              </a:rPr>
              <a:t>StatCan100</a:t>
            </a:r>
            <a:r>
              <a:rPr lang="en-CA" altLang="en-US" sz="2400" b="1" dirty="0">
                <a:solidFill>
                  <a:srgbClr val="31708D"/>
                </a:solidFill>
                <a:latin typeface="Century Gothic" charset="0"/>
                <a:ea typeface="Century Gothic" charset="0"/>
                <a:cs typeface="Century Gothic" charset="0"/>
              </a:rPr>
              <a:t/>
            </a:r>
            <a:br>
              <a:rPr lang="en-CA" altLang="en-US" sz="2400" b="1" dirty="0">
                <a:solidFill>
                  <a:srgbClr val="31708D"/>
                </a:solidFill>
                <a:latin typeface="Century Gothic" charset="0"/>
                <a:ea typeface="Century Gothic" charset="0"/>
                <a:cs typeface="Century Gothic" charset="0"/>
              </a:rPr>
            </a:br>
            <a:endParaRPr lang="en-CA" sz="2400" dirty="0"/>
          </a:p>
        </p:txBody>
      </p:sp>
      <p:pic>
        <p:nvPicPr>
          <p:cNvPr id="7" name="Picture 6">
            <a:extLst>
              <a:ext uri="{FF2B5EF4-FFF2-40B4-BE49-F238E27FC236}">
                <a16:creationId xmlns="" xmlns:a16="http://schemas.microsoft.com/office/drawing/2014/main" id="{E372351C-BA35-0F4F-9945-5B136BF54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8841" y="4869159"/>
            <a:ext cx="500031" cy="500031"/>
          </a:xfrm>
          <a:prstGeom prst="rect">
            <a:avLst/>
          </a:prstGeom>
        </p:spPr>
      </p:pic>
      <p:pic>
        <p:nvPicPr>
          <p:cNvPr id="8" name="Picture 7">
            <a:extLst>
              <a:ext uri="{FF2B5EF4-FFF2-40B4-BE49-F238E27FC236}">
                <a16:creationId xmlns="" xmlns:a16="http://schemas.microsoft.com/office/drawing/2014/main" id="{BC4FDDEB-11AD-E540-BC71-D1B76BBE36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743" y="4869159"/>
            <a:ext cx="500031" cy="500031"/>
          </a:xfrm>
          <a:prstGeom prst="rect">
            <a:avLst/>
          </a:prstGeom>
        </p:spPr>
      </p:pic>
      <p:pic>
        <p:nvPicPr>
          <p:cNvPr id="9" name="Picture 8">
            <a:extLst>
              <a:ext uri="{FF2B5EF4-FFF2-40B4-BE49-F238E27FC236}">
                <a16:creationId xmlns="" xmlns:a16="http://schemas.microsoft.com/office/drawing/2014/main" id="{C11DA655-5D7C-8141-B7BC-6086A0123B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8646" y="4869159"/>
            <a:ext cx="482678" cy="504056"/>
          </a:xfrm>
          <a:prstGeom prst="rect">
            <a:avLst/>
          </a:prstGeom>
        </p:spPr>
      </p:pic>
      <p:sp>
        <p:nvSpPr>
          <p:cNvPr id="10" name="Title 1">
            <a:extLst>
              <a:ext uri="{FF2B5EF4-FFF2-40B4-BE49-F238E27FC236}">
                <a16:creationId xmlns="" xmlns:a16="http://schemas.microsoft.com/office/drawing/2014/main" id="{48679BF9-A7BD-6E4A-BE04-D6BE95C74F0D}"/>
              </a:ext>
            </a:extLst>
          </p:cNvPr>
          <p:cNvSpPr txBox="1">
            <a:spLocks/>
          </p:cNvSpPr>
          <p:nvPr/>
        </p:nvSpPr>
        <p:spPr>
          <a:xfrm>
            <a:off x="2394093" y="2060848"/>
            <a:ext cx="6648227" cy="591369"/>
          </a:xfrm>
          <a:prstGeom prst="rect">
            <a:avLst/>
          </a:prstGeom>
        </p:spPr>
        <p:txBody>
          <a:bodyPr/>
          <a:lstStyle>
            <a:lvl1pPr algn="l" rtl="0" eaLnBrk="1" fontAlgn="base" hangingPunct="1">
              <a:spcBef>
                <a:spcPct val="0"/>
              </a:spcBef>
              <a:spcAft>
                <a:spcPct val="0"/>
              </a:spcAft>
              <a:defRPr sz="3200" b="1" kern="1200">
                <a:solidFill>
                  <a:srgbClr val="1F324F"/>
                </a:solidFill>
                <a:latin typeface="Century Gothic" charset="0"/>
                <a:ea typeface="Century Gothic" charset="0"/>
                <a:cs typeface="Century Gothic" charset="0"/>
              </a:defRPr>
            </a:lvl1pPr>
            <a:lvl2pPr algn="l" rtl="0" eaLnBrk="1" fontAlgn="base" hangingPunct="1">
              <a:spcBef>
                <a:spcPct val="0"/>
              </a:spcBef>
              <a:spcAft>
                <a:spcPct val="0"/>
              </a:spcAft>
              <a:defRPr sz="3200">
                <a:solidFill>
                  <a:schemeClr val="accent2"/>
                </a:solidFill>
                <a:latin typeface="Arial Black" panose="020B0A04020102020204" pitchFamily="34" charset="0"/>
              </a:defRPr>
            </a:lvl2pPr>
            <a:lvl3pPr algn="l" rtl="0" eaLnBrk="1" fontAlgn="base" hangingPunct="1">
              <a:spcBef>
                <a:spcPct val="0"/>
              </a:spcBef>
              <a:spcAft>
                <a:spcPct val="0"/>
              </a:spcAft>
              <a:defRPr sz="3200">
                <a:solidFill>
                  <a:schemeClr val="accent2"/>
                </a:solidFill>
                <a:latin typeface="Arial Black" panose="020B0A04020102020204" pitchFamily="34" charset="0"/>
              </a:defRPr>
            </a:lvl3pPr>
            <a:lvl4pPr algn="l" rtl="0" eaLnBrk="1" fontAlgn="base" hangingPunct="1">
              <a:spcBef>
                <a:spcPct val="0"/>
              </a:spcBef>
              <a:spcAft>
                <a:spcPct val="0"/>
              </a:spcAft>
              <a:defRPr sz="3200">
                <a:solidFill>
                  <a:schemeClr val="accent2"/>
                </a:solidFill>
                <a:latin typeface="Arial Black" panose="020B0A04020102020204" pitchFamily="34" charset="0"/>
              </a:defRPr>
            </a:lvl4pPr>
            <a:lvl5pPr algn="l" rtl="0" eaLnBrk="1" fontAlgn="base" hangingPunct="1">
              <a:spcBef>
                <a:spcPct val="0"/>
              </a:spcBef>
              <a:spcAft>
                <a:spcPct val="0"/>
              </a:spcAft>
              <a:defRPr sz="3200">
                <a:solidFill>
                  <a:schemeClr val="accent2"/>
                </a:solidFill>
                <a:latin typeface="Arial Black" panose="020B0A04020102020204" pitchFamily="34" charset="0"/>
              </a:defRPr>
            </a:lvl5pPr>
            <a:lvl6pPr marL="457200" algn="l" rtl="0" eaLnBrk="1" fontAlgn="base" hangingPunct="1">
              <a:spcBef>
                <a:spcPct val="0"/>
              </a:spcBef>
              <a:spcAft>
                <a:spcPct val="0"/>
              </a:spcAft>
              <a:defRPr sz="3200">
                <a:solidFill>
                  <a:schemeClr val="accent2"/>
                </a:solidFill>
                <a:latin typeface="Arial Black" panose="020B0A04020102020204" pitchFamily="34" charset="0"/>
              </a:defRPr>
            </a:lvl6pPr>
            <a:lvl7pPr marL="914400" algn="l" rtl="0" eaLnBrk="1" fontAlgn="base" hangingPunct="1">
              <a:spcBef>
                <a:spcPct val="0"/>
              </a:spcBef>
              <a:spcAft>
                <a:spcPct val="0"/>
              </a:spcAft>
              <a:defRPr sz="3200">
                <a:solidFill>
                  <a:schemeClr val="accent2"/>
                </a:solidFill>
                <a:latin typeface="Arial Black" panose="020B0A04020102020204" pitchFamily="34" charset="0"/>
              </a:defRPr>
            </a:lvl7pPr>
            <a:lvl8pPr marL="1371600" algn="l" rtl="0" eaLnBrk="1" fontAlgn="base" hangingPunct="1">
              <a:spcBef>
                <a:spcPct val="0"/>
              </a:spcBef>
              <a:spcAft>
                <a:spcPct val="0"/>
              </a:spcAft>
              <a:defRPr sz="3200">
                <a:solidFill>
                  <a:schemeClr val="accent2"/>
                </a:solidFill>
                <a:latin typeface="Arial Black" panose="020B0A04020102020204" pitchFamily="34" charset="0"/>
              </a:defRPr>
            </a:lvl8pPr>
            <a:lvl9pPr marL="1828800" algn="l" rtl="0" eaLnBrk="1" fontAlgn="base" hangingPunct="1">
              <a:spcBef>
                <a:spcPct val="0"/>
              </a:spcBef>
              <a:spcAft>
                <a:spcPct val="0"/>
              </a:spcAft>
              <a:defRPr sz="3200">
                <a:solidFill>
                  <a:schemeClr val="accent2"/>
                </a:solidFill>
                <a:latin typeface="Arial Black" panose="020B0A04020102020204" pitchFamily="34" charset="0"/>
              </a:defRPr>
            </a:lvl9pPr>
          </a:lstStyle>
          <a:p>
            <a:endParaRPr lang="en-CA" sz="4000" dirty="0"/>
          </a:p>
        </p:txBody>
      </p:sp>
    </p:spTree>
    <p:extLst>
      <p:ext uri="{BB962C8B-B14F-4D97-AF65-F5344CB8AC3E}">
        <p14:creationId xmlns:p14="http://schemas.microsoft.com/office/powerpoint/2010/main" val="19716965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993" y="689045"/>
            <a:ext cx="6966774" cy="936104"/>
          </a:xfrm>
        </p:spPr>
        <p:txBody>
          <a:bodyPr>
            <a:normAutofit/>
          </a:bodyPr>
          <a:lstStyle/>
          <a:p>
            <a:r>
              <a:rPr lang="en-CA" sz="3500" dirty="0" smtClean="0">
                <a:solidFill>
                  <a:schemeClr val="tx1"/>
                </a:solidFill>
                <a:latin typeface="+mn-lt"/>
              </a:rPr>
              <a:t>THE DSA …</a:t>
            </a:r>
            <a:endParaRPr lang="fr-CA" sz="3500" dirty="0">
              <a:solidFill>
                <a:schemeClr val="tx1"/>
              </a:solidFill>
              <a:latin typeface="+mn-lt"/>
            </a:endParaRPr>
          </a:p>
        </p:txBody>
      </p:sp>
      <p:sp>
        <p:nvSpPr>
          <p:cNvPr id="3" name="Text Placeholder 2"/>
          <p:cNvSpPr>
            <a:spLocks noGrp="1"/>
          </p:cNvSpPr>
          <p:nvPr>
            <p:ph type="body" sz="quarter" idx="13"/>
          </p:nvPr>
        </p:nvSpPr>
        <p:spPr>
          <a:xfrm>
            <a:off x="332386" y="1690149"/>
            <a:ext cx="8615754" cy="4130206"/>
          </a:xfrm>
        </p:spPr>
        <p:txBody>
          <a:bodyPr>
            <a:noAutofit/>
          </a:bodyPr>
          <a:lstStyle/>
          <a:p>
            <a:pPr>
              <a:buFont typeface="Arial" panose="020B0604020202020204" pitchFamily="34" charset="0"/>
              <a:buChar char="•"/>
              <a:defRPr/>
            </a:pPr>
            <a:r>
              <a:rPr lang="en-CA" sz="2000" dirty="0">
                <a:solidFill>
                  <a:schemeClr val="tx1"/>
                </a:solidFill>
                <a:latin typeface="+mn-lt"/>
              </a:rPr>
              <a:t>Is staffed by a multidisciplinary team of data scientists that are experts in the latest open source, coding, hardware and Cloud services techniques to tackle projects employing natural language </a:t>
            </a:r>
            <a:r>
              <a:rPr lang="en-CA" sz="2000" dirty="0" smtClean="0">
                <a:solidFill>
                  <a:schemeClr val="tx1"/>
                </a:solidFill>
                <a:latin typeface="+mn-lt"/>
              </a:rPr>
              <a:t>processing (NLP), </a:t>
            </a:r>
            <a:r>
              <a:rPr lang="en-CA" sz="2000" dirty="0">
                <a:solidFill>
                  <a:schemeClr val="tx1"/>
                </a:solidFill>
                <a:latin typeface="+mn-lt"/>
              </a:rPr>
              <a:t>image processing, neural networks, </a:t>
            </a:r>
            <a:r>
              <a:rPr lang="en-CA" sz="2000" dirty="0" err="1">
                <a:solidFill>
                  <a:schemeClr val="tx1"/>
                </a:solidFill>
                <a:latin typeface="+mn-lt"/>
              </a:rPr>
              <a:t>blockchain</a:t>
            </a:r>
            <a:r>
              <a:rPr lang="en-CA" sz="2000" dirty="0">
                <a:solidFill>
                  <a:schemeClr val="tx1"/>
                </a:solidFill>
                <a:latin typeface="+mn-lt"/>
              </a:rPr>
              <a:t>, robotic process automation, </a:t>
            </a:r>
            <a:r>
              <a:rPr lang="en-CA" sz="2000" dirty="0" err="1">
                <a:solidFill>
                  <a:schemeClr val="tx1"/>
                </a:solidFill>
                <a:latin typeface="+mn-lt"/>
              </a:rPr>
              <a:t>etc</a:t>
            </a:r>
            <a:r>
              <a:rPr lang="en-CA" sz="2000" dirty="0">
                <a:solidFill>
                  <a:schemeClr val="tx1"/>
                </a:solidFill>
                <a:latin typeface="+mn-lt"/>
              </a:rPr>
              <a:t>…</a:t>
            </a:r>
          </a:p>
          <a:p>
            <a:pPr>
              <a:buFont typeface="Arial" panose="020B0604020202020204" pitchFamily="34" charset="0"/>
              <a:buChar char="•"/>
              <a:defRPr/>
            </a:pPr>
            <a:endParaRPr lang="en-CA" sz="2000" dirty="0">
              <a:solidFill>
                <a:schemeClr val="tx1"/>
              </a:solidFill>
              <a:latin typeface="+mn-lt"/>
            </a:endParaRPr>
          </a:p>
          <a:p>
            <a:pPr>
              <a:buFont typeface="Arial" panose="020B0604020202020204" pitchFamily="34" charset="0"/>
              <a:buChar char="•"/>
              <a:defRPr/>
            </a:pPr>
            <a:r>
              <a:rPr lang="en-CA" sz="2000" dirty="0">
                <a:solidFill>
                  <a:schemeClr val="tx1"/>
                </a:solidFill>
                <a:latin typeface="+mn-lt"/>
              </a:rPr>
              <a:t>Uses the latest Lean, MVP, Agile, </a:t>
            </a:r>
            <a:r>
              <a:rPr lang="en-CA" sz="2000" dirty="0" err="1">
                <a:solidFill>
                  <a:schemeClr val="tx1"/>
                </a:solidFill>
                <a:latin typeface="+mn-lt"/>
              </a:rPr>
              <a:t>Startup</a:t>
            </a:r>
            <a:r>
              <a:rPr lang="en-CA" sz="2000" dirty="0">
                <a:solidFill>
                  <a:schemeClr val="tx1"/>
                </a:solidFill>
                <a:latin typeface="+mn-lt"/>
              </a:rPr>
              <a:t> management methodologies </a:t>
            </a:r>
          </a:p>
          <a:p>
            <a:pPr>
              <a:buFont typeface="Arial" panose="020B0604020202020204" pitchFamily="34" charset="0"/>
              <a:buChar char="•"/>
              <a:defRPr/>
            </a:pPr>
            <a:endParaRPr lang="en-CA" sz="2000" dirty="0">
              <a:solidFill>
                <a:schemeClr val="tx1"/>
              </a:solidFill>
              <a:latin typeface="+mn-lt"/>
            </a:endParaRPr>
          </a:p>
          <a:p>
            <a:pPr>
              <a:buFont typeface="Arial" panose="020B0604020202020204" pitchFamily="34" charset="0"/>
              <a:buChar char="•"/>
              <a:defRPr/>
            </a:pPr>
            <a:r>
              <a:rPr lang="en-CA" sz="2000" dirty="0">
                <a:solidFill>
                  <a:schemeClr val="tx1"/>
                </a:solidFill>
                <a:latin typeface="+mn-lt"/>
              </a:rPr>
              <a:t>Catalyses culture change: delivery of small wins; concrete results to build confidence and trust; fail early + pivot fast. </a:t>
            </a:r>
          </a:p>
          <a:p>
            <a:pPr>
              <a:buFont typeface="Arial" panose="020B0604020202020204" pitchFamily="34" charset="0"/>
              <a:buChar char="•"/>
              <a:defRPr/>
            </a:pPr>
            <a:endParaRPr lang="en-CA" sz="2000" dirty="0">
              <a:solidFill>
                <a:schemeClr val="tx1"/>
              </a:solidFill>
              <a:latin typeface="+mn-lt"/>
            </a:endParaRPr>
          </a:p>
          <a:p>
            <a:pPr>
              <a:buFont typeface="Arial" panose="020B0604020202020204" pitchFamily="34" charset="0"/>
              <a:buChar char="•"/>
              <a:defRPr/>
            </a:pPr>
            <a:r>
              <a:rPr lang="en-CA" sz="2000" dirty="0">
                <a:solidFill>
                  <a:schemeClr val="tx1"/>
                </a:solidFill>
                <a:latin typeface="+mn-lt"/>
              </a:rPr>
              <a:t>Collaborates with other STC Fields and other </a:t>
            </a:r>
            <a:r>
              <a:rPr lang="en-CA" sz="2000" dirty="0" err="1">
                <a:solidFill>
                  <a:schemeClr val="tx1"/>
                </a:solidFill>
                <a:latin typeface="+mn-lt"/>
              </a:rPr>
              <a:t>GoC</a:t>
            </a:r>
            <a:r>
              <a:rPr lang="en-CA" sz="2000" dirty="0">
                <a:solidFill>
                  <a:schemeClr val="tx1"/>
                </a:solidFill>
                <a:latin typeface="+mn-lt"/>
              </a:rPr>
              <a:t> Departments. </a:t>
            </a:r>
          </a:p>
          <a:p>
            <a:pPr>
              <a:buFont typeface="Arial" panose="020B0604020202020204" pitchFamily="34" charset="0"/>
              <a:buChar char="•"/>
              <a:defRPr/>
            </a:pPr>
            <a:endParaRPr lang="en-CA" sz="2000" dirty="0">
              <a:solidFill>
                <a:schemeClr val="tx1"/>
              </a:solidFill>
              <a:latin typeface="+mn-lt"/>
            </a:endParaRPr>
          </a:p>
          <a:p>
            <a:pPr>
              <a:buFont typeface="Arial" panose="020B0604020202020204" pitchFamily="34" charset="0"/>
              <a:buChar char="•"/>
              <a:defRPr/>
            </a:pPr>
            <a:endParaRPr lang="en-CA" sz="2000" dirty="0" smtClean="0">
              <a:solidFill>
                <a:schemeClr val="tx1"/>
              </a:solidFill>
              <a:latin typeface="+mn-lt"/>
            </a:endParaRPr>
          </a:p>
          <a:p>
            <a:pPr marL="0" indent="0">
              <a:buNone/>
              <a:defRPr/>
            </a:pPr>
            <a:endParaRPr lang="en-CA" sz="2000" dirty="0">
              <a:solidFill>
                <a:schemeClr val="tx1"/>
              </a:solidFill>
              <a:latin typeface="+mn-lt"/>
            </a:endParaRPr>
          </a:p>
          <a:p>
            <a:endParaRPr lang="fr-CA" sz="2000" dirty="0">
              <a:solidFill>
                <a:schemeClr val="tx1"/>
              </a:solidFill>
              <a:latin typeface="+mn-lt"/>
            </a:endParaRPr>
          </a:p>
        </p:txBody>
      </p:sp>
      <p:sp>
        <p:nvSpPr>
          <p:cNvPr id="4" name="TextBox 3"/>
          <p:cNvSpPr txBox="1"/>
          <p:nvPr/>
        </p:nvSpPr>
        <p:spPr>
          <a:xfrm>
            <a:off x="8825947" y="5635689"/>
            <a:ext cx="432293" cy="369332"/>
          </a:xfrm>
          <a:prstGeom prst="rect">
            <a:avLst/>
          </a:prstGeom>
          <a:noFill/>
        </p:spPr>
        <p:txBody>
          <a:bodyPr wrap="square" rtlCol="0">
            <a:spAutoFit/>
          </a:bodyPr>
          <a:lstStyle/>
          <a:p>
            <a:r>
              <a:rPr lang="en-CA" dirty="0" smtClean="0"/>
              <a:t>4</a:t>
            </a:r>
            <a:endParaRPr lang="en-CA" dirty="0"/>
          </a:p>
        </p:txBody>
      </p:sp>
    </p:spTree>
    <p:extLst>
      <p:ext uri="{BB962C8B-B14F-4D97-AF65-F5344CB8AC3E}">
        <p14:creationId xmlns:p14="http://schemas.microsoft.com/office/powerpoint/2010/main" val="386310116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529" y="775416"/>
            <a:ext cx="6966774" cy="936104"/>
          </a:xfrm>
        </p:spPr>
        <p:txBody>
          <a:bodyPr>
            <a:normAutofit/>
          </a:bodyPr>
          <a:lstStyle/>
          <a:p>
            <a:r>
              <a:rPr lang="en-CA" sz="3500" dirty="0" smtClean="0">
                <a:solidFill>
                  <a:schemeClr val="tx1"/>
                </a:solidFill>
                <a:latin typeface="+mn-lt"/>
              </a:rPr>
              <a:t>HYBRID HUB AND SPOKE MODEL </a:t>
            </a:r>
            <a:endParaRPr lang="fr-CA" sz="3500" dirty="0">
              <a:solidFill>
                <a:schemeClr val="tx1"/>
              </a:solidFill>
              <a:latin typeface="+mn-lt"/>
            </a:endParaRPr>
          </a:p>
        </p:txBody>
      </p:sp>
      <p:sp>
        <p:nvSpPr>
          <p:cNvPr id="3" name="Text Placeholder 2"/>
          <p:cNvSpPr>
            <a:spLocks noGrp="1"/>
          </p:cNvSpPr>
          <p:nvPr>
            <p:ph type="body" sz="quarter" idx="13"/>
          </p:nvPr>
        </p:nvSpPr>
        <p:spPr>
          <a:xfrm>
            <a:off x="246580" y="1622658"/>
            <a:ext cx="6631064" cy="3596605"/>
          </a:xfrm>
        </p:spPr>
        <p:txBody>
          <a:bodyPr>
            <a:noAutofit/>
          </a:bodyPr>
          <a:lstStyle/>
          <a:p>
            <a:pPr marL="0" indent="0">
              <a:buNone/>
              <a:defRPr/>
            </a:pPr>
            <a:endParaRPr lang="en-CA" sz="750" dirty="0"/>
          </a:p>
          <a:p>
            <a:pPr>
              <a:buFont typeface="Arial" panose="020B0604020202020204" pitchFamily="34" charset="0"/>
              <a:buChar char="•"/>
              <a:defRPr/>
            </a:pPr>
            <a:r>
              <a:rPr lang="en-CA" sz="2000" dirty="0" smtClean="0">
                <a:solidFill>
                  <a:schemeClr val="tx1"/>
                </a:solidFill>
                <a:latin typeface="+mn-lt"/>
              </a:rPr>
              <a:t>A </a:t>
            </a:r>
            <a:r>
              <a:rPr lang="en-CA" sz="2000" dirty="0">
                <a:solidFill>
                  <a:schemeClr val="tx1"/>
                </a:solidFill>
                <a:latin typeface="+mn-lt"/>
              </a:rPr>
              <a:t>start-up that supports other start-ups</a:t>
            </a:r>
          </a:p>
          <a:p>
            <a:pPr>
              <a:buFont typeface="Arial" panose="020B0604020202020204" pitchFamily="34" charset="0"/>
              <a:buChar char="•"/>
              <a:defRPr/>
            </a:pPr>
            <a:endParaRPr lang="en-CA" sz="2000" dirty="0">
              <a:solidFill>
                <a:schemeClr val="tx1"/>
              </a:solidFill>
              <a:latin typeface="+mn-lt"/>
            </a:endParaRPr>
          </a:p>
          <a:p>
            <a:pPr>
              <a:buFont typeface="Arial" panose="020B0604020202020204" pitchFamily="34" charset="0"/>
              <a:buChar char="•"/>
              <a:defRPr/>
            </a:pPr>
            <a:r>
              <a:rPr lang="en-CA" sz="2000" dirty="0" smtClean="0">
                <a:solidFill>
                  <a:schemeClr val="tx1"/>
                </a:solidFill>
                <a:latin typeface="+mn-lt"/>
              </a:rPr>
              <a:t>Accelerator of… </a:t>
            </a:r>
            <a:endParaRPr lang="en-CA" sz="2000" dirty="0">
              <a:solidFill>
                <a:schemeClr val="tx1"/>
              </a:solidFill>
              <a:latin typeface="+mn-lt"/>
            </a:endParaRPr>
          </a:p>
          <a:p>
            <a:pPr lvl="1">
              <a:buFont typeface="Arial" panose="020B0604020202020204" pitchFamily="34" charset="0"/>
              <a:buChar char="•"/>
              <a:defRPr/>
            </a:pPr>
            <a:r>
              <a:rPr lang="en-CA" sz="2000" dirty="0">
                <a:solidFill>
                  <a:schemeClr val="tx1"/>
                </a:solidFill>
                <a:latin typeface="+mn-lt"/>
              </a:rPr>
              <a:t>…</a:t>
            </a:r>
            <a:r>
              <a:rPr lang="en-CA" sz="2000" b="1" dirty="0">
                <a:solidFill>
                  <a:schemeClr val="tx1"/>
                </a:solidFill>
                <a:latin typeface="+mn-lt"/>
              </a:rPr>
              <a:t>Results</a:t>
            </a:r>
            <a:r>
              <a:rPr lang="en-CA" sz="2000" dirty="0">
                <a:solidFill>
                  <a:schemeClr val="tx1"/>
                </a:solidFill>
                <a:latin typeface="+mn-lt"/>
              </a:rPr>
              <a:t>: from light supervision/technical support to full delivery</a:t>
            </a:r>
          </a:p>
          <a:p>
            <a:pPr lvl="1">
              <a:buFont typeface="Arial" panose="020B0604020202020204" pitchFamily="34" charset="0"/>
              <a:buChar char="•"/>
              <a:defRPr/>
            </a:pPr>
            <a:r>
              <a:rPr lang="en-CA" sz="2000" dirty="0">
                <a:solidFill>
                  <a:schemeClr val="tx1"/>
                </a:solidFill>
                <a:latin typeface="+mn-lt"/>
              </a:rPr>
              <a:t>…</a:t>
            </a:r>
            <a:r>
              <a:rPr lang="en-CA" sz="2000" b="1" dirty="0">
                <a:solidFill>
                  <a:schemeClr val="tx1"/>
                </a:solidFill>
                <a:latin typeface="+mn-lt"/>
              </a:rPr>
              <a:t>Expertise</a:t>
            </a:r>
            <a:r>
              <a:rPr lang="en-CA" sz="2000" dirty="0">
                <a:solidFill>
                  <a:schemeClr val="tx1"/>
                </a:solidFill>
                <a:latin typeface="+mn-lt"/>
              </a:rPr>
              <a:t>: </a:t>
            </a:r>
            <a:r>
              <a:rPr lang="en-CA" altLang="en-US" sz="2000" dirty="0">
                <a:solidFill>
                  <a:schemeClr val="tx1"/>
                </a:solidFill>
                <a:latin typeface="+mn-lt"/>
              </a:rPr>
              <a:t>actively promotes the spreading of data science skills across </a:t>
            </a:r>
            <a:r>
              <a:rPr lang="en-CA" altLang="en-US" sz="2000" dirty="0" err="1">
                <a:solidFill>
                  <a:schemeClr val="tx1"/>
                </a:solidFill>
                <a:latin typeface="+mn-lt"/>
              </a:rPr>
              <a:t>StatCan</a:t>
            </a:r>
            <a:r>
              <a:rPr lang="en-CA" altLang="en-US" sz="2000" dirty="0">
                <a:solidFill>
                  <a:schemeClr val="tx1"/>
                </a:solidFill>
                <a:latin typeface="+mn-lt"/>
              </a:rPr>
              <a:t> </a:t>
            </a:r>
          </a:p>
          <a:p>
            <a:pPr marL="685800" lvl="1" indent="-342900">
              <a:buFont typeface="Arial" panose="020B0604020202020204" pitchFamily="34" charset="0"/>
              <a:buChar char="•"/>
              <a:defRPr/>
            </a:pPr>
            <a:endParaRPr lang="en-CA" sz="2000" dirty="0">
              <a:solidFill>
                <a:schemeClr val="tx1"/>
              </a:solidFill>
              <a:latin typeface="+mn-lt"/>
            </a:endParaRPr>
          </a:p>
          <a:p>
            <a:pPr>
              <a:buFont typeface="Arial" panose="020B0604020202020204" pitchFamily="34" charset="0"/>
              <a:buChar char="•"/>
              <a:defRPr/>
            </a:pPr>
            <a:r>
              <a:rPr lang="en-CA" sz="2000" dirty="0" smtClean="0">
                <a:solidFill>
                  <a:schemeClr val="tx1"/>
                </a:solidFill>
                <a:latin typeface="+mn-lt"/>
              </a:rPr>
              <a:t>Develops solutions in Mode2, transitions them to </a:t>
            </a:r>
            <a:r>
              <a:rPr lang="en-CA" sz="2000" dirty="0">
                <a:solidFill>
                  <a:schemeClr val="tx1"/>
                </a:solidFill>
                <a:latin typeface="+mn-lt"/>
              </a:rPr>
              <a:t>Mode1</a:t>
            </a:r>
          </a:p>
          <a:p>
            <a:pPr lvl="1">
              <a:buFont typeface="Arial" panose="020B0604020202020204" pitchFamily="34" charset="0"/>
              <a:buChar char="•"/>
              <a:defRPr/>
            </a:pPr>
            <a:r>
              <a:rPr lang="en-CA" sz="2000" dirty="0">
                <a:solidFill>
                  <a:schemeClr val="tx1"/>
                </a:solidFill>
                <a:latin typeface="+mn-lt"/>
              </a:rPr>
              <a:t>E.g.: retail scanner data in production - requires active participation from all stakeholders; inherently capacity building and user centric; holistic horizontal approach. </a:t>
            </a:r>
          </a:p>
        </p:txBody>
      </p:sp>
      <p:grpSp>
        <p:nvGrpSpPr>
          <p:cNvPr id="24" name="Group 23"/>
          <p:cNvGrpSpPr/>
          <p:nvPr/>
        </p:nvGrpSpPr>
        <p:grpSpPr>
          <a:xfrm>
            <a:off x="6742416" y="2099431"/>
            <a:ext cx="2347069" cy="2410283"/>
            <a:chOff x="8266885" y="1656240"/>
            <a:chExt cx="3852428" cy="3900963"/>
          </a:xfrm>
        </p:grpSpPr>
        <p:sp>
          <p:nvSpPr>
            <p:cNvPr id="5" name="Oval 4"/>
            <p:cNvSpPr/>
            <p:nvPr/>
          </p:nvSpPr>
          <p:spPr>
            <a:xfrm>
              <a:off x="9383009" y="2800620"/>
              <a:ext cx="1644182" cy="1656184"/>
            </a:xfrm>
            <a:prstGeom prst="ellipse">
              <a:avLst/>
            </a:prstGeom>
            <a:noFill/>
            <a:ln w="57150">
              <a:solidFill>
                <a:srgbClr val="1F3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10" name="Oval 9"/>
            <p:cNvSpPr/>
            <p:nvPr/>
          </p:nvSpPr>
          <p:spPr>
            <a:xfrm>
              <a:off x="9881064" y="1656240"/>
              <a:ext cx="648072" cy="648072"/>
            </a:xfrm>
            <a:prstGeom prst="ellipse">
              <a:avLst/>
            </a:prstGeom>
            <a:solidFill>
              <a:srgbClr val="1F324F"/>
            </a:solidFill>
            <a:ln>
              <a:solidFill>
                <a:srgbClr val="1F3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11" name="Oval 10"/>
            <p:cNvSpPr/>
            <p:nvPr/>
          </p:nvSpPr>
          <p:spPr>
            <a:xfrm>
              <a:off x="9881064" y="4909131"/>
              <a:ext cx="648072" cy="648072"/>
            </a:xfrm>
            <a:prstGeom prst="ellipse">
              <a:avLst/>
            </a:prstGeom>
            <a:solidFill>
              <a:srgbClr val="1F324F"/>
            </a:solidFill>
            <a:ln>
              <a:solidFill>
                <a:srgbClr val="1F3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12" name="Oval 11"/>
            <p:cNvSpPr/>
            <p:nvPr/>
          </p:nvSpPr>
          <p:spPr>
            <a:xfrm>
              <a:off x="8266885" y="3304465"/>
              <a:ext cx="648072" cy="648072"/>
            </a:xfrm>
            <a:prstGeom prst="ellipse">
              <a:avLst/>
            </a:prstGeom>
            <a:solidFill>
              <a:srgbClr val="1F324F"/>
            </a:solidFill>
            <a:ln>
              <a:solidFill>
                <a:srgbClr val="1F3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13" name="Oval 12"/>
            <p:cNvSpPr/>
            <p:nvPr/>
          </p:nvSpPr>
          <p:spPr>
            <a:xfrm>
              <a:off x="11471241" y="3304465"/>
              <a:ext cx="648072" cy="648072"/>
            </a:xfrm>
            <a:prstGeom prst="ellipse">
              <a:avLst/>
            </a:prstGeom>
            <a:solidFill>
              <a:srgbClr val="1F324F"/>
            </a:solidFill>
            <a:ln>
              <a:solidFill>
                <a:srgbClr val="1F3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14" name="Oval 13"/>
            <p:cNvSpPr/>
            <p:nvPr/>
          </p:nvSpPr>
          <p:spPr>
            <a:xfrm>
              <a:off x="10966258" y="2172481"/>
              <a:ext cx="648072" cy="648072"/>
            </a:xfrm>
            <a:prstGeom prst="ellipse">
              <a:avLst/>
            </a:prstGeom>
            <a:solidFill>
              <a:srgbClr val="1F324F"/>
            </a:solidFill>
            <a:ln>
              <a:solidFill>
                <a:srgbClr val="1F3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15" name="Oval 14"/>
            <p:cNvSpPr/>
            <p:nvPr/>
          </p:nvSpPr>
          <p:spPr>
            <a:xfrm>
              <a:off x="8764941" y="2152548"/>
              <a:ext cx="648072" cy="648072"/>
            </a:xfrm>
            <a:prstGeom prst="ellipse">
              <a:avLst/>
            </a:prstGeom>
            <a:solidFill>
              <a:srgbClr val="1F324F"/>
            </a:solidFill>
            <a:ln>
              <a:solidFill>
                <a:srgbClr val="1F3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16" name="Oval 15"/>
            <p:cNvSpPr/>
            <p:nvPr/>
          </p:nvSpPr>
          <p:spPr>
            <a:xfrm>
              <a:off x="8841197" y="4261059"/>
              <a:ext cx="648072" cy="648072"/>
            </a:xfrm>
            <a:prstGeom prst="ellipse">
              <a:avLst/>
            </a:prstGeom>
            <a:solidFill>
              <a:srgbClr val="1F324F"/>
            </a:solidFill>
            <a:ln>
              <a:solidFill>
                <a:srgbClr val="1F3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17" name="Oval 16"/>
            <p:cNvSpPr/>
            <p:nvPr/>
          </p:nvSpPr>
          <p:spPr>
            <a:xfrm>
              <a:off x="10831163" y="4210905"/>
              <a:ext cx="648072" cy="648072"/>
            </a:xfrm>
            <a:prstGeom prst="ellipse">
              <a:avLst/>
            </a:prstGeom>
            <a:solidFill>
              <a:srgbClr val="1F324F"/>
            </a:solidFill>
            <a:ln>
              <a:solidFill>
                <a:srgbClr val="1F32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350"/>
            </a:p>
          </p:txBody>
        </p:sp>
        <p:sp>
          <p:nvSpPr>
            <p:cNvPr id="18" name="Text Placeholder 7"/>
            <p:cNvSpPr txBox="1">
              <a:spLocks/>
            </p:cNvSpPr>
            <p:nvPr/>
          </p:nvSpPr>
          <p:spPr>
            <a:xfrm>
              <a:off x="9585258" y="3191451"/>
              <a:ext cx="1380998" cy="648071"/>
            </a:xfrm>
            <a:prstGeom prst="rect">
              <a:avLst/>
            </a:prstGeom>
          </p:spPr>
          <p:txBody>
            <a:bodyPr/>
            <a:lstStyle>
              <a:lvl1pPr marL="0" indent="0" algn="l" rtl="0" eaLnBrk="1" fontAlgn="base" hangingPunct="1">
                <a:spcBef>
                  <a:spcPct val="20000"/>
                </a:spcBef>
                <a:spcAft>
                  <a:spcPct val="0"/>
                </a:spcAft>
                <a:buClr>
                  <a:srgbClr val="1F324F"/>
                </a:buClr>
                <a:buFont typeface="Wingdings" panose="05000000000000000000" pitchFamily="2" charset="2"/>
                <a:buNone/>
                <a:defRPr sz="3200" kern="1200">
                  <a:solidFill>
                    <a:srgbClr val="1F324F"/>
                  </a:solidFill>
                  <a:latin typeface="Calibri Light" panose="020F0302020204030204" pitchFamily="34" charset="0"/>
                  <a:ea typeface="+mn-ea"/>
                  <a:cs typeface="+mn-cs"/>
                </a:defRPr>
              </a:lvl1pPr>
              <a:lvl2pPr marL="971550" indent="-514350" algn="l" rtl="0" eaLnBrk="1" fontAlgn="base" hangingPunct="1">
                <a:spcBef>
                  <a:spcPct val="20000"/>
                </a:spcBef>
                <a:spcAft>
                  <a:spcPct val="0"/>
                </a:spcAft>
                <a:buClr>
                  <a:srgbClr val="1F324F"/>
                </a:buClr>
                <a:buFont typeface="+mj-lt"/>
                <a:buAutoNum type="romanUcPeriod"/>
                <a:defRPr sz="2400" kern="1200">
                  <a:solidFill>
                    <a:srgbClr val="1F324F"/>
                  </a:solidFill>
                  <a:latin typeface="Calibri Light" panose="020F0302020204030204" pitchFamily="34" charset="0"/>
                  <a:ea typeface="+mn-ea"/>
                  <a:cs typeface="+mn-cs"/>
                </a:defRPr>
              </a:lvl2pPr>
              <a:lvl3pPr marL="1143000" indent="-228600" algn="l" rtl="0" eaLnBrk="1" fontAlgn="base" hangingPunct="1">
                <a:spcBef>
                  <a:spcPct val="20000"/>
                </a:spcBef>
                <a:spcAft>
                  <a:spcPct val="0"/>
                </a:spcAft>
                <a:buClr>
                  <a:srgbClr val="1F324F"/>
                </a:buClr>
                <a:buFont typeface="Calibri" panose="020F0502020204030204" pitchFamily="34" charset="0"/>
                <a:buChar char="●"/>
                <a:defRPr sz="2000" kern="1200">
                  <a:solidFill>
                    <a:srgbClr val="1F324F"/>
                  </a:solidFill>
                  <a:latin typeface="Calibri Light" panose="020F0302020204030204" pitchFamily="34" charset="0"/>
                  <a:ea typeface="+mn-ea"/>
                  <a:cs typeface="+mn-cs"/>
                </a:defRPr>
              </a:lvl3pPr>
              <a:lvl4pPr marL="1600200" indent="-228600" algn="l" rtl="0" eaLnBrk="1" fontAlgn="base" hangingPunct="1">
                <a:spcBef>
                  <a:spcPct val="20000"/>
                </a:spcBef>
                <a:spcAft>
                  <a:spcPct val="0"/>
                </a:spcAft>
                <a:buClr>
                  <a:srgbClr val="1F324F"/>
                </a:buClr>
                <a:buFont typeface="Courier New" panose="02070309020205020404" pitchFamily="49" charset="0"/>
                <a:buChar char="o"/>
                <a:defRPr kern="1200">
                  <a:solidFill>
                    <a:srgbClr val="1F324F"/>
                  </a:solidFill>
                  <a:latin typeface="Calibri Light" panose="020F0302020204030204" pitchFamily="34" charset="0"/>
                  <a:ea typeface="+mn-ea"/>
                  <a:cs typeface="+mn-cs"/>
                </a:defRPr>
              </a:lvl4pPr>
              <a:lvl5pPr marL="2057400" indent="-228600" algn="l" rtl="0" eaLnBrk="1" fontAlgn="base" hangingPunct="1">
                <a:spcBef>
                  <a:spcPct val="20000"/>
                </a:spcBef>
                <a:spcAft>
                  <a:spcPct val="0"/>
                </a:spcAft>
                <a:buClr>
                  <a:srgbClr val="1F324F"/>
                </a:buClr>
                <a:buFont typeface="Arial" panose="020B0604020202020204" pitchFamily="34" charset="0"/>
                <a:buChar char="•"/>
                <a:defRPr kern="1200">
                  <a:solidFill>
                    <a:srgbClr val="1F324F"/>
                  </a:solidFill>
                  <a:latin typeface="Calibri Light" panose="020F03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CA" sz="3000" b="1" dirty="0">
                  <a:solidFill>
                    <a:schemeClr val="tx1"/>
                  </a:solidFill>
                </a:rPr>
                <a:t>DSA</a:t>
              </a:r>
              <a:endParaRPr lang="en-CA" sz="2700" b="1" dirty="0">
                <a:solidFill>
                  <a:schemeClr val="tx1"/>
                </a:solidFill>
              </a:endParaRPr>
            </a:p>
            <a:p>
              <a:pPr>
                <a:defRPr/>
              </a:pPr>
              <a:endParaRPr lang="en-CA" sz="2700" b="1" dirty="0">
                <a:solidFill>
                  <a:srgbClr val="B6954C"/>
                </a:solidFill>
              </a:endParaRPr>
            </a:p>
          </p:txBody>
        </p:sp>
        <p:cxnSp>
          <p:nvCxnSpPr>
            <p:cNvPr id="20" name="Straight Connector 19"/>
            <p:cNvCxnSpPr>
              <a:stCxn id="5" idx="0"/>
            </p:cNvCxnSpPr>
            <p:nvPr/>
          </p:nvCxnSpPr>
          <p:spPr>
            <a:xfrm flipV="1">
              <a:off x="10205100" y="2172481"/>
              <a:ext cx="0" cy="628139"/>
            </a:xfrm>
            <a:prstGeom prst="line">
              <a:avLst/>
            </a:prstGeom>
            <a:ln w="38100">
              <a:solidFill>
                <a:srgbClr val="1F324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0205100" y="4456804"/>
              <a:ext cx="0" cy="628139"/>
            </a:xfrm>
            <a:prstGeom prst="line">
              <a:avLst/>
            </a:prstGeom>
            <a:ln w="38100">
              <a:solidFill>
                <a:srgbClr val="1F324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7191" y="3623572"/>
              <a:ext cx="618068" cy="4929"/>
            </a:xfrm>
            <a:prstGeom prst="line">
              <a:avLst/>
            </a:prstGeom>
            <a:ln w="38100">
              <a:solidFill>
                <a:srgbClr val="1F324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803069" y="3623572"/>
              <a:ext cx="618068" cy="4929"/>
            </a:xfrm>
            <a:prstGeom prst="line">
              <a:avLst/>
            </a:prstGeom>
            <a:ln w="38100">
              <a:solidFill>
                <a:srgbClr val="1F324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777082" y="2606825"/>
              <a:ext cx="378117" cy="449670"/>
            </a:xfrm>
            <a:prstGeom prst="line">
              <a:avLst/>
            </a:prstGeom>
            <a:ln w="38100">
              <a:solidFill>
                <a:srgbClr val="1F324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273169" y="4214358"/>
              <a:ext cx="378117" cy="449670"/>
            </a:xfrm>
            <a:prstGeom prst="line">
              <a:avLst/>
            </a:prstGeom>
            <a:ln w="38100">
              <a:solidFill>
                <a:srgbClr val="1F324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5"/>
            </p:cNvCxnSpPr>
            <p:nvPr/>
          </p:nvCxnSpPr>
          <p:spPr>
            <a:xfrm flipH="1" flipV="1">
              <a:off x="9318105" y="2705712"/>
              <a:ext cx="321900" cy="305825"/>
            </a:xfrm>
            <a:prstGeom prst="line">
              <a:avLst/>
            </a:prstGeom>
            <a:ln w="38100">
              <a:solidFill>
                <a:srgbClr val="1F324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803721" y="4161375"/>
              <a:ext cx="321900" cy="305825"/>
            </a:xfrm>
            <a:prstGeom prst="line">
              <a:avLst/>
            </a:prstGeom>
            <a:ln w="38100">
              <a:solidFill>
                <a:srgbClr val="1F324F"/>
              </a:solidFill>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8800670" y="5653377"/>
            <a:ext cx="1113183" cy="369332"/>
          </a:xfrm>
          <a:prstGeom prst="rect">
            <a:avLst/>
          </a:prstGeom>
          <a:noFill/>
        </p:spPr>
        <p:txBody>
          <a:bodyPr wrap="square" rtlCol="0">
            <a:spAutoFit/>
          </a:bodyPr>
          <a:lstStyle/>
          <a:p>
            <a:r>
              <a:rPr lang="en-CA" dirty="0" smtClean="0"/>
              <a:t>5</a:t>
            </a:r>
            <a:endParaRPr lang="en-CA" dirty="0"/>
          </a:p>
        </p:txBody>
      </p:sp>
    </p:spTree>
    <p:extLst>
      <p:ext uri="{BB962C8B-B14F-4D97-AF65-F5344CB8AC3E}">
        <p14:creationId xmlns:p14="http://schemas.microsoft.com/office/powerpoint/2010/main" val="402612057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51" y="663665"/>
            <a:ext cx="6966774" cy="702078"/>
          </a:xfrm>
        </p:spPr>
        <p:txBody>
          <a:bodyPr>
            <a:normAutofit/>
          </a:bodyPr>
          <a:lstStyle/>
          <a:p>
            <a:r>
              <a:rPr lang="en-CA" sz="3500" dirty="0" smtClean="0">
                <a:solidFill>
                  <a:schemeClr val="tx1"/>
                </a:solidFill>
                <a:latin typeface="+mn-lt"/>
              </a:rPr>
              <a:t>TYPES OF APPLICATIONS</a:t>
            </a:r>
            <a:endParaRPr lang="fr-CA" sz="3500" dirty="0">
              <a:solidFill>
                <a:schemeClr val="tx1"/>
              </a:solidFill>
              <a:latin typeface="+mn-lt"/>
            </a:endParaRPr>
          </a:p>
        </p:txBody>
      </p:sp>
      <p:grpSp>
        <p:nvGrpSpPr>
          <p:cNvPr id="4" name="Group 3"/>
          <p:cNvGrpSpPr/>
          <p:nvPr/>
        </p:nvGrpSpPr>
        <p:grpSpPr>
          <a:xfrm>
            <a:off x="246780" y="1710967"/>
            <a:ext cx="9081858" cy="3034497"/>
            <a:chOff x="-285168" y="1801689"/>
            <a:chExt cx="9790222" cy="3139978"/>
          </a:xfrm>
        </p:grpSpPr>
        <p:sp>
          <p:nvSpPr>
            <p:cNvPr id="5" name="Hexagon 4"/>
            <p:cNvSpPr/>
            <p:nvPr>
              <p:custDataLst>
                <p:tags r:id="rId7"/>
              </p:custDataLst>
            </p:nvPr>
          </p:nvSpPr>
          <p:spPr>
            <a:xfrm>
              <a:off x="3505199" y="2819400"/>
              <a:ext cx="1476046" cy="1298037"/>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p>
          </p:txBody>
        </p:sp>
        <p:cxnSp>
          <p:nvCxnSpPr>
            <p:cNvPr id="6" name="Straight Connector 5"/>
            <p:cNvCxnSpPr/>
            <p:nvPr>
              <p:custDataLst>
                <p:tags r:id="rId8"/>
              </p:custDataLst>
            </p:nvPr>
          </p:nvCxnSpPr>
          <p:spPr>
            <a:xfrm>
              <a:off x="4978203" y="3466037"/>
              <a:ext cx="3873523" cy="0"/>
            </a:xfrm>
            <a:prstGeom prst="line">
              <a:avLst/>
            </a:prstGeom>
            <a:ln w="38100">
              <a:solidFill>
                <a:srgbClr val="4280D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654653" y="4113961"/>
              <a:ext cx="4431251" cy="533400"/>
              <a:chOff x="4654653" y="4113961"/>
              <a:chExt cx="4431251" cy="533400"/>
            </a:xfrm>
          </p:grpSpPr>
          <p:cxnSp>
            <p:nvCxnSpPr>
              <p:cNvPr id="35" name="Straight Connector 34"/>
              <p:cNvCxnSpPr/>
              <p:nvPr>
                <p:custDataLst>
                  <p:tags r:id="rId22"/>
                </p:custDataLst>
              </p:nvPr>
            </p:nvCxnSpPr>
            <p:spPr>
              <a:xfrm>
                <a:off x="4654653" y="4113961"/>
                <a:ext cx="448664" cy="533400"/>
              </a:xfrm>
              <a:prstGeom prst="line">
                <a:avLst/>
              </a:prstGeom>
              <a:ln w="38100">
                <a:solidFill>
                  <a:srgbClr val="4280D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custDataLst>
                  <p:tags r:id="rId23"/>
                </p:custDataLst>
              </p:nvPr>
            </p:nvCxnSpPr>
            <p:spPr>
              <a:xfrm>
                <a:off x="5091305" y="4640218"/>
                <a:ext cx="3994599" cy="2381"/>
              </a:xfrm>
              <a:prstGeom prst="line">
                <a:avLst/>
              </a:prstGeom>
              <a:ln w="38100">
                <a:solidFill>
                  <a:srgbClr val="4280D5"/>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custDataLst>
                <p:tags r:id="rId9"/>
              </p:custDataLst>
            </p:nvPr>
          </p:nvCxnSpPr>
          <p:spPr>
            <a:xfrm flipH="1">
              <a:off x="56190" y="3466037"/>
              <a:ext cx="3451094" cy="0"/>
            </a:xfrm>
            <a:prstGeom prst="line">
              <a:avLst/>
            </a:prstGeom>
            <a:ln w="38100">
              <a:solidFill>
                <a:srgbClr val="4280D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74358" y="4113961"/>
              <a:ext cx="3758640" cy="533400"/>
              <a:chOff x="74358" y="4113961"/>
              <a:chExt cx="3758640" cy="533400"/>
            </a:xfrm>
          </p:grpSpPr>
          <p:cxnSp>
            <p:nvCxnSpPr>
              <p:cNvPr id="33" name="Straight Connector 32"/>
              <p:cNvCxnSpPr/>
              <p:nvPr>
                <p:custDataLst>
                  <p:tags r:id="rId20"/>
                </p:custDataLst>
              </p:nvPr>
            </p:nvCxnSpPr>
            <p:spPr>
              <a:xfrm flipV="1">
                <a:off x="3384334" y="4113961"/>
                <a:ext cx="448664" cy="533400"/>
              </a:xfrm>
              <a:prstGeom prst="line">
                <a:avLst/>
              </a:prstGeom>
              <a:ln w="38100">
                <a:solidFill>
                  <a:srgbClr val="4280D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custDataLst>
                  <p:tags r:id="rId21"/>
                </p:custDataLst>
              </p:nvPr>
            </p:nvCxnSpPr>
            <p:spPr>
              <a:xfrm>
                <a:off x="74358" y="4615093"/>
                <a:ext cx="3324507" cy="27506"/>
              </a:xfrm>
              <a:prstGeom prst="line">
                <a:avLst/>
              </a:prstGeom>
              <a:ln w="38100">
                <a:solidFill>
                  <a:srgbClr val="4280D5"/>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custDataLst>
                <p:tags r:id="rId10"/>
              </p:custDataLst>
            </p:nvPr>
          </p:nvSpPr>
          <p:spPr>
            <a:xfrm>
              <a:off x="75987" y="1840817"/>
              <a:ext cx="274320" cy="274320"/>
            </a:xfrm>
            <a:prstGeom prst="rect">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p>
          </p:txBody>
        </p:sp>
        <p:sp>
          <p:nvSpPr>
            <p:cNvPr id="11" name="TextBox 89"/>
            <p:cNvSpPr txBox="1"/>
            <p:nvPr/>
          </p:nvSpPr>
          <p:spPr>
            <a:xfrm>
              <a:off x="351212" y="1801689"/>
              <a:ext cx="3143985" cy="3821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Natural Language Processing</a:t>
              </a:r>
            </a:p>
          </p:txBody>
        </p:sp>
        <p:grpSp>
          <p:nvGrpSpPr>
            <p:cNvPr id="12" name="Group 11"/>
            <p:cNvGrpSpPr/>
            <p:nvPr/>
          </p:nvGrpSpPr>
          <p:grpSpPr>
            <a:xfrm>
              <a:off x="4654355" y="2176196"/>
              <a:ext cx="2986358" cy="645585"/>
              <a:chOff x="4654355" y="2176196"/>
              <a:chExt cx="2986358" cy="645585"/>
            </a:xfrm>
          </p:grpSpPr>
          <p:cxnSp>
            <p:nvCxnSpPr>
              <p:cNvPr id="31" name="Straight Connector 30"/>
              <p:cNvCxnSpPr/>
              <p:nvPr>
                <p:custDataLst>
                  <p:tags r:id="rId18"/>
                </p:custDataLst>
              </p:nvPr>
            </p:nvCxnSpPr>
            <p:spPr>
              <a:xfrm flipV="1">
                <a:off x="4654355" y="2187656"/>
                <a:ext cx="506238" cy="634125"/>
              </a:xfrm>
              <a:prstGeom prst="line">
                <a:avLst/>
              </a:prstGeom>
              <a:ln w="38100">
                <a:solidFill>
                  <a:srgbClr val="4280D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custDataLst>
                  <p:tags r:id="rId19"/>
                </p:custDataLst>
              </p:nvPr>
            </p:nvCxnSpPr>
            <p:spPr>
              <a:xfrm>
                <a:off x="5141863" y="2176196"/>
                <a:ext cx="2498850" cy="7663"/>
              </a:xfrm>
              <a:prstGeom prst="line">
                <a:avLst/>
              </a:prstGeom>
              <a:ln w="38100">
                <a:solidFill>
                  <a:srgbClr val="4280D5"/>
                </a:solidFill>
              </a:ln>
            </p:spPr>
            <p:style>
              <a:lnRef idx="1">
                <a:schemeClr val="accent1"/>
              </a:lnRef>
              <a:fillRef idx="0">
                <a:schemeClr val="accent1"/>
              </a:fillRef>
              <a:effectRef idx="0">
                <a:schemeClr val="accent1"/>
              </a:effectRef>
              <a:fontRef idx="minor">
                <a:schemeClr val="tx1"/>
              </a:fontRef>
            </p:style>
          </p:cxnSp>
        </p:grpSp>
        <p:sp>
          <p:nvSpPr>
            <p:cNvPr id="13" name="TextBox 91"/>
            <p:cNvSpPr txBox="1"/>
            <p:nvPr/>
          </p:nvSpPr>
          <p:spPr>
            <a:xfrm>
              <a:off x="-285168" y="2187656"/>
              <a:ext cx="3915914" cy="9554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350" dirty="0"/>
                <a:t>Text classification, address parsing, owners name parsing, clustering, event detection, text summarization, sentiment analysis, record linkage</a:t>
              </a:r>
              <a:endParaRPr lang="en-US" sz="1350" dirty="0"/>
            </a:p>
          </p:txBody>
        </p:sp>
        <p:sp>
          <p:nvSpPr>
            <p:cNvPr id="14" name="Rectangle 13"/>
            <p:cNvSpPr/>
            <p:nvPr>
              <p:custDataLst>
                <p:tags r:id="rId11"/>
              </p:custDataLst>
            </p:nvPr>
          </p:nvSpPr>
          <p:spPr>
            <a:xfrm>
              <a:off x="56190" y="3124200"/>
              <a:ext cx="274320" cy="274320"/>
            </a:xfrm>
            <a:prstGeom prst="rect">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p>
          </p:txBody>
        </p:sp>
        <p:sp>
          <p:nvSpPr>
            <p:cNvPr id="15" name="TextBox 100"/>
            <p:cNvSpPr txBox="1"/>
            <p:nvPr/>
          </p:nvSpPr>
          <p:spPr>
            <a:xfrm>
              <a:off x="348781" y="3087307"/>
              <a:ext cx="3110806" cy="3821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Robotic Process Automation</a:t>
              </a:r>
            </a:p>
          </p:txBody>
        </p:sp>
        <p:sp>
          <p:nvSpPr>
            <p:cNvPr id="17" name="Rectangle 16"/>
            <p:cNvSpPr/>
            <p:nvPr>
              <p:custDataLst>
                <p:tags r:id="rId12"/>
              </p:custDataLst>
            </p:nvPr>
          </p:nvSpPr>
          <p:spPr>
            <a:xfrm>
              <a:off x="54032" y="4243501"/>
              <a:ext cx="274320" cy="274320"/>
            </a:xfrm>
            <a:prstGeom prst="rect">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p>
          </p:txBody>
        </p:sp>
        <p:sp>
          <p:nvSpPr>
            <p:cNvPr id="18" name="TextBox 103"/>
            <p:cNvSpPr txBox="1"/>
            <p:nvPr/>
          </p:nvSpPr>
          <p:spPr>
            <a:xfrm>
              <a:off x="328352" y="4272869"/>
              <a:ext cx="3082417" cy="6687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Web information retrieval </a:t>
              </a:r>
              <a:r>
                <a:rPr lang="en-US" b="1" dirty="0" smtClean="0"/>
                <a:t>&amp;</a:t>
              </a:r>
              <a:endParaRPr lang="en-US" b="1" dirty="0"/>
            </a:p>
            <a:p>
              <a:r>
                <a:rPr lang="en-US" b="1" dirty="0"/>
                <a:t>API use</a:t>
              </a:r>
            </a:p>
          </p:txBody>
        </p:sp>
        <p:sp>
          <p:nvSpPr>
            <p:cNvPr id="20" name="Rectangle 19"/>
            <p:cNvSpPr/>
            <p:nvPr>
              <p:custDataLst>
                <p:tags r:id="rId13"/>
              </p:custDataLst>
            </p:nvPr>
          </p:nvSpPr>
          <p:spPr>
            <a:xfrm>
              <a:off x="5160593" y="1834415"/>
              <a:ext cx="274320" cy="274320"/>
            </a:xfrm>
            <a:prstGeom prst="rect">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p>
          </p:txBody>
        </p:sp>
        <p:sp>
          <p:nvSpPr>
            <p:cNvPr id="21" name="TextBox 106"/>
            <p:cNvSpPr txBox="1"/>
            <p:nvPr/>
          </p:nvSpPr>
          <p:spPr>
            <a:xfrm>
              <a:off x="5434913" y="1802318"/>
              <a:ext cx="2205800" cy="3821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Image classification</a:t>
              </a:r>
            </a:p>
          </p:txBody>
        </p:sp>
        <p:sp>
          <p:nvSpPr>
            <p:cNvPr id="23" name="Rectangle 22"/>
            <p:cNvSpPr/>
            <p:nvPr>
              <p:custDataLst>
                <p:tags r:id="rId14"/>
              </p:custDataLst>
            </p:nvPr>
          </p:nvSpPr>
          <p:spPr>
            <a:xfrm>
              <a:off x="5121876" y="3146442"/>
              <a:ext cx="274320" cy="274320"/>
            </a:xfrm>
            <a:prstGeom prst="rect">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p>
          </p:txBody>
        </p:sp>
        <p:sp>
          <p:nvSpPr>
            <p:cNvPr id="24" name="TextBox 109"/>
            <p:cNvSpPr txBox="1"/>
            <p:nvPr/>
          </p:nvSpPr>
          <p:spPr>
            <a:xfrm>
              <a:off x="5437837" y="3128539"/>
              <a:ext cx="4067217" cy="3821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b="1" dirty="0"/>
                <a:t>Numerical </a:t>
              </a:r>
              <a:r>
                <a:rPr lang="en-CA" b="1" dirty="0" smtClean="0"/>
                <a:t>data</a:t>
              </a:r>
              <a:endParaRPr lang="en-CA" b="1" dirty="0"/>
            </a:p>
          </p:txBody>
        </p:sp>
        <p:sp>
          <p:nvSpPr>
            <p:cNvPr id="26" name="Rectangle 25"/>
            <p:cNvSpPr/>
            <p:nvPr>
              <p:custDataLst>
                <p:tags r:id="rId15"/>
              </p:custDataLst>
            </p:nvPr>
          </p:nvSpPr>
          <p:spPr>
            <a:xfrm>
              <a:off x="5130114" y="4311315"/>
              <a:ext cx="274320" cy="274320"/>
            </a:xfrm>
            <a:prstGeom prst="rect">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p>
          </p:txBody>
        </p:sp>
        <p:sp>
          <p:nvSpPr>
            <p:cNvPr id="27" name="TextBox 112"/>
            <p:cNvSpPr txBox="1"/>
            <p:nvPr/>
          </p:nvSpPr>
          <p:spPr>
            <a:xfrm>
              <a:off x="5434914" y="4292801"/>
              <a:ext cx="3735663" cy="3821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Modelling of livestock movements</a:t>
              </a:r>
            </a:p>
          </p:txBody>
        </p:sp>
        <p:cxnSp>
          <p:nvCxnSpPr>
            <p:cNvPr id="29" name="Straight Connector 28"/>
            <p:cNvCxnSpPr/>
            <p:nvPr>
              <p:custDataLst>
                <p:tags r:id="rId16"/>
              </p:custDataLst>
            </p:nvPr>
          </p:nvCxnSpPr>
          <p:spPr>
            <a:xfrm>
              <a:off x="56190" y="2189584"/>
              <a:ext cx="3354579" cy="14449"/>
            </a:xfrm>
            <a:prstGeom prst="line">
              <a:avLst/>
            </a:prstGeom>
            <a:ln w="38100">
              <a:solidFill>
                <a:srgbClr val="4280D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custDataLst>
                <p:tags r:id="rId17"/>
              </p:custDataLst>
            </p:nvPr>
          </p:nvCxnSpPr>
          <p:spPr>
            <a:xfrm flipH="1" flipV="1">
              <a:off x="3410769" y="2196290"/>
              <a:ext cx="420076" cy="624057"/>
            </a:xfrm>
            <a:prstGeom prst="line">
              <a:avLst/>
            </a:prstGeom>
            <a:ln w="38100">
              <a:solidFill>
                <a:srgbClr val="4280D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custDataLst>
              <p:tags r:id="rId1"/>
            </p:custDataLst>
          </p:nvPr>
        </p:nvCxnSpPr>
        <p:spPr>
          <a:xfrm flipH="1">
            <a:off x="3613496" y="3968668"/>
            <a:ext cx="725624" cy="1457584"/>
          </a:xfrm>
          <a:prstGeom prst="line">
            <a:avLst/>
          </a:prstGeom>
          <a:ln w="38100">
            <a:solidFill>
              <a:srgbClr val="4280D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custDataLst>
              <p:tags r:id="rId2"/>
            </p:custDataLst>
          </p:nvPr>
        </p:nvSpPr>
        <p:spPr>
          <a:xfrm>
            <a:off x="567944" y="5117336"/>
            <a:ext cx="242256" cy="265105"/>
          </a:xfrm>
          <a:prstGeom prst="rect">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p>
        </p:txBody>
      </p:sp>
      <p:cxnSp>
        <p:nvCxnSpPr>
          <p:cNvPr id="42" name="Straight Connector 41"/>
          <p:cNvCxnSpPr/>
          <p:nvPr>
            <p:custDataLst>
              <p:tags r:id="rId3"/>
            </p:custDataLst>
          </p:nvPr>
        </p:nvCxnSpPr>
        <p:spPr>
          <a:xfrm flipV="1">
            <a:off x="567945" y="5428941"/>
            <a:ext cx="3059175" cy="23693"/>
          </a:xfrm>
          <a:prstGeom prst="line">
            <a:avLst/>
          </a:prstGeom>
          <a:ln w="38100">
            <a:solidFill>
              <a:srgbClr val="4280D5"/>
            </a:solidFill>
          </a:ln>
        </p:spPr>
        <p:style>
          <a:lnRef idx="1">
            <a:schemeClr val="accent1"/>
          </a:lnRef>
          <a:fillRef idx="0">
            <a:schemeClr val="accent1"/>
          </a:fillRef>
          <a:effectRef idx="0">
            <a:schemeClr val="accent1"/>
          </a:effectRef>
          <a:fontRef idx="minor">
            <a:schemeClr val="tx1"/>
          </a:fontRef>
        </p:style>
      </p:cxnSp>
      <p:sp>
        <p:nvSpPr>
          <p:cNvPr id="43" name="TextBox 112"/>
          <p:cNvSpPr txBox="1"/>
          <p:nvPr/>
        </p:nvSpPr>
        <p:spPr>
          <a:xfrm>
            <a:off x="786489" y="5125975"/>
            <a:ext cx="222809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PDF extraction</a:t>
            </a:r>
          </a:p>
        </p:txBody>
      </p:sp>
      <p:sp>
        <p:nvSpPr>
          <p:cNvPr id="3" name="TextBox 2"/>
          <p:cNvSpPr txBox="1"/>
          <p:nvPr/>
        </p:nvSpPr>
        <p:spPr>
          <a:xfrm>
            <a:off x="8732741" y="5526651"/>
            <a:ext cx="1073426" cy="369332"/>
          </a:xfrm>
          <a:prstGeom prst="rect">
            <a:avLst/>
          </a:prstGeom>
          <a:noFill/>
        </p:spPr>
        <p:txBody>
          <a:bodyPr wrap="square" rtlCol="0">
            <a:spAutoFit/>
          </a:bodyPr>
          <a:lstStyle/>
          <a:p>
            <a:r>
              <a:rPr lang="en-CA" dirty="0" smtClean="0"/>
              <a:t>6</a:t>
            </a:r>
            <a:endParaRPr lang="en-CA" dirty="0"/>
          </a:p>
        </p:txBody>
      </p:sp>
      <p:grpSp>
        <p:nvGrpSpPr>
          <p:cNvPr id="22" name="Group 21"/>
          <p:cNvGrpSpPr/>
          <p:nvPr/>
        </p:nvGrpSpPr>
        <p:grpSpPr>
          <a:xfrm>
            <a:off x="286531" y="1320718"/>
            <a:ext cx="562057" cy="495300"/>
            <a:chOff x="3608851" y="1793158"/>
            <a:chExt cx="562057" cy="495300"/>
          </a:xfrm>
        </p:grpSpPr>
        <p:sp>
          <p:nvSpPr>
            <p:cNvPr id="16" name="12-Point Star 15"/>
            <p:cNvSpPr/>
            <p:nvPr/>
          </p:nvSpPr>
          <p:spPr>
            <a:xfrm>
              <a:off x="3608851" y="1793158"/>
              <a:ext cx="541020" cy="495300"/>
            </a:xfrm>
            <a:prstGeom prst="star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ln w="22225">
                  <a:solidFill>
                    <a:schemeClr val="accent2"/>
                  </a:solidFill>
                  <a:prstDash val="solid"/>
                </a:ln>
                <a:solidFill>
                  <a:schemeClr val="accent2">
                    <a:lumMod val="40000"/>
                    <a:lumOff val="60000"/>
                  </a:schemeClr>
                </a:solidFill>
              </a:endParaRPr>
            </a:p>
          </p:txBody>
        </p:sp>
        <p:sp>
          <p:nvSpPr>
            <p:cNvPr id="19" name="TextBox 18"/>
            <p:cNvSpPr txBox="1"/>
            <p:nvPr/>
          </p:nvSpPr>
          <p:spPr>
            <a:xfrm>
              <a:off x="3664257" y="1840951"/>
              <a:ext cx="506651" cy="369332"/>
            </a:xfrm>
            <a:prstGeom prst="rect">
              <a:avLst/>
            </a:prstGeom>
            <a:noFill/>
          </p:spPr>
          <p:txBody>
            <a:bodyPr wrap="square" rtlCol="0">
              <a:spAutoFit/>
            </a:bodyPr>
            <a:lstStyle/>
            <a:p>
              <a:r>
                <a:rPr lang="en-CA" dirty="0" smtClean="0">
                  <a:solidFill>
                    <a:srgbClr val="0070C0"/>
                  </a:solidFill>
                </a:rPr>
                <a:t>27</a:t>
              </a:r>
              <a:endParaRPr lang="en-CA" dirty="0">
                <a:solidFill>
                  <a:srgbClr val="0070C0"/>
                </a:solidFill>
              </a:endParaRPr>
            </a:p>
          </p:txBody>
        </p:sp>
      </p:grpSp>
      <p:grpSp>
        <p:nvGrpSpPr>
          <p:cNvPr id="56" name="Group 55"/>
          <p:cNvGrpSpPr/>
          <p:nvPr/>
        </p:nvGrpSpPr>
        <p:grpSpPr>
          <a:xfrm>
            <a:off x="7502671" y="1511218"/>
            <a:ext cx="562057" cy="495300"/>
            <a:chOff x="7502671" y="1816018"/>
            <a:chExt cx="562057" cy="495300"/>
          </a:xfrm>
        </p:grpSpPr>
        <p:sp>
          <p:nvSpPr>
            <p:cNvPr id="38" name="12-Point Star 37"/>
            <p:cNvSpPr/>
            <p:nvPr/>
          </p:nvSpPr>
          <p:spPr>
            <a:xfrm>
              <a:off x="7502671" y="1816018"/>
              <a:ext cx="541020" cy="495300"/>
            </a:xfrm>
            <a:prstGeom prst="star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ln w="22225">
                  <a:solidFill>
                    <a:schemeClr val="accent2"/>
                  </a:solidFill>
                  <a:prstDash val="solid"/>
                </a:ln>
                <a:solidFill>
                  <a:schemeClr val="accent2">
                    <a:lumMod val="40000"/>
                    <a:lumOff val="60000"/>
                  </a:schemeClr>
                </a:solidFill>
              </a:endParaRPr>
            </a:p>
          </p:txBody>
        </p:sp>
        <p:sp>
          <p:nvSpPr>
            <p:cNvPr id="39" name="TextBox 38"/>
            <p:cNvSpPr txBox="1"/>
            <p:nvPr/>
          </p:nvSpPr>
          <p:spPr>
            <a:xfrm>
              <a:off x="7558077" y="1863811"/>
              <a:ext cx="506651" cy="369332"/>
            </a:xfrm>
            <a:prstGeom prst="rect">
              <a:avLst/>
            </a:prstGeom>
            <a:noFill/>
          </p:spPr>
          <p:txBody>
            <a:bodyPr wrap="square" rtlCol="0">
              <a:spAutoFit/>
            </a:bodyPr>
            <a:lstStyle/>
            <a:p>
              <a:r>
                <a:rPr lang="en-CA" dirty="0">
                  <a:solidFill>
                    <a:srgbClr val="0070C0"/>
                  </a:solidFill>
                </a:rPr>
                <a:t>4</a:t>
              </a:r>
            </a:p>
          </p:txBody>
        </p:sp>
      </p:grpSp>
      <p:grpSp>
        <p:nvGrpSpPr>
          <p:cNvPr id="55" name="Group 54"/>
          <p:cNvGrpSpPr/>
          <p:nvPr/>
        </p:nvGrpSpPr>
        <p:grpSpPr>
          <a:xfrm>
            <a:off x="8554231" y="2600878"/>
            <a:ext cx="562057" cy="495300"/>
            <a:chOff x="8554231" y="2905678"/>
            <a:chExt cx="562057" cy="495300"/>
          </a:xfrm>
        </p:grpSpPr>
        <p:sp>
          <p:nvSpPr>
            <p:cNvPr id="40" name="12-Point Star 39"/>
            <p:cNvSpPr/>
            <p:nvPr/>
          </p:nvSpPr>
          <p:spPr>
            <a:xfrm>
              <a:off x="8554231" y="2905678"/>
              <a:ext cx="541020" cy="495300"/>
            </a:xfrm>
            <a:prstGeom prst="star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ln w="22225">
                  <a:solidFill>
                    <a:schemeClr val="accent2"/>
                  </a:solidFill>
                  <a:prstDash val="solid"/>
                </a:ln>
                <a:solidFill>
                  <a:schemeClr val="accent2">
                    <a:lumMod val="40000"/>
                    <a:lumOff val="60000"/>
                  </a:schemeClr>
                </a:solidFill>
              </a:endParaRPr>
            </a:p>
          </p:txBody>
        </p:sp>
        <p:sp>
          <p:nvSpPr>
            <p:cNvPr id="44" name="TextBox 43"/>
            <p:cNvSpPr txBox="1"/>
            <p:nvPr/>
          </p:nvSpPr>
          <p:spPr>
            <a:xfrm>
              <a:off x="8609637" y="2953471"/>
              <a:ext cx="506651" cy="369332"/>
            </a:xfrm>
            <a:prstGeom prst="rect">
              <a:avLst/>
            </a:prstGeom>
            <a:noFill/>
          </p:spPr>
          <p:txBody>
            <a:bodyPr wrap="square" rtlCol="0">
              <a:spAutoFit/>
            </a:bodyPr>
            <a:lstStyle/>
            <a:p>
              <a:r>
                <a:rPr lang="en-CA" dirty="0">
                  <a:solidFill>
                    <a:srgbClr val="0070C0"/>
                  </a:solidFill>
                </a:rPr>
                <a:t>4</a:t>
              </a:r>
            </a:p>
          </p:txBody>
        </p:sp>
      </p:grpSp>
      <p:grpSp>
        <p:nvGrpSpPr>
          <p:cNvPr id="54" name="Group 53"/>
          <p:cNvGrpSpPr/>
          <p:nvPr/>
        </p:nvGrpSpPr>
        <p:grpSpPr>
          <a:xfrm>
            <a:off x="8561851" y="3721018"/>
            <a:ext cx="562057" cy="495300"/>
            <a:chOff x="8561851" y="4025818"/>
            <a:chExt cx="562057" cy="495300"/>
          </a:xfrm>
        </p:grpSpPr>
        <p:sp>
          <p:nvSpPr>
            <p:cNvPr id="45" name="12-Point Star 44"/>
            <p:cNvSpPr/>
            <p:nvPr/>
          </p:nvSpPr>
          <p:spPr>
            <a:xfrm>
              <a:off x="8561851" y="4025818"/>
              <a:ext cx="541020" cy="495300"/>
            </a:xfrm>
            <a:prstGeom prst="star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ln w="22225">
                  <a:solidFill>
                    <a:schemeClr val="accent2"/>
                  </a:solidFill>
                  <a:prstDash val="solid"/>
                </a:ln>
                <a:solidFill>
                  <a:schemeClr val="accent2">
                    <a:lumMod val="40000"/>
                    <a:lumOff val="60000"/>
                  </a:schemeClr>
                </a:solidFill>
              </a:endParaRPr>
            </a:p>
          </p:txBody>
        </p:sp>
        <p:sp>
          <p:nvSpPr>
            <p:cNvPr id="46" name="TextBox 45"/>
            <p:cNvSpPr txBox="1"/>
            <p:nvPr/>
          </p:nvSpPr>
          <p:spPr>
            <a:xfrm>
              <a:off x="8617257" y="4073611"/>
              <a:ext cx="506651" cy="369332"/>
            </a:xfrm>
            <a:prstGeom prst="rect">
              <a:avLst/>
            </a:prstGeom>
            <a:noFill/>
          </p:spPr>
          <p:txBody>
            <a:bodyPr wrap="square" rtlCol="0">
              <a:spAutoFit/>
            </a:bodyPr>
            <a:lstStyle/>
            <a:p>
              <a:r>
                <a:rPr lang="en-CA" dirty="0" smtClean="0">
                  <a:solidFill>
                    <a:srgbClr val="0070C0"/>
                  </a:solidFill>
                </a:rPr>
                <a:t>2</a:t>
              </a:r>
              <a:endParaRPr lang="en-CA" dirty="0">
                <a:solidFill>
                  <a:srgbClr val="0070C0"/>
                </a:solidFill>
              </a:endParaRPr>
            </a:p>
          </p:txBody>
        </p:sp>
      </p:grpSp>
      <p:grpSp>
        <p:nvGrpSpPr>
          <p:cNvPr id="53" name="Group 52"/>
          <p:cNvGrpSpPr/>
          <p:nvPr/>
        </p:nvGrpSpPr>
        <p:grpSpPr>
          <a:xfrm>
            <a:off x="146983" y="4738076"/>
            <a:ext cx="562057" cy="495300"/>
            <a:chOff x="5407171" y="4902118"/>
            <a:chExt cx="562057" cy="495300"/>
          </a:xfrm>
        </p:grpSpPr>
        <p:sp>
          <p:nvSpPr>
            <p:cNvPr id="47" name="12-Point Star 46"/>
            <p:cNvSpPr/>
            <p:nvPr/>
          </p:nvSpPr>
          <p:spPr>
            <a:xfrm>
              <a:off x="5407171" y="4902118"/>
              <a:ext cx="541020" cy="495300"/>
            </a:xfrm>
            <a:prstGeom prst="star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ln w="22225">
                  <a:solidFill>
                    <a:schemeClr val="accent2"/>
                  </a:solidFill>
                  <a:prstDash val="solid"/>
                </a:ln>
                <a:solidFill>
                  <a:schemeClr val="accent2">
                    <a:lumMod val="40000"/>
                    <a:lumOff val="60000"/>
                  </a:schemeClr>
                </a:solidFill>
              </a:endParaRPr>
            </a:p>
          </p:txBody>
        </p:sp>
        <p:sp>
          <p:nvSpPr>
            <p:cNvPr id="48" name="TextBox 47"/>
            <p:cNvSpPr txBox="1"/>
            <p:nvPr/>
          </p:nvSpPr>
          <p:spPr>
            <a:xfrm>
              <a:off x="5462577" y="4949911"/>
              <a:ext cx="506651" cy="369332"/>
            </a:xfrm>
            <a:prstGeom prst="rect">
              <a:avLst/>
            </a:prstGeom>
            <a:noFill/>
          </p:spPr>
          <p:txBody>
            <a:bodyPr wrap="square" rtlCol="0">
              <a:spAutoFit/>
            </a:bodyPr>
            <a:lstStyle/>
            <a:p>
              <a:r>
                <a:rPr lang="en-CA" dirty="0" smtClean="0">
                  <a:solidFill>
                    <a:srgbClr val="0070C0"/>
                  </a:solidFill>
                </a:rPr>
                <a:t>4</a:t>
              </a:r>
              <a:endParaRPr lang="en-CA" dirty="0">
                <a:solidFill>
                  <a:srgbClr val="0070C0"/>
                </a:solidFill>
              </a:endParaRPr>
            </a:p>
          </p:txBody>
        </p:sp>
      </p:grpSp>
      <p:grpSp>
        <p:nvGrpSpPr>
          <p:cNvPr id="28" name="Group 27"/>
          <p:cNvGrpSpPr/>
          <p:nvPr/>
        </p:nvGrpSpPr>
        <p:grpSpPr>
          <a:xfrm>
            <a:off x="286531" y="3660058"/>
            <a:ext cx="562057" cy="495300"/>
            <a:chOff x="286531" y="3964858"/>
            <a:chExt cx="562057" cy="495300"/>
          </a:xfrm>
        </p:grpSpPr>
        <p:sp>
          <p:nvSpPr>
            <p:cNvPr id="49" name="12-Point Star 48"/>
            <p:cNvSpPr/>
            <p:nvPr/>
          </p:nvSpPr>
          <p:spPr>
            <a:xfrm>
              <a:off x="286531" y="3964858"/>
              <a:ext cx="541020" cy="495300"/>
            </a:xfrm>
            <a:prstGeom prst="star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ln w="22225">
                  <a:solidFill>
                    <a:schemeClr val="accent2"/>
                  </a:solidFill>
                  <a:prstDash val="solid"/>
                </a:ln>
                <a:solidFill>
                  <a:schemeClr val="accent2">
                    <a:lumMod val="40000"/>
                    <a:lumOff val="60000"/>
                  </a:schemeClr>
                </a:solidFill>
              </a:endParaRPr>
            </a:p>
          </p:txBody>
        </p:sp>
        <p:sp>
          <p:nvSpPr>
            <p:cNvPr id="50" name="TextBox 49"/>
            <p:cNvSpPr txBox="1"/>
            <p:nvPr/>
          </p:nvSpPr>
          <p:spPr>
            <a:xfrm>
              <a:off x="341937" y="4012651"/>
              <a:ext cx="506651" cy="369332"/>
            </a:xfrm>
            <a:prstGeom prst="rect">
              <a:avLst/>
            </a:prstGeom>
            <a:noFill/>
          </p:spPr>
          <p:txBody>
            <a:bodyPr wrap="square" rtlCol="0">
              <a:spAutoFit/>
            </a:bodyPr>
            <a:lstStyle/>
            <a:p>
              <a:r>
                <a:rPr lang="en-CA" dirty="0">
                  <a:solidFill>
                    <a:srgbClr val="0070C0"/>
                  </a:solidFill>
                </a:rPr>
                <a:t>8</a:t>
              </a:r>
            </a:p>
          </p:txBody>
        </p:sp>
      </p:grpSp>
      <p:grpSp>
        <p:nvGrpSpPr>
          <p:cNvPr id="25" name="Group 24"/>
          <p:cNvGrpSpPr/>
          <p:nvPr/>
        </p:nvGrpSpPr>
        <p:grpSpPr>
          <a:xfrm>
            <a:off x="42691" y="2859958"/>
            <a:ext cx="562057" cy="495300"/>
            <a:chOff x="42691" y="3164758"/>
            <a:chExt cx="562057" cy="495300"/>
          </a:xfrm>
        </p:grpSpPr>
        <p:sp>
          <p:nvSpPr>
            <p:cNvPr id="51" name="12-Point Star 50"/>
            <p:cNvSpPr/>
            <p:nvPr/>
          </p:nvSpPr>
          <p:spPr>
            <a:xfrm>
              <a:off x="42691" y="3164758"/>
              <a:ext cx="541020" cy="495300"/>
            </a:xfrm>
            <a:prstGeom prst="star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ln w="22225">
                  <a:solidFill>
                    <a:schemeClr val="accent2"/>
                  </a:solidFill>
                  <a:prstDash val="solid"/>
                </a:ln>
                <a:solidFill>
                  <a:schemeClr val="accent2">
                    <a:lumMod val="40000"/>
                    <a:lumOff val="60000"/>
                  </a:schemeClr>
                </a:solidFill>
              </a:endParaRPr>
            </a:p>
          </p:txBody>
        </p:sp>
        <p:sp>
          <p:nvSpPr>
            <p:cNvPr id="52" name="TextBox 51"/>
            <p:cNvSpPr txBox="1"/>
            <p:nvPr/>
          </p:nvSpPr>
          <p:spPr>
            <a:xfrm>
              <a:off x="98097" y="3212551"/>
              <a:ext cx="506651" cy="369332"/>
            </a:xfrm>
            <a:prstGeom prst="rect">
              <a:avLst/>
            </a:prstGeom>
            <a:noFill/>
          </p:spPr>
          <p:txBody>
            <a:bodyPr wrap="square" rtlCol="0">
              <a:spAutoFit/>
            </a:bodyPr>
            <a:lstStyle/>
            <a:p>
              <a:r>
                <a:rPr lang="en-CA" dirty="0" smtClean="0">
                  <a:solidFill>
                    <a:srgbClr val="0070C0"/>
                  </a:solidFill>
                </a:rPr>
                <a:t>1</a:t>
              </a:r>
              <a:endParaRPr lang="en-CA" dirty="0">
                <a:solidFill>
                  <a:srgbClr val="0070C0"/>
                </a:solidFill>
              </a:endParaRPr>
            </a:p>
          </p:txBody>
        </p:sp>
      </p:grpSp>
      <p:sp>
        <p:nvSpPr>
          <p:cNvPr id="57" name="Rectangle 56"/>
          <p:cNvSpPr/>
          <p:nvPr>
            <p:custDataLst>
              <p:tags r:id="rId4"/>
            </p:custDataLst>
          </p:nvPr>
        </p:nvSpPr>
        <p:spPr>
          <a:xfrm>
            <a:off x="5312664" y="5107176"/>
            <a:ext cx="242256" cy="265105"/>
          </a:xfrm>
          <a:prstGeom prst="rect">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dirty="0"/>
          </a:p>
        </p:txBody>
      </p:sp>
      <p:cxnSp>
        <p:nvCxnSpPr>
          <p:cNvPr id="58" name="Straight Connector 57"/>
          <p:cNvCxnSpPr/>
          <p:nvPr>
            <p:custDataLst>
              <p:tags r:id="rId5"/>
            </p:custDataLst>
          </p:nvPr>
        </p:nvCxnSpPr>
        <p:spPr>
          <a:xfrm flipV="1">
            <a:off x="5312665" y="5438980"/>
            <a:ext cx="2796592" cy="3493"/>
          </a:xfrm>
          <a:prstGeom prst="line">
            <a:avLst/>
          </a:prstGeom>
          <a:ln w="38100">
            <a:solidFill>
              <a:srgbClr val="4280D5"/>
            </a:solidFill>
          </a:ln>
        </p:spPr>
        <p:style>
          <a:lnRef idx="1">
            <a:schemeClr val="accent1"/>
          </a:lnRef>
          <a:fillRef idx="0">
            <a:schemeClr val="accent1"/>
          </a:fillRef>
          <a:effectRef idx="0">
            <a:schemeClr val="accent1"/>
          </a:effectRef>
          <a:fontRef idx="minor">
            <a:schemeClr val="tx1"/>
          </a:fontRef>
        </p:style>
      </p:cxnSp>
      <p:sp>
        <p:nvSpPr>
          <p:cNvPr id="59" name="TextBox 112"/>
          <p:cNvSpPr txBox="1"/>
          <p:nvPr/>
        </p:nvSpPr>
        <p:spPr>
          <a:xfrm>
            <a:off x="5531208" y="5115815"/>
            <a:ext cx="329783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Other (IT infrastructure, blockchain, voice systems)</a:t>
            </a:r>
            <a:endParaRPr lang="en-US" b="1" dirty="0"/>
          </a:p>
        </p:txBody>
      </p:sp>
      <p:grpSp>
        <p:nvGrpSpPr>
          <p:cNvPr id="60" name="Group 59"/>
          <p:cNvGrpSpPr/>
          <p:nvPr/>
        </p:nvGrpSpPr>
        <p:grpSpPr>
          <a:xfrm>
            <a:off x="8053851" y="4879846"/>
            <a:ext cx="562057" cy="495300"/>
            <a:chOff x="5407171" y="4902118"/>
            <a:chExt cx="562057" cy="495300"/>
          </a:xfrm>
        </p:grpSpPr>
        <p:sp>
          <p:nvSpPr>
            <p:cNvPr id="61" name="12-Point Star 60"/>
            <p:cNvSpPr/>
            <p:nvPr/>
          </p:nvSpPr>
          <p:spPr>
            <a:xfrm>
              <a:off x="5407171" y="4902118"/>
              <a:ext cx="541020" cy="495300"/>
            </a:xfrm>
            <a:prstGeom prst="star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ln w="22225">
                  <a:solidFill>
                    <a:schemeClr val="accent2"/>
                  </a:solidFill>
                  <a:prstDash val="solid"/>
                </a:ln>
                <a:solidFill>
                  <a:schemeClr val="accent2">
                    <a:lumMod val="40000"/>
                    <a:lumOff val="60000"/>
                  </a:schemeClr>
                </a:solidFill>
              </a:endParaRPr>
            </a:p>
          </p:txBody>
        </p:sp>
        <p:sp>
          <p:nvSpPr>
            <p:cNvPr id="62" name="TextBox 61"/>
            <p:cNvSpPr txBox="1"/>
            <p:nvPr/>
          </p:nvSpPr>
          <p:spPr>
            <a:xfrm>
              <a:off x="5462577" y="4949911"/>
              <a:ext cx="506651" cy="369332"/>
            </a:xfrm>
            <a:prstGeom prst="rect">
              <a:avLst/>
            </a:prstGeom>
            <a:noFill/>
          </p:spPr>
          <p:txBody>
            <a:bodyPr wrap="square" rtlCol="0">
              <a:spAutoFit/>
            </a:bodyPr>
            <a:lstStyle/>
            <a:p>
              <a:r>
                <a:rPr lang="en-CA" dirty="0" smtClean="0">
                  <a:solidFill>
                    <a:srgbClr val="0070C0"/>
                  </a:solidFill>
                </a:rPr>
                <a:t>6</a:t>
              </a:r>
              <a:endParaRPr lang="en-CA" dirty="0">
                <a:solidFill>
                  <a:srgbClr val="0070C0"/>
                </a:solidFill>
              </a:endParaRPr>
            </a:p>
          </p:txBody>
        </p:sp>
      </p:grpSp>
      <p:cxnSp>
        <p:nvCxnSpPr>
          <p:cNvPr id="65" name="Straight Connector 64"/>
          <p:cNvCxnSpPr/>
          <p:nvPr>
            <p:custDataLst>
              <p:tags r:id="rId6"/>
            </p:custDataLst>
          </p:nvPr>
        </p:nvCxnSpPr>
        <p:spPr>
          <a:xfrm>
            <a:off x="4520784" y="3968668"/>
            <a:ext cx="791880" cy="1470312"/>
          </a:xfrm>
          <a:prstGeom prst="line">
            <a:avLst/>
          </a:prstGeom>
          <a:ln w="38100">
            <a:solidFill>
              <a:srgbClr val="4280D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53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7604" y="998730"/>
            <a:ext cx="6966774" cy="702078"/>
          </a:xfrm>
        </p:spPr>
        <p:txBody>
          <a:bodyPr>
            <a:normAutofit/>
          </a:bodyPr>
          <a:lstStyle/>
          <a:p>
            <a:r>
              <a:rPr lang="en-CA" sz="3500" dirty="0" smtClean="0">
                <a:solidFill>
                  <a:schemeClr val="tx1"/>
                </a:solidFill>
                <a:latin typeface="+mn-lt"/>
              </a:rPr>
              <a:t>TYPES OF DATA</a:t>
            </a:r>
            <a:endParaRPr lang="fr-CA" sz="3500" dirty="0">
              <a:solidFill>
                <a:schemeClr val="tx1"/>
              </a:solidFill>
              <a:latin typeface="+mn-lt"/>
            </a:endParaRPr>
          </a:p>
        </p:txBody>
      </p:sp>
      <p:grpSp>
        <p:nvGrpSpPr>
          <p:cNvPr id="4" name="Group 3"/>
          <p:cNvGrpSpPr/>
          <p:nvPr/>
        </p:nvGrpSpPr>
        <p:grpSpPr>
          <a:xfrm>
            <a:off x="877349" y="2869690"/>
            <a:ext cx="6112535" cy="1057120"/>
            <a:chOff x="2028104" y="1511482"/>
            <a:chExt cx="21478123" cy="3878936"/>
          </a:xfrm>
        </p:grpSpPr>
        <p:sp>
          <p:nvSpPr>
            <p:cNvPr id="5" name="TextBox 10"/>
            <p:cNvSpPr txBox="1"/>
            <p:nvPr/>
          </p:nvSpPr>
          <p:spPr>
            <a:xfrm>
              <a:off x="3470248" y="1806794"/>
              <a:ext cx="20035979" cy="13552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Enterprise financial reporting (Web, Factiva DNA, </a:t>
              </a:r>
              <a:r>
                <a:rPr lang="en-US" dirty="0" err="1"/>
                <a:t>Sedar</a:t>
              </a:r>
              <a:r>
                <a:rPr lang="en-US" dirty="0"/>
                <a:t>)</a:t>
              </a:r>
            </a:p>
          </p:txBody>
        </p:sp>
        <p:sp>
          <p:nvSpPr>
            <p:cNvPr id="6" name="TextBox 11"/>
            <p:cNvSpPr txBox="1"/>
            <p:nvPr/>
          </p:nvSpPr>
          <p:spPr>
            <a:xfrm>
              <a:off x="4401928" y="2962179"/>
              <a:ext cx="15926672" cy="13552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Financial statements</a:t>
              </a:r>
            </a:p>
          </p:txBody>
        </p:sp>
        <p:sp>
          <p:nvSpPr>
            <p:cNvPr id="7" name="TextBox 12"/>
            <p:cNvSpPr txBox="1"/>
            <p:nvPr/>
          </p:nvSpPr>
          <p:spPr>
            <a:xfrm>
              <a:off x="3533057" y="4035212"/>
              <a:ext cx="17345577" cy="13552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News articles data bases (Factiva DNA, </a:t>
              </a:r>
              <a:r>
                <a:rPr lang="en-CA" dirty="0" err="1"/>
                <a:t>NewsDesk</a:t>
              </a:r>
              <a:r>
                <a:rPr lang="en-CA" dirty="0"/>
                <a:t>)</a:t>
              </a:r>
            </a:p>
          </p:txBody>
        </p:sp>
        <p:sp>
          <p:nvSpPr>
            <p:cNvPr id="8" name="Hexagon 7"/>
            <p:cNvSpPr/>
            <p:nvPr>
              <p:custDataLst>
                <p:tags r:id="rId10"/>
              </p:custDataLst>
            </p:nvPr>
          </p:nvSpPr>
          <p:spPr>
            <a:xfrm rot="5400000">
              <a:off x="1978281" y="1561305"/>
              <a:ext cx="1395047" cy="1295401"/>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p>
          </p:txBody>
        </p:sp>
        <p:sp>
          <p:nvSpPr>
            <p:cNvPr id="9" name="Hexagon 8"/>
            <p:cNvSpPr/>
            <p:nvPr>
              <p:custDataLst>
                <p:tags r:id="rId11"/>
              </p:custDataLst>
            </p:nvPr>
          </p:nvSpPr>
          <p:spPr>
            <a:xfrm rot="5400000">
              <a:off x="2652293" y="2689004"/>
              <a:ext cx="1395048" cy="1295400"/>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 name="Hexagon 9"/>
            <p:cNvSpPr/>
            <p:nvPr>
              <p:custDataLst>
                <p:tags r:id="rId12"/>
              </p:custDataLst>
            </p:nvPr>
          </p:nvSpPr>
          <p:spPr>
            <a:xfrm rot="5400000">
              <a:off x="1978281" y="3793026"/>
              <a:ext cx="1395047" cy="1295400"/>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11" name="Group 10"/>
          <p:cNvGrpSpPr/>
          <p:nvPr/>
        </p:nvGrpSpPr>
        <p:grpSpPr>
          <a:xfrm>
            <a:off x="880210" y="1940587"/>
            <a:ext cx="5550558" cy="1048706"/>
            <a:chOff x="1335310" y="1511482"/>
            <a:chExt cx="19503457" cy="3848060"/>
          </a:xfrm>
        </p:grpSpPr>
        <p:sp>
          <p:nvSpPr>
            <p:cNvPr id="12" name="TextBox 10"/>
            <p:cNvSpPr txBox="1"/>
            <p:nvPr/>
          </p:nvSpPr>
          <p:spPr>
            <a:xfrm>
              <a:off x="3505198" y="1885839"/>
              <a:ext cx="16858351" cy="13552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Retail scanner data</a:t>
              </a:r>
            </a:p>
          </p:txBody>
        </p:sp>
        <p:sp>
          <p:nvSpPr>
            <p:cNvPr id="13" name="TextBox 11"/>
            <p:cNvSpPr txBox="1"/>
            <p:nvPr/>
          </p:nvSpPr>
          <p:spPr>
            <a:xfrm>
              <a:off x="2895602" y="2825517"/>
              <a:ext cx="15926675" cy="13552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Transactional transportation electronic files</a:t>
              </a:r>
            </a:p>
          </p:txBody>
        </p:sp>
        <p:sp>
          <p:nvSpPr>
            <p:cNvPr id="14" name="TextBox 12"/>
            <p:cNvSpPr txBox="1"/>
            <p:nvPr/>
          </p:nvSpPr>
          <p:spPr>
            <a:xfrm>
              <a:off x="3493191" y="4004337"/>
              <a:ext cx="17345576" cy="13552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Housing program - property owners data</a:t>
              </a:r>
            </a:p>
          </p:txBody>
        </p:sp>
        <p:sp>
          <p:nvSpPr>
            <p:cNvPr id="15" name="Hexagon 14"/>
            <p:cNvSpPr/>
            <p:nvPr>
              <p:custDataLst>
                <p:tags r:id="rId7"/>
              </p:custDataLst>
            </p:nvPr>
          </p:nvSpPr>
          <p:spPr>
            <a:xfrm rot="5400000">
              <a:off x="1978281" y="1561305"/>
              <a:ext cx="1395047" cy="1295401"/>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p>
          </p:txBody>
        </p:sp>
        <p:sp>
          <p:nvSpPr>
            <p:cNvPr id="16" name="Hexagon 15"/>
            <p:cNvSpPr/>
            <p:nvPr>
              <p:custDataLst>
                <p:tags r:id="rId8"/>
              </p:custDataLst>
            </p:nvPr>
          </p:nvSpPr>
          <p:spPr>
            <a:xfrm rot="5400000">
              <a:off x="1285487" y="2683591"/>
              <a:ext cx="1395047" cy="1295401"/>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7" name="Hexagon 16"/>
            <p:cNvSpPr/>
            <p:nvPr>
              <p:custDataLst>
                <p:tags r:id="rId9"/>
              </p:custDataLst>
            </p:nvPr>
          </p:nvSpPr>
          <p:spPr>
            <a:xfrm rot="5400000">
              <a:off x="1949449" y="3810736"/>
              <a:ext cx="1395047" cy="1295401"/>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8" name="TextBox 3"/>
            <p:cNvSpPr txBox="1"/>
            <p:nvPr/>
          </p:nvSpPr>
          <p:spPr>
            <a:xfrm>
              <a:off x="2427179" y="1793504"/>
              <a:ext cx="649105" cy="237160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600" dirty="0">
                <a:solidFill>
                  <a:schemeClr val="bg1"/>
                </a:solidFill>
              </a:endParaRPr>
            </a:p>
          </p:txBody>
        </p:sp>
        <p:sp>
          <p:nvSpPr>
            <p:cNvPr id="19" name="TextBox 20"/>
            <p:cNvSpPr txBox="1"/>
            <p:nvPr/>
          </p:nvSpPr>
          <p:spPr>
            <a:xfrm>
              <a:off x="1734381" y="2915794"/>
              <a:ext cx="649105" cy="237160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600" dirty="0">
                <a:solidFill>
                  <a:schemeClr val="bg1"/>
                </a:solidFill>
              </a:endParaRPr>
            </a:p>
          </p:txBody>
        </p:sp>
      </p:grpSp>
      <p:grpSp>
        <p:nvGrpSpPr>
          <p:cNvPr id="20" name="Group 19"/>
          <p:cNvGrpSpPr/>
          <p:nvPr/>
        </p:nvGrpSpPr>
        <p:grpSpPr>
          <a:xfrm>
            <a:off x="864189" y="3784057"/>
            <a:ext cx="5512062" cy="1064558"/>
            <a:chOff x="1356035" y="1511482"/>
            <a:chExt cx="19368192" cy="3906223"/>
          </a:xfrm>
        </p:grpSpPr>
        <p:sp>
          <p:nvSpPr>
            <p:cNvPr id="21" name="TextBox 10"/>
            <p:cNvSpPr txBox="1"/>
            <p:nvPr/>
          </p:nvSpPr>
          <p:spPr>
            <a:xfrm>
              <a:off x="3378650" y="1833701"/>
              <a:ext cx="16858349" cy="135520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 scraped commodities data</a:t>
              </a:r>
            </a:p>
          </p:txBody>
        </p:sp>
        <p:sp>
          <p:nvSpPr>
            <p:cNvPr id="22" name="TextBox 11"/>
            <p:cNvSpPr txBox="1"/>
            <p:nvPr/>
          </p:nvSpPr>
          <p:spPr>
            <a:xfrm>
              <a:off x="3013824" y="2937732"/>
              <a:ext cx="15926670" cy="135520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Survey comments</a:t>
              </a:r>
            </a:p>
          </p:txBody>
        </p:sp>
        <p:sp>
          <p:nvSpPr>
            <p:cNvPr id="23" name="TextBox 12"/>
            <p:cNvSpPr txBox="1"/>
            <p:nvPr/>
          </p:nvSpPr>
          <p:spPr>
            <a:xfrm>
              <a:off x="3378650" y="4062501"/>
              <a:ext cx="17345577" cy="135520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International trade transactions</a:t>
              </a:r>
            </a:p>
          </p:txBody>
        </p:sp>
        <p:sp>
          <p:nvSpPr>
            <p:cNvPr id="24" name="Hexagon 23"/>
            <p:cNvSpPr/>
            <p:nvPr>
              <p:custDataLst>
                <p:tags r:id="rId4"/>
              </p:custDataLst>
            </p:nvPr>
          </p:nvSpPr>
          <p:spPr>
            <a:xfrm rot="5400000">
              <a:off x="1978281" y="1561305"/>
              <a:ext cx="1395047" cy="1295401"/>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p>
          </p:txBody>
        </p:sp>
        <p:sp>
          <p:nvSpPr>
            <p:cNvPr id="25" name="Hexagon 24"/>
            <p:cNvSpPr/>
            <p:nvPr>
              <p:custDataLst>
                <p:tags r:id="rId5"/>
              </p:custDataLst>
            </p:nvPr>
          </p:nvSpPr>
          <p:spPr>
            <a:xfrm rot="5400000">
              <a:off x="1306210" y="2662790"/>
              <a:ext cx="1395049" cy="1295400"/>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26" name="Hexagon 25"/>
            <p:cNvSpPr/>
            <p:nvPr>
              <p:custDataLst>
                <p:tags r:id="rId6"/>
              </p:custDataLst>
            </p:nvPr>
          </p:nvSpPr>
          <p:spPr>
            <a:xfrm rot="5400000">
              <a:off x="1987681" y="3766812"/>
              <a:ext cx="1395046" cy="1295400"/>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grpSp>
        <p:nvGrpSpPr>
          <p:cNvPr id="40" name="Group 39"/>
          <p:cNvGrpSpPr/>
          <p:nvPr/>
        </p:nvGrpSpPr>
        <p:grpSpPr>
          <a:xfrm>
            <a:off x="908204" y="4707667"/>
            <a:ext cx="6335434" cy="1057120"/>
            <a:chOff x="2028104" y="1511482"/>
            <a:chExt cx="22261343" cy="3878936"/>
          </a:xfrm>
        </p:grpSpPr>
        <p:sp>
          <p:nvSpPr>
            <p:cNvPr id="41" name="TextBox 10"/>
            <p:cNvSpPr txBox="1"/>
            <p:nvPr/>
          </p:nvSpPr>
          <p:spPr>
            <a:xfrm>
              <a:off x="3470249" y="1806794"/>
              <a:ext cx="20819198" cy="13552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Agriculture satellite images – crop, greenhouses, solar panels</a:t>
              </a:r>
            </a:p>
          </p:txBody>
        </p:sp>
        <p:sp>
          <p:nvSpPr>
            <p:cNvPr id="42" name="TextBox 11"/>
            <p:cNvSpPr txBox="1"/>
            <p:nvPr/>
          </p:nvSpPr>
          <p:spPr>
            <a:xfrm>
              <a:off x="4401925" y="2962179"/>
              <a:ext cx="15926673" cy="13552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Construction satellite images</a:t>
              </a:r>
            </a:p>
          </p:txBody>
        </p:sp>
        <p:sp>
          <p:nvSpPr>
            <p:cNvPr id="43" name="TextBox 12"/>
            <p:cNvSpPr txBox="1"/>
            <p:nvPr/>
          </p:nvSpPr>
          <p:spPr>
            <a:xfrm>
              <a:off x="3533057" y="4035212"/>
              <a:ext cx="17345578" cy="13552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err="1"/>
                <a:t>StatCan</a:t>
              </a:r>
              <a:r>
                <a:rPr lang="en-CA" dirty="0"/>
                <a:t> disseminated data </a:t>
              </a:r>
            </a:p>
          </p:txBody>
        </p:sp>
        <p:sp>
          <p:nvSpPr>
            <p:cNvPr id="44" name="Hexagon 43"/>
            <p:cNvSpPr/>
            <p:nvPr>
              <p:custDataLst>
                <p:tags r:id="rId1"/>
              </p:custDataLst>
            </p:nvPr>
          </p:nvSpPr>
          <p:spPr>
            <a:xfrm rot="5400000">
              <a:off x="1978281" y="1561305"/>
              <a:ext cx="1395047" cy="1295401"/>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p>
          </p:txBody>
        </p:sp>
        <p:sp>
          <p:nvSpPr>
            <p:cNvPr id="45" name="Hexagon 44"/>
            <p:cNvSpPr/>
            <p:nvPr>
              <p:custDataLst>
                <p:tags r:id="rId2"/>
              </p:custDataLst>
            </p:nvPr>
          </p:nvSpPr>
          <p:spPr>
            <a:xfrm rot="5400000">
              <a:off x="2652293" y="2689004"/>
              <a:ext cx="1395048" cy="1295400"/>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46" name="Hexagon 45"/>
            <p:cNvSpPr/>
            <p:nvPr>
              <p:custDataLst>
                <p:tags r:id="rId3"/>
              </p:custDataLst>
            </p:nvPr>
          </p:nvSpPr>
          <p:spPr>
            <a:xfrm rot="5400000">
              <a:off x="1978281" y="3793026"/>
              <a:ext cx="1395047" cy="1295400"/>
            </a:xfrm>
            <a:prstGeom prst="hexagon">
              <a:avLst/>
            </a:prstGeom>
            <a:solidFill>
              <a:srgbClr val="428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sp>
        <p:nvSpPr>
          <p:cNvPr id="3" name="TextBox 2"/>
          <p:cNvSpPr txBox="1"/>
          <p:nvPr/>
        </p:nvSpPr>
        <p:spPr>
          <a:xfrm>
            <a:off x="8746434" y="5637475"/>
            <a:ext cx="1240404" cy="369332"/>
          </a:xfrm>
          <a:prstGeom prst="rect">
            <a:avLst/>
          </a:prstGeom>
          <a:noFill/>
        </p:spPr>
        <p:txBody>
          <a:bodyPr wrap="square" rtlCol="0">
            <a:spAutoFit/>
          </a:bodyPr>
          <a:lstStyle/>
          <a:p>
            <a:r>
              <a:rPr lang="en-CA" dirty="0" smtClean="0"/>
              <a:t>7</a:t>
            </a:r>
            <a:endParaRPr lang="en-CA" dirty="0"/>
          </a:p>
        </p:txBody>
      </p:sp>
    </p:spTree>
    <p:extLst>
      <p:ext uri="{BB962C8B-B14F-4D97-AF65-F5344CB8AC3E}">
        <p14:creationId xmlns:p14="http://schemas.microsoft.com/office/powerpoint/2010/main" val="35650271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60374" y="2187440"/>
            <a:ext cx="2671907" cy="2330132"/>
          </a:xfrm>
          <a:prstGeom prst="roundRect">
            <a:avLst/>
          </a:pr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CA" sz="1400" dirty="0" smtClean="0"/>
              <a:t>Proof of Concept</a:t>
            </a:r>
            <a:endParaRPr lang="en-CA" sz="1400" dirty="0"/>
          </a:p>
        </p:txBody>
      </p:sp>
      <p:sp>
        <p:nvSpPr>
          <p:cNvPr id="5" name="Rectangle 4"/>
          <p:cNvSpPr/>
          <p:nvPr/>
        </p:nvSpPr>
        <p:spPr>
          <a:xfrm>
            <a:off x="522498" y="2987367"/>
            <a:ext cx="963518" cy="73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Idea/ Problem</a:t>
            </a:r>
            <a:endParaRPr lang="en-CA" sz="1400" dirty="0"/>
          </a:p>
        </p:txBody>
      </p:sp>
      <p:sp>
        <p:nvSpPr>
          <p:cNvPr id="6" name="Rectangle 5"/>
          <p:cNvSpPr/>
          <p:nvPr/>
        </p:nvSpPr>
        <p:spPr>
          <a:xfrm>
            <a:off x="1682582" y="2987367"/>
            <a:ext cx="963518" cy="73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err="1" smtClean="0"/>
              <a:t>PoC</a:t>
            </a:r>
            <a:r>
              <a:rPr lang="en-CA" sz="1400" dirty="0" smtClean="0"/>
              <a:t> Model</a:t>
            </a:r>
            <a:endParaRPr lang="en-CA" sz="1400" dirty="0"/>
          </a:p>
        </p:txBody>
      </p:sp>
      <p:sp>
        <p:nvSpPr>
          <p:cNvPr id="7" name="Rounded Rectangle 6"/>
          <p:cNvSpPr/>
          <p:nvPr/>
        </p:nvSpPr>
        <p:spPr>
          <a:xfrm>
            <a:off x="3230162" y="2187438"/>
            <a:ext cx="2671907" cy="2330132"/>
          </a:xfrm>
          <a:prstGeom prst="roundRect">
            <a:avLst/>
          </a:pr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CA" sz="1400" dirty="0" smtClean="0"/>
              <a:t>Transition to Production</a:t>
            </a:r>
            <a:endParaRPr lang="en-CA" sz="1400" dirty="0"/>
          </a:p>
        </p:txBody>
      </p:sp>
      <p:sp>
        <p:nvSpPr>
          <p:cNvPr id="8" name="Rounded Rectangle 7"/>
          <p:cNvSpPr/>
          <p:nvPr/>
        </p:nvSpPr>
        <p:spPr>
          <a:xfrm>
            <a:off x="6199950" y="2187438"/>
            <a:ext cx="2671907" cy="2330132"/>
          </a:xfrm>
          <a:prstGeom prst="roundRect">
            <a:avLst/>
          </a:prstGeom>
          <a:solidFill>
            <a:schemeClr val="bg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CA" sz="1400" dirty="0" smtClean="0"/>
              <a:t>Production</a:t>
            </a:r>
            <a:endParaRPr lang="en-CA" sz="1400" dirty="0"/>
          </a:p>
        </p:txBody>
      </p:sp>
      <p:sp>
        <p:nvSpPr>
          <p:cNvPr id="9" name="Rectangle 8"/>
          <p:cNvSpPr/>
          <p:nvPr/>
        </p:nvSpPr>
        <p:spPr>
          <a:xfrm>
            <a:off x="4084356" y="2593657"/>
            <a:ext cx="963518" cy="73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Scaling up Model</a:t>
            </a:r>
            <a:endParaRPr lang="en-CA" sz="1400" dirty="0"/>
          </a:p>
          <a:p>
            <a:pPr algn="ctr"/>
            <a:r>
              <a:rPr lang="en-CA" sz="1400" dirty="0" smtClean="0"/>
              <a:t> to Prod</a:t>
            </a:r>
            <a:endParaRPr lang="en-CA" sz="1400" dirty="0"/>
          </a:p>
        </p:txBody>
      </p:sp>
      <p:sp>
        <p:nvSpPr>
          <p:cNvPr id="10" name="Rectangle 9"/>
          <p:cNvSpPr/>
          <p:nvPr/>
        </p:nvSpPr>
        <p:spPr>
          <a:xfrm>
            <a:off x="4084356" y="3617526"/>
            <a:ext cx="963518" cy="73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Pilot/ Parallel</a:t>
            </a:r>
            <a:endParaRPr lang="en-CA" sz="1400" dirty="0"/>
          </a:p>
        </p:txBody>
      </p:sp>
      <p:sp>
        <p:nvSpPr>
          <p:cNvPr id="11" name="Rectangle 10"/>
          <p:cNvSpPr/>
          <p:nvPr/>
        </p:nvSpPr>
        <p:spPr>
          <a:xfrm>
            <a:off x="7054143" y="2981665"/>
            <a:ext cx="1023055" cy="730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Production</a:t>
            </a:r>
            <a:endParaRPr lang="en-CA" sz="1400" dirty="0"/>
          </a:p>
        </p:txBody>
      </p:sp>
      <p:cxnSp>
        <p:nvCxnSpPr>
          <p:cNvPr id="12" name="Elbow Connector 11"/>
          <p:cNvCxnSpPr>
            <a:stCxn id="5" idx="3"/>
            <a:endCxn id="6" idx="1"/>
          </p:cNvCxnSpPr>
          <p:nvPr/>
        </p:nvCxnSpPr>
        <p:spPr>
          <a:xfrm>
            <a:off x="1486016" y="3352503"/>
            <a:ext cx="196566" cy="127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3"/>
            <a:endCxn id="9" idx="1"/>
          </p:cNvCxnSpPr>
          <p:nvPr/>
        </p:nvCxnSpPr>
        <p:spPr>
          <a:xfrm flipV="1">
            <a:off x="2646100" y="2958793"/>
            <a:ext cx="1438256" cy="39371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10" idx="1"/>
          </p:cNvCxnSpPr>
          <p:nvPr/>
        </p:nvCxnSpPr>
        <p:spPr>
          <a:xfrm>
            <a:off x="3345535" y="3365203"/>
            <a:ext cx="738821" cy="617459"/>
          </a:xfrm>
          <a:prstGeom prst="bentConnector3">
            <a:avLst>
              <a:gd name="adj1" fmla="val 2299"/>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3"/>
            <a:endCxn id="11" idx="1"/>
          </p:cNvCxnSpPr>
          <p:nvPr/>
        </p:nvCxnSpPr>
        <p:spPr>
          <a:xfrm>
            <a:off x="5047874" y="2958793"/>
            <a:ext cx="2006269" cy="388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 idx="3"/>
            <a:endCxn id="11" idx="1"/>
          </p:cNvCxnSpPr>
          <p:nvPr/>
        </p:nvCxnSpPr>
        <p:spPr>
          <a:xfrm flipV="1">
            <a:off x="5047874" y="3346801"/>
            <a:ext cx="2006269" cy="635861"/>
          </a:xfrm>
          <a:prstGeom prst="bentConnector3">
            <a:avLst>
              <a:gd name="adj1" fmla="val 50000"/>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2691568" y="2859863"/>
            <a:ext cx="854194" cy="985278"/>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smtClean="0"/>
              <a:t>Review</a:t>
            </a:r>
            <a:endParaRPr lang="en-CA" sz="1400" dirty="0"/>
          </a:p>
        </p:txBody>
      </p:sp>
      <p:sp>
        <p:nvSpPr>
          <p:cNvPr id="18" name="Diamond 17"/>
          <p:cNvSpPr/>
          <p:nvPr/>
        </p:nvSpPr>
        <p:spPr>
          <a:xfrm>
            <a:off x="5623912" y="2859863"/>
            <a:ext cx="854194" cy="985278"/>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smtClean="0"/>
              <a:t>Review</a:t>
            </a:r>
            <a:endParaRPr lang="en-CA" sz="1400" dirty="0"/>
          </a:p>
        </p:txBody>
      </p:sp>
      <p:cxnSp>
        <p:nvCxnSpPr>
          <p:cNvPr id="19" name="Straight Arrow Connector 18"/>
          <p:cNvCxnSpPr>
            <a:stCxn id="10" idx="0"/>
            <a:endCxn id="9" idx="2"/>
          </p:cNvCxnSpPr>
          <p:nvPr/>
        </p:nvCxnSpPr>
        <p:spPr>
          <a:xfrm flipV="1">
            <a:off x="4566115" y="3323929"/>
            <a:ext cx="0" cy="29359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7" idx="2"/>
            <a:endCxn id="6" idx="2"/>
          </p:cNvCxnSpPr>
          <p:nvPr/>
        </p:nvCxnSpPr>
        <p:spPr>
          <a:xfrm rot="5400000" flipH="1">
            <a:off x="2577752" y="3304229"/>
            <a:ext cx="127502" cy="954324"/>
          </a:xfrm>
          <a:prstGeom prst="bentConnector3">
            <a:avLst>
              <a:gd name="adj1" fmla="val -16099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0374" y="1297228"/>
            <a:ext cx="6767109" cy="523220"/>
          </a:xfrm>
          <a:prstGeom prst="rect">
            <a:avLst/>
          </a:prstGeom>
          <a:noFill/>
        </p:spPr>
        <p:txBody>
          <a:bodyPr wrap="none" rtlCol="0">
            <a:spAutoFit/>
          </a:bodyPr>
          <a:lstStyle/>
          <a:p>
            <a:r>
              <a:rPr lang="en-CA" sz="2800" dirty="0" smtClean="0"/>
              <a:t>High level </a:t>
            </a:r>
            <a:r>
              <a:rPr lang="en-CA" sz="2800" smtClean="0"/>
              <a:t>steps </a:t>
            </a:r>
            <a:r>
              <a:rPr lang="en-CA" sz="2800" smtClean="0"/>
              <a:t>from </a:t>
            </a:r>
            <a:r>
              <a:rPr lang="en-CA" sz="2800" dirty="0" smtClean="0"/>
              <a:t>Inception to Production</a:t>
            </a:r>
            <a:endParaRPr lang="en-CA" sz="2800" dirty="0"/>
          </a:p>
        </p:txBody>
      </p:sp>
      <p:sp>
        <p:nvSpPr>
          <p:cNvPr id="22" name="TextBox 21"/>
          <p:cNvSpPr txBox="1"/>
          <p:nvPr/>
        </p:nvSpPr>
        <p:spPr>
          <a:xfrm>
            <a:off x="8746434" y="5637475"/>
            <a:ext cx="1240404" cy="369332"/>
          </a:xfrm>
          <a:prstGeom prst="rect">
            <a:avLst/>
          </a:prstGeom>
          <a:noFill/>
        </p:spPr>
        <p:txBody>
          <a:bodyPr wrap="square" rtlCol="0">
            <a:spAutoFit/>
          </a:bodyPr>
          <a:lstStyle/>
          <a:p>
            <a:r>
              <a:rPr lang="en-CA" dirty="0" smtClean="0"/>
              <a:t>8</a:t>
            </a:r>
            <a:endParaRPr lang="en-CA" dirty="0"/>
          </a:p>
        </p:txBody>
      </p:sp>
    </p:spTree>
    <p:extLst>
      <p:ext uri="{BB962C8B-B14F-4D97-AF65-F5344CB8AC3E}">
        <p14:creationId xmlns:p14="http://schemas.microsoft.com/office/powerpoint/2010/main" val="3383791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63315" y="908610"/>
            <a:ext cx="6966774" cy="936104"/>
          </a:xfrm>
        </p:spPr>
        <p:txBody>
          <a:bodyPr>
            <a:normAutofit fontScale="90000"/>
          </a:bodyPr>
          <a:lstStyle/>
          <a:p>
            <a:r>
              <a:rPr lang="en-CA" sz="3600" dirty="0">
                <a:latin typeface="+mn-lt"/>
              </a:rPr>
              <a:t>Freight Trucking Statistical Program (FTS)</a:t>
            </a:r>
            <a:r>
              <a:rPr lang="en-CA" sz="3500" dirty="0">
                <a:latin typeface="+mn-lt"/>
              </a:rPr>
              <a:t/>
            </a:r>
            <a:br>
              <a:rPr lang="en-CA" sz="3500" dirty="0">
                <a:latin typeface="+mn-lt"/>
              </a:rPr>
            </a:br>
            <a:r>
              <a:rPr lang="en-CA" sz="3500" dirty="0" smtClean="0">
                <a:solidFill>
                  <a:schemeClr val="tx1"/>
                </a:solidFill>
              </a:rPr>
              <a:t>Idea/Proble</a:t>
            </a:r>
            <a:r>
              <a:rPr lang="en-CA" sz="3500" dirty="0" smtClean="0"/>
              <a:t>m</a:t>
            </a:r>
            <a:endParaRPr lang="fr-CA" sz="3500" dirty="0">
              <a:solidFill>
                <a:schemeClr val="tx1"/>
              </a:solidFill>
            </a:endParaRPr>
          </a:p>
        </p:txBody>
      </p:sp>
      <p:sp>
        <p:nvSpPr>
          <p:cNvPr id="2" name="TextBox 1"/>
          <p:cNvSpPr txBox="1"/>
          <p:nvPr/>
        </p:nvSpPr>
        <p:spPr>
          <a:xfrm>
            <a:off x="540223" y="1982713"/>
            <a:ext cx="8402810" cy="4093428"/>
          </a:xfrm>
          <a:prstGeom prst="rect">
            <a:avLst/>
          </a:prstGeom>
          <a:noFill/>
        </p:spPr>
        <p:txBody>
          <a:bodyPr wrap="square" rtlCol="0">
            <a:spAutoFit/>
          </a:bodyPr>
          <a:lstStyle/>
          <a:p>
            <a:r>
              <a:rPr lang="en-CA" sz="2000" dirty="0" smtClean="0"/>
              <a:t>The Freight Trucking Statistical Program (FTS) came to us with a problem</a:t>
            </a:r>
          </a:p>
          <a:p>
            <a:pPr marL="285750" indent="-285750">
              <a:buFont typeface="Arial" panose="020B0604020202020204" pitchFamily="34" charset="0"/>
              <a:buChar char="•"/>
            </a:pPr>
            <a:r>
              <a:rPr lang="en-CA" sz="2000" dirty="0" smtClean="0"/>
              <a:t>They wanted to modernize </a:t>
            </a:r>
            <a:r>
              <a:rPr lang="en-CA" sz="2000" dirty="0"/>
              <a:t>from a survey first model to a administrative data first model</a:t>
            </a:r>
            <a:r>
              <a:rPr lang="en-CA" sz="2000" dirty="0" smtClean="0"/>
              <a:t>. </a:t>
            </a:r>
          </a:p>
          <a:p>
            <a:pPr marL="800100" lvl="1" indent="-342900">
              <a:buFont typeface="Wingdings" panose="05000000000000000000" pitchFamily="2" charset="2"/>
              <a:buChar char="Ø"/>
            </a:pPr>
            <a:r>
              <a:rPr lang="en-CA" sz="2000" dirty="0" smtClean="0"/>
              <a:t>They currently have 5 companies that submit their shipping documents electronically and over a thousand that are surveyed but they want to get as many companies submitting their shipping documents electronically as possible. Their aim is a 100 companies the first year. </a:t>
            </a:r>
            <a:endParaRPr lang="en-CA" sz="2000" dirty="0"/>
          </a:p>
          <a:p>
            <a:pPr marL="285750" indent="-285750">
              <a:buFont typeface="Arial" panose="020B0604020202020204" pitchFamily="34" charset="0"/>
              <a:buChar char="•"/>
            </a:pPr>
            <a:r>
              <a:rPr lang="en-CA" sz="2000" dirty="0"/>
              <a:t>Their current system for classifying the description of the transported products to Standard Classification of Transported Goods (SCTG) is no longer being supported </a:t>
            </a:r>
          </a:p>
          <a:p>
            <a:pPr marL="285750" indent="-285750">
              <a:buFont typeface="Arial" panose="020B0604020202020204" pitchFamily="34" charset="0"/>
              <a:buChar char="•"/>
            </a:pPr>
            <a:r>
              <a:rPr lang="en-CA" sz="2000" dirty="0"/>
              <a:t>Current system </a:t>
            </a:r>
            <a:r>
              <a:rPr lang="en-CA" sz="2000" dirty="0" smtClean="0"/>
              <a:t>requires </a:t>
            </a:r>
            <a:r>
              <a:rPr lang="en-CA" sz="2000" dirty="0"/>
              <a:t>a significant amount of manually fixing the codes. </a:t>
            </a:r>
          </a:p>
          <a:p>
            <a:pPr marL="285750" indent="-285750">
              <a:buFont typeface="Arial" panose="020B0604020202020204" pitchFamily="34" charset="0"/>
              <a:buChar char="•"/>
            </a:pPr>
            <a:r>
              <a:rPr lang="en-CA" sz="2000" dirty="0"/>
              <a:t>They needed a new method to classify an increased volume of products more efficiently and with greater accuracy.</a:t>
            </a:r>
          </a:p>
        </p:txBody>
      </p:sp>
      <p:sp>
        <p:nvSpPr>
          <p:cNvPr id="6" name="TextBox 5"/>
          <p:cNvSpPr txBox="1"/>
          <p:nvPr/>
        </p:nvSpPr>
        <p:spPr>
          <a:xfrm>
            <a:off x="8746434" y="5637475"/>
            <a:ext cx="1240404" cy="369332"/>
          </a:xfrm>
          <a:prstGeom prst="rect">
            <a:avLst/>
          </a:prstGeom>
          <a:noFill/>
        </p:spPr>
        <p:txBody>
          <a:bodyPr wrap="square" rtlCol="0">
            <a:spAutoFit/>
          </a:bodyPr>
          <a:lstStyle/>
          <a:p>
            <a:r>
              <a:rPr lang="en-CA" dirty="0" smtClean="0"/>
              <a:t>9</a:t>
            </a:r>
            <a:endParaRPr lang="en-CA" dirty="0"/>
          </a:p>
        </p:txBody>
      </p:sp>
    </p:spTree>
    <p:extLst>
      <p:ext uri="{BB962C8B-B14F-4D97-AF65-F5344CB8AC3E}">
        <p14:creationId xmlns:p14="http://schemas.microsoft.com/office/powerpoint/2010/main" val="12887781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2418859|-7487713|-3590342|-8882056|-11579569|Statistics Canada&quot;,&quot;Id&quot;:&quot;5cb4ab83374638436c95e404&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11.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12.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13.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14.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15.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16.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17.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18.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19.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2.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20.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21.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22.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23.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24.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25.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26.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27.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28.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29.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0.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1.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2.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3.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4.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5.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6.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37.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38.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39.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4.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40.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Lst>
</file>

<file path=ppt/tags/tag5.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6.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7.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ags/tag8.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
</p:tagLst>
</file>

<file path=ppt/tags/tag9.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67924</TotalTime>
  <Words>3172</Words>
  <Application>Microsoft Office PowerPoint</Application>
  <PresentationFormat>On-screen Show (4:3)</PresentationFormat>
  <Paragraphs>426</Paragraphs>
  <Slides>39</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Black</vt:lpstr>
      <vt:lpstr>Calibri</vt:lpstr>
      <vt:lpstr>Calibri Light</vt:lpstr>
      <vt:lpstr>Cambria Math</vt:lpstr>
      <vt:lpstr>Century Gothic</vt:lpstr>
      <vt:lpstr>Courier New</vt:lpstr>
      <vt:lpstr>Wingdings</vt:lpstr>
      <vt:lpstr>Office Theme</vt:lpstr>
      <vt:lpstr>The Data Science Accelerator and AI applications  </vt:lpstr>
      <vt:lpstr>Outline</vt:lpstr>
      <vt:lpstr>DATA SCIENCE ACCELERATOR (DSA)</vt:lpstr>
      <vt:lpstr>THE DSA …</vt:lpstr>
      <vt:lpstr>HYBRID HUB AND SPOKE MODEL </vt:lpstr>
      <vt:lpstr>TYPES OF APPLICATIONS</vt:lpstr>
      <vt:lpstr>TYPES OF DATA</vt:lpstr>
      <vt:lpstr>PowerPoint Presentation</vt:lpstr>
      <vt:lpstr>Freight Trucking Statistical Program (FTS) Idea/Problem</vt:lpstr>
      <vt:lpstr>Freight Trucking Statistical Program (FTS) Mode 2- Proof of Concept</vt:lpstr>
      <vt:lpstr>Freight Trucking Statistical Program (FTS) Mode 1 -Transition to Production</vt:lpstr>
      <vt:lpstr>Freight Trucking Statistical Program (FTS) Mode 1-Transition to Production (Pilot)</vt:lpstr>
      <vt:lpstr>Freight Trucking Statistical Program (FTS) Production</vt:lpstr>
      <vt:lpstr>PowerPoint Presentation</vt:lpstr>
      <vt:lpstr>THANK YOU!</vt:lpstr>
      <vt:lpstr>Appendix A: List of current projects</vt:lpstr>
      <vt:lpstr>Appendix B: Machine Learning for Trucking Commodity Origin and Destination Survey </vt:lpstr>
      <vt:lpstr>Machine Learning for Trucking Commodity Origin and Destination Survey    </vt:lpstr>
      <vt:lpstr>Trucking Commodity Origin-Destination (TCOD) Survey</vt:lpstr>
      <vt:lpstr>Trucking Commodity Origin-Destination (TCOD) Survey</vt:lpstr>
      <vt:lpstr>Product Text Descriptions</vt:lpstr>
      <vt:lpstr>Standard Classification of Transported Goods</vt:lpstr>
      <vt:lpstr>Data Available</vt:lpstr>
      <vt:lpstr>K-Fold Cross Validation</vt:lpstr>
      <vt:lpstr>Bag of Words Model</vt:lpstr>
      <vt:lpstr>Character n-grams</vt:lpstr>
      <vt:lpstr>XGBoost Model with Linear Base Learners</vt:lpstr>
      <vt:lpstr>An Example</vt:lpstr>
      <vt:lpstr>An Example</vt:lpstr>
      <vt:lpstr>Regularization</vt:lpstr>
      <vt:lpstr>Training the Model</vt:lpstr>
      <vt:lpstr>Fixing the Dataset</vt:lpstr>
      <vt:lpstr>Fixing the Dataset</vt:lpstr>
      <vt:lpstr>Results Obtained</vt:lpstr>
      <vt:lpstr>Hyperparameters Used</vt:lpstr>
      <vt:lpstr>Going into Production</vt:lpstr>
      <vt:lpstr>Transfer to New Companies</vt:lpstr>
      <vt:lpstr>Additional Opportunities</vt:lpstr>
      <vt:lpstr>THANK YOU!</vt:lpstr>
    </vt:vector>
  </TitlesOfParts>
  <Company>StatCan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Ritter, Christian - ESD/DSE</dc:creator>
  <cp:lastModifiedBy>Administrator</cp:lastModifiedBy>
  <cp:revision>1021</cp:revision>
  <cp:lastPrinted>2019-01-24T17:54:58Z</cp:lastPrinted>
  <dcterms:created xsi:type="dcterms:W3CDTF">2018-05-09T13:20:58Z</dcterms:created>
  <dcterms:modified xsi:type="dcterms:W3CDTF">2019-04-29T20:56:07Z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-1663425230</vt:i4>
  </property>
  <property fmtid="{D5CDD505-2E9C-101B-9397-08002B2CF9AE}" pid="3" name="_NewReviewCycle">
    <vt:lpwstr/>
  </property>
  <property fmtid="{D5CDD505-2E9C-101B-9397-08002B2CF9AE}" pid="4" name="_EmailSubject">
    <vt:lpwstr>For discussion: StatsCan overview for Data and AI stream?</vt:lpwstr>
  </property>
  <property fmtid="{D5CDD505-2E9C-101B-9397-08002B2CF9AE}" pid="5" name="_AuthorEmail">
    <vt:lpwstr>claudia.sanmartin@canada.ca</vt:lpwstr>
  </property>
  <property fmtid="{D5CDD505-2E9C-101B-9397-08002B2CF9AE}" pid="6" name="_AuthorEmailDisplayName">
    <vt:lpwstr>Sanmartin, Claudia (STATCAN)</vt:lpwstr>
  </property>
  <property fmtid="{D5CDD505-2E9C-101B-9397-08002B2CF9AE}" pid="7" name="_PreviousAdHocReviewCycleID">
    <vt:i4>1189014571</vt:i4>
  </property>
</Properties>
</file>