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regular r:id="rId17"/>
      <p:bold r:id="rId18"/>
      <p:italic r:id="rId19"/>
      <p:boldItalic r:id="rId20"/>
    </p:embeddedFont>
    <p:embeddedFont>
      <p:font typeface="Raleway"/>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85" autoAdjust="0"/>
    <p:restoredTop sz="94660"/>
  </p:normalViewPr>
  <p:slideViewPr>
    <p:cSldViewPr snapToGrid="0">
      <p:cViewPr varScale="1">
        <p:scale>
          <a:sx n="143" d="100"/>
          <a:sy n="143" d="100"/>
        </p:scale>
        <p:origin x="1407" y="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659465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223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08aa6d46b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08aa6d46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138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08aa6d46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08aa6d46b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570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08aa6d46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08aa6d46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384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08aa6d46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08aa6d46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661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08aa6d4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08aa6d4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003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08aa6d46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08aa6d46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08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095f5d7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095f5d7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96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08aa6d46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08aa6d46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71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08aa6d46b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08aa6d46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359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8aa6d46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8aa6d46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423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08aa6d46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08aa6d46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836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08aa6d46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08aa6d46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770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08aa6d46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08aa6d46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82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custDataLst>
              <p:tags r:id="rId1"/>
            </p:custDataLst>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Introduction</a:t>
            </a:r>
          </a:p>
        </p:txBody>
      </p:sp>
      <p:sp>
        <p:nvSpPr>
          <p:cNvPr id="73" name="Google Shape;73;p13"/>
          <p:cNvSpPr txBox="1">
            <a:spLocks noGrp="1"/>
          </p:cNvSpPr>
          <p:nvPr>
            <p:ph type="subTitle" idx="1"/>
            <p:custDataLst>
              <p:tags r:id="rId2"/>
            </p:custDataLst>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r>
              <a:rPr lang="fr-CA" b="1" dirty="0"/>
              <a:t>La </a:t>
            </a:r>
            <a:r>
              <a:rPr lang="fr-CA" b="1" dirty="0" smtClean="0"/>
              <a:t>série </a:t>
            </a:r>
            <a:r>
              <a:rPr lang="fr-CA" b="1" dirty="0"/>
              <a:t>Excellence </a:t>
            </a:r>
            <a:r>
              <a:rPr lang="fr-CA" b="1" dirty="0" smtClean="0"/>
              <a:t>de l’Académie </a:t>
            </a:r>
            <a:r>
              <a:rPr lang="fr-CA" b="1" dirty="0"/>
              <a:t>du numérique de l’EFPC - Conception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11 avril 2019</a:t>
            </a:r>
          </a:p>
          <a:p>
            <a:pPr marL="0" lvl="0" indent="0" algn="l" rtl="0">
              <a:spcBef>
                <a:spcPts val="0"/>
              </a:spcBef>
              <a:spcAft>
                <a:spcPts val="0"/>
              </a:spcAft>
              <a:buNone/>
            </a:pPr>
            <a:r>
              <a:rPr lang="fr-CA" dirty="0"/>
              <a:t>Développement de prototypes</a:t>
            </a:r>
          </a:p>
          <a:p>
            <a:pPr marL="0" lvl="0" indent="0" algn="l" rtl="0">
              <a:spcBef>
                <a:spcPts val="0"/>
              </a:spcBef>
              <a:spcAft>
                <a:spcPts val="0"/>
              </a:spcAft>
              <a:buNone/>
            </a:pPr>
            <a:r>
              <a:rPr lang="fr-CA" b="0" dirty="0"/>
              <a:t>Chuma Asuzu</a:t>
            </a:r>
          </a:p>
        </p:txBody>
      </p:sp>
      <p:sp>
        <p:nvSpPr>
          <p:cNvPr id="132" name="Google Shape;132;p22"/>
          <p:cNvSpPr txBox="1">
            <a:spLocks noGrp="1"/>
          </p:cNvSpPr>
          <p:nvPr>
            <p:ph type="body" idx="1"/>
            <p:custDataLst>
              <p:tags r:id="rId2"/>
            </p:custDataLst>
          </p:nvPr>
        </p:nvSpPr>
        <p:spPr>
          <a:xfrm>
            <a:off x="2410112" y="2277401"/>
            <a:ext cx="6148672"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CA" dirty="0">
                <a:highlight>
                  <a:srgbClr val="FFFFFF"/>
                </a:highlight>
                <a:latin typeface="Arial"/>
                <a:ea typeface="Arial"/>
                <a:cs typeface="Arial"/>
                <a:sym typeface="Arial"/>
              </a:rPr>
              <a:t>Vous comprendrez les différents types de prototypes et serez en mesure </a:t>
            </a:r>
            <a:r>
              <a:rPr lang="fr-CA" dirty="0" smtClean="0">
                <a:highlight>
                  <a:srgbClr val="FFFFFF"/>
                </a:highlight>
                <a:latin typeface="Arial"/>
                <a:ea typeface="Arial"/>
                <a:cs typeface="Arial"/>
                <a:sym typeface="Arial"/>
              </a:rPr>
              <a:t>d’en </a:t>
            </a:r>
            <a:r>
              <a:rPr lang="fr-CA" dirty="0">
                <a:highlight>
                  <a:srgbClr val="FFFFFF"/>
                </a:highlight>
                <a:latin typeface="Arial"/>
                <a:ea typeface="Arial"/>
                <a:cs typeface="Arial"/>
                <a:sym typeface="Arial"/>
              </a:rPr>
              <a:t>développer </a:t>
            </a:r>
            <a:r>
              <a:rPr lang="fr-CA" dirty="0" smtClean="0">
                <a:highlight>
                  <a:srgbClr val="FFFFFF"/>
                </a:highlight>
                <a:latin typeface="Arial"/>
                <a:ea typeface="Arial"/>
                <a:cs typeface="Arial"/>
                <a:sym typeface="Arial"/>
              </a:rPr>
              <a:t>à </a:t>
            </a:r>
            <a:r>
              <a:rPr lang="fr-CA" dirty="0">
                <a:highlight>
                  <a:srgbClr val="FFFFFF"/>
                </a:highlight>
                <a:latin typeface="Arial"/>
                <a:ea typeface="Arial"/>
                <a:cs typeface="Arial"/>
                <a:sym typeface="Arial"/>
              </a:rPr>
              <a:t>la fin de la </a:t>
            </a:r>
            <a:r>
              <a:rPr lang="fr-CA" dirty="0" smtClean="0">
                <a:highlight>
                  <a:srgbClr val="FFFFFF"/>
                </a:highlight>
                <a:latin typeface="Arial"/>
                <a:ea typeface="Arial"/>
                <a:cs typeface="Arial"/>
                <a:sym typeface="Arial"/>
              </a:rPr>
              <a:t>séance. </a:t>
            </a:r>
            <a:endParaRPr lang="fr-CA" dirty="0">
              <a:highlight>
                <a:srgbClr val="FFFFFF"/>
              </a:highlight>
              <a:latin typeface="Arial"/>
              <a:ea typeface="Arial"/>
              <a:cs typeface="Arial"/>
              <a:sym typeface="Arial"/>
            </a:endParaRPr>
          </a:p>
        </p:txBody>
      </p:sp>
      <p:sp>
        <p:nvSpPr>
          <p:cNvPr id="133" name="Google Shape;133;p22"/>
          <p:cNvSpPr txBox="1"/>
          <p:nvPr>
            <p:custDataLst>
              <p:tags r:id="rId3"/>
            </p:custDataLst>
          </p:nvPr>
        </p:nvSpPr>
        <p:spPr>
          <a:xfrm>
            <a:off x="728225" y="52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custDataLst>
              <p:tags r:id="rId1"/>
            </p:custDataLst>
          </p:nvPr>
        </p:nvSpPr>
        <p:spPr>
          <a:xfrm>
            <a:off x="2400250" y="575949"/>
            <a:ext cx="5765342" cy="17969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18 avril 2019 (avant-midi)</a:t>
            </a:r>
          </a:p>
          <a:p>
            <a:pPr marL="0" lvl="0" indent="0" algn="l" rtl="0">
              <a:spcBef>
                <a:spcPts val="0"/>
              </a:spcBef>
              <a:spcAft>
                <a:spcPts val="0"/>
              </a:spcAft>
              <a:buNone/>
            </a:pPr>
            <a:r>
              <a:rPr lang="fr-CA" dirty="0"/>
              <a:t>Conception d’interactions et de l’interface utilisateur</a:t>
            </a:r>
          </a:p>
          <a:p>
            <a:pPr marL="0" lvl="0" indent="0" algn="l" rtl="0">
              <a:spcBef>
                <a:spcPts val="0"/>
              </a:spcBef>
              <a:spcAft>
                <a:spcPts val="0"/>
              </a:spcAft>
              <a:buNone/>
            </a:pPr>
            <a:r>
              <a:rPr lang="fr-CA" b="0" dirty="0"/>
              <a:t>Eman El-Fayomi</a:t>
            </a:r>
          </a:p>
        </p:txBody>
      </p:sp>
      <p:sp>
        <p:nvSpPr>
          <p:cNvPr id="139" name="Google Shape;139;p23"/>
          <p:cNvSpPr txBox="1">
            <a:spLocks noGrp="1"/>
          </p:cNvSpPr>
          <p:nvPr>
            <p:ph type="body" idx="1"/>
            <p:custDataLst>
              <p:tags r:id="rId2"/>
            </p:custDataLst>
          </p:nvPr>
        </p:nvSpPr>
        <p:spPr>
          <a:xfrm>
            <a:off x="2410112" y="2770631"/>
            <a:ext cx="6321600" cy="2509169"/>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Arial"/>
              <a:buChar char="●"/>
            </a:pPr>
            <a:r>
              <a:rPr lang="fr-CA" dirty="0">
                <a:latin typeface="Arial"/>
                <a:ea typeface="Arial"/>
                <a:cs typeface="Arial"/>
                <a:sym typeface="Arial"/>
              </a:rPr>
              <a:t>Langage visuel 101</a:t>
            </a:r>
          </a:p>
          <a:p>
            <a:pPr marL="457200" lvl="0" indent="-342900" algn="l" rtl="0">
              <a:lnSpc>
                <a:spcPct val="100000"/>
              </a:lnSpc>
              <a:spcBef>
                <a:spcPts val="0"/>
              </a:spcBef>
              <a:spcAft>
                <a:spcPts val="0"/>
              </a:spcAft>
              <a:buSzPts val="1800"/>
              <a:buFont typeface="Arial"/>
              <a:buChar char="●"/>
            </a:pPr>
            <a:r>
              <a:rPr lang="fr-CA" dirty="0">
                <a:latin typeface="Arial"/>
                <a:ea typeface="Arial"/>
                <a:cs typeface="Arial"/>
                <a:sym typeface="Arial"/>
              </a:rPr>
              <a:t>Pratiques exemplaires en matière de conception d’interfaces</a:t>
            </a:r>
          </a:p>
          <a:p>
            <a:pPr marL="457200" lvl="0" indent="-342900" algn="l" rtl="0">
              <a:lnSpc>
                <a:spcPct val="100000"/>
              </a:lnSpc>
              <a:spcBef>
                <a:spcPts val="0"/>
              </a:spcBef>
              <a:spcAft>
                <a:spcPts val="0"/>
              </a:spcAft>
              <a:buSzPts val="1800"/>
              <a:buFont typeface="Arial"/>
              <a:buChar char="●"/>
            </a:pPr>
            <a:r>
              <a:rPr lang="fr-CA" dirty="0">
                <a:latin typeface="Arial"/>
                <a:ea typeface="Arial"/>
                <a:cs typeface="Arial"/>
                <a:sym typeface="Arial"/>
              </a:rPr>
              <a:t>Conception d’interactions 101</a:t>
            </a:r>
          </a:p>
        </p:txBody>
      </p:sp>
      <p:sp>
        <p:nvSpPr>
          <p:cNvPr id="140" name="Google Shape;140;p23"/>
          <p:cNvSpPr txBox="1"/>
          <p:nvPr>
            <p:custDataLst>
              <p:tags r:id="rId3"/>
            </p:custDataLst>
          </p:nvPr>
        </p:nvSpPr>
        <p:spPr>
          <a:xfrm>
            <a:off x="728225" y="52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18 avril 2019 (après-midi)</a:t>
            </a:r>
          </a:p>
          <a:p>
            <a:pPr marL="0" lvl="0" indent="0" algn="l" rtl="0">
              <a:spcBef>
                <a:spcPts val="0"/>
              </a:spcBef>
              <a:spcAft>
                <a:spcPts val="0"/>
              </a:spcAft>
              <a:buNone/>
            </a:pPr>
            <a:r>
              <a:rPr lang="fr-CA" dirty="0"/>
              <a:t>Visualisation des données</a:t>
            </a:r>
          </a:p>
          <a:p>
            <a:pPr marL="0" lvl="0" indent="0" algn="l" rtl="0">
              <a:spcBef>
                <a:spcPts val="0"/>
              </a:spcBef>
              <a:spcAft>
                <a:spcPts val="0"/>
              </a:spcAft>
              <a:buNone/>
            </a:pPr>
            <a:r>
              <a:rPr lang="fr-CA" b="0" dirty="0"/>
              <a:t>Eman El-Fayomi</a:t>
            </a:r>
          </a:p>
        </p:txBody>
      </p:sp>
      <p:sp>
        <p:nvSpPr>
          <p:cNvPr id="146" name="Google Shape;146;p24"/>
          <p:cNvSpPr txBox="1">
            <a:spLocks noGrp="1"/>
          </p:cNvSpPr>
          <p:nvPr>
            <p:ph type="body" idx="1"/>
            <p:custDataLst>
              <p:tags r:id="rId2"/>
            </p:custDataLst>
          </p:nvPr>
        </p:nvSpPr>
        <p:spPr>
          <a:xfrm>
            <a:off x="2410112" y="2277401"/>
            <a:ext cx="6321600" cy="30024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Créer des histoires fascinantes </a:t>
            </a:r>
            <a:r>
              <a:rPr lang="fr-CA" sz="1200" dirty="0" smtClean="0">
                <a:latin typeface="Arial"/>
                <a:ea typeface="Arial"/>
                <a:cs typeface="Arial"/>
                <a:sym typeface="Arial"/>
              </a:rPr>
              <a:t>à l’aide de </a:t>
            </a:r>
            <a:r>
              <a:rPr lang="fr-CA" sz="1200" dirty="0">
                <a:latin typeface="Arial"/>
                <a:ea typeface="Arial"/>
                <a:cs typeface="Arial"/>
                <a:sym typeface="Arial"/>
              </a:rPr>
              <a:t>données</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Visualisation des données 101</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Introduction aux types de données</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Type de graphique et pratiques exemplaires en matière de conception </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Retrouver </a:t>
            </a:r>
            <a:r>
              <a:rPr lang="fr-CA" sz="1200" dirty="0" smtClean="0">
                <a:latin typeface="Arial"/>
                <a:ea typeface="Arial"/>
                <a:cs typeface="Arial"/>
                <a:sym typeface="Arial"/>
              </a:rPr>
              <a:t>l’histoire </a:t>
            </a:r>
            <a:r>
              <a:rPr lang="fr-CA" sz="1200" dirty="0">
                <a:latin typeface="Arial"/>
                <a:ea typeface="Arial"/>
                <a:cs typeface="Arial"/>
                <a:sym typeface="Arial"/>
              </a:rPr>
              <a:t>dans vos données</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Ce qui distingue l’infographie de la visualisation des données</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Outils à code source ouvert pour créer vos propres outils</a:t>
            </a:r>
          </a:p>
        </p:txBody>
      </p:sp>
      <p:sp>
        <p:nvSpPr>
          <p:cNvPr id="147" name="Google Shape;147;p24"/>
          <p:cNvSpPr txBox="1"/>
          <p:nvPr>
            <p:custDataLst>
              <p:tags r:id="rId3"/>
            </p:custDataLst>
          </p:nvPr>
        </p:nvSpPr>
        <p:spPr>
          <a:xfrm>
            <a:off x="728225" y="52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25 avril 2019</a:t>
            </a:r>
          </a:p>
          <a:p>
            <a:pPr marL="0" lvl="0" indent="0" algn="l" rtl="0">
              <a:spcBef>
                <a:spcPts val="0"/>
              </a:spcBef>
              <a:spcAft>
                <a:spcPts val="0"/>
              </a:spcAft>
              <a:buNone/>
            </a:pPr>
            <a:r>
              <a:rPr lang="fr-CA" dirty="0"/>
              <a:t>Alvaro Vargas</a:t>
            </a:r>
          </a:p>
          <a:p>
            <a:pPr marL="0" lvl="0" indent="0" algn="l" rtl="0">
              <a:spcBef>
                <a:spcPts val="0"/>
              </a:spcBef>
              <a:spcAft>
                <a:spcPts val="0"/>
              </a:spcAft>
              <a:buNone/>
            </a:pPr>
            <a:r>
              <a:rPr lang="fr-CA" b="0" dirty="0"/>
              <a:t>Essais de convivialité et agilité</a:t>
            </a:r>
          </a:p>
        </p:txBody>
      </p:sp>
      <p:sp>
        <p:nvSpPr>
          <p:cNvPr id="153" name="Google Shape;153;p25"/>
          <p:cNvSpPr txBox="1">
            <a:spLocks noGrp="1"/>
          </p:cNvSpPr>
          <p:nvPr>
            <p:ph type="body" idx="1"/>
            <p:custDataLst>
              <p:tags r:id="rId2"/>
            </p:custDataLst>
          </p:nvPr>
        </p:nvSpPr>
        <p:spPr>
          <a:xfrm>
            <a:off x="2410112" y="2277401"/>
            <a:ext cx="6321600" cy="30024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Un processus normal pour les essais de convivialité</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Définition du problème</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Définition et analyse de l’auditoire</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Stratégie d’essai et logistique</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Participation de l’auditoire</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Introduction aux types d’essais de convivialité</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Introduction aux principes agiles et de l’expérience utilisateur</a:t>
            </a:r>
          </a:p>
        </p:txBody>
      </p:sp>
      <p:sp>
        <p:nvSpPr>
          <p:cNvPr id="154" name="Google Shape;154;p25"/>
          <p:cNvSpPr txBox="1"/>
          <p:nvPr>
            <p:custDataLst>
              <p:tags r:id="rId3"/>
            </p:custDataLst>
          </p:nvPr>
        </p:nvSpPr>
        <p:spPr>
          <a:xfrm>
            <a:off x="298975" y="53657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custDataLst>
              <p:tags r:id="rId1"/>
            </p:custDataLst>
          </p:nvPr>
        </p:nvSpPr>
        <p:spPr>
          <a:xfrm>
            <a:off x="2400250" y="575950"/>
            <a:ext cx="651515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b="0" dirty="0"/>
              <a:t>Le 2 mai 2019</a:t>
            </a:r>
          </a:p>
          <a:p>
            <a:pPr marL="0" lvl="0" indent="0" algn="l" rtl="0">
              <a:spcBef>
                <a:spcPts val="0"/>
              </a:spcBef>
              <a:spcAft>
                <a:spcPts val="0"/>
              </a:spcAft>
              <a:buNone/>
            </a:pPr>
            <a:r>
              <a:rPr lang="fr-CA" sz="2800" dirty="0"/>
              <a:t>Kayle Hatte</a:t>
            </a:r>
          </a:p>
          <a:p>
            <a:pPr marL="0" lvl="0" indent="0" algn="l" rtl="0">
              <a:spcBef>
                <a:spcPts val="0"/>
              </a:spcBef>
              <a:spcAft>
                <a:spcPts val="0"/>
              </a:spcAft>
              <a:buNone/>
            </a:pPr>
            <a:r>
              <a:rPr lang="fr-CA" sz="2800" b="0" dirty="0"/>
              <a:t>Éthique et normes gouvernementales</a:t>
            </a:r>
          </a:p>
        </p:txBody>
      </p:sp>
      <p:sp>
        <p:nvSpPr>
          <p:cNvPr id="160" name="Google Shape;160;p26"/>
          <p:cNvSpPr txBox="1">
            <a:spLocks noGrp="1"/>
          </p:cNvSpPr>
          <p:nvPr>
            <p:ph type="body" idx="1"/>
            <p:custDataLst>
              <p:tags r:id="rId2"/>
            </p:custDataLst>
          </p:nvPr>
        </p:nvSpPr>
        <p:spPr>
          <a:xfrm>
            <a:off x="2410112" y="2141100"/>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fr-CA" sz="1600" dirty="0" smtClean="0">
                <a:latin typeface="Arial"/>
                <a:ea typeface="Arial"/>
                <a:cs typeface="Arial"/>
                <a:sym typeface="Arial"/>
              </a:rPr>
              <a:t>Vous découvrirez </a:t>
            </a:r>
            <a:r>
              <a:rPr lang="fr-CA" sz="1600" dirty="0">
                <a:latin typeface="Arial"/>
                <a:ea typeface="Arial"/>
                <a:cs typeface="Arial"/>
                <a:sym typeface="Arial"/>
              </a:rPr>
              <a:t>les normes numériques du gouvernement du Canada et la façon de les </a:t>
            </a:r>
            <a:r>
              <a:rPr lang="fr-CA" sz="1600" dirty="0" smtClean="0">
                <a:latin typeface="Arial"/>
                <a:ea typeface="Arial"/>
                <a:cs typeface="Arial"/>
                <a:sym typeface="Arial"/>
              </a:rPr>
              <a:t>appliquer. L’accent sera mis sur </a:t>
            </a:r>
            <a:r>
              <a:rPr lang="fr-CA" sz="1600" dirty="0">
                <a:latin typeface="Arial"/>
                <a:ea typeface="Arial"/>
                <a:cs typeface="Arial"/>
                <a:sym typeface="Arial"/>
              </a:rPr>
              <a:t>l’éthique et les </a:t>
            </a:r>
            <a:r>
              <a:rPr lang="fr-CA" sz="1600">
                <a:latin typeface="Arial"/>
                <a:ea typeface="Arial"/>
                <a:cs typeface="Arial"/>
                <a:sym typeface="Arial"/>
              </a:rPr>
              <a:t>enjeux </a:t>
            </a:r>
            <a:r>
              <a:rPr lang="fr-CA" sz="1600" smtClean="0">
                <a:latin typeface="Arial"/>
                <a:ea typeface="Arial"/>
                <a:cs typeface="Arial"/>
                <a:sym typeface="Arial"/>
              </a:rPr>
              <a:t>connexe.</a:t>
            </a:r>
            <a:endParaRPr lang="fr-CA" sz="1600" dirty="0">
              <a:latin typeface="Arial"/>
              <a:ea typeface="Arial"/>
              <a:cs typeface="Arial"/>
              <a:sym typeface="Arial"/>
            </a:endParaRPr>
          </a:p>
          <a:p>
            <a:pPr marL="0" lvl="0" indent="0" algn="l" rtl="0">
              <a:lnSpc>
                <a:spcPct val="100000"/>
              </a:lnSpc>
              <a:spcBef>
                <a:spcPts val="0"/>
              </a:spcBef>
              <a:spcAft>
                <a:spcPts val="0"/>
              </a:spcAft>
              <a:buClr>
                <a:schemeClr val="dk2"/>
              </a:buClr>
              <a:buSzPts val="1100"/>
              <a:buFont typeface="Arial"/>
              <a:buNone/>
            </a:pPr>
            <a:endParaRPr sz="1600" dirty="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fr-CA" sz="1600" dirty="0">
                <a:latin typeface="Arial"/>
                <a:ea typeface="Arial"/>
                <a:cs typeface="Arial"/>
                <a:sym typeface="Arial"/>
              </a:rPr>
              <a:t>Aperçu des normes numériques</a:t>
            </a:r>
          </a:p>
          <a:p>
            <a:pPr marL="457200" lvl="0" indent="-330200" algn="l" rtl="0">
              <a:lnSpc>
                <a:spcPct val="100000"/>
              </a:lnSpc>
              <a:spcBef>
                <a:spcPts val="0"/>
              </a:spcBef>
              <a:spcAft>
                <a:spcPts val="0"/>
              </a:spcAft>
              <a:buSzPts val="1600"/>
              <a:buFont typeface="Arial"/>
              <a:buChar char="●"/>
            </a:pPr>
            <a:r>
              <a:rPr lang="fr-CA" sz="1600" dirty="0">
                <a:latin typeface="Arial"/>
                <a:ea typeface="Arial"/>
                <a:cs typeface="Arial"/>
                <a:sym typeface="Arial"/>
              </a:rPr>
              <a:t>Ce qu’elles signifient pour vous</a:t>
            </a:r>
          </a:p>
          <a:p>
            <a:pPr marL="457200" lvl="0" indent="-330200" algn="l" rtl="0">
              <a:lnSpc>
                <a:spcPct val="100000"/>
              </a:lnSpc>
              <a:spcBef>
                <a:spcPts val="0"/>
              </a:spcBef>
              <a:spcAft>
                <a:spcPts val="0"/>
              </a:spcAft>
              <a:buSzPts val="1600"/>
              <a:buFont typeface="Arial"/>
              <a:buChar char="●"/>
            </a:pPr>
            <a:r>
              <a:rPr lang="fr-CA" sz="1600" dirty="0">
                <a:latin typeface="Arial"/>
                <a:ea typeface="Arial"/>
                <a:cs typeface="Arial"/>
                <a:sym typeface="Arial"/>
              </a:rPr>
              <a:t>Étude approfondie de l’éthique</a:t>
            </a:r>
          </a:p>
          <a:p>
            <a:pPr marL="457200" lvl="0" indent="-330200" algn="l" rtl="0">
              <a:lnSpc>
                <a:spcPct val="100000"/>
              </a:lnSpc>
              <a:spcBef>
                <a:spcPts val="0"/>
              </a:spcBef>
              <a:spcAft>
                <a:spcPts val="0"/>
              </a:spcAft>
              <a:buSzPts val="1600"/>
              <a:buFont typeface="Arial"/>
              <a:buChar char="●"/>
            </a:pPr>
            <a:r>
              <a:rPr lang="fr-CA" sz="1600" dirty="0">
                <a:latin typeface="Arial"/>
                <a:ea typeface="Arial"/>
                <a:cs typeface="Arial"/>
                <a:sym typeface="Arial"/>
              </a:rPr>
              <a:t>Questions éthiques</a:t>
            </a:r>
          </a:p>
          <a:p>
            <a:pPr marL="457200" lvl="0" indent="-330200" algn="l" rtl="0">
              <a:lnSpc>
                <a:spcPct val="100000"/>
              </a:lnSpc>
              <a:spcBef>
                <a:spcPts val="0"/>
              </a:spcBef>
              <a:spcAft>
                <a:spcPts val="0"/>
              </a:spcAft>
              <a:buSzPts val="1600"/>
              <a:buFont typeface="Arial"/>
              <a:buChar char="●"/>
            </a:pPr>
            <a:r>
              <a:rPr lang="fr-CA" sz="1600" dirty="0">
                <a:latin typeface="Arial"/>
                <a:ea typeface="Arial"/>
                <a:cs typeface="Arial"/>
                <a:sym typeface="Arial"/>
              </a:rPr>
              <a:t>Analyse des propositions de projets du point de vue des normes numériques</a:t>
            </a:r>
          </a:p>
          <a:p>
            <a:pPr marL="0" lvl="0" indent="0" algn="l" rtl="0">
              <a:lnSpc>
                <a:spcPct val="100000"/>
              </a:lnSpc>
              <a:spcBef>
                <a:spcPts val="0"/>
              </a:spcBef>
              <a:spcAft>
                <a:spcPts val="0"/>
              </a:spcAft>
              <a:buNone/>
            </a:pPr>
            <a:endParaRPr sz="1600" dirty="0">
              <a:latin typeface="Arial"/>
              <a:ea typeface="Arial"/>
              <a:cs typeface="Arial"/>
              <a:sym typeface="Arial"/>
            </a:endParaRPr>
          </a:p>
        </p:txBody>
      </p:sp>
      <p:sp>
        <p:nvSpPr>
          <p:cNvPr id="161" name="Google Shape;161;p26"/>
          <p:cNvSpPr txBox="1"/>
          <p:nvPr>
            <p:custDataLst>
              <p:tags r:id="rId3"/>
            </p:custDataLst>
          </p:nvPr>
        </p:nvSpPr>
        <p:spPr>
          <a:xfrm>
            <a:off x="344950" y="5212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custDataLst>
              <p:tags r:id="rId1"/>
            </p:custDataLst>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Objectif</a:t>
            </a:r>
          </a:p>
        </p:txBody>
      </p:sp>
      <p:sp>
        <p:nvSpPr>
          <p:cNvPr id="79" name="Google Shape;79;p14"/>
          <p:cNvSpPr txBox="1">
            <a:spLocks noGrp="1"/>
          </p:cNvSpPr>
          <p:nvPr>
            <p:ph type="subTitle" idx="1"/>
            <p:custDataLst>
              <p:tags r:id="rId2"/>
            </p:custDataLst>
          </p:nvPr>
        </p:nvSpPr>
        <p:spPr>
          <a:xfrm>
            <a:off x="2390267" y="3585922"/>
            <a:ext cx="6331500" cy="1241700"/>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SzPts val="1400"/>
              <a:buFont typeface="Arial"/>
              <a:buAutoNum type="arabicPeriod"/>
            </a:pPr>
            <a:r>
              <a:rPr lang="fr-CA" sz="1400" dirty="0">
                <a:latin typeface="Arial"/>
                <a:ea typeface="Arial"/>
                <a:cs typeface="Arial"/>
                <a:sym typeface="Arial"/>
              </a:rPr>
              <a:t>Cultiver les esprits et fournir des compétences pratiques afin </a:t>
            </a:r>
            <a:r>
              <a:rPr lang="fr-CA" sz="1400" dirty="0" smtClean="0">
                <a:latin typeface="Arial"/>
                <a:ea typeface="Arial"/>
                <a:cs typeface="Arial"/>
                <a:sym typeface="Arial"/>
              </a:rPr>
              <a:t>d’élaborer des </a:t>
            </a:r>
            <a:r>
              <a:rPr lang="fr-CA" sz="1400" dirty="0">
                <a:latin typeface="Arial"/>
                <a:ea typeface="Arial"/>
                <a:cs typeface="Arial"/>
                <a:sym typeface="Arial"/>
              </a:rPr>
              <a:t>produits, des services et des programmes axés sur l’utilisateur.</a:t>
            </a:r>
          </a:p>
          <a:p>
            <a:pPr marL="457200" lvl="0" indent="0" algn="l" rtl="0">
              <a:spcBef>
                <a:spcPts val="0"/>
              </a:spcBef>
              <a:spcAft>
                <a:spcPts val="0"/>
              </a:spcAft>
              <a:buNone/>
            </a:pP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fr-CA" sz="1400" dirty="0">
                <a:latin typeface="Arial"/>
                <a:ea typeface="Arial"/>
                <a:cs typeface="Arial"/>
                <a:sym typeface="Arial"/>
              </a:rPr>
              <a:t>Partir de l’état d’esprit de la pensée conceptuelle et de la conception des services, puis des outils et des techniques utilisés tout au long du processus de conception, notamment la recherche en matière de conception, l’architecture de l’information, la conception du contenu, le développement de prototypes de l’interface utilisateur, la visualisation des données et les essais de convivialité.</a:t>
            </a:r>
          </a:p>
          <a:p>
            <a:pPr marL="457200" lvl="0" indent="0" algn="l" rtl="0">
              <a:spcBef>
                <a:spcPts val="0"/>
              </a:spcBef>
              <a:spcAft>
                <a:spcPts val="0"/>
              </a:spcAft>
              <a:buNone/>
            </a:pP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fr-CA" sz="1400" dirty="0">
                <a:latin typeface="Arial"/>
                <a:ea typeface="Arial"/>
                <a:cs typeface="Arial"/>
                <a:sym typeface="Arial"/>
              </a:rPr>
              <a:t>Tenir compte de la conception inclusive et accessible, de l’éthique et des normes du gouvernement du Canada qui sous-tendent nos actions.</a:t>
            </a:r>
          </a:p>
          <a:p>
            <a:pPr marL="0" lvl="0" indent="0" algn="l" rtl="0">
              <a:spcBef>
                <a:spcPts val="0"/>
              </a:spcBef>
              <a:spcAft>
                <a:spcPts val="0"/>
              </a:spcAft>
              <a:buNone/>
            </a:pPr>
            <a:endParaRPr sz="1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custDataLst>
              <p:tags r:id="rId1"/>
            </p:custDataLst>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dirty="0"/>
              <a:t>Horaire hebdomadaire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600" b="0" dirty="0"/>
              <a:t>Le 28 février 2019</a:t>
            </a:r>
          </a:p>
          <a:p>
            <a:pPr marL="0" lvl="0" indent="0" algn="l" rtl="0">
              <a:spcBef>
                <a:spcPts val="0"/>
              </a:spcBef>
              <a:spcAft>
                <a:spcPts val="0"/>
              </a:spcAft>
              <a:buNone/>
            </a:pPr>
            <a:r>
              <a:rPr lang="fr-CA" sz="2600" dirty="0"/>
              <a:t>Conception inclusive et accessibilité</a:t>
            </a:r>
          </a:p>
          <a:p>
            <a:pPr marL="0" lvl="0" indent="0" algn="l" rtl="0">
              <a:spcBef>
                <a:spcPts val="0"/>
              </a:spcBef>
              <a:spcAft>
                <a:spcPts val="0"/>
              </a:spcAft>
              <a:buNone/>
            </a:pPr>
            <a:r>
              <a:rPr lang="fr-CA" sz="2600" b="0" dirty="0"/>
              <a:t>Julianna Rowsell</a:t>
            </a:r>
          </a:p>
        </p:txBody>
      </p:sp>
      <p:sp>
        <p:nvSpPr>
          <p:cNvPr id="90" name="Google Shape;90;p16"/>
          <p:cNvSpPr txBox="1">
            <a:spLocks noGrp="1"/>
          </p:cNvSpPr>
          <p:nvPr>
            <p:ph type="body" idx="1"/>
            <p:custDataLst>
              <p:tags r:id="rId2"/>
            </p:custDataLst>
          </p:nvPr>
        </p:nvSpPr>
        <p:spPr>
          <a:xfrm>
            <a:off x="2410112" y="1975649"/>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fr-CA" sz="1200" dirty="0" smtClean="0">
                <a:latin typeface="Arial"/>
                <a:ea typeface="Arial"/>
                <a:cs typeface="Arial"/>
                <a:sym typeface="Arial"/>
              </a:rPr>
              <a:t>Vous apprendrez à </a:t>
            </a:r>
            <a:r>
              <a:rPr lang="fr-CA" sz="1200" dirty="0">
                <a:latin typeface="Arial"/>
                <a:ea typeface="Arial"/>
                <a:cs typeface="Arial"/>
                <a:sym typeface="Arial"/>
              </a:rPr>
              <a:t>réaliser des conceptions pour </a:t>
            </a:r>
            <a:r>
              <a:rPr lang="fr-CA" sz="1200" dirty="0" smtClean="0">
                <a:latin typeface="Arial"/>
                <a:ea typeface="Arial"/>
                <a:cs typeface="Arial"/>
                <a:sym typeface="Arial"/>
              </a:rPr>
              <a:t>chacun, </a:t>
            </a:r>
            <a:r>
              <a:rPr lang="fr-CA" sz="1200" dirty="0">
                <a:latin typeface="Arial"/>
                <a:ea typeface="Arial"/>
                <a:cs typeface="Arial"/>
                <a:sym typeface="Arial"/>
              </a:rPr>
              <a:t>car la conception inclusive ne se limite pas aux capacités et aux handicaps.</a:t>
            </a:r>
          </a:p>
          <a:p>
            <a:pPr marL="0" lvl="0" indent="0" algn="l" rtl="0">
              <a:lnSpc>
                <a:spcPct val="100000"/>
              </a:lnSpc>
              <a:spcBef>
                <a:spcPts val="0"/>
              </a:spcBef>
              <a:spcAft>
                <a:spcPts val="0"/>
              </a:spcAft>
              <a:buClr>
                <a:schemeClr val="dk2"/>
              </a:buClr>
              <a:buSzPts val="1100"/>
              <a:buFont typeface="Arial"/>
              <a:buNone/>
            </a:pPr>
            <a:r>
              <a:rPr lang="fr-CA" sz="1200" dirty="0" smtClean="0">
                <a:latin typeface="Arial"/>
                <a:ea typeface="Arial"/>
                <a:cs typeface="Arial"/>
                <a:sym typeface="Arial"/>
              </a:rPr>
              <a:t>Continuum</a:t>
            </a:r>
            <a:r>
              <a:rPr lang="fr-CA" sz="1200" dirty="0">
                <a:latin typeface="Arial"/>
                <a:ea typeface="Arial"/>
                <a:cs typeface="Arial"/>
                <a:sym typeface="Arial"/>
              </a:rPr>
              <a:t> : </a:t>
            </a:r>
          </a:p>
          <a:p>
            <a:pPr marL="457200" lvl="0" indent="-304800" algn="l" rtl="0">
              <a:spcBef>
                <a:spcPts val="1100"/>
              </a:spcBef>
              <a:spcAft>
                <a:spcPts val="0"/>
              </a:spcAft>
              <a:buSzPts val="1200"/>
              <a:buFont typeface="Arial"/>
              <a:buChar char="●"/>
            </a:pPr>
            <a:r>
              <a:rPr lang="fr-CA" sz="1200" dirty="0">
                <a:latin typeface="Arial"/>
                <a:ea typeface="Arial"/>
                <a:cs typeface="Arial"/>
                <a:sym typeface="Arial"/>
              </a:rPr>
              <a:t>Introduction à la conception inclusive</a:t>
            </a:r>
          </a:p>
          <a:p>
            <a:pPr marL="457200" lvl="0" indent="-304800" algn="l" rtl="0">
              <a:spcBef>
                <a:spcPts val="0"/>
              </a:spcBef>
              <a:spcAft>
                <a:spcPts val="0"/>
              </a:spcAft>
              <a:buSzPts val="1200"/>
              <a:buFont typeface="Arial"/>
              <a:buChar char="●"/>
            </a:pPr>
            <a:r>
              <a:rPr lang="fr-CA" sz="1200" dirty="0">
                <a:latin typeface="Arial"/>
                <a:ea typeface="Arial"/>
                <a:cs typeface="Arial"/>
                <a:sym typeface="Arial"/>
              </a:rPr>
              <a:t>Comment la conception inclusive profite à tout le monde</a:t>
            </a:r>
          </a:p>
          <a:p>
            <a:pPr marL="457200" lvl="0" indent="-304800" algn="l" rtl="0">
              <a:spcBef>
                <a:spcPts val="0"/>
              </a:spcBef>
              <a:spcAft>
                <a:spcPts val="0"/>
              </a:spcAft>
              <a:buSzPts val="1200"/>
              <a:buFont typeface="Arial"/>
              <a:buChar char="●"/>
            </a:pPr>
            <a:r>
              <a:rPr lang="fr-CA" sz="1200" dirty="0">
                <a:latin typeface="Arial"/>
                <a:ea typeface="Arial"/>
                <a:cs typeface="Arial"/>
                <a:sym typeface="Arial"/>
              </a:rPr>
              <a:t>Comprendre la diversité des utilisateurs : il n’y a pas « d’utilisateur moyen »</a:t>
            </a:r>
          </a:p>
          <a:p>
            <a:pPr marL="457200" lvl="0" indent="-304800" algn="l" rtl="0">
              <a:spcBef>
                <a:spcPts val="0"/>
              </a:spcBef>
              <a:spcAft>
                <a:spcPts val="0"/>
              </a:spcAft>
              <a:buSzPts val="1200"/>
              <a:buFont typeface="Arial"/>
              <a:buChar char="●"/>
            </a:pPr>
            <a:r>
              <a:rPr lang="fr-CA" sz="1200" dirty="0">
                <a:latin typeface="Arial"/>
                <a:ea typeface="Arial"/>
                <a:cs typeface="Arial"/>
                <a:sym typeface="Arial"/>
              </a:rPr>
              <a:t>Reconnaître comment les expériences peuvent involontairement entraîner l’exclusion de certaines personnes</a:t>
            </a:r>
          </a:p>
          <a:p>
            <a:pPr marL="457200" lvl="0" indent="-304800" algn="l" rtl="0">
              <a:spcBef>
                <a:spcPts val="0"/>
              </a:spcBef>
              <a:spcAft>
                <a:spcPts val="0"/>
              </a:spcAft>
              <a:buSzPts val="1200"/>
              <a:buFont typeface="Arial"/>
              <a:buChar char="●"/>
            </a:pPr>
            <a:r>
              <a:rPr lang="fr-CA" sz="1200" dirty="0">
                <a:latin typeface="Arial"/>
                <a:ea typeface="Arial"/>
                <a:cs typeface="Arial"/>
                <a:sym typeface="Arial"/>
              </a:rPr>
              <a:t>Un cadre qui vous donnera des moyens concrets d’inclure et de créer des services plus inclusifs au moyen de la recherche en matière de conception, des principes inclusifs et de l’accessibilité</a:t>
            </a:r>
          </a:p>
          <a:p>
            <a:pPr marL="457200" lvl="0" indent="-304800" algn="l" rtl="0">
              <a:spcBef>
                <a:spcPts val="0"/>
              </a:spcBef>
              <a:spcAft>
                <a:spcPts val="0"/>
              </a:spcAft>
              <a:buSzPts val="1200"/>
              <a:buFont typeface="Arial"/>
              <a:buChar char="●"/>
            </a:pPr>
            <a:r>
              <a:rPr lang="fr-CA" sz="1200" dirty="0">
                <a:latin typeface="Arial"/>
                <a:ea typeface="Arial"/>
                <a:cs typeface="Arial"/>
                <a:sym typeface="Arial"/>
              </a:rPr>
              <a:t>Nous discuterons de certaines considérations pratiques</a:t>
            </a:r>
          </a:p>
        </p:txBody>
      </p:sp>
      <p:sp>
        <p:nvSpPr>
          <p:cNvPr id="91" name="Google Shape;91;p16"/>
          <p:cNvSpPr txBox="1"/>
          <p:nvPr>
            <p:custDataLst>
              <p:tags r:id="rId3"/>
            </p:custDataLst>
          </p:nvPr>
        </p:nvSpPr>
        <p:spPr>
          <a:xfrm>
            <a:off x="781875" y="575950"/>
            <a:ext cx="674400" cy="8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custDataLst>
              <p:tags r:id="rId1"/>
            </p:custDataLst>
          </p:nvPr>
        </p:nvSpPr>
        <p:spPr>
          <a:xfrm>
            <a:off x="2400250" y="575950"/>
            <a:ext cx="4348022" cy="17009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7 mars 2019</a:t>
            </a:r>
          </a:p>
          <a:p>
            <a:pPr marL="0" lvl="0" indent="0" algn="l" rtl="0">
              <a:spcBef>
                <a:spcPts val="0"/>
              </a:spcBef>
              <a:spcAft>
                <a:spcPts val="0"/>
              </a:spcAft>
              <a:buNone/>
            </a:pPr>
            <a:r>
              <a:rPr lang="fr-CA" dirty="0"/>
              <a:t>L’agilité au service de la conception</a:t>
            </a:r>
          </a:p>
          <a:p>
            <a:pPr marL="0" lvl="0" indent="0" algn="l" rtl="0">
              <a:spcBef>
                <a:spcPts val="0"/>
              </a:spcBef>
              <a:spcAft>
                <a:spcPts val="0"/>
              </a:spcAft>
              <a:buNone/>
            </a:pPr>
            <a:r>
              <a:rPr lang="fr-CA" b="0" dirty="0"/>
              <a:t>Todd Scanlan</a:t>
            </a:r>
          </a:p>
        </p:txBody>
      </p:sp>
      <p:sp>
        <p:nvSpPr>
          <p:cNvPr id="97" name="Google Shape;97;p17"/>
          <p:cNvSpPr txBox="1">
            <a:spLocks noGrp="1"/>
          </p:cNvSpPr>
          <p:nvPr>
            <p:ph type="body" idx="1"/>
            <p:custDataLst>
              <p:tags r:id="rId2"/>
            </p:custDataLst>
          </p:nvPr>
        </p:nvSpPr>
        <p:spPr>
          <a:xfrm>
            <a:off x="2410112" y="2706623"/>
            <a:ext cx="6321600" cy="243687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CA" sz="1200" dirty="0">
                <a:solidFill>
                  <a:srgbClr val="000000"/>
                </a:solidFill>
                <a:highlight>
                  <a:srgbClr val="FFFFFF"/>
                </a:highlight>
                <a:latin typeface="Arial"/>
                <a:ea typeface="Arial"/>
                <a:cs typeface="Arial"/>
                <a:sym typeface="Arial"/>
              </a:rPr>
              <a:t>Directives et exercices pratiques pour aider les personnes qui travaillent directement avec des équipes agiles à comprendre comment soutenir, guider et encadrer au mieux leurs équipes pour améliorer leurs capacités agiles. Vous apprendrez comment créer les conditions menant à la réussite d’une transformation agile. </a:t>
            </a:r>
          </a:p>
        </p:txBody>
      </p:sp>
      <p:sp>
        <p:nvSpPr>
          <p:cNvPr id="98" name="Google Shape;98;p17"/>
          <p:cNvSpPr txBox="1"/>
          <p:nvPr>
            <p:custDataLst>
              <p:tags r:id="rId3"/>
            </p:custDataLst>
          </p:nvPr>
        </p:nvSpPr>
        <p:spPr>
          <a:xfrm>
            <a:off x="674600" y="5442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custDataLst>
              <p:tags r:id="rId1"/>
            </p:custDataLst>
          </p:nvPr>
        </p:nvSpPr>
        <p:spPr>
          <a:xfrm>
            <a:off x="2400250" y="575950"/>
            <a:ext cx="5683046" cy="13351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14 mars 2019</a:t>
            </a:r>
          </a:p>
          <a:p>
            <a:pPr marL="0" lvl="0" indent="0" algn="l" rtl="0">
              <a:spcBef>
                <a:spcPts val="0"/>
              </a:spcBef>
              <a:spcAft>
                <a:spcPts val="0"/>
              </a:spcAft>
              <a:buNone/>
            </a:pPr>
            <a:r>
              <a:rPr lang="fr-CA" dirty="0"/>
              <a:t>Introduction à la conception des services</a:t>
            </a:r>
          </a:p>
          <a:p>
            <a:pPr marL="0" lvl="0" indent="0" algn="l" rtl="0">
              <a:spcBef>
                <a:spcPts val="0"/>
              </a:spcBef>
              <a:spcAft>
                <a:spcPts val="0"/>
              </a:spcAft>
              <a:buNone/>
            </a:pPr>
            <a:r>
              <a:rPr lang="fr-CA" b="0" dirty="0"/>
              <a:t>Nourhan Hegazy</a:t>
            </a:r>
          </a:p>
        </p:txBody>
      </p:sp>
      <p:sp>
        <p:nvSpPr>
          <p:cNvPr id="104" name="Google Shape;104;p18"/>
          <p:cNvSpPr txBox="1">
            <a:spLocks noGrp="1"/>
          </p:cNvSpPr>
          <p:nvPr>
            <p:ph type="body" idx="1"/>
            <p:custDataLst>
              <p:tags r:id="rId2"/>
            </p:custDataLst>
          </p:nvPr>
        </p:nvSpPr>
        <p:spPr>
          <a:xfrm>
            <a:off x="2410112" y="2770631"/>
            <a:ext cx="6321600" cy="250916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CA" dirty="0">
                <a:latin typeface="Arial"/>
                <a:ea typeface="Arial"/>
                <a:cs typeface="Arial"/>
                <a:sym typeface="Arial"/>
              </a:rPr>
              <a:t>Vous comprendrez l’état d’esprit et les méthodes qui guident la pensée conceptuelle et la conception des services, et la façon dont ils peuvent soutenir la conception numérique.</a:t>
            </a:r>
          </a:p>
        </p:txBody>
      </p:sp>
      <p:sp>
        <p:nvSpPr>
          <p:cNvPr id="105" name="Google Shape;105;p18"/>
          <p:cNvSpPr txBox="1"/>
          <p:nvPr>
            <p:custDataLst>
              <p:tags r:id="rId3"/>
            </p:custDataLst>
          </p:nvPr>
        </p:nvSpPr>
        <p:spPr>
          <a:xfrm>
            <a:off x="697550" y="6132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21 mars 2019</a:t>
            </a:r>
          </a:p>
          <a:p>
            <a:pPr marL="0" lvl="0" indent="0" algn="l" rtl="0">
              <a:spcBef>
                <a:spcPts val="0"/>
              </a:spcBef>
              <a:spcAft>
                <a:spcPts val="0"/>
              </a:spcAft>
              <a:buNone/>
            </a:pPr>
            <a:r>
              <a:rPr lang="fr-CA" dirty="0"/>
              <a:t>Recherche en matière de conception</a:t>
            </a:r>
          </a:p>
          <a:p>
            <a:pPr marL="0" lvl="0" indent="0" algn="l" rtl="0">
              <a:spcBef>
                <a:spcPts val="0"/>
              </a:spcBef>
              <a:spcAft>
                <a:spcPts val="0"/>
              </a:spcAft>
              <a:buNone/>
            </a:pPr>
            <a:r>
              <a:rPr lang="fr-CA" b="0" dirty="0"/>
              <a:t>Nourhan Hegazy</a:t>
            </a:r>
          </a:p>
        </p:txBody>
      </p:sp>
      <p:sp>
        <p:nvSpPr>
          <p:cNvPr id="111" name="Google Shape;111;p19"/>
          <p:cNvSpPr txBox="1">
            <a:spLocks noGrp="1"/>
          </p:cNvSpPr>
          <p:nvPr>
            <p:ph type="body" idx="1"/>
            <p:custDataLst>
              <p:tags r:id="rId2"/>
            </p:custDataLst>
          </p:nvPr>
        </p:nvSpPr>
        <p:spPr>
          <a:xfrm>
            <a:off x="2410112" y="2734055"/>
            <a:ext cx="6321600" cy="254574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fr-CA" dirty="0">
                <a:latin typeface="Arial"/>
                <a:ea typeface="Arial"/>
                <a:cs typeface="Arial"/>
                <a:sym typeface="Arial"/>
              </a:rPr>
              <a:t>Vous en apprendrez </a:t>
            </a:r>
            <a:r>
              <a:rPr lang="fr-CA" dirty="0" smtClean="0">
                <a:latin typeface="Arial"/>
                <a:ea typeface="Arial"/>
                <a:cs typeface="Arial"/>
                <a:sym typeface="Arial"/>
              </a:rPr>
              <a:t>davantage sur </a:t>
            </a:r>
            <a:r>
              <a:rPr lang="fr-CA" dirty="0">
                <a:latin typeface="Arial"/>
                <a:ea typeface="Arial"/>
                <a:cs typeface="Arial"/>
                <a:sym typeface="Arial"/>
              </a:rPr>
              <a:t>l’étendue des approches et des méthodes relatives à la recherche en matière de conception et aurez l’occasion de les mettre en pratique.</a:t>
            </a:r>
          </a:p>
        </p:txBody>
      </p:sp>
      <p:sp>
        <p:nvSpPr>
          <p:cNvPr id="112" name="Google Shape;112;p19"/>
          <p:cNvSpPr txBox="1"/>
          <p:nvPr>
            <p:custDataLst>
              <p:tags r:id="rId3"/>
            </p:custDataLst>
          </p:nvPr>
        </p:nvSpPr>
        <p:spPr>
          <a:xfrm>
            <a:off x="728200" y="5442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28 mars 2019</a:t>
            </a:r>
          </a:p>
          <a:p>
            <a:pPr marL="0" lvl="0" indent="0" algn="l" rtl="0">
              <a:spcBef>
                <a:spcPts val="0"/>
              </a:spcBef>
              <a:spcAft>
                <a:spcPts val="0"/>
              </a:spcAft>
              <a:buNone/>
            </a:pPr>
            <a:r>
              <a:rPr lang="fr-CA" dirty="0"/>
              <a:t>Architecture de l’information</a:t>
            </a:r>
          </a:p>
          <a:p>
            <a:pPr marL="0" lvl="0" indent="0" algn="l" rtl="0">
              <a:spcBef>
                <a:spcPts val="0"/>
              </a:spcBef>
              <a:spcAft>
                <a:spcPts val="0"/>
              </a:spcAft>
              <a:buNone/>
            </a:pPr>
            <a:r>
              <a:rPr lang="fr-CA" b="0" dirty="0"/>
              <a:t>Ksenia Cheinman</a:t>
            </a:r>
          </a:p>
        </p:txBody>
      </p:sp>
      <p:sp>
        <p:nvSpPr>
          <p:cNvPr id="118" name="Google Shape;118;p20"/>
          <p:cNvSpPr txBox="1">
            <a:spLocks noGrp="1"/>
          </p:cNvSpPr>
          <p:nvPr>
            <p:ph type="body" idx="1"/>
            <p:custDataLst>
              <p:tags r:id="rId2"/>
            </p:custDataLst>
          </p:nvPr>
        </p:nvSpPr>
        <p:spPr>
          <a:xfrm>
            <a:off x="2410112" y="2277401"/>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CA" sz="1200" dirty="0">
                <a:latin typeface="Arial"/>
                <a:ea typeface="Arial"/>
                <a:cs typeface="Arial"/>
                <a:sym typeface="Arial"/>
              </a:rPr>
              <a:t>Vous comprendrez comment l’architecture de l’information (AI) influe sur la facilité d’utilisation du contenu Web et apprendrez à appliquer les principes de l’AI ainsi qu’à cerner les problèmes à cet égard.</a:t>
            </a:r>
          </a:p>
          <a:p>
            <a:pPr marL="0" lvl="0" indent="0" algn="l" rtl="0">
              <a:lnSpc>
                <a:spcPct val="100000"/>
              </a:lnSpc>
              <a:spcBef>
                <a:spcPts val="0"/>
              </a:spcBef>
              <a:spcAft>
                <a:spcPts val="0"/>
              </a:spcAft>
              <a:buNone/>
            </a:pPr>
            <a:endParaRPr sz="1200" dirty="0">
              <a:latin typeface="Arial"/>
              <a:ea typeface="Arial"/>
              <a:cs typeface="Arial"/>
              <a:sym typeface="Arial"/>
            </a:endParaRP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Qu’est-ce que l’AI?</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Ce que vous devez savoir avant d’entreprendre toute activité d’AI</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Les éléments de l’AI</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Les principes de l’AI</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Les disciplines qui éclairent l’AI</a:t>
            </a:r>
          </a:p>
        </p:txBody>
      </p:sp>
      <p:sp>
        <p:nvSpPr>
          <p:cNvPr id="119" name="Google Shape;119;p20"/>
          <p:cNvSpPr txBox="1"/>
          <p:nvPr>
            <p:custDataLst>
              <p:tags r:id="rId3"/>
            </p:custDataLst>
          </p:nvPr>
        </p:nvSpPr>
        <p:spPr>
          <a:xfrm>
            <a:off x="728225" y="52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custDataLst>
              <p:tags r:id="rId1"/>
            </p:custDataLst>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b="0" dirty="0"/>
              <a:t>Le 4 avril 2019</a:t>
            </a:r>
          </a:p>
          <a:p>
            <a:pPr marL="0" lvl="0" indent="0" algn="l" rtl="0">
              <a:spcBef>
                <a:spcPts val="0"/>
              </a:spcBef>
              <a:spcAft>
                <a:spcPts val="0"/>
              </a:spcAft>
              <a:buNone/>
            </a:pPr>
            <a:r>
              <a:rPr lang="fr-CA" dirty="0"/>
              <a:t>Conception de contenu</a:t>
            </a:r>
          </a:p>
          <a:p>
            <a:pPr marL="0" lvl="0" indent="0" algn="l" rtl="0">
              <a:spcBef>
                <a:spcPts val="0"/>
              </a:spcBef>
              <a:spcAft>
                <a:spcPts val="0"/>
              </a:spcAft>
              <a:buNone/>
            </a:pPr>
            <a:r>
              <a:rPr lang="fr-CA" b="0" dirty="0"/>
              <a:t>Ksenia Cheinman</a:t>
            </a:r>
          </a:p>
        </p:txBody>
      </p:sp>
      <p:sp>
        <p:nvSpPr>
          <p:cNvPr id="125" name="Google Shape;125;p21"/>
          <p:cNvSpPr txBox="1">
            <a:spLocks noGrp="1"/>
          </p:cNvSpPr>
          <p:nvPr>
            <p:ph type="body" idx="1"/>
            <p:custDataLst>
              <p:tags r:id="rId2"/>
            </p:custDataLst>
          </p:nvPr>
        </p:nvSpPr>
        <p:spPr>
          <a:xfrm>
            <a:off x="2410112" y="2277401"/>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CA" sz="1200" dirty="0">
                <a:highlight>
                  <a:srgbClr val="FFFFFF"/>
                </a:highlight>
                <a:latin typeface="Arial"/>
                <a:ea typeface="Arial"/>
                <a:cs typeface="Arial"/>
                <a:sym typeface="Arial"/>
              </a:rPr>
              <a:t>Vous comprendrez l’importance de disposer d’une stratégie de contenu, découvrirez les éléments d’une bonne conception de contenu, cernerez les problèmes de contenu et explorerez comment les aborder.</a:t>
            </a:r>
          </a:p>
          <a:p>
            <a:pPr marL="0" lvl="0" indent="0" algn="l" rtl="0">
              <a:lnSpc>
                <a:spcPct val="100000"/>
              </a:lnSpc>
              <a:spcBef>
                <a:spcPts val="0"/>
              </a:spcBef>
              <a:spcAft>
                <a:spcPts val="0"/>
              </a:spcAft>
              <a:buNone/>
            </a:pPr>
            <a:endParaRPr sz="1200" dirty="0">
              <a:highlight>
                <a:srgbClr val="FFFFFF"/>
              </a:highlight>
              <a:latin typeface="Arial"/>
              <a:ea typeface="Arial"/>
              <a:cs typeface="Arial"/>
              <a:sym typeface="Arial"/>
            </a:endParaRP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Qu’est-ce que la stratégie de contenu?</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Pourquoi en avez-vous besoin?</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Les éléments de la stratégie de contenu </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Les principes d’une bonne conception du contenu </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Comment créer un bon contenu?</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Comment mettre à l’essai le contenu?</a:t>
            </a:r>
          </a:p>
          <a:p>
            <a:pPr marL="457200" lvl="0" indent="-304800" algn="l" rtl="0">
              <a:lnSpc>
                <a:spcPct val="100000"/>
              </a:lnSpc>
              <a:spcBef>
                <a:spcPts val="0"/>
              </a:spcBef>
              <a:spcAft>
                <a:spcPts val="0"/>
              </a:spcAft>
              <a:buSzPts val="1200"/>
              <a:buFont typeface="Arial"/>
              <a:buChar char="●"/>
            </a:pPr>
            <a:r>
              <a:rPr lang="fr-CA" sz="1200" dirty="0">
                <a:latin typeface="Arial"/>
                <a:ea typeface="Arial"/>
                <a:cs typeface="Arial"/>
                <a:sym typeface="Arial"/>
              </a:rPr>
              <a:t>Web analytique</a:t>
            </a:r>
          </a:p>
        </p:txBody>
      </p:sp>
      <p:sp>
        <p:nvSpPr>
          <p:cNvPr id="126" name="Google Shape;126;p21"/>
          <p:cNvSpPr txBox="1"/>
          <p:nvPr>
            <p:custDataLst>
              <p:tags r:id="rId3"/>
            </p:custDataLst>
          </p:nvPr>
        </p:nvSpPr>
        <p:spPr>
          <a:xfrm>
            <a:off x="728225" y="5289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0000" b="1" dirty="0">
                <a:solidFill>
                  <a:schemeClr val="dk1"/>
                </a:solidFill>
                <a:latin typeface="Lato"/>
                <a:ea typeface="Lato"/>
                <a:cs typeface="Lato"/>
                <a:sym typeface="Lato"/>
              </a:rPr>
              <a:t>6</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737390|-5389529|-10807215|-8355712|-16724839|SPAC&quot;,&quot;Id&quot;:&quot;5c92401d3732410f804f72cd&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539</Words>
  <Application>Microsoft Office PowerPoint</Application>
  <PresentationFormat>On-screen Show (16:9)</PresentationFormat>
  <Paragraphs>105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Raleway</vt:lpstr>
      <vt:lpstr>Arial</vt:lpstr>
      <vt:lpstr>Swiss</vt:lpstr>
      <vt:lpstr>Introduction</vt:lpstr>
      <vt:lpstr>Objectif</vt:lpstr>
      <vt:lpstr>Horaire hebdomadaire</vt:lpstr>
      <vt:lpstr>Le 28 février 2019 Conception inclusive et accessibilité Julianna Rowsell</vt:lpstr>
      <vt:lpstr>Le 7 mars 2019 L’agilité au service de la conception Todd Scanlan</vt:lpstr>
      <vt:lpstr>Le 14 mars 2019 Introduction à la conception des services Nourhan Hegazy</vt:lpstr>
      <vt:lpstr>Le 21 mars 2019 Recherche en matière de conception Nourhan Hegazy</vt:lpstr>
      <vt:lpstr>Le 28 mars 2019 Architecture de l’information Ksenia Cheinman</vt:lpstr>
      <vt:lpstr>Le 4 avril 2019 Conception de contenu Ksenia Cheinman</vt:lpstr>
      <vt:lpstr>Le 11 avril 2019 Développement de prototypes Chuma Asuzu</vt:lpstr>
      <vt:lpstr>Le 18 avril 2019 (avant-midi) Conception d’interactions et de l’interface utilisateur Eman El-Fayomi</vt:lpstr>
      <vt:lpstr>Le 18 avril 2019 (après-midi) Visualisation des données Eman El-Fayomi</vt:lpstr>
      <vt:lpstr>Le 25 avril 2019 Alvaro Vargas Essais de convivialité et agilité</vt:lpstr>
      <vt:lpstr>Le 2 mai 2019 Kayle Hatte Éthique et normes gouvernementales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Dominic Finn</dc:creator>
  <cp:lastModifiedBy>Dominic Finn</cp:lastModifiedBy>
  <cp:revision>9</cp:revision>
  <dcterms:modified xsi:type="dcterms:W3CDTF">2019-03-20T13:33:48Z</dcterms:modified>
</cp:coreProperties>
</file>