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60" r:id="rId4"/>
    <p:sldId id="261" r:id="rId5"/>
    <p:sldId id="263" r:id="rId6"/>
    <p:sldId id="259" r:id="rId7"/>
    <p:sldId id="265" r:id="rId8"/>
    <p:sldId id="266" r:id="rId9"/>
    <p:sldId id="267" r:id="rId10"/>
    <p:sldId id="268"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4" autoAdjust="0"/>
    <p:restoredTop sz="94660"/>
  </p:normalViewPr>
  <p:slideViewPr>
    <p:cSldViewPr snapToGrid="0">
      <p:cViewPr varScale="1">
        <p:scale>
          <a:sx n="84" d="100"/>
          <a:sy n="84" d="100"/>
        </p:scale>
        <p:origin x="45"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FE0FE-21CF-4110-95EA-06FBCB2544F8}" type="datetimeFigureOut">
              <a:rPr lang="en-CA" smtClean="0"/>
              <a:t>2019-05-01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9C82EF-CC7C-4D1A-9D57-86CA03B28F13}" type="slidenum">
              <a:rPr lang="en-CA" smtClean="0"/>
              <a:t>‹#›</a:t>
            </a:fld>
            <a:endParaRPr lang="en-CA"/>
          </a:p>
        </p:txBody>
      </p:sp>
    </p:spTree>
    <p:extLst>
      <p:ext uri="{BB962C8B-B14F-4D97-AF65-F5344CB8AC3E}">
        <p14:creationId xmlns:p14="http://schemas.microsoft.com/office/powerpoint/2010/main" val="1439259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B3A5D88-BC26-4EFA-A680-927F6A4ACCF4}" type="slidenum">
              <a:rPr lang="en-CA" smtClean="0"/>
              <a:t>3</a:t>
            </a:fld>
            <a:endParaRPr lang="en-CA"/>
          </a:p>
        </p:txBody>
      </p:sp>
    </p:spTree>
    <p:extLst>
      <p:ext uri="{BB962C8B-B14F-4D97-AF65-F5344CB8AC3E}">
        <p14:creationId xmlns:p14="http://schemas.microsoft.com/office/powerpoint/2010/main" val="548077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B3A5D88-BC26-4EFA-A680-927F6A4ACCF4}" type="slidenum">
              <a:rPr lang="en-CA" smtClean="0"/>
              <a:t>4</a:t>
            </a:fld>
            <a:endParaRPr lang="en-CA"/>
          </a:p>
        </p:txBody>
      </p:sp>
    </p:spTree>
    <p:extLst>
      <p:ext uri="{BB962C8B-B14F-4D97-AF65-F5344CB8AC3E}">
        <p14:creationId xmlns:p14="http://schemas.microsoft.com/office/powerpoint/2010/main" val="1872016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r>
              <a:rPr lang="en-US" smtClean="0"/>
              <a:t>Icon source - </a:t>
            </a:r>
            <a:r>
              <a:rPr lang="en-US"/>
              <a:t>https://material.io/tools/icons/?icon=visibility&amp;style=outline</a:t>
            </a:r>
            <a:endParaRPr lang="en-US" dirty="0"/>
          </a:p>
        </p:txBody>
      </p:sp>
      <p:sp>
        <p:nvSpPr>
          <p:cNvPr id="4" name="Slide Number Placeholder 3"/>
          <p:cNvSpPr>
            <a:spLocks noGrp="1"/>
          </p:cNvSpPr>
          <p:nvPr>
            <p:ph type="sldNum" sz="quarter" idx="10"/>
          </p:nvPr>
        </p:nvSpPr>
        <p:spPr/>
        <p:txBody>
          <a:bodyPr/>
          <a:lstStyle/>
          <a:p>
            <a:fld id="{7C9C3B8B-FB88-4061-8D4D-E1DD481A8119}" type="slidenum">
              <a:rPr lang="en-CA" smtClean="0"/>
              <a:t>6</a:t>
            </a:fld>
            <a:endParaRPr lang="en-CA"/>
          </a:p>
        </p:txBody>
      </p:sp>
    </p:spTree>
    <p:extLst>
      <p:ext uri="{BB962C8B-B14F-4D97-AF65-F5344CB8AC3E}">
        <p14:creationId xmlns:p14="http://schemas.microsoft.com/office/powerpoint/2010/main" val="522876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CE2A153-EF36-421E-8E24-97076BA02E40}" type="datetimeFigureOut">
              <a:rPr lang="en-CA" smtClean="0"/>
              <a:t>2019-05-01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725A617-773F-4100-A169-31236C6B000D}" type="slidenum">
              <a:rPr lang="en-CA" smtClean="0"/>
              <a:t>‹#›</a:t>
            </a:fld>
            <a:endParaRPr lang="en-CA"/>
          </a:p>
        </p:txBody>
      </p:sp>
    </p:spTree>
    <p:extLst>
      <p:ext uri="{BB962C8B-B14F-4D97-AF65-F5344CB8AC3E}">
        <p14:creationId xmlns:p14="http://schemas.microsoft.com/office/powerpoint/2010/main" val="3977484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CE2A153-EF36-421E-8E24-97076BA02E40}" type="datetimeFigureOut">
              <a:rPr lang="en-CA" smtClean="0"/>
              <a:t>2019-05-01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725A617-773F-4100-A169-31236C6B000D}" type="slidenum">
              <a:rPr lang="en-CA" smtClean="0"/>
              <a:t>‹#›</a:t>
            </a:fld>
            <a:endParaRPr lang="en-CA"/>
          </a:p>
        </p:txBody>
      </p:sp>
    </p:spTree>
    <p:extLst>
      <p:ext uri="{BB962C8B-B14F-4D97-AF65-F5344CB8AC3E}">
        <p14:creationId xmlns:p14="http://schemas.microsoft.com/office/powerpoint/2010/main" val="21559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CE2A153-EF36-421E-8E24-97076BA02E40}" type="datetimeFigureOut">
              <a:rPr lang="en-CA" smtClean="0"/>
              <a:t>2019-05-01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725A617-773F-4100-A169-31236C6B000D}" type="slidenum">
              <a:rPr lang="en-CA" smtClean="0"/>
              <a:t>‹#›</a:t>
            </a:fld>
            <a:endParaRPr lang="en-CA"/>
          </a:p>
        </p:txBody>
      </p:sp>
    </p:spTree>
    <p:extLst>
      <p:ext uri="{BB962C8B-B14F-4D97-AF65-F5344CB8AC3E}">
        <p14:creationId xmlns:p14="http://schemas.microsoft.com/office/powerpoint/2010/main" val="1937266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English">
    <p:spTree>
      <p:nvGrpSpPr>
        <p:cNvPr id="1" name=""/>
        <p:cNvGrpSpPr/>
        <p:nvPr/>
      </p:nvGrpSpPr>
      <p:grpSpPr>
        <a:xfrm>
          <a:off x="0" y="0"/>
          <a:ext cx="0" cy="0"/>
          <a:chOff x="0" y="0"/>
          <a:chExt cx="0" cy="0"/>
        </a:xfrm>
      </p:grpSpPr>
      <p:sp>
        <p:nvSpPr>
          <p:cNvPr id="17" name="Title 1"/>
          <p:cNvSpPr>
            <a:spLocks noGrp="1"/>
          </p:cNvSpPr>
          <p:nvPr>
            <p:ph type="ctrTitle" hasCustomPrompt="1"/>
          </p:nvPr>
        </p:nvSpPr>
        <p:spPr>
          <a:xfrm>
            <a:off x="1103445" y="2060849"/>
            <a:ext cx="10270067" cy="613891"/>
          </a:xfrm>
          <a:prstGeom prst="rect">
            <a:avLst/>
          </a:prstGeom>
        </p:spPr>
        <p:txBody>
          <a:bodyPr/>
          <a:lstStyle>
            <a:lvl1pPr algn="l">
              <a:defRPr sz="3600">
                <a:solidFill>
                  <a:schemeClr val="tx2"/>
                </a:solidFill>
              </a:defRPr>
            </a:lvl1pPr>
          </a:lstStyle>
          <a:p>
            <a:r>
              <a:rPr lang="en-US" dirty="0" smtClean="0"/>
              <a:t>Title</a:t>
            </a:r>
            <a:endParaRPr lang="en-CA" dirty="0"/>
          </a:p>
        </p:txBody>
      </p:sp>
      <p:sp>
        <p:nvSpPr>
          <p:cNvPr id="18" name="Text Placeholder 14"/>
          <p:cNvSpPr>
            <a:spLocks noGrp="1"/>
          </p:cNvSpPr>
          <p:nvPr>
            <p:ph type="body" sz="quarter" idx="13" hasCustomPrompt="1"/>
          </p:nvPr>
        </p:nvSpPr>
        <p:spPr>
          <a:xfrm>
            <a:off x="1103446" y="2708920"/>
            <a:ext cx="10273141" cy="720080"/>
          </a:xfrm>
          <a:prstGeom prst="rect">
            <a:avLst/>
          </a:prstGeom>
        </p:spPr>
        <p:txBody>
          <a:bodyPr/>
          <a:lstStyle>
            <a:lvl1pPr marL="0" indent="0">
              <a:buNone/>
              <a:defRPr sz="2400">
                <a:solidFill>
                  <a:schemeClr val="accent3"/>
                </a:solidFill>
              </a:defRPr>
            </a:lvl1pPr>
          </a:lstStyle>
          <a:p>
            <a:pPr lvl="0"/>
            <a:r>
              <a:rPr lang="en-US" dirty="0" smtClean="0"/>
              <a:t>Sub-title</a:t>
            </a:r>
          </a:p>
        </p:txBody>
      </p:sp>
      <p:pic>
        <p:nvPicPr>
          <p:cNvPr id="10" name="Picture 9">
            <a:extLst>
              <a:ext uri="{FF2B5EF4-FFF2-40B4-BE49-F238E27FC236}">
                <a16:creationId xmlns:a16="http://schemas.microsoft.com/office/drawing/2014/main" xmlns="" id="{F42DA32E-F378-C641-B08E-7E5867831D4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87604" y="203564"/>
            <a:ext cx="2755900" cy="368300"/>
          </a:xfrm>
          <a:prstGeom prst="rect">
            <a:avLst/>
          </a:prstGeom>
        </p:spPr>
      </p:pic>
      <p:pic>
        <p:nvPicPr>
          <p:cNvPr id="11" name="Picture 7">
            <a:extLst>
              <a:ext uri="{FF2B5EF4-FFF2-40B4-BE49-F238E27FC236}">
                <a16:creationId xmlns:a16="http://schemas.microsoft.com/office/drawing/2014/main" xmlns="" id="{1D259A2C-6314-9345-9382-D5FFD7AEBBC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599886" y="694728"/>
            <a:ext cx="10932583" cy="45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userDrawn="1"/>
        </p:nvSpPr>
        <p:spPr>
          <a:xfrm>
            <a:off x="8724292" y="8620"/>
            <a:ext cx="3456384" cy="307777"/>
          </a:xfrm>
          <a:prstGeom prst="rect">
            <a:avLst/>
          </a:prstGeom>
          <a:noFill/>
        </p:spPr>
        <p:txBody>
          <a:bodyPr wrap="square" rtlCol="0">
            <a:spAutoFit/>
          </a:bodyPr>
          <a:lstStyle/>
          <a:p>
            <a:pPr algn="r"/>
            <a:r>
              <a:rPr lang="en-CA" sz="1400" dirty="0" smtClean="0">
                <a:latin typeface="Calibri Light" panose="020F0302020204030204" pitchFamily="34" charset="0"/>
                <a:cs typeface="Calibri Light" panose="020F0302020204030204" pitchFamily="34" charset="0"/>
              </a:rPr>
              <a:t>UNCLASSIFIED / NON CLASSIFIÉ</a:t>
            </a:r>
            <a:endParaRPr lang="en-CA" sz="1400" dirty="0">
              <a:latin typeface="Calibri Light" panose="020F0302020204030204" pitchFamily="34" charset="0"/>
              <a:cs typeface="Calibri Light" panose="020F0302020204030204" pitchFamily="34" charset="0"/>
            </a:endParaRPr>
          </a:p>
        </p:txBody>
      </p:sp>
      <p:pic>
        <p:nvPicPr>
          <p:cNvPr id="13" name="Picture 12">
            <a:extLst>
              <a:ext uri="{FF2B5EF4-FFF2-40B4-BE49-F238E27FC236}">
                <a16:creationId xmlns:a16="http://schemas.microsoft.com/office/drawing/2014/main" xmlns="" id="{0029C82C-5A44-C442-B1A3-E529EBA11FD2}"/>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350135" y="6362664"/>
            <a:ext cx="1181100" cy="381000"/>
          </a:xfrm>
          <a:prstGeom prst="rect">
            <a:avLst/>
          </a:prstGeom>
        </p:spPr>
      </p:pic>
    </p:spTree>
    <p:extLst>
      <p:ext uri="{BB962C8B-B14F-4D97-AF65-F5344CB8AC3E}">
        <p14:creationId xmlns:p14="http://schemas.microsoft.com/office/powerpoint/2010/main" val="13367890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25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125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ull-Page Image">
    <p:bg>
      <p:bgPr>
        <a:solidFill>
          <a:schemeClr val="bg2"/>
        </a:solidFill>
        <a:effectLst/>
      </p:bgPr>
    </p:bg>
    <p:spTree>
      <p:nvGrpSpPr>
        <p:cNvPr id="1" name=""/>
        <p:cNvGrpSpPr/>
        <p:nvPr/>
      </p:nvGrpSpPr>
      <p:grpSpPr>
        <a:xfrm>
          <a:off x="0" y="0"/>
          <a:ext cx="0" cy="0"/>
          <a:chOff x="0" y="0"/>
          <a:chExt cx="0" cy="0"/>
        </a:xfrm>
      </p:grpSpPr>
      <p:sp>
        <p:nvSpPr>
          <p:cNvPr id="12" name="Picture Placeholder 2"/>
          <p:cNvSpPr>
            <a:spLocks noGrp="1"/>
          </p:cNvSpPr>
          <p:nvPr>
            <p:ph type="pic" idx="1" hasCustomPrompt="1"/>
          </p:nvPr>
        </p:nvSpPr>
        <p:spPr>
          <a:xfrm>
            <a:off x="0" y="548680"/>
            <a:ext cx="12192000" cy="6309320"/>
          </a:xfrm>
          <a:prstGeom prst="rect">
            <a:avLst/>
          </a:prstGeom>
        </p:spPr>
        <p:txBody>
          <a:bodyPr/>
          <a:lstStyle>
            <a:lvl1pPr marL="0" indent="0">
              <a:buNone/>
              <a:defRPr sz="14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dirty="0" smtClean="0"/>
              <a:t>Click to insert a picture</a:t>
            </a:r>
            <a:endParaRPr lang="en-CA" dirty="0"/>
          </a:p>
        </p:txBody>
      </p:sp>
      <p:grpSp>
        <p:nvGrpSpPr>
          <p:cNvPr id="3" name="Group 2"/>
          <p:cNvGrpSpPr/>
          <p:nvPr userDrawn="1"/>
        </p:nvGrpSpPr>
        <p:grpSpPr>
          <a:xfrm>
            <a:off x="11651467" y="80628"/>
            <a:ext cx="457201" cy="457201"/>
            <a:chOff x="0" y="0"/>
            <a:chExt cx="457200" cy="457200"/>
          </a:xfrm>
        </p:grpSpPr>
        <p:sp>
          <p:nvSpPr>
            <p:cNvPr id="4" name="Oval 7"/>
            <p:cNvSpPr/>
            <p:nvPr/>
          </p:nvSpPr>
          <p:spPr>
            <a:xfrm>
              <a:off x="0" y="0"/>
              <a:ext cx="457200" cy="457200"/>
            </a:xfrm>
            <a:prstGeom prst="ellipse">
              <a:avLst/>
            </a:prstGeom>
            <a:blipFill rotWithShape="1">
              <a:blip r:embed="rId2">
                <a:extLst>
                  <a:ext uri="{28A0092B-C50C-407E-A947-70E740481C1C}">
                    <a14:useLocalDpi xmlns:a14="http://schemas.microsoft.com/office/drawing/2010/main"/>
                  </a:ext>
                </a:extLst>
              </a:blip>
              <a:srcRect/>
              <a:tile tx="0" ty="0" sx="100000" sy="100000" flip="none" algn="tl"/>
            </a:blipFill>
            <a:ln w="12700" cap="flat">
              <a:noFill/>
              <a:miter lim="400000"/>
            </a:ln>
            <a:effectLst/>
          </p:spPr>
          <p:txBody>
            <a:bodyPr wrap="square" lIns="45719" tIns="45719" rIns="45719" bIns="45719" numCol="1" anchor="t">
              <a:noAutofit/>
            </a:bodyPr>
            <a:lstStyle/>
            <a:p>
              <a:endParaRPr sz="1400">
                <a:latin typeface="Calibri Light" panose="020F0302020204030204" pitchFamily="34" charset="0"/>
                <a:cs typeface="Calibri Light" panose="020F0302020204030204" pitchFamily="34" charset="0"/>
              </a:endParaRPr>
            </a:p>
          </p:txBody>
        </p:sp>
        <p:sp>
          <p:nvSpPr>
            <p:cNvPr id="5" name="Oval 8"/>
            <p:cNvSpPr/>
            <p:nvPr/>
          </p:nvSpPr>
          <p:spPr>
            <a:xfrm>
              <a:off x="25637" y="24086"/>
              <a:ext cx="398815" cy="398817"/>
            </a:xfrm>
            <a:prstGeom prst="ellipse">
              <a:avLst/>
            </a:prstGeom>
            <a:noFill/>
            <a:ln w="12700" cap="flat">
              <a:solidFill>
                <a:srgbClr val="FFFFFF"/>
              </a:solidFill>
              <a:prstDash val="solid"/>
              <a:round/>
            </a:ln>
            <a:effectLst/>
          </p:spPr>
          <p:txBody>
            <a:bodyPr wrap="square" lIns="45719" tIns="45719" rIns="45719" bIns="45719" numCol="1" anchor="t">
              <a:noAutofit/>
            </a:bodyPr>
            <a:lstStyle/>
            <a:p>
              <a:endParaRPr sz="1400">
                <a:latin typeface="Calibri Light" panose="020F0302020204030204" pitchFamily="34" charset="0"/>
                <a:cs typeface="Calibri Light" panose="020F0302020204030204" pitchFamily="34" charset="0"/>
              </a:endParaRPr>
            </a:p>
          </p:txBody>
        </p:sp>
      </p:grpSp>
      <p:sp>
        <p:nvSpPr>
          <p:cNvPr id="6" name="Slide Number"/>
          <p:cNvSpPr txBox="1">
            <a:spLocks/>
          </p:cNvSpPr>
          <p:nvPr userDrawn="1"/>
        </p:nvSpPr>
        <p:spPr>
          <a:xfrm>
            <a:off x="11730912" y="155340"/>
            <a:ext cx="299119" cy="307777"/>
          </a:xfrm>
          <a:prstGeom prst="rect">
            <a:avLst/>
          </a:prstGeom>
          <a:ln w="12700">
            <a:miter lim="400000"/>
          </a:ln>
        </p:spPr>
        <p:txBody>
          <a:bodyPr vert="horz" wrap="none" lIns="45719" tIns="45720" rIns="45719" bIns="45720" rtlCol="0" anchor="ctr">
            <a:spAutoFit/>
          </a:bodyPr>
          <a:lstStyle>
            <a:defPPr>
              <a:defRPr lang="en-US"/>
            </a:defPPr>
            <a:lvl1pPr marL="0" algn="ctr" defTabSz="914400" rtl="0" eaLnBrk="1" latinLnBrk="0" hangingPunct="1">
              <a:defRPr sz="1400" b="1" kern="1200">
                <a:solidFill>
                  <a:srgbClr val="FFFFFF"/>
                </a:solidFill>
                <a:latin typeface="Rockwell Condensed"/>
                <a:ea typeface="Rockwell Condensed"/>
                <a:cs typeface="Rockwell Condensed"/>
                <a:sym typeface="Rockwell Condensed"/>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6CB4B4D-7CA3-9044-876B-883B54F8677D}" type="slidenum">
              <a:rPr lang="en-CA" sz="1400" smtClean="0">
                <a:latin typeface="Calibri Light" panose="020F0302020204030204" pitchFamily="34" charset="0"/>
                <a:cs typeface="Calibri Light" panose="020F0302020204030204" pitchFamily="34" charset="0"/>
              </a:rPr>
              <a:pPr algn="ctr"/>
              <a:t>‹#›</a:t>
            </a:fld>
            <a:endParaRPr lang="en-CA" sz="1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94819712"/>
      </p:ext>
    </p:extLst>
  </p:cSld>
  <p:clrMapOvr>
    <a:masterClrMapping/>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CE2A153-EF36-421E-8E24-97076BA02E40}" type="datetimeFigureOut">
              <a:rPr lang="en-CA" smtClean="0"/>
              <a:t>2019-05-01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725A617-773F-4100-A169-31236C6B000D}" type="slidenum">
              <a:rPr lang="en-CA" smtClean="0"/>
              <a:t>‹#›</a:t>
            </a:fld>
            <a:endParaRPr lang="en-CA"/>
          </a:p>
        </p:txBody>
      </p:sp>
    </p:spTree>
    <p:extLst>
      <p:ext uri="{BB962C8B-B14F-4D97-AF65-F5344CB8AC3E}">
        <p14:creationId xmlns:p14="http://schemas.microsoft.com/office/powerpoint/2010/main" val="3172891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E2A153-EF36-421E-8E24-97076BA02E40}" type="datetimeFigureOut">
              <a:rPr lang="en-CA" smtClean="0"/>
              <a:t>2019-05-01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725A617-773F-4100-A169-31236C6B000D}" type="slidenum">
              <a:rPr lang="en-CA" smtClean="0"/>
              <a:t>‹#›</a:t>
            </a:fld>
            <a:endParaRPr lang="en-CA"/>
          </a:p>
        </p:txBody>
      </p:sp>
    </p:spTree>
    <p:extLst>
      <p:ext uri="{BB962C8B-B14F-4D97-AF65-F5344CB8AC3E}">
        <p14:creationId xmlns:p14="http://schemas.microsoft.com/office/powerpoint/2010/main" val="3044736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CE2A153-EF36-421E-8E24-97076BA02E40}" type="datetimeFigureOut">
              <a:rPr lang="en-CA" smtClean="0"/>
              <a:t>2019-05-01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725A617-773F-4100-A169-31236C6B000D}" type="slidenum">
              <a:rPr lang="en-CA" smtClean="0"/>
              <a:t>‹#›</a:t>
            </a:fld>
            <a:endParaRPr lang="en-CA"/>
          </a:p>
        </p:txBody>
      </p:sp>
    </p:spTree>
    <p:extLst>
      <p:ext uri="{BB962C8B-B14F-4D97-AF65-F5344CB8AC3E}">
        <p14:creationId xmlns:p14="http://schemas.microsoft.com/office/powerpoint/2010/main" val="243821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CE2A153-EF36-421E-8E24-97076BA02E40}" type="datetimeFigureOut">
              <a:rPr lang="en-CA" smtClean="0"/>
              <a:t>2019-05-01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725A617-773F-4100-A169-31236C6B000D}" type="slidenum">
              <a:rPr lang="en-CA" smtClean="0"/>
              <a:t>‹#›</a:t>
            </a:fld>
            <a:endParaRPr lang="en-CA"/>
          </a:p>
        </p:txBody>
      </p:sp>
    </p:spTree>
    <p:extLst>
      <p:ext uri="{BB962C8B-B14F-4D97-AF65-F5344CB8AC3E}">
        <p14:creationId xmlns:p14="http://schemas.microsoft.com/office/powerpoint/2010/main" val="232279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CE2A153-EF36-421E-8E24-97076BA02E40}" type="datetimeFigureOut">
              <a:rPr lang="en-CA" smtClean="0"/>
              <a:t>2019-05-01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725A617-773F-4100-A169-31236C6B000D}" type="slidenum">
              <a:rPr lang="en-CA" smtClean="0"/>
              <a:t>‹#›</a:t>
            </a:fld>
            <a:endParaRPr lang="en-CA"/>
          </a:p>
        </p:txBody>
      </p:sp>
    </p:spTree>
    <p:extLst>
      <p:ext uri="{BB962C8B-B14F-4D97-AF65-F5344CB8AC3E}">
        <p14:creationId xmlns:p14="http://schemas.microsoft.com/office/powerpoint/2010/main" val="443956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E2A153-EF36-421E-8E24-97076BA02E40}" type="datetimeFigureOut">
              <a:rPr lang="en-CA" smtClean="0"/>
              <a:t>2019-05-01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725A617-773F-4100-A169-31236C6B000D}" type="slidenum">
              <a:rPr lang="en-CA" smtClean="0"/>
              <a:t>‹#›</a:t>
            </a:fld>
            <a:endParaRPr lang="en-CA"/>
          </a:p>
        </p:txBody>
      </p:sp>
    </p:spTree>
    <p:extLst>
      <p:ext uri="{BB962C8B-B14F-4D97-AF65-F5344CB8AC3E}">
        <p14:creationId xmlns:p14="http://schemas.microsoft.com/office/powerpoint/2010/main" val="3605248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E2A153-EF36-421E-8E24-97076BA02E40}" type="datetimeFigureOut">
              <a:rPr lang="en-CA" smtClean="0"/>
              <a:t>2019-05-01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725A617-773F-4100-A169-31236C6B000D}" type="slidenum">
              <a:rPr lang="en-CA" smtClean="0"/>
              <a:t>‹#›</a:t>
            </a:fld>
            <a:endParaRPr lang="en-CA"/>
          </a:p>
        </p:txBody>
      </p:sp>
    </p:spTree>
    <p:extLst>
      <p:ext uri="{BB962C8B-B14F-4D97-AF65-F5344CB8AC3E}">
        <p14:creationId xmlns:p14="http://schemas.microsoft.com/office/powerpoint/2010/main" val="3841151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E2A153-EF36-421E-8E24-97076BA02E40}" type="datetimeFigureOut">
              <a:rPr lang="en-CA" smtClean="0"/>
              <a:t>2019-05-01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725A617-773F-4100-A169-31236C6B000D}" type="slidenum">
              <a:rPr lang="en-CA" smtClean="0"/>
              <a:t>‹#›</a:t>
            </a:fld>
            <a:endParaRPr lang="en-CA"/>
          </a:p>
        </p:txBody>
      </p:sp>
    </p:spTree>
    <p:extLst>
      <p:ext uri="{BB962C8B-B14F-4D97-AF65-F5344CB8AC3E}">
        <p14:creationId xmlns:p14="http://schemas.microsoft.com/office/powerpoint/2010/main" val="568058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E2A153-EF36-421E-8E24-97076BA02E40}" type="datetimeFigureOut">
              <a:rPr lang="en-CA" smtClean="0"/>
              <a:t>2019-05-01</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5A617-773F-4100-A169-31236C6B000D}" type="slidenum">
              <a:rPr lang="en-CA" smtClean="0"/>
              <a:t>‹#›</a:t>
            </a:fld>
            <a:endParaRPr lang="en-CA"/>
          </a:p>
        </p:txBody>
      </p:sp>
      <p:sp>
        <p:nvSpPr>
          <p:cNvPr id="7" name="hl"/>
          <p:cNvSpPr txBox="1"/>
          <p:nvPr userDrawn="1"/>
        </p:nvSpPr>
        <p:spPr>
          <a:xfrm>
            <a:off x="0" y="0"/>
            <a:ext cx="12192000" cy="369332"/>
          </a:xfrm>
          <a:prstGeom prst="rect">
            <a:avLst/>
          </a:prstGeom>
          <a:noFill/>
        </p:spPr>
        <p:txBody>
          <a:bodyPr vert="horz" rtlCol="0">
            <a:spAutoFit/>
          </a:bodyPr>
          <a:lstStyle/>
          <a:p>
            <a:endParaRPr lang="en-CA">
              <a:solidFill>
                <a:schemeClr val="tx1"/>
              </a:solidFill>
            </a:endParaRPr>
          </a:p>
        </p:txBody>
      </p:sp>
    </p:spTree>
    <p:extLst>
      <p:ext uri="{BB962C8B-B14F-4D97-AF65-F5344CB8AC3E}">
        <p14:creationId xmlns:p14="http://schemas.microsoft.com/office/powerpoint/2010/main" val="882457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eg"/><Relationship Id="rId1" Type="http://schemas.openxmlformats.org/officeDocument/2006/relationships/slideLayout" Target="../slideLayouts/slideLayout4.xml"/><Relationship Id="rId4" Type="http://schemas.openxmlformats.org/officeDocument/2006/relationships/image" Target="../media/image42.jpeg"/></Relationships>
</file>

<file path=ppt/slides/_rels/slide1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jpeg"/><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image" Target="../media/image9.jpeg"/><Relationship Id="rId5" Type="http://schemas.openxmlformats.org/officeDocument/2006/relationships/image" Target="../media/image8.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5.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3" Type="http://schemas.openxmlformats.org/officeDocument/2006/relationships/image" Target="../media/image19.svg"/><Relationship Id="rId18" Type="http://schemas.openxmlformats.org/officeDocument/2006/relationships/image" Target="../media/image23.svg"/><Relationship Id="rId26" Type="http://schemas.openxmlformats.org/officeDocument/2006/relationships/image" Target="../media/image29.png"/><Relationship Id="rId3" Type="http://schemas.openxmlformats.org/officeDocument/2006/relationships/image" Target="../media/image20.png"/><Relationship Id="rId21" Type="http://schemas.openxmlformats.org/officeDocument/2006/relationships/image" Target="../media/image25.png"/><Relationship Id="rId17" Type="http://schemas.openxmlformats.org/officeDocument/2006/relationships/image" Target="../media/image23.png"/><Relationship Id="rId25" Type="http://schemas.openxmlformats.org/officeDocument/2006/relationships/image" Target="../media/image28.png"/><Relationship Id="rId7" Type="http://schemas.openxmlformats.org/officeDocument/2006/relationships/image" Target="../media/image13.svg"/><Relationship Id="rId2" Type="http://schemas.openxmlformats.org/officeDocument/2006/relationships/notesSlide" Target="../notesSlides/notesSlide3.xml"/><Relationship Id="rId16" Type="http://schemas.openxmlformats.org/officeDocument/2006/relationships/image" Target="../media/image22.png"/><Relationship Id="rId20" Type="http://schemas.openxmlformats.org/officeDocument/2006/relationships/image" Target="../media/image25.svg"/><Relationship Id="rId1" Type="http://schemas.openxmlformats.org/officeDocument/2006/relationships/slideLayout" Target="../slideLayouts/slideLayout2.xml"/><Relationship Id="rId11" Type="http://schemas.openxmlformats.org/officeDocument/2006/relationships/image" Target="../media/image17.svg"/><Relationship Id="rId24" Type="http://schemas.openxmlformats.org/officeDocument/2006/relationships/image" Target="../media/image27.svg"/><Relationship Id="rId15" Type="http://schemas.openxmlformats.org/officeDocument/2006/relationships/image" Target="../media/image21.svg"/><Relationship Id="rId5" Type="http://schemas.openxmlformats.org/officeDocument/2006/relationships/image" Target="../media/image9.svg"/><Relationship Id="rId23" Type="http://schemas.openxmlformats.org/officeDocument/2006/relationships/image" Target="../media/image27.png"/><Relationship Id="rId28" Type="http://schemas.openxmlformats.org/officeDocument/2006/relationships/image" Target="../media/image30.emf"/><Relationship Id="rId19" Type="http://schemas.openxmlformats.org/officeDocument/2006/relationships/image" Target="../media/image24.png"/><Relationship Id="rId14" Type="http://schemas.openxmlformats.org/officeDocument/2006/relationships/image" Target="../media/image21.png"/><Relationship Id="rId9" Type="http://schemas.openxmlformats.org/officeDocument/2006/relationships/image" Target="../media/image15.svg"/><Relationship Id="rId22" Type="http://schemas.openxmlformats.org/officeDocument/2006/relationships/image" Target="../media/image26.png"/><Relationship Id="rId27" Type="http://schemas.openxmlformats.org/officeDocument/2006/relationships/image" Target="../media/image5.svg"/></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3.jpeg"/><Relationship Id="rId7" Type="http://schemas.openxmlformats.org/officeDocument/2006/relationships/hyperlink" Target="https://impactually.se/nudge-vs-sludge-the-ethics-of-behavioral-interventions/" TargetMode="External"/><Relationship Id="rId2" Type="http://schemas.openxmlformats.org/officeDocument/2006/relationships/image" Target="../media/image32.png"/><Relationship Id="rId1" Type="http://schemas.openxmlformats.org/officeDocument/2006/relationships/slideLayout" Target="../slideLayouts/slideLayout13.xml"/><Relationship Id="rId6" Type="http://schemas.openxmlformats.org/officeDocument/2006/relationships/hyperlink" Target="https://www.wired.com/story/excerpt-from-automating-inequality/" TargetMode="External"/><Relationship Id="rId5" Type="http://schemas.openxmlformats.org/officeDocument/2006/relationships/hyperlink" Target="https://medium.freecodecamp.org/the-code-im-still-ashamed-of-e4c021dff55e" TargetMode="External"/><Relationship Id="rId10" Type="http://schemas.openxmlformats.org/officeDocument/2006/relationships/image" Target="../media/image36.png"/><Relationship Id="rId4" Type="http://schemas.openxmlformats.org/officeDocument/2006/relationships/hyperlink" Target="https://medium.com/code-for-canada/responsible-ai-in-the-government-of-canada-a-sneak-peek-973727477bdf" TargetMode="External"/><Relationship Id="rId9" Type="http://schemas.openxmlformats.org/officeDocument/2006/relationships/image" Target="../media/image35.png"/></Relationships>
</file>

<file path=ppt/slides/_rels/slide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9">
            <a:extLst>
              <a:ext uri="{FF2B5EF4-FFF2-40B4-BE49-F238E27FC236}">
                <a16:creationId xmlns:a16="http://schemas.microsoft.com/office/drawing/2014/main" xmlns="" id="{941588E9-77C2-A54A-8395-059C3BE756E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auto">
          <a:xfrm>
            <a:off x="599885" y="840673"/>
            <a:ext cx="10931349" cy="542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xmlns="" id="{4D292084-1E1B-724C-A263-1D13CAB01CA6}"/>
              </a:ext>
            </a:extLst>
          </p:cNvPr>
          <p:cNvSpPr/>
          <p:nvPr/>
        </p:nvSpPr>
        <p:spPr>
          <a:xfrm>
            <a:off x="599885" y="4167082"/>
            <a:ext cx="9213418" cy="1476164"/>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p>
        </p:txBody>
      </p:sp>
      <p:sp>
        <p:nvSpPr>
          <p:cNvPr id="2" name="Title 1"/>
          <p:cNvSpPr>
            <a:spLocks noGrp="1"/>
          </p:cNvSpPr>
          <p:nvPr>
            <p:ph type="ctrTitle"/>
          </p:nvPr>
        </p:nvSpPr>
        <p:spPr>
          <a:xfrm>
            <a:off x="1103445" y="4257093"/>
            <a:ext cx="10270067" cy="613891"/>
          </a:xfrm>
        </p:spPr>
        <p:txBody>
          <a:bodyPr>
            <a:normAutofit fontScale="90000"/>
          </a:bodyPr>
          <a:lstStyle/>
          <a:p>
            <a:r>
              <a:rPr lang="en-CA" sz="4400" b="1" dirty="0" smtClean="0">
                <a:solidFill>
                  <a:schemeClr val="accent1">
                    <a:lumMod val="50000"/>
                  </a:schemeClr>
                </a:solidFill>
                <a:latin typeface="Calibri Light" panose="020F0302020204030204" pitchFamily="34" charset="0"/>
              </a:rPr>
              <a:t>Digital Standards and Bringing it together </a:t>
            </a:r>
            <a:endParaRPr lang="en-CA" sz="4400" b="1" dirty="0">
              <a:solidFill>
                <a:schemeClr val="accent1">
                  <a:lumMod val="50000"/>
                </a:schemeClr>
              </a:solidFill>
              <a:latin typeface="Calibri Light" panose="020F0302020204030204" pitchFamily="34" charset="0"/>
            </a:endParaRPr>
          </a:p>
        </p:txBody>
      </p:sp>
      <p:sp>
        <p:nvSpPr>
          <p:cNvPr id="3" name="Text Placeholder 2"/>
          <p:cNvSpPr>
            <a:spLocks noGrp="1"/>
          </p:cNvSpPr>
          <p:nvPr>
            <p:ph type="body" sz="quarter" idx="13"/>
          </p:nvPr>
        </p:nvSpPr>
        <p:spPr>
          <a:xfrm>
            <a:off x="1131727" y="4820321"/>
            <a:ext cx="10273141" cy="720080"/>
          </a:xfrm>
        </p:spPr>
        <p:txBody>
          <a:bodyPr anchor="ctr"/>
          <a:lstStyle/>
          <a:p>
            <a:r>
              <a:rPr lang="en-CA" dirty="0" smtClean="0">
                <a:solidFill>
                  <a:schemeClr val="accent1">
                    <a:lumMod val="50000"/>
                  </a:schemeClr>
                </a:solidFill>
                <a:latin typeface="Calibri Light" panose="020F0302020204030204" pitchFamily="34" charset="0"/>
              </a:rPr>
              <a:t>May 2, 2019 – Kayle Hatt, TBS Office of the Chief Information Officer</a:t>
            </a:r>
            <a:endParaRPr lang="en-CA" dirty="0">
              <a:solidFill>
                <a:schemeClr val="accent1">
                  <a:lumMod val="50000"/>
                </a:schemeClr>
              </a:solidFill>
              <a:latin typeface="Calibri Light" panose="020F0302020204030204" pitchFamily="34" charset="0"/>
            </a:endParaRPr>
          </a:p>
        </p:txBody>
      </p:sp>
    </p:spTree>
    <p:extLst>
      <p:ext uri="{BB962C8B-B14F-4D97-AF65-F5344CB8AC3E}">
        <p14:creationId xmlns:p14="http://schemas.microsoft.com/office/powerpoint/2010/main" val="181991993"/>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673" y="300473"/>
            <a:ext cx="11005127" cy="1325563"/>
          </a:xfrm>
        </p:spPr>
        <p:txBody>
          <a:bodyPr/>
          <a:lstStyle/>
          <a:p>
            <a:r>
              <a:rPr lang="en-CA" dirty="0" smtClean="0"/>
              <a:t>Case 1: An APP for finding AED and Saving Lives! </a:t>
            </a:r>
            <a:endParaRPr lang="en-CA" dirty="0"/>
          </a:p>
        </p:txBody>
      </p:sp>
      <p:sp>
        <p:nvSpPr>
          <p:cNvPr id="4" name="Content Placeholder 3"/>
          <p:cNvSpPr>
            <a:spLocks noGrp="1"/>
          </p:cNvSpPr>
          <p:nvPr>
            <p:ph sz="half" idx="2"/>
          </p:nvPr>
        </p:nvSpPr>
        <p:spPr>
          <a:xfrm>
            <a:off x="4331855" y="1322173"/>
            <a:ext cx="7444509" cy="5198700"/>
          </a:xfrm>
        </p:spPr>
        <p:txBody>
          <a:bodyPr>
            <a:normAutofit fontScale="62500" lnSpcReduction="20000"/>
          </a:bodyPr>
          <a:lstStyle/>
          <a:p>
            <a:pPr marL="0" indent="0">
              <a:buNone/>
            </a:pPr>
            <a:r>
              <a:rPr lang="en-CA" b="1" u="sng" dirty="0" smtClean="0"/>
              <a:t>Problem:</a:t>
            </a:r>
          </a:p>
          <a:p>
            <a:r>
              <a:rPr lang="en-CA" dirty="0" smtClean="0"/>
              <a:t>In </a:t>
            </a:r>
            <a:r>
              <a:rPr lang="en-CA" dirty="0"/>
              <a:t>Canada, 35,000 to 45,000 people die of sudden cardiac arrest </a:t>
            </a:r>
            <a:r>
              <a:rPr lang="en-CA" dirty="0" smtClean="0"/>
              <a:t>(SCA) each </a:t>
            </a:r>
            <a:r>
              <a:rPr lang="en-CA" dirty="0"/>
              <a:t>year. </a:t>
            </a:r>
            <a:endParaRPr lang="en-CA" dirty="0" smtClean="0"/>
          </a:p>
          <a:p>
            <a:r>
              <a:rPr lang="en-CA" dirty="0" smtClean="0"/>
              <a:t>An automated external defibrillator or AED uses electric shocks to restart a heart after cardiac arrest, and can save lives. </a:t>
            </a:r>
          </a:p>
          <a:p>
            <a:r>
              <a:rPr lang="en-CA" dirty="0" smtClean="0"/>
              <a:t>Without intervention in the first 10 minutes, the survival rate of SCA is only 5%; with use of AED in the first minute after an incident the survival rate can be as high as 90%, but it declines 7-10% every additional minute that passes. Given the importance of quick response and how long it can take for an ambulance to arrive, AEDs have been installed in many public places. </a:t>
            </a:r>
          </a:p>
          <a:p>
            <a:r>
              <a:rPr lang="en-CA" dirty="0" smtClean="0"/>
              <a:t>But they can only work if bystanders know exactly where AEDs are in an emergency.</a:t>
            </a:r>
          </a:p>
          <a:p>
            <a:pPr marL="0" indent="0">
              <a:spcBef>
                <a:spcPts val="1800"/>
              </a:spcBef>
              <a:buNone/>
            </a:pPr>
            <a:r>
              <a:rPr lang="en-CA" b="1" u="sng" dirty="0" smtClean="0"/>
              <a:t>Proposal: </a:t>
            </a:r>
          </a:p>
          <a:p>
            <a:r>
              <a:rPr lang="en-CA" dirty="0" smtClean="0"/>
              <a:t>We will develop an app that uses smartphone geolocation (GPS) to direct bystanders to the nearest AED; it will also display a graphic on how to use them. </a:t>
            </a:r>
          </a:p>
          <a:p>
            <a:r>
              <a:rPr lang="en-CA" dirty="0" smtClean="0"/>
              <a:t>Data for the locations will be provided from an annual inventory done by local health agencies. </a:t>
            </a:r>
          </a:p>
          <a:p>
            <a:r>
              <a:rPr lang="en-CA" dirty="0" smtClean="0"/>
              <a:t>Usability testing will be used to make the app user-friendly. </a:t>
            </a:r>
          </a:p>
        </p:txBody>
      </p:sp>
      <p:sp>
        <p:nvSpPr>
          <p:cNvPr id="6" name="TextBox 5"/>
          <p:cNvSpPr txBox="1"/>
          <p:nvPr/>
        </p:nvSpPr>
        <p:spPr>
          <a:xfrm>
            <a:off x="175491" y="110836"/>
            <a:ext cx="3408218" cy="369332"/>
          </a:xfrm>
          <a:prstGeom prst="rect">
            <a:avLst/>
          </a:prstGeom>
          <a:noFill/>
        </p:spPr>
        <p:txBody>
          <a:bodyPr wrap="square" rtlCol="0">
            <a:spAutoFit/>
          </a:bodyPr>
          <a:lstStyle/>
          <a:p>
            <a:r>
              <a:rPr lang="en-CA" dirty="0" smtClean="0"/>
              <a:t>Overview Description: </a:t>
            </a:r>
            <a:endParaRPr lang="en-CA" dirty="0"/>
          </a:p>
        </p:txBody>
      </p:sp>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48673" y="4828852"/>
            <a:ext cx="2300063" cy="1981523"/>
          </a:xfrm>
          <a:prstGeom prst="rect">
            <a:avLst/>
          </a:prstGeom>
        </p:spPr>
      </p:pic>
      <p:pic>
        <p:nvPicPr>
          <p:cNvPr id="1026" name="Picture 2" descr="https://i.cbc.ca/1.4320119.1507055578!/fileImage/httpImage/image.jpg_gen/derivatives/16x9_780/aed-at-bmo-centre.jpg"/>
          <p:cNvPicPr>
            <a:picLocks noGrp="1" noChangeAspect="1" noChangeArrowheads="1"/>
          </p:cNvPicPr>
          <p:nvPr>
            <p:ph sz="half" idx="1"/>
          </p:nvPr>
        </p:nvPicPr>
        <p:blipFill rotWithShape="1">
          <a:blip r:embed="rId3" cstate="email">
            <a:extLst>
              <a:ext uri="{28A0092B-C50C-407E-A947-70E740481C1C}">
                <a14:useLocalDpi xmlns:a14="http://schemas.microsoft.com/office/drawing/2010/main"/>
              </a:ext>
            </a:extLst>
          </a:blip>
          <a:srcRect/>
          <a:stretch/>
        </p:blipFill>
        <p:spPr bwMode="auto">
          <a:xfrm>
            <a:off x="348673" y="1322173"/>
            <a:ext cx="3715327" cy="3506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940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057651" y="1322173"/>
            <a:ext cx="7718714" cy="5198700"/>
          </a:xfrm>
        </p:spPr>
        <p:txBody>
          <a:bodyPr>
            <a:normAutofit fontScale="92500" lnSpcReduction="20000"/>
          </a:bodyPr>
          <a:lstStyle/>
          <a:p>
            <a:pPr marL="0" indent="0">
              <a:buNone/>
            </a:pPr>
            <a:r>
              <a:rPr lang="en-CA" sz="1900" b="1" u="sng" dirty="0" smtClean="0"/>
              <a:t>Problem:</a:t>
            </a:r>
          </a:p>
          <a:p>
            <a:r>
              <a:rPr lang="en-CA" sz="1900" dirty="0" smtClean="0"/>
              <a:t>Department XYZ regulates an industry that involves a large number of businesses, including small and large enterprises. </a:t>
            </a:r>
          </a:p>
          <a:p>
            <a:r>
              <a:rPr lang="en-CA" sz="1900" dirty="0" smtClean="0"/>
              <a:t>The regulated industry is required to submit reports about the </a:t>
            </a:r>
            <a:r>
              <a:rPr lang="en-CA" sz="1900" dirty="0"/>
              <a:t>safety of </a:t>
            </a:r>
            <a:r>
              <a:rPr lang="en-CA" sz="1900" dirty="0" smtClean="0"/>
              <a:t>their products, production reports and incident reporting when a problem has been identified. Even for small businesses this often means a few reports a month; for larger businesses, it means several a day.</a:t>
            </a:r>
          </a:p>
          <a:p>
            <a:r>
              <a:rPr lang="en-CA" sz="1900" dirty="0" smtClean="0"/>
              <a:t>A couple years ago, the department made this process easier through the creation online fillable PDF forms where text can be entered electronically and printed for signature.    </a:t>
            </a:r>
          </a:p>
          <a:p>
            <a:r>
              <a:rPr lang="en-CA" sz="1900" dirty="0" smtClean="0"/>
              <a:t>However, currently, all of these reports are required to be sent through the mail or by fax to the regulator, which can result in delays for notifications. Additionally, some members of the regulated industry have told the department that “the only reason we have fax machines are to communicate with government.” </a:t>
            </a:r>
            <a:endParaRPr lang="en-CA" sz="1900" dirty="0"/>
          </a:p>
          <a:p>
            <a:pPr marL="0" indent="0">
              <a:spcBef>
                <a:spcPts val="1800"/>
              </a:spcBef>
              <a:buNone/>
            </a:pPr>
            <a:r>
              <a:rPr lang="en-CA" sz="1900" b="1" u="sng" dirty="0" smtClean="0"/>
              <a:t>Proposal: </a:t>
            </a:r>
          </a:p>
          <a:p>
            <a:r>
              <a:rPr lang="en-CA" sz="1900" dirty="0" smtClean="0"/>
              <a:t>We will develop a portal where businesses can submit scans of reports to the regulator. </a:t>
            </a:r>
          </a:p>
          <a:p>
            <a:r>
              <a:rPr lang="en-CA" sz="1900" dirty="0" smtClean="0"/>
              <a:t>The portal will have a secure sign-in feature, verified by mailing a log-in code to regulated industries. </a:t>
            </a:r>
          </a:p>
          <a:p>
            <a:endParaRPr lang="en-CA" dirty="0" smtClean="0"/>
          </a:p>
        </p:txBody>
      </p:sp>
      <p:sp>
        <p:nvSpPr>
          <p:cNvPr id="6" name="TextBox 5"/>
          <p:cNvSpPr txBox="1"/>
          <p:nvPr/>
        </p:nvSpPr>
        <p:spPr>
          <a:xfrm>
            <a:off x="175491" y="110836"/>
            <a:ext cx="3408218" cy="369332"/>
          </a:xfrm>
          <a:prstGeom prst="rect">
            <a:avLst/>
          </a:prstGeom>
          <a:noFill/>
        </p:spPr>
        <p:txBody>
          <a:bodyPr wrap="square" rtlCol="0">
            <a:spAutoFit/>
          </a:bodyPr>
          <a:lstStyle/>
          <a:p>
            <a:r>
              <a:rPr lang="en-CA" dirty="0" smtClean="0"/>
              <a:t>Overview Description: </a:t>
            </a:r>
            <a:endParaRPr lang="en-CA" dirty="0"/>
          </a:p>
        </p:txBody>
      </p:sp>
      <p:pic>
        <p:nvPicPr>
          <p:cNvPr id="1028" name="Picture 4" descr="Image result for Government forms"/>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rot="21075741">
            <a:off x="-1080861" y="824833"/>
            <a:ext cx="4413282" cy="36455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480169"/>
            <a:ext cx="12855408" cy="676766"/>
          </a:xfrm>
          <a:solidFill>
            <a:schemeClr val="bg1"/>
          </a:solidFill>
        </p:spPr>
        <p:txBody>
          <a:bodyPr>
            <a:normAutofit/>
          </a:bodyPr>
          <a:lstStyle/>
          <a:p>
            <a:r>
              <a:rPr lang="en-CA" sz="3800" dirty="0" smtClean="0"/>
              <a:t>   Case 2: Allowing electronic submissions of regulatory forms  </a:t>
            </a:r>
            <a:endParaRPr lang="en-CA" sz="3800" dirty="0"/>
          </a:p>
        </p:txBody>
      </p:sp>
      <p:pic>
        <p:nvPicPr>
          <p:cNvPr id="5" name="Picture 2" descr="Image result for Government forms regulatory"/>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t="17969" b="9912"/>
          <a:stretch/>
        </p:blipFill>
        <p:spPr bwMode="auto">
          <a:xfrm>
            <a:off x="1098193" y="2408657"/>
            <a:ext cx="2755497" cy="26060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www.techtalk.gfi.com/wp-content/uploads/2013/09/Broken-fax-machine.jpg"/>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rot="363310">
            <a:off x="271552" y="4177910"/>
            <a:ext cx="2796455" cy="2795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5336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5491" y="110836"/>
            <a:ext cx="3408218" cy="369332"/>
          </a:xfrm>
          <a:prstGeom prst="rect">
            <a:avLst/>
          </a:prstGeom>
          <a:noFill/>
        </p:spPr>
        <p:txBody>
          <a:bodyPr wrap="square" rtlCol="0">
            <a:spAutoFit/>
          </a:bodyPr>
          <a:lstStyle/>
          <a:p>
            <a:r>
              <a:rPr lang="en-CA" dirty="0" smtClean="0"/>
              <a:t>Overview Description: </a:t>
            </a:r>
            <a:endParaRPr lang="en-CA" dirty="0"/>
          </a:p>
        </p:txBody>
      </p:sp>
      <p:pic>
        <p:nvPicPr>
          <p:cNvPr id="3" name="Picture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885761">
            <a:off x="-51526" y="2028413"/>
            <a:ext cx="4911989" cy="5412290"/>
          </a:xfrm>
          <a:prstGeom prst="rect">
            <a:avLst/>
          </a:prstGeom>
          <a:ln>
            <a:solidFill>
              <a:schemeClr val="tx1"/>
            </a:solidFill>
          </a:ln>
        </p:spPr>
      </p:pic>
      <p:sp>
        <p:nvSpPr>
          <p:cNvPr id="2" name="Title 1"/>
          <p:cNvSpPr>
            <a:spLocks noGrp="1"/>
          </p:cNvSpPr>
          <p:nvPr>
            <p:ph type="title"/>
          </p:nvPr>
        </p:nvSpPr>
        <p:spPr>
          <a:xfrm>
            <a:off x="1" y="480168"/>
            <a:ext cx="12191999" cy="1011748"/>
          </a:xfrm>
          <a:solidFill>
            <a:schemeClr val="bg1"/>
          </a:solidFill>
        </p:spPr>
        <p:txBody>
          <a:bodyPr>
            <a:normAutofit fontScale="90000"/>
          </a:bodyPr>
          <a:lstStyle/>
          <a:p>
            <a:pPr marL="288000"/>
            <a:r>
              <a:rPr lang="en-CA" sz="3600" dirty="0" smtClean="0"/>
              <a:t>Case 3: Online wiki-style website with program information to help service applicants</a:t>
            </a:r>
            <a:endParaRPr lang="en-CA" sz="3600" dirty="0"/>
          </a:p>
        </p:txBody>
      </p:sp>
      <p:sp>
        <p:nvSpPr>
          <p:cNvPr id="4" name="Content Placeholder 3"/>
          <p:cNvSpPr>
            <a:spLocks noGrp="1"/>
          </p:cNvSpPr>
          <p:nvPr>
            <p:ph sz="half" idx="2"/>
          </p:nvPr>
        </p:nvSpPr>
        <p:spPr>
          <a:xfrm>
            <a:off x="4057651" y="1322173"/>
            <a:ext cx="7718714" cy="5198700"/>
          </a:xfrm>
          <a:solidFill>
            <a:schemeClr val="bg1"/>
          </a:solidFill>
        </p:spPr>
        <p:txBody>
          <a:bodyPr>
            <a:normAutofit fontScale="70000" lnSpcReduction="20000"/>
          </a:bodyPr>
          <a:lstStyle/>
          <a:p>
            <a:pPr marL="0" indent="0">
              <a:buNone/>
            </a:pPr>
            <a:r>
              <a:rPr lang="en-CA" b="1" u="sng" dirty="0" smtClean="0"/>
              <a:t>Problem:</a:t>
            </a:r>
          </a:p>
          <a:p>
            <a:r>
              <a:rPr lang="en-CA" dirty="0" smtClean="0"/>
              <a:t>Department XYZ provides various services to Canadians and businesses in a variety of policy areas. </a:t>
            </a:r>
            <a:endParaRPr lang="en-CA" dirty="0"/>
          </a:p>
          <a:p>
            <a:r>
              <a:rPr lang="en-CA" dirty="0" smtClean="0"/>
              <a:t>The department frequently gets emails or phone calls asking for more information about the services, eligibility, how to apply, or answering basic questions. </a:t>
            </a:r>
          </a:p>
          <a:p>
            <a:r>
              <a:rPr lang="en-CA" dirty="0"/>
              <a:t>T</a:t>
            </a:r>
            <a:r>
              <a:rPr lang="en-CA" dirty="0" smtClean="0"/>
              <a:t>hese inquiries can take a lot of resources to answer questions when, often, the information is available elsewhere.  This has resulted in large queues in email correspondence and overloaded departmental call centres. </a:t>
            </a:r>
            <a:endParaRPr lang="en-CA" dirty="0"/>
          </a:p>
          <a:p>
            <a:pPr marL="0" indent="0">
              <a:spcBef>
                <a:spcPts val="1800"/>
              </a:spcBef>
              <a:buNone/>
            </a:pPr>
            <a:r>
              <a:rPr lang="en-CA" b="1" u="sng" dirty="0" smtClean="0"/>
              <a:t>Proposal: </a:t>
            </a:r>
          </a:p>
          <a:p>
            <a:r>
              <a:rPr lang="en-CA" dirty="0" smtClean="0"/>
              <a:t>We will develop a new wiki-style website, using our service manual and back-office documentation as foundational content, but enabling employees to make edits to the content in the wiki. </a:t>
            </a:r>
          </a:p>
          <a:p>
            <a:r>
              <a:rPr lang="en-CA" dirty="0" smtClean="0"/>
              <a:t>The portal will help people better navigate the ins and outs of these various programs. </a:t>
            </a:r>
          </a:p>
          <a:p>
            <a:r>
              <a:rPr lang="en-CA" dirty="0" smtClean="0"/>
              <a:t>As a result of this project, we are predicting that we can reduce the budget for the correspondence / inquiries service by 10%, which will be staff managed by not fulling vacancies. </a:t>
            </a:r>
          </a:p>
          <a:p>
            <a:endParaRPr lang="en-CA" dirty="0" smtClean="0"/>
          </a:p>
        </p:txBody>
      </p:sp>
    </p:spTree>
    <p:extLst>
      <p:ext uri="{BB962C8B-B14F-4D97-AF65-F5344CB8AC3E}">
        <p14:creationId xmlns:p14="http://schemas.microsoft.com/office/powerpoint/2010/main" val="1094690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160A1165-E59D-41AD-AA15-22B3CE433924-L0-001.jpeg" descr="160A1165-E59D-41AD-AA15-22B3CE433924-L0-001.jpe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0" y="-1"/>
            <a:ext cx="5735960" cy="6866449"/>
          </a:xfrm>
          <a:prstGeom prst="rect">
            <a:avLst/>
          </a:prstGeom>
          <a:ln w="12700">
            <a:miter lim="400000"/>
          </a:ln>
        </p:spPr>
      </p:pic>
      <p:pic>
        <p:nvPicPr>
          <p:cNvPr id="14" name="Picture 2" descr="Image result for digital foundation image"/>
          <p:cNvPicPr>
            <a:picLocks noChangeAspect="1" noChangeArrowheads="1"/>
          </p:cNvPicPr>
          <p:nvPr/>
        </p:nvPicPr>
        <p:blipFill>
          <a:blip r:embed="rId3" cstate="email">
            <a:extLst>
              <a:ext uri="{BEBA8EAE-BF5A-486C-A8C5-ECC9F3942E4B}">
                <a14:imgProps xmlns:a14="http://schemas.microsoft.com/office/drawing/2010/main">
                  <a14:imgLayer r:embed="rId4">
                    <a14:imgEffect>
                      <a14:colorTemperature colorTemp="5300"/>
                    </a14:imgEffect>
                    <a14:imgEffect>
                      <a14:saturation sat="33000"/>
                    </a14:imgEffect>
                  </a14:imgLayer>
                </a14:imgProps>
              </a:ext>
              <a:ext uri="{28A0092B-C50C-407E-A947-70E740481C1C}">
                <a14:useLocalDpi xmlns:a14="http://schemas.microsoft.com/office/drawing/2010/main"/>
              </a:ext>
            </a:extLst>
          </a:blip>
          <a:srcRect/>
          <a:stretch>
            <a:fillRect/>
          </a:stretch>
        </p:blipFill>
        <p:spPr bwMode="auto">
          <a:xfrm>
            <a:off x="5890782" y="1124744"/>
            <a:ext cx="1501219" cy="868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9" name="TextBox 18"/>
          <p:cNvSpPr txBox="1"/>
          <p:nvPr/>
        </p:nvSpPr>
        <p:spPr>
          <a:xfrm>
            <a:off x="6960095" y="1304764"/>
            <a:ext cx="5750065" cy="523220"/>
          </a:xfrm>
          <a:prstGeom prst="rect">
            <a:avLst/>
          </a:prstGeom>
          <a:solidFill>
            <a:schemeClr val="bg1">
              <a:alpha val="90000"/>
            </a:schemeClr>
          </a:solidFill>
          <a:ln>
            <a:noFill/>
          </a:ln>
        </p:spPr>
        <p:txBody>
          <a:bodyPr wrap="square" rtlCol="0" anchor="ctr">
            <a:spAutoFit/>
          </a:bodyPr>
          <a:lstStyle/>
          <a:p>
            <a:pPr marL="514350" indent="-514350">
              <a:buFont typeface="+mj-lt"/>
              <a:buAutoNum type="arabicPeriod"/>
            </a:pPr>
            <a:r>
              <a:rPr lang="en-CA" sz="2800" b="1" dirty="0" smtClean="0">
                <a:solidFill>
                  <a:schemeClr val="tx2"/>
                </a:solidFill>
                <a:latin typeface="Calibri Light" panose="020F0302020204030204" pitchFamily="34" charset="0"/>
                <a:cs typeface="Calibri Light" panose="020F0302020204030204" pitchFamily="34" charset="0"/>
              </a:rPr>
              <a:t>Why “Digital”? / About me</a:t>
            </a:r>
            <a:endParaRPr lang="en-CA" sz="2800" b="1" dirty="0">
              <a:solidFill>
                <a:schemeClr val="tx2"/>
              </a:solidFill>
              <a:latin typeface="Calibri Light" panose="020F0302020204030204" pitchFamily="34" charset="0"/>
              <a:cs typeface="Calibri Light" panose="020F0302020204030204" pitchFamily="34" charset="0"/>
            </a:endParaRPr>
          </a:p>
        </p:txBody>
      </p:sp>
      <p:pic>
        <p:nvPicPr>
          <p:cNvPr id="17" name="Picture 2" descr="Image result for destination image"/>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t="-1"/>
          <a:stretch/>
        </p:blipFill>
        <p:spPr bwMode="auto">
          <a:xfrm>
            <a:off x="5890925" y="2407814"/>
            <a:ext cx="1501219" cy="8423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20" name="TextBox 19"/>
          <p:cNvSpPr txBox="1"/>
          <p:nvPr/>
        </p:nvSpPr>
        <p:spPr>
          <a:xfrm>
            <a:off x="6960096" y="2567378"/>
            <a:ext cx="5750064" cy="523220"/>
          </a:xfrm>
          <a:prstGeom prst="rect">
            <a:avLst/>
          </a:prstGeom>
          <a:solidFill>
            <a:schemeClr val="bg1">
              <a:alpha val="90000"/>
            </a:schemeClr>
          </a:solidFill>
          <a:ln>
            <a:noFill/>
          </a:ln>
        </p:spPr>
        <p:txBody>
          <a:bodyPr wrap="square" rtlCol="0" anchor="ctr">
            <a:spAutoFit/>
          </a:bodyPr>
          <a:lstStyle>
            <a:defPPr>
              <a:defRPr lang="en-US"/>
            </a:defPPr>
            <a:lvl1pPr marL="514350" indent="-514350">
              <a:buFont typeface="+mj-lt"/>
              <a:buAutoNum type="arabicPeriod"/>
              <a:defRPr sz="2800">
                <a:solidFill>
                  <a:schemeClr val="tx2"/>
                </a:solidFill>
                <a:latin typeface="Rockwell" panose="02060603020205020403" pitchFamily="18" charset="0"/>
                <a:cs typeface="Calibri Light" panose="020F0302020204030204" pitchFamily="34" charset="0"/>
              </a:defRPr>
            </a:lvl1pPr>
          </a:lstStyle>
          <a:p>
            <a:pPr>
              <a:buFont typeface="+mj-lt"/>
              <a:buAutoNum type="arabicPeriod" startAt="2"/>
            </a:pPr>
            <a:r>
              <a:rPr lang="en-CA" b="1" dirty="0" smtClean="0">
                <a:latin typeface="Calibri Light" panose="020F0302020204030204" pitchFamily="34" charset="0"/>
              </a:rPr>
              <a:t>Recapping the Digital Standards </a:t>
            </a:r>
            <a:endParaRPr lang="en-CA" b="1" dirty="0">
              <a:latin typeface="Calibri Light" panose="020F0302020204030204" pitchFamily="34" charset="0"/>
            </a:endParaRPr>
          </a:p>
        </p:txBody>
      </p:sp>
      <p:pic>
        <p:nvPicPr>
          <p:cNvPr id="30" name="Picture 2"/>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5890782" y="3664911"/>
            <a:ext cx="1501219" cy="842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31" name="TextBox 30"/>
          <p:cNvSpPr txBox="1"/>
          <p:nvPr/>
        </p:nvSpPr>
        <p:spPr>
          <a:xfrm>
            <a:off x="6960096" y="3840698"/>
            <a:ext cx="4793674" cy="523220"/>
          </a:xfrm>
          <a:prstGeom prst="rect">
            <a:avLst/>
          </a:prstGeom>
          <a:solidFill>
            <a:schemeClr val="bg1">
              <a:alpha val="90000"/>
            </a:schemeClr>
          </a:solidFill>
          <a:ln>
            <a:noFill/>
          </a:ln>
        </p:spPr>
        <p:txBody>
          <a:bodyPr wrap="square" rtlCol="0" anchor="ctr">
            <a:spAutoFit/>
          </a:bodyPr>
          <a:lstStyle>
            <a:defPPr>
              <a:defRPr lang="en-US"/>
            </a:defPPr>
            <a:lvl1pPr marL="514350" indent="-514350">
              <a:buFont typeface="+mj-lt"/>
              <a:buAutoNum type="arabicPeriod"/>
              <a:defRPr sz="2800">
                <a:solidFill>
                  <a:schemeClr val="tx2"/>
                </a:solidFill>
                <a:latin typeface="Rockwell" panose="02060603020205020403" pitchFamily="18" charset="0"/>
                <a:cs typeface="Calibri Light" panose="020F0302020204030204" pitchFamily="34" charset="0"/>
              </a:defRPr>
            </a:lvl1pPr>
          </a:lstStyle>
          <a:p>
            <a:pPr>
              <a:buFont typeface="+mj-lt"/>
              <a:buAutoNum type="arabicPeriod" startAt="3"/>
            </a:pPr>
            <a:r>
              <a:rPr lang="en-CA" b="1" dirty="0" smtClean="0">
                <a:latin typeface="Calibri Light" panose="020F0302020204030204" pitchFamily="34" charset="0"/>
              </a:rPr>
              <a:t>Designing Ethical Services</a:t>
            </a:r>
            <a:endParaRPr lang="en-CA" b="1" dirty="0">
              <a:latin typeface="Calibri Light" panose="020F0302020204030204" pitchFamily="34" charset="0"/>
            </a:endParaRPr>
          </a:p>
        </p:txBody>
      </p:sp>
      <p:pic>
        <p:nvPicPr>
          <p:cNvPr id="12" name="Picture 2" descr="Image result for digital team work"/>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5890782" y="4954454"/>
            <a:ext cx="1521558" cy="871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21" name="TextBox 20"/>
          <p:cNvSpPr txBox="1"/>
          <p:nvPr/>
        </p:nvSpPr>
        <p:spPr>
          <a:xfrm>
            <a:off x="6960095" y="5128682"/>
            <a:ext cx="4913010" cy="523220"/>
          </a:xfrm>
          <a:prstGeom prst="rect">
            <a:avLst/>
          </a:prstGeom>
          <a:solidFill>
            <a:schemeClr val="bg1">
              <a:alpha val="90000"/>
            </a:schemeClr>
          </a:solidFill>
          <a:ln>
            <a:noFill/>
          </a:ln>
        </p:spPr>
        <p:txBody>
          <a:bodyPr wrap="square" rtlCol="0" anchor="ctr">
            <a:spAutoFit/>
          </a:bodyPr>
          <a:lstStyle>
            <a:defPPr>
              <a:defRPr lang="en-US"/>
            </a:defPPr>
            <a:lvl1pPr marL="514350" indent="-514350">
              <a:buFont typeface="+mj-lt"/>
              <a:buAutoNum type="arabicPeriod"/>
              <a:defRPr sz="2800">
                <a:solidFill>
                  <a:schemeClr val="tx2"/>
                </a:solidFill>
                <a:latin typeface="Rockwell" panose="02060603020205020403" pitchFamily="18" charset="0"/>
                <a:cs typeface="Calibri Light" panose="020F0302020204030204" pitchFamily="34" charset="0"/>
              </a:defRPr>
            </a:lvl1pPr>
          </a:lstStyle>
          <a:p>
            <a:pPr>
              <a:buFont typeface="+mj-lt"/>
              <a:buAutoNum type="arabicPeriod" startAt="4"/>
            </a:pPr>
            <a:r>
              <a:rPr lang="en-CA" b="1" dirty="0" smtClean="0">
                <a:latin typeface="Calibri Light" panose="020F0302020204030204" pitchFamily="34" charset="0"/>
              </a:rPr>
              <a:t>Bringing it Together Exercise</a:t>
            </a:r>
            <a:endParaRPr lang="en-CA" b="1" dirty="0">
              <a:latin typeface="Calibri Light" panose="020F0302020204030204" pitchFamily="34" charset="0"/>
            </a:endParaRPr>
          </a:p>
        </p:txBody>
      </p:sp>
    </p:spTree>
    <p:extLst>
      <p:ext uri="{BB962C8B-B14F-4D97-AF65-F5344CB8AC3E}">
        <p14:creationId xmlns:p14="http://schemas.microsoft.com/office/powerpoint/2010/main" val="291334623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4" descr="Image result for cheque book"/>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47768" y="3818446"/>
            <a:ext cx="4822064" cy="2858795"/>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https://www.techtalk.gfi.com/wp-content/uploads/2013/09/Broken-fax-machine.jp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363310">
            <a:off x="1034929" y="1331235"/>
            <a:ext cx="3914763" cy="391395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284132" y="1172523"/>
            <a:ext cx="3968885" cy="5291847"/>
          </a:xfrm>
          <a:prstGeom prst="rect">
            <a:avLst/>
          </a:prstGeom>
        </p:spPr>
      </p:pic>
      <p:pic>
        <p:nvPicPr>
          <p:cNvPr id="62" name="Picture 2" descr="Image result for digital foundation image"/>
          <p:cNvPicPr>
            <a:picLocks noChangeAspect="1" noChangeArrowheads="1"/>
          </p:cNvPicPr>
          <p:nvPr/>
        </p:nvPicPr>
        <p:blipFill>
          <a:blip r:embed="rId6" cstate="email">
            <a:extLst>
              <a:ext uri="{BEBA8EAE-BF5A-486C-A8C5-ECC9F3942E4B}">
                <a14:imgProps xmlns:a14="http://schemas.microsoft.com/office/drawing/2010/main">
                  <a14:imgLayer r:embed="rId7">
                    <a14:imgEffect>
                      <a14:colorTemperature colorTemp="5300"/>
                    </a14:imgEffect>
                    <a14:imgEffect>
                      <a14:saturation sat="33000"/>
                    </a14:imgEffect>
                  </a14:imgLayer>
                </a14:imgProps>
              </a:ext>
              <a:ext uri="{28A0092B-C50C-407E-A947-70E740481C1C}">
                <a14:useLocalDpi xmlns:a14="http://schemas.microsoft.com/office/drawing/2010/main"/>
              </a:ext>
            </a:extLst>
          </a:blip>
          <a:srcRect/>
          <a:stretch>
            <a:fillRect/>
          </a:stretch>
        </p:blipFill>
        <p:spPr bwMode="auto">
          <a:xfrm>
            <a:off x="83332" y="84637"/>
            <a:ext cx="1922213" cy="10785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32" name="TextBox 31"/>
          <p:cNvSpPr txBox="1"/>
          <p:nvPr/>
        </p:nvSpPr>
        <p:spPr>
          <a:xfrm>
            <a:off x="1454208" y="300757"/>
            <a:ext cx="6958272" cy="646331"/>
          </a:xfrm>
          <a:prstGeom prst="rect">
            <a:avLst/>
          </a:prstGeom>
          <a:solidFill>
            <a:schemeClr val="bg1">
              <a:alpha val="90000"/>
            </a:schemeClr>
          </a:solidFill>
          <a:ln>
            <a:noFill/>
          </a:ln>
        </p:spPr>
        <p:txBody>
          <a:bodyPr wrap="square" rtlCol="0" anchor="ctr">
            <a:spAutoFit/>
          </a:bodyPr>
          <a:lstStyle/>
          <a:p>
            <a:pPr marL="514350" indent="-514350">
              <a:buFont typeface="+mj-lt"/>
              <a:buAutoNum type="arabicPeriod"/>
            </a:pPr>
            <a:r>
              <a:rPr lang="en-CA" sz="3600" b="1" dirty="0" smtClean="0">
                <a:solidFill>
                  <a:schemeClr val="tx2"/>
                </a:solidFill>
                <a:latin typeface="Calibri Light" panose="020F0302020204030204" pitchFamily="34" charset="0"/>
                <a:cs typeface="Calibri Light" panose="020F0302020204030204" pitchFamily="34" charset="0"/>
              </a:rPr>
              <a:t>Why “Digital”? / About me </a:t>
            </a:r>
            <a:endParaRPr lang="en-CA" sz="3600" b="1" dirty="0">
              <a:solidFill>
                <a:schemeClr val="tx2"/>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2319085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descr="http://canadabeyond150.ca/blog/wp-content/uploads/2018/01/tell-us-once-1.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21222157">
            <a:off x="5629777" y="1054665"/>
            <a:ext cx="5079553" cy="28205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108525" y="1375945"/>
            <a:ext cx="3748059" cy="4321982"/>
          </a:xfrm>
          <a:prstGeom prst="rect">
            <a:avLst/>
          </a:prstGeom>
        </p:spPr>
      </p:pic>
      <p:pic>
        <p:nvPicPr>
          <p:cNvPr id="9" name="Picture 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535555">
            <a:off x="4129043" y="4079913"/>
            <a:ext cx="3618419" cy="2309781"/>
          </a:xfrm>
          <a:prstGeom prst="rect">
            <a:avLst/>
          </a:prstGeom>
        </p:spPr>
      </p:pic>
      <p:pic>
        <p:nvPicPr>
          <p:cNvPr id="10" name="Picture 4" descr="Image result for SIN card canada"/>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rot="21241138">
            <a:off x="8263360" y="3680782"/>
            <a:ext cx="3171285" cy="1966197"/>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Image result for digital foundation image"/>
          <p:cNvPicPr>
            <a:picLocks noChangeAspect="1" noChangeArrowheads="1"/>
          </p:cNvPicPr>
          <p:nvPr/>
        </p:nvPicPr>
        <p:blipFill>
          <a:blip r:embed="rId7" cstate="email">
            <a:extLst>
              <a:ext uri="{BEBA8EAE-BF5A-486C-A8C5-ECC9F3942E4B}">
                <a14:imgProps xmlns:a14="http://schemas.microsoft.com/office/drawing/2010/main">
                  <a14:imgLayer r:embed="rId8">
                    <a14:imgEffect>
                      <a14:colorTemperature colorTemp="5300"/>
                    </a14:imgEffect>
                    <a14:imgEffect>
                      <a14:saturation sat="33000"/>
                    </a14:imgEffect>
                  </a14:imgLayer>
                </a14:imgProps>
              </a:ext>
              <a:ext uri="{28A0092B-C50C-407E-A947-70E740481C1C}">
                <a14:useLocalDpi xmlns:a14="http://schemas.microsoft.com/office/drawing/2010/main"/>
              </a:ext>
            </a:extLst>
          </a:blip>
          <a:srcRect/>
          <a:stretch>
            <a:fillRect/>
          </a:stretch>
        </p:blipFill>
        <p:spPr bwMode="auto">
          <a:xfrm>
            <a:off x="83332" y="84637"/>
            <a:ext cx="1922213" cy="10785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32" name="TextBox 31"/>
          <p:cNvSpPr txBox="1"/>
          <p:nvPr/>
        </p:nvSpPr>
        <p:spPr>
          <a:xfrm>
            <a:off x="1454208" y="300757"/>
            <a:ext cx="6450534" cy="646331"/>
          </a:xfrm>
          <a:prstGeom prst="rect">
            <a:avLst/>
          </a:prstGeom>
          <a:solidFill>
            <a:schemeClr val="bg1">
              <a:alpha val="90000"/>
            </a:schemeClr>
          </a:solidFill>
          <a:ln>
            <a:noFill/>
          </a:ln>
        </p:spPr>
        <p:txBody>
          <a:bodyPr wrap="square" rtlCol="0" anchor="ctr">
            <a:spAutoFit/>
          </a:bodyPr>
          <a:lstStyle/>
          <a:p>
            <a:pPr marL="514350" indent="-514350">
              <a:buFont typeface="+mj-lt"/>
              <a:buAutoNum type="arabicPeriod"/>
            </a:pPr>
            <a:r>
              <a:rPr lang="en-CA" sz="3600" b="1" dirty="0" smtClean="0">
                <a:solidFill>
                  <a:schemeClr val="tx2"/>
                </a:solidFill>
                <a:latin typeface="Calibri Light" panose="020F0302020204030204" pitchFamily="34" charset="0"/>
                <a:cs typeface="Calibri Light" panose="020F0302020204030204" pitchFamily="34" charset="0"/>
              </a:rPr>
              <a:t>Why “Digital”? / About me </a:t>
            </a:r>
            <a:endParaRPr lang="en-CA" sz="3600" b="1" dirty="0">
              <a:solidFill>
                <a:schemeClr val="tx2"/>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99382201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Image result for destination image"/>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t="-1"/>
          <a:stretch/>
        </p:blipFill>
        <p:spPr bwMode="auto">
          <a:xfrm>
            <a:off x="1554597" y="2384982"/>
            <a:ext cx="2617130" cy="14684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4" name="TextBox 3"/>
          <p:cNvSpPr txBox="1"/>
          <p:nvPr/>
        </p:nvSpPr>
        <p:spPr>
          <a:xfrm>
            <a:off x="3340205" y="2796064"/>
            <a:ext cx="7538328" cy="646331"/>
          </a:xfrm>
          <a:prstGeom prst="rect">
            <a:avLst/>
          </a:prstGeom>
          <a:solidFill>
            <a:schemeClr val="bg1">
              <a:alpha val="90000"/>
            </a:schemeClr>
          </a:solidFill>
          <a:ln>
            <a:noFill/>
          </a:ln>
        </p:spPr>
        <p:txBody>
          <a:bodyPr wrap="square" rtlCol="0" anchor="ctr">
            <a:spAutoFit/>
          </a:bodyPr>
          <a:lstStyle>
            <a:defPPr>
              <a:defRPr lang="en-US"/>
            </a:defPPr>
            <a:lvl1pPr marL="514350" indent="-514350">
              <a:buFont typeface="+mj-lt"/>
              <a:buAutoNum type="arabicPeriod"/>
              <a:defRPr sz="2800">
                <a:solidFill>
                  <a:schemeClr val="tx2"/>
                </a:solidFill>
                <a:latin typeface="Rockwell" panose="02060603020205020403" pitchFamily="18" charset="0"/>
                <a:cs typeface="Calibri Light" panose="020F0302020204030204" pitchFamily="34" charset="0"/>
              </a:defRPr>
            </a:lvl1pPr>
          </a:lstStyle>
          <a:p>
            <a:pPr>
              <a:buFont typeface="+mj-lt"/>
              <a:buAutoNum type="arabicPeriod" startAt="2"/>
            </a:pPr>
            <a:r>
              <a:rPr lang="en-CA" sz="3600" b="1" dirty="0" smtClean="0">
                <a:latin typeface="Calibri Light" panose="020F0302020204030204" pitchFamily="34" charset="0"/>
              </a:rPr>
              <a:t>Recapping the Digital Standards </a:t>
            </a:r>
            <a:endParaRPr lang="en-CA" sz="3600" b="1" dirty="0">
              <a:latin typeface="Calibri Light" panose="020F0302020204030204" pitchFamily="34" charset="0"/>
            </a:endParaRPr>
          </a:p>
        </p:txBody>
      </p:sp>
    </p:spTree>
    <p:extLst>
      <p:ext uri="{BB962C8B-B14F-4D97-AF65-F5344CB8AC3E}">
        <p14:creationId xmlns:p14="http://schemas.microsoft.com/office/powerpoint/2010/main" val="32099510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670DD9D2-F53C-D247-9AA6-21F62065F0C3}"/>
              </a:ext>
            </a:extLst>
          </p:cNvPr>
          <p:cNvSpPr/>
          <p:nvPr/>
        </p:nvSpPr>
        <p:spPr>
          <a:xfrm>
            <a:off x="0" y="-22852"/>
            <a:ext cx="12192000" cy="14761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2313128F-CACA-864B-A62B-21D238579C07}"/>
              </a:ext>
            </a:extLst>
          </p:cNvPr>
          <p:cNvSpPr>
            <a:spLocks noGrp="1"/>
          </p:cNvSpPr>
          <p:nvPr>
            <p:ph type="title"/>
          </p:nvPr>
        </p:nvSpPr>
        <p:spPr>
          <a:xfrm>
            <a:off x="1721910" y="367774"/>
            <a:ext cx="9279467" cy="1325563"/>
          </a:xfrm>
        </p:spPr>
        <p:txBody>
          <a:bodyPr>
            <a:noAutofit/>
          </a:bodyPr>
          <a:lstStyle/>
          <a:p>
            <a:r>
              <a:rPr lang="en-GB" sz="3600" b="1" dirty="0">
                <a:solidFill>
                  <a:schemeClr val="bg1"/>
                </a:solidFill>
                <a:latin typeface="Helvetica" pitchFamily="2" charset="0"/>
                <a:cs typeface="Arial" panose="020B0604020202020204" pitchFamily="34" charset="0"/>
              </a:rPr>
              <a:t>Government of Canada </a:t>
            </a:r>
            <a:br>
              <a:rPr lang="en-GB" sz="3600" b="1" dirty="0">
                <a:solidFill>
                  <a:schemeClr val="bg1"/>
                </a:solidFill>
                <a:latin typeface="Helvetica" pitchFamily="2" charset="0"/>
                <a:cs typeface="Arial" panose="020B0604020202020204" pitchFamily="34" charset="0"/>
              </a:rPr>
            </a:br>
            <a:r>
              <a:rPr lang="en-GB" sz="3600" b="1" dirty="0">
                <a:solidFill>
                  <a:schemeClr val="bg1"/>
                </a:solidFill>
                <a:latin typeface="Helvetica" pitchFamily="2" charset="0"/>
                <a:cs typeface="Arial" panose="020B0604020202020204" pitchFamily="34" charset="0"/>
              </a:rPr>
              <a:t>Digital Standards</a:t>
            </a:r>
            <a:br>
              <a:rPr lang="en-GB" sz="3600" b="1" dirty="0">
                <a:solidFill>
                  <a:schemeClr val="bg1"/>
                </a:solidFill>
                <a:latin typeface="Helvetica" pitchFamily="2" charset="0"/>
                <a:cs typeface="Arial" panose="020B0604020202020204" pitchFamily="34" charset="0"/>
              </a:rPr>
            </a:br>
            <a:endParaRPr lang="en-US" sz="3600" dirty="0">
              <a:solidFill>
                <a:schemeClr val="bg1"/>
              </a:solidFill>
              <a:latin typeface="Helvetica" pitchFamily="2" charset="0"/>
              <a:cs typeface="Arial" panose="020B0604020202020204" pitchFamily="34" charset="0"/>
            </a:endParaRPr>
          </a:p>
        </p:txBody>
      </p:sp>
      <p:sp>
        <p:nvSpPr>
          <p:cNvPr id="30" name="Rectangle 29">
            <a:extLst>
              <a:ext uri="{FF2B5EF4-FFF2-40B4-BE49-F238E27FC236}">
                <a16:creationId xmlns="" xmlns:a16="http://schemas.microsoft.com/office/drawing/2014/main" id="{EF5FFAA9-8856-D441-8A82-7A3C025A2AAE}"/>
              </a:ext>
            </a:extLst>
          </p:cNvPr>
          <p:cNvSpPr/>
          <p:nvPr/>
        </p:nvSpPr>
        <p:spPr>
          <a:xfrm>
            <a:off x="0" y="1418476"/>
            <a:ext cx="12192000" cy="229670"/>
          </a:xfrm>
          <a:prstGeom prst="rect">
            <a:avLst/>
          </a:prstGeom>
          <a:solidFill>
            <a:srgbClr val="D8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 xmlns:a16="http://schemas.microsoft.com/office/drawing/2014/main" id="{83991BA4-9EEE-9047-BFE0-917D4096BBF4}"/>
              </a:ext>
            </a:extLst>
          </p:cNvPr>
          <p:cNvSpPr txBox="1"/>
          <p:nvPr/>
        </p:nvSpPr>
        <p:spPr>
          <a:xfrm>
            <a:off x="7020919" y="1759967"/>
            <a:ext cx="3124020" cy="830997"/>
          </a:xfrm>
          <a:prstGeom prst="rect">
            <a:avLst/>
          </a:prstGeom>
          <a:noFill/>
        </p:spPr>
        <p:txBody>
          <a:bodyPr wrap="square" rtlCol="0">
            <a:spAutoFit/>
          </a:bodyPr>
          <a:lstStyle/>
          <a:p>
            <a:r>
              <a:rPr lang="en-US" sz="2400" dirty="0">
                <a:latin typeface="Helvetica" pitchFamily="2" charset="0"/>
              </a:rPr>
              <a:t>Build in accessibility from the start</a:t>
            </a:r>
          </a:p>
        </p:txBody>
      </p:sp>
      <p:pic>
        <p:nvPicPr>
          <p:cNvPr id="38" name="Graphic 37">
            <a:extLst>
              <a:ext uri="{FF2B5EF4-FFF2-40B4-BE49-F238E27FC236}">
                <a16:creationId xmlns="" xmlns:a16="http://schemas.microsoft.com/office/drawing/2014/main" id="{B4085D5C-2949-7541-AD1C-467D77524924}"/>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 xmlns:asvg="http://schemas.microsoft.com/office/drawing/2016/SVG/main" r:embed="rId13"/>
              </a:ext>
            </a:extLst>
          </a:blip>
          <a:stretch>
            <a:fillRect/>
          </a:stretch>
        </p:blipFill>
        <p:spPr>
          <a:xfrm>
            <a:off x="6328691" y="1908023"/>
            <a:ext cx="445799" cy="445799"/>
          </a:xfrm>
          <a:prstGeom prst="rect">
            <a:avLst/>
          </a:prstGeom>
        </p:spPr>
      </p:pic>
      <p:pic>
        <p:nvPicPr>
          <p:cNvPr id="40" name="Graphic 39">
            <a:extLst>
              <a:ext uri="{FF2B5EF4-FFF2-40B4-BE49-F238E27FC236}">
                <a16:creationId xmlns="" xmlns:a16="http://schemas.microsoft.com/office/drawing/2014/main" id="{4F115C94-B100-9A4C-ABF3-813E9097211D}"/>
              </a:ext>
            </a:extLst>
          </p:cNvPr>
          <p:cNvPicPr>
            <a:picLocks noChangeAspect="1"/>
          </p:cNvPicPr>
          <p:nvPr/>
        </p:nvPicPr>
        <p:blipFill>
          <a:blip r:embed="rId14" cstate="email">
            <a:extLst>
              <a:ext uri="{28A0092B-C50C-407E-A947-70E740481C1C}">
                <a14:useLocalDpi xmlns:a14="http://schemas.microsoft.com/office/drawing/2010/main"/>
              </a:ext>
              <a:ext uri="{96DAC541-7B7A-43D3-8B79-37D633B846F1}">
                <asvg:svgBlip xmlns="" xmlns:asvg="http://schemas.microsoft.com/office/drawing/2016/SVG/main" r:embed="rId15"/>
              </a:ext>
            </a:extLst>
          </a:blip>
          <a:stretch>
            <a:fillRect/>
          </a:stretch>
        </p:blipFill>
        <p:spPr>
          <a:xfrm>
            <a:off x="1886640" y="1917542"/>
            <a:ext cx="445799" cy="445799"/>
          </a:xfrm>
          <a:prstGeom prst="rect">
            <a:avLst/>
          </a:prstGeom>
        </p:spPr>
      </p:pic>
      <p:sp>
        <p:nvSpPr>
          <p:cNvPr id="12" name="TextBox 11">
            <a:extLst>
              <a:ext uri="{FF2B5EF4-FFF2-40B4-BE49-F238E27FC236}">
                <a16:creationId xmlns="" xmlns:a16="http://schemas.microsoft.com/office/drawing/2014/main" id="{EE0B26F3-D1C6-3943-957F-68A586EE906F}"/>
              </a:ext>
            </a:extLst>
          </p:cNvPr>
          <p:cNvSpPr txBox="1"/>
          <p:nvPr/>
        </p:nvSpPr>
        <p:spPr>
          <a:xfrm>
            <a:off x="2561660" y="1942584"/>
            <a:ext cx="3115669" cy="461665"/>
          </a:xfrm>
          <a:prstGeom prst="rect">
            <a:avLst/>
          </a:prstGeom>
          <a:noFill/>
        </p:spPr>
        <p:txBody>
          <a:bodyPr wrap="square" rtlCol="0">
            <a:spAutoFit/>
          </a:bodyPr>
          <a:lstStyle/>
          <a:p>
            <a:r>
              <a:rPr lang="en-US" sz="2400" dirty="0">
                <a:latin typeface="Helvetica" pitchFamily="2" charset="0"/>
              </a:rPr>
              <a:t>Design with users</a:t>
            </a:r>
          </a:p>
        </p:txBody>
      </p:sp>
      <p:sp>
        <p:nvSpPr>
          <p:cNvPr id="18" name="TextBox 17">
            <a:extLst>
              <a:ext uri="{FF2B5EF4-FFF2-40B4-BE49-F238E27FC236}">
                <a16:creationId xmlns="" xmlns:a16="http://schemas.microsoft.com/office/drawing/2014/main" id="{C81D5484-490C-C74A-984C-E62FBC75466B}"/>
              </a:ext>
            </a:extLst>
          </p:cNvPr>
          <p:cNvSpPr txBox="1"/>
          <p:nvPr/>
        </p:nvSpPr>
        <p:spPr>
          <a:xfrm>
            <a:off x="2533388" y="2600050"/>
            <a:ext cx="3607412" cy="830997"/>
          </a:xfrm>
          <a:prstGeom prst="rect">
            <a:avLst/>
          </a:prstGeom>
          <a:noFill/>
        </p:spPr>
        <p:txBody>
          <a:bodyPr wrap="square" rtlCol="0">
            <a:spAutoFit/>
          </a:bodyPr>
          <a:lstStyle/>
          <a:p>
            <a:r>
              <a:rPr lang="en-US" sz="2400" dirty="0">
                <a:latin typeface="Helvetica" pitchFamily="2" charset="0"/>
              </a:rPr>
              <a:t>Iterate and improve frequently</a:t>
            </a:r>
          </a:p>
        </p:txBody>
      </p:sp>
      <p:sp>
        <p:nvSpPr>
          <p:cNvPr id="13" name="TextBox 12">
            <a:extLst>
              <a:ext uri="{FF2B5EF4-FFF2-40B4-BE49-F238E27FC236}">
                <a16:creationId xmlns="" xmlns:a16="http://schemas.microsoft.com/office/drawing/2014/main" id="{EE9C1A9D-89DF-E44A-A852-D351ED7EFBC1}"/>
              </a:ext>
            </a:extLst>
          </p:cNvPr>
          <p:cNvSpPr txBox="1"/>
          <p:nvPr/>
        </p:nvSpPr>
        <p:spPr>
          <a:xfrm>
            <a:off x="6996958" y="2600050"/>
            <a:ext cx="3621798" cy="830997"/>
          </a:xfrm>
          <a:prstGeom prst="rect">
            <a:avLst/>
          </a:prstGeom>
          <a:noFill/>
        </p:spPr>
        <p:txBody>
          <a:bodyPr wrap="square" rtlCol="0">
            <a:spAutoFit/>
          </a:bodyPr>
          <a:lstStyle/>
          <a:p>
            <a:r>
              <a:rPr lang="en-US" sz="2400" dirty="0">
                <a:latin typeface="Helvetica" pitchFamily="2" charset="0"/>
              </a:rPr>
              <a:t>Empower staff to deliver better services</a:t>
            </a:r>
          </a:p>
        </p:txBody>
      </p:sp>
      <p:pic>
        <p:nvPicPr>
          <p:cNvPr id="31" name="Graphic 30">
            <a:extLst>
              <a:ext uri="{FF2B5EF4-FFF2-40B4-BE49-F238E27FC236}">
                <a16:creationId xmlns="" xmlns:a16="http://schemas.microsoft.com/office/drawing/2014/main" id="{E0D41434-DD32-B642-A9AB-6728FB36095D}"/>
              </a:ext>
            </a:extLst>
          </p:cNvPr>
          <p:cNvPicPr>
            <a:picLocks noChangeAspect="1"/>
          </p:cNvPicPr>
          <p:nvPr/>
        </p:nvPicPr>
        <p:blipFill>
          <a:blip r:embed="rId16" cstate="email">
            <a:extLst>
              <a:ext uri="{28A0092B-C50C-407E-A947-70E740481C1C}">
                <a14:useLocalDpi xmlns:a14="http://schemas.microsoft.com/office/drawing/2010/main"/>
              </a:ext>
              <a:ext uri="{96DAC541-7B7A-43D3-8B79-37D633B846F1}">
                <asvg:svgBlip xmlns="" xmlns:asvg="http://schemas.microsoft.com/office/drawing/2016/SVG/main" r:embed="rId9"/>
              </a:ext>
            </a:extLst>
          </a:blip>
          <a:stretch>
            <a:fillRect/>
          </a:stretch>
        </p:blipFill>
        <p:spPr>
          <a:xfrm>
            <a:off x="1886637" y="2740373"/>
            <a:ext cx="445800" cy="445800"/>
          </a:xfrm>
          <a:prstGeom prst="rect">
            <a:avLst/>
          </a:prstGeom>
        </p:spPr>
      </p:pic>
      <p:pic>
        <p:nvPicPr>
          <p:cNvPr id="42" name="Graphic 41">
            <a:extLst>
              <a:ext uri="{FF2B5EF4-FFF2-40B4-BE49-F238E27FC236}">
                <a16:creationId xmlns="" xmlns:a16="http://schemas.microsoft.com/office/drawing/2014/main" id="{993065FF-BD9B-F545-914B-0A7AD775E149}"/>
              </a:ext>
            </a:extLst>
          </p:cNvPr>
          <p:cNvPicPr>
            <a:picLocks noChangeAspect="1"/>
          </p:cNvPicPr>
          <p:nvPr/>
        </p:nvPicPr>
        <p:blipFill>
          <a:blip r:embed="rId17" cstate="email">
            <a:extLst>
              <a:ext uri="{28A0092B-C50C-407E-A947-70E740481C1C}">
                <a14:useLocalDpi xmlns:a14="http://schemas.microsoft.com/office/drawing/2010/main"/>
              </a:ext>
              <a:ext uri="{96DAC541-7B7A-43D3-8B79-37D633B846F1}">
                <asvg:svgBlip xmlns="" xmlns:asvg="http://schemas.microsoft.com/office/drawing/2016/SVG/main" r:embed="rId18"/>
              </a:ext>
            </a:extLst>
          </a:blip>
          <a:stretch>
            <a:fillRect/>
          </a:stretch>
        </p:blipFill>
        <p:spPr>
          <a:xfrm>
            <a:off x="6345980" y="2775867"/>
            <a:ext cx="445798" cy="445798"/>
          </a:xfrm>
          <a:prstGeom prst="rect">
            <a:avLst/>
          </a:prstGeom>
        </p:spPr>
      </p:pic>
      <p:sp>
        <p:nvSpPr>
          <p:cNvPr id="19" name="TextBox 18">
            <a:extLst>
              <a:ext uri="{FF2B5EF4-FFF2-40B4-BE49-F238E27FC236}">
                <a16:creationId xmlns="" xmlns:a16="http://schemas.microsoft.com/office/drawing/2014/main" id="{666682BF-5067-184A-B132-00CF02C733D1}"/>
              </a:ext>
            </a:extLst>
          </p:cNvPr>
          <p:cNvSpPr txBox="1"/>
          <p:nvPr/>
        </p:nvSpPr>
        <p:spPr>
          <a:xfrm>
            <a:off x="2561660" y="3522770"/>
            <a:ext cx="3742205" cy="830997"/>
          </a:xfrm>
          <a:prstGeom prst="rect">
            <a:avLst/>
          </a:prstGeom>
          <a:noFill/>
        </p:spPr>
        <p:txBody>
          <a:bodyPr wrap="square" rtlCol="0">
            <a:spAutoFit/>
          </a:bodyPr>
          <a:lstStyle/>
          <a:p>
            <a:r>
              <a:rPr lang="en-US" sz="2400" dirty="0">
                <a:latin typeface="Helvetica" pitchFamily="2" charset="0"/>
              </a:rPr>
              <a:t>Work in the open by default</a:t>
            </a:r>
          </a:p>
        </p:txBody>
      </p:sp>
      <p:pic>
        <p:nvPicPr>
          <p:cNvPr id="44" name="Graphic 43">
            <a:extLst>
              <a:ext uri="{FF2B5EF4-FFF2-40B4-BE49-F238E27FC236}">
                <a16:creationId xmlns="" xmlns:a16="http://schemas.microsoft.com/office/drawing/2014/main" id="{50C72CA8-7C27-794B-8D02-0433246A2334}"/>
              </a:ext>
            </a:extLst>
          </p:cNvPr>
          <p:cNvPicPr>
            <a:picLocks noChangeAspect="1"/>
          </p:cNvPicPr>
          <p:nvPr/>
        </p:nvPicPr>
        <p:blipFill>
          <a:blip r:embed="rId19" cstate="email">
            <a:extLst>
              <a:ext uri="{28A0092B-C50C-407E-A947-70E740481C1C}">
                <a14:useLocalDpi xmlns:a14="http://schemas.microsoft.com/office/drawing/2010/main"/>
              </a:ext>
              <a:ext uri="{96DAC541-7B7A-43D3-8B79-37D633B846F1}">
                <asvg:svgBlip xmlns="" xmlns:asvg="http://schemas.microsoft.com/office/drawing/2016/SVG/main" r:embed="rId20"/>
              </a:ext>
            </a:extLst>
          </a:blip>
          <a:stretch>
            <a:fillRect/>
          </a:stretch>
        </p:blipFill>
        <p:spPr>
          <a:xfrm>
            <a:off x="1881525" y="3706633"/>
            <a:ext cx="445797" cy="445797"/>
          </a:xfrm>
          <a:prstGeom prst="rect">
            <a:avLst/>
          </a:prstGeom>
        </p:spPr>
      </p:pic>
      <p:sp>
        <p:nvSpPr>
          <p:cNvPr id="17" name="TextBox 16">
            <a:extLst>
              <a:ext uri="{FF2B5EF4-FFF2-40B4-BE49-F238E27FC236}">
                <a16:creationId xmlns="" xmlns:a16="http://schemas.microsoft.com/office/drawing/2014/main" id="{9D515876-F05B-5B4F-83C0-454A58D649BB}"/>
              </a:ext>
            </a:extLst>
          </p:cNvPr>
          <p:cNvSpPr txBox="1"/>
          <p:nvPr/>
        </p:nvSpPr>
        <p:spPr>
          <a:xfrm>
            <a:off x="7046202" y="3707436"/>
            <a:ext cx="3352742" cy="461665"/>
          </a:xfrm>
          <a:prstGeom prst="rect">
            <a:avLst/>
          </a:prstGeom>
          <a:noFill/>
        </p:spPr>
        <p:txBody>
          <a:bodyPr wrap="square" rtlCol="0">
            <a:spAutoFit/>
          </a:bodyPr>
          <a:lstStyle/>
          <a:p>
            <a:r>
              <a:rPr lang="en-US" sz="2400" dirty="0">
                <a:latin typeface="Helvetica" pitchFamily="2" charset="0"/>
              </a:rPr>
              <a:t>Be good data stewards</a:t>
            </a:r>
          </a:p>
        </p:txBody>
      </p:sp>
      <p:pic>
        <p:nvPicPr>
          <p:cNvPr id="8" name="Graphic 7">
            <a:extLst>
              <a:ext uri="{FF2B5EF4-FFF2-40B4-BE49-F238E27FC236}">
                <a16:creationId xmlns="" xmlns:a16="http://schemas.microsoft.com/office/drawing/2014/main" id="{54974E2E-24BF-0746-AA48-95E6EC510B9A}"/>
              </a:ext>
            </a:extLst>
          </p:cNvPr>
          <p:cNvPicPr>
            <a:picLocks noChangeAspect="1"/>
          </p:cNvPicPr>
          <p:nvPr/>
        </p:nvPicPr>
        <p:blipFill>
          <a:blip r:embed="rId21" cstate="email">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6369895" y="3701513"/>
            <a:ext cx="450916" cy="450916"/>
          </a:xfrm>
          <a:prstGeom prst="rect">
            <a:avLst/>
          </a:prstGeom>
        </p:spPr>
      </p:pic>
      <p:sp>
        <p:nvSpPr>
          <p:cNvPr id="15" name="TextBox 14">
            <a:extLst>
              <a:ext uri="{FF2B5EF4-FFF2-40B4-BE49-F238E27FC236}">
                <a16:creationId xmlns="" xmlns:a16="http://schemas.microsoft.com/office/drawing/2014/main" id="{B703BD78-0A32-BD44-B60F-DA942DBD8F88}"/>
              </a:ext>
            </a:extLst>
          </p:cNvPr>
          <p:cNvSpPr txBox="1"/>
          <p:nvPr/>
        </p:nvSpPr>
        <p:spPr>
          <a:xfrm>
            <a:off x="2561660" y="4477073"/>
            <a:ext cx="3408065" cy="830997"/>
          </a:xfrm>
          <a:prstGeom prst="rect">
            <a:avLst/>
          </a:prstGeom>
          <a:noFill/>
        </p:spPr>
        <p:txBody>
          <a:bodyPr wrap="square" rtlCol="0">
            <a:spAutoFit/>
          </a:bodyPr>
          <a:lstStyle/>
          <a:p>
            <a:r>
              <a:rPr lang="en-US" sz="2400" dirty="0">
                <a:latin typeface="Helvetica" pitchFamily="2" charset="0"/>
              </a:rPr>
              <a:t>Use open standards and solutions</a:t>
            </a:r>
          </a:p>
        </p:txBody>
      </p:sp>
      <p:sp>
        <p:nvSpPr>
          <p:cNvPr id="20" name="TextBox 19">
            <a:extLst>
              <a:ext uri="{FF2B5EF4-FFF2-40B4-BE49-F238E27FC236}">
                <a16:creationId xmlns="" xmlns:a16="http://schemas.microsoft.com/office/drawing/2014/main" id="{68386156-2782-2D46-80D2-9312932D2928}"/>
              </a:ext>
            </a:extLst>
          </p:cNvPr>
          <p:cNvSpPr txBox="1"/>
          <p:nvPr/>
        </p:nvSpPr>
        <p:spPr>
          <a:xfrm>
            <a:off x="7045737" y="4636194"/>
            <a:ext cx="3742203" cy="461665"/>
          </a:xfrm>
          <a:prstGeom prst="rect">
            <a:avLst/>
          </a:prstGeom>
          <a:noFill/>
        </p:spPr>
        <p:txBody>
          <a:bodyPr wrap="square" rtlCol="0">
            <a:spAutoFit/>
          </a:bodyPr>
          <a:lstStyle/>
          <a:p>
            <a:r>
              <a:rPr lang="en-US" sz="2400" dirty="0">
                <a:latin typeface="Helvetica" pitchFamily="2" charset="0"/>
              </a:rPr>
              <a:t>Design ethical services</a:t>
            </a:r>
          </a:p>
        </p:txBody>
      </p:sp>
      <p:pic>
        <p:nvPicPr>
          <p:cNvPr id="36" name="Graphic 35">
            <a:extLst>
              <a:ext uri="{FF2B5EF4-FFF2-40B4-BE49-F238E27FC236}">
                <a16:creationId xmlns="" xmlns:a16="http://schemas.microsoft.com/office/drawing/2014/main" id="{47923922-7CC2-814D-BF16-E9AC473FB9E0}"/>
              </a:ext>
            </a:extLst>
          </p:cNvPr>
          <p:cNvPicPr>
            <a:picLocks noChangeAspect="1"/>
          </p:cNvPicPr>
          <p:nvPr/>
        </p:nvPicPr>
        <p:blipFill>
          <a:blip r:embed="rId22" cstate="email">
            <a:extLst>
              <a:ext uri="{28A0092B-C50C-407E-A947-70E740481C1C}">
                <a14:useLocalDpi xmlns:a14="http://schemas.microsoft.com/office/drawing/2010/main"/>
              </a:ext>
              <a:ext uri="{96DAC541-7B7A-43D3-8B79-37D633B846F1}">
                <asvg:svgBlip xmlns="" xmlns:asvg="http://schemas.microsoft.com/office/drawing/2016/SVG/main" r:embed="rId11"/>
              </a:ext>
            </a:extLst>
          </a:blip>
          <a:stretch>
            <a:fillRect/>
          </a:stretch>
        </p:blipFill>
        <p:spPr>
          <a:xfrm>
            <a:off x="6361640" y="4671833"/>
            <a:ext cx="445800" cy="445800"/>
          </a:xfrm>
          <a:prstGeom prst="rect">
            <a:avLst/>
          </a:prstGeom>
        </p:spPr>
      </p:pic>
      <p:pic>
        <p:nvPicPr>
          <p:cNvPr id="46" name="Graphic 45">
            <a:extLst>
              <a:ext uri="{FF2B5EF4-FFF2-40B4-BE49-F238E27FC236}">
                <a16:creationId xmlns="" xmlns:a16="http://schemas.microsoft.com/office/drawing/2014/main" id="{464A343D-BD29-1D43-81D0-C1C13696B952}"/>
              </a:ext>
            </a:extLst>
          </p:cNvPr>
          <p:cNvPicPr>
            <a:picLocks noChangeAspect="1"/>
          </p:cNvPicPr>
          <p:nvPr/>
        </p:nvPicPr>
        <p:blipFill>
          <a:blip r:embed="rId23" cstate="email">
            <a:extLst>
              <a:ext uri="{28A0092B-C50C-407E-A947-70E740481C1C}">
                <a14:useLocalDpi xmlns:a14="http://schemas.microsoft.com/office/drawing/2010/main"/>
              </a:ext>
              <a:ext uri="{96DAC541-7B7A-43D3-8B79-37D633B846F1}">
                <asvg:svgBlip xmlns="" xmlns:asvg="http://schemas.microsoft.com/office/drawing/2016/SVG/main" r:embed="rId24"/>
              </a:ext>
            </a:extLst>
          </a:blip>
          <a:stretch>
            <a:fillRect/>
          </a:stretch>
        </p:blipFill>
        <p:spPr>
          <a:xfrm>
            <a:off x="1886643" y="4679733"/>
            <a:ext cx="445797" cy="445797"/>
          </a:xfrm>
          <a:prstGeom prst="rect">
            <a:avLst/>
          </a:prstGeom>
        </p:spPr>
      </p:pic>
      <p:sp>
        <p:nvSpPr>
          <p:cNvPr id="16" name="TextBox 15">
            <a:extLst>
              <a:ext uri="{FF2B5EF4-FFF2-40B4-BE49-F238E27FC236}">
                <a16:creationId xmlns="" xmlns:a16="http://schemas.microsoft.com/office/drawing/2014/main" id="{F7EE79F3-F780-0E4F-B44B-A411AD4F10A3}"/>
              </a:ext>
            </a:extLst>
          </p:cNvPr>
          <p:cNvSpPr txBox="1"/>
          <p:nvPr/>
        </p:nvSpPr>
        <p:spPr>
          <a:xfrm>
            <a:off x="2505119" y="5426592"/>
            <a:ext cx="3663950" cy="830997"/>
          </a:xfrm>
          <a:prstGeom prst="rect">
            <a:avLst/>
          </a:prstGeom>
          <a:noFill/>
        </p:spPr>
        <p:txBody>
          <a:bodyPr wrap="square" rtlCol="0">
            <a:spAutoFit/>
          </a:bodyPr>
          <a:lstStyle/>
          <a:p>
            <a:r>
              <a:rPr lang="en-US" sz="2400" dirty="0">
                <a:latin typeface="Helvetica" pitchFamily="2" charset="0"/>
              </a:rPr>
              <a:t>Address security and privacy risks</a:t>
            </a:r>
          </a:p>
        </p:txBody>
      </p:sp>
      <p:sp>
        <p:nvSpPr>
          <p:cNvPr id="11" name="TextBox 10">
            <a:extLst>
              <a:ext uri="{FF2B5EF4-FFF2-40B4-BE49-F238E27FC236}">
                <a16:creationId xmlns="" xmlns:a16="http://schemas.microsoft.com/office/drawing/2014/main" id="{3D329FD1-8F13-A64F-B45E-D49401EFF673}"/>
              </a:ext>
            </a:extLst>
          </p:cNvPr>
          <p:cNvSpPr txBox="1"/>
          <p:nvPr/>
        </p:nvSpPr>
        <p:spPr>
          <a:xfrm>
            <a:off x="7025093" y="5418017"/>
            <a:ext cx="3115672" cy="461665"/>
          </a:xfrm>
          <a:prstGeom prst="rect">
            <a:avLst/>
          </a:prstGeom>
          <a:noFill/>
        </p:spPr>
        <p:txBody>
          <a:bodyPr wrap="square" rtlCol="0">
            <a:spAutoFit/>
          </a:bodyPr>
          <a:lstStyle/>
          <a:p>
            <a:r>
              <a:rPr lang="en-US" sz="2400" dirty="0">
                <a:latin typeface="Helvetica" pitchFamily="2" charset="0"/>
              </a:rPr>
              <a:t>Collaborate widely</a:t>
            </a:r>
          </a:p>
        </p:txBody>
      </p:sp>
      <p:pic>
        <p:nvPicPr>
          <p:cNvPr id="24" name="Graphic 23">
            <a:extLst>
              <a:ext uri="{FF2B5EF4-FFF2-40B4-BE49-F238E27FC236}">
                <a16:creationId xmlns="" xmlns:a16="http://schemas.microsoft.com/office/drawing/2014/main" id="{FF607795-C8F6-CA41-83E4-988F800D276D}"/>
              </a:ext>
            </a:extLst>
          </p:cNvPr>
          <p:cNvPicPr>
            <a:picLocks noChangeAspect="1"/>
          </p:cNvPicPr>
          <p:nvPr/>
        </p:nvPicPr>
        <p:blipFill>
          <a:blip r:embed="rId25" cstate="email">
            <a:extLst>
              <a:ext uri="{28A0092B-C50C-407E-A947-70E740481C1C}">
                <a14:useLocalDpi xmlns:a14="http://schemas.microsoft.com/office/drawing/2010/main"/>
              </a:ext>
              <a:ext uri="{96DAC541-7B7A-43D3-8B79-37D633B846F1}">
                <asvg:svgBlip xmlns="" xmlns:asvg="http://schemas.microsoft.com/office/drawing/2016/SVG/main" r:embed="rId7"/>
              </a:ext>
            </a:extLst>
          </a:blip>
          <a:stretch>
            <a:fillRect/>
          </a:stretch>
        </p:blipFill>
        <p:spPr>
          <a:xfrm>
            <a:off x="6356528" y="5449333"/>
            <a:ext cx="450915" cy="450915"/>
          </a:xfrm>
          <a:prstGeom prst="rect">
            <a:avLst/>
          </a:prstGeom>
        </p:spPr>
      </p:pic>
      <p:pic>
        <p:nvPicPr>
          <p:cNvPr id="6" name="Graphic 5">
            <a:extLst>
              <a:ext uri="{FF2B5EF4-FFF2-40B4-BE49-F238E27FC236}">
                <a16:creationId xmlns="" xmlns:a16="http://schemas.microsoft.com/office/drawing/2014/main" id="{65F1E8FC-0096-BB41-9395-0395E992B22F}"/>
              </a:ext>
            </a:extLst>
          </p:cNvPr>
          <p:cNvPicPr>
            <a:picLocks noChangeAspect="1"/>
          </p:cNvPicPr>
          <p:nvPr/>
        </p:nvPicPr>
        <p:blipFill>
          <a:blip r:embed="rId26" cstate="email">
            <a:extLst>
              <a:ext uri="{28A0092B-C50C-407E-A947-70E740481C1C}">
                <a14:useLocalDpi xmlns:a14="http://schemas.microsoft.com/office/drawing/2010/main"/>
              </a:ext>
              <a:ext uri="{96DAC541-7B7A-43D3-8B79-37D633B846F1}">
                <asvg:svgBlip xmlns="" xmlns:asvg="http://schemas.microsoft.com/office/drawing/2016/SVG/main" r:embed="rId27"/>
              </a:ext>
            </a:extLst>
          </a:blip>
          <a:stretch>
            <a:fillRect/>
          </a:stretch>
        </p:blipFill>
        <p:spPr>
          <a:xfrm>
            <a:off x="1876403" y="5524267"/>
            <a:ext cx="450916" cy="450916"/>
          </a:xfrm>
          <a:prstGeom prst="rect">
            <a:avLst/>
          </a:prstGeom>
        </p:spPr>
      </p:pic>
      <p:pic>
        <p:nvPicPr>
          <p:cNvPr id="32" name="Content Placeholder 4">
            <a:extLst>
              <a:ext uri="{FF2B5EF4-FFF2-40B4-BE49-F238E27FC236}">
                <a16:creationId xmlns="" xmlns:a16="http://schemas.microsoft.com/office/drawing/2014/main" id="{9E3029A1-A726-1A4C-B8FC-1F089E7512D5}"/>
              </a:ext>
            </a:extLst>
          </p:cNvPr>
          <p:cNvPicPr>
            <a:picLocks noGrp="1" noChangeAspect="1"/>
          </p:cNvPicPr>
          <p:nvPr>
            <p:ph idx="1"/>
          </p:nvPr>
        </p:nvPicPr>
        <p:blipFill>
          <a:blip r:embed="rId28" cstate="email">
            <a:extLst>
              <a:ext uri="{28A0092B-C50C-407E-A947-70E740481C1C}">
                <a14:useLocalDpi xmlns:a14="http://schemas.microsoft.com/office/drawing/2010/main"/>
              </a:ext>
            </a:extLst>
          </a:blip>
          <a:stretch>
            <a:fillRect/>
          </a:stretch>
        </p:blipFill>
        <p:spPr>
          <a:xfrm>
            <a:off x="4743925" y="6393960"/>
            <a:ext cx="2704150" cy="283555"/>
          </a:xfrm>
        </p:spPr>
      </p:pic>
    </p:spTree>
    <p:extLst>
      <p:ext uri="{BB962C8B-B14F-4D97-AF65-F5344CB8AC3E}">
        <p14:creationId xmlns:p14="http://schemas.microsoft.com/office/powerpoint/2010/main" val="3601283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2"/>
          <p:cNvGrpSpPr/>
          <p:nvPr/>
        </p:nvGrpSpPr>
        <p:grpSpPr>
          <a:xfrm>
            <a:off x="83332" y="80628"/>
            <a:ext cx="8344231" cy="1078572"/>
            <a:chOff x="83332" y="80628"/>
            <a:chExt cx="8344231" cy="1078572"/>
          </a:xfrm>
        </p:grpSpPr>
        <p:pic>
          <p:nvPicPr>
            <p:cNvPr id="4" name="Picture 2" descr="Image result for destination image"/>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t="-1"/>
            <a:stretch/>
          </p:blipFill>
          <p:spPr bwMode="auto">
            <a:xfrm>
              <a:off x="83332" y="80628"/>
              <a:ext cx="1922213" cy="10785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5" name="TextBox 4"/>
            <p:cNvSpPr txBox="1"/>
            <p:nvPr/>
          </p:nvSpPr>
          <p:spPr>
            <a:xfrm>
              <a:off x="1471397" y="296749"/>
              <a:ext cx="6956166" cy="646331"/>
            </a:xfrm>
            <a:prstGeom prst="rect">
              <a:avLst/>
            </a:prstGeom>
            <a:solidFill>
              <a:schemeClr val="bg1">
                <a:alpha val="90000"/>
              </a:schemeClr>
            </a:solidFill>
            <a:ln>
              <a:noFill/>
            </a:ln>
          </p:spPr>
          <p:txBody>
            <a:bodyPr wrap="square" rtlCol="0" anchor="ctr">
              <a:spAutoFit/>
            </a:bodyPr>
            <a:lstStyle/>
            <a:p>
              <a:pPr>
                <a:buFont typeface="+mj-lt"/>
                <a:buAutoNum type="arabicPeriod" startAt="2"/>
              </a:pPr>
              <a:r>
                <a:rPr lang="en-CA" sz="3600" b="1" dirty="0" smtClean="0">
                  <a:solidFill>
                    <a:schemeClr val="tx2"/>
                  </a:solidFill>
                  <a:latin typeface="Calibri Light" panose="020F0302020204030204" pitchFamily="34" charset="0"/>
                  <a:cs typeface="Calibri Light" panose="020F0302020204030204" pitchFamily="34" charset="0"/>
                </a:rPr>
                <a:t> Recapping</a:t>
              </a:r>
              <a:r>
                <a:rPr lang="en-CA" sz="3600" b="1" dirty="0" smtClean="0">
                  <a:latin typeface="Calibri Light" panose="020F0302020204030204" pitchFamily="34" charset="0"/>
                </a:rPr>
                <a:t> </a:t>
              </a:r>
              <a:r>
                <a:rPr lang="en-CA" sz="3600" b="1" dirty="0">
                  <a:solidFill>
                    <a:schemeClr val="tx2"/>
                  </a:solidFill>
                  <a:latin typeface="Calibri Light" panose="020F0302020204030204" pitchFamily="34" charset="0"/>
                  <a:cs typeface="Calibri Light" panose="020F0302020204030204" pitchFamily="34" charset="0"/>
                </a:rPr>
                <a:t>the Digital Standards </a:t>
              </a:r>
            </a:p>
          </p:txBody>
        </p:sp>
      </p:grpSp>
      <p:sp>
        <p:nvSpPr>
          <p:cNvPr id="6" name="Rectangle 5"/>
          <p:cNvSpPr/>
          <p:nvPr/>
        </p:nvSpPr>
        <p:spPr>
          <a:xfrm>
            <a:off x="1788234" y="1645582"/>
            <a:ext cx="7678192" cy="523220"/>
          </a:xfrm>
          <a:prstGeom prst="rect">
            <a:avLst/>
          </a:prstGeom>
        </p:spPr>
        <p:txBody>
          <a:bodyPr wrap="none">
            <a:spAutoFit/>
          </a:bodyPr>
          <a:lstStyle/>
          <a:p>
            <a:r>
              <a:rPr lang="en-CA" sz="2800" b="1" dirty="0" smtClean="0"/>
              <a:t>Activity: Do you know it well enough to explain it?</a:t>
            </a:r>
          </a:p>
        </p:txBody>
      </p:sp>
      <p:sp>
        <p:nvSpPr>
          <p:cNvPr id="7" name="Content Placeholder 3"/>
          <p:cNvSpPr txBox="1">
            <a:spLocks/>
          </p:cNvSpPr>
          <p:nvPr/>
        </p:nvSpPr>
        <p:spPr>
          <a:xfrm>
            <a:off x="1614792" y="2415154"/>
            <a:ext cx="9003547"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smtClean="0"/>
              <a:t>In groups of 2 (or 3), you will be randomly assigned a Digital Standard and given 10 minutes to develop a short explanation of the standard based on what you’ve learned about it in the course or from their personal experience encountering this standard in their work. </a:t>
            </a:r>
          </a:p>
          <a:p>
            <a:r>
              <a:rPr lang="en-CA" dirty="0" smtClean="0"/>
              <a:t>Prepare as if you are discussing it at your work or in a future project team. </a:t>
            </a:r>
          </a:p>
          <a:p>
            <a:r>
              <a:rPr lang="en-CA" dirty="0" smtClean="0"/>
              <a:t>Groups will present explanations in rotating order, for about 2-3 minutes each and answer questions from your colleagues. </a:t>
            </a:r>
          </a:p>
          <a:p>
            <a:endParaRPr lang="en-CA" dirty="0" smtClean="0"/>
          </a:p>
          <a:p>
            <a:pPr marL="0" indent="0">
              <a:buNone/>
            </a:pPr>
            <a:endParaRPr lang="en-CA" dirty="0" smtClean="0"/>
          </a:p>
          <a:p>
            <a:pPr marL="0" indent="0">
              <a:buFont typeface="Arial" panose="020B0604020202020204" pitchFamily="34" charset="0"/>
              <a:buNone/>
            </a:pPr>
            <a:endParaRPr lang="en-CA" dirty="0" smtClean="0"/>
          </a:p>
          <a:p>
            <a:endParaRPr lang="en-CA" dirty="0"/>
          </a:p>
        </p:txBody>
      </p:sp>
    </p:spTree>
    <p:extLst>
      <p:ext uri="{BB962C8B-B14F-4D97-AF65-F5344CB8AC3E}">
        <p14:creationId xmlns:p14="http://schemas.microsoft.com/office/powerpoint/2010/main" val="47098411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190002">
            <a:off x="2673502" y="3961673"/>
            <a:ext cx="2708083" cy="3060710"/>
          </a:xfrm>
          <a:prstGeom prst="rect">
            <a:avLst/>
          </a:prstGeom>
          <a:ln>
            <a:solidFill>
              <a:schemeClr val="tx1"/>
            </a:solidFill>
          </a:ln>
        </p:spPr>
      </p:pic>
      <p:pic>
        <p:nvPicPr>
          <p:cNvPr id="3"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87566" y="129858"/>
            <a:ext cx="2053282" cy="11521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4" name="TextBox 3"/>
          <p:cNvSpPr txBox="1"/>
          <p:nvPr/>
        </p:nvSpPr>
        <p:spPr>
          <a:xfrm>
            <a:off x="1873167" y="382785"/>
            <a:ext cx="6416539" cy="646331"/>
          </a:xfrm>
          <a:prstGeom prst="rect">
            <a:avLst/>
          </a:prstGeom>
          <a:solidFill>
            <a:schemeClr val="bg1">
              <a:alpha val="90000"/>
            </a:schemeClr>
          </a:solidFill>
          <a:ln>
            <a:noFill/>
          </a:ln>
        </p:spPr>
        <p:txBody>
          <a:bodyPr wrap="square" rtlCol="0" anchor="ctr">
            <a:spAutoFit/>
          </a:bodyPr>
          <a:lstStyle>
            <a:defPPr>
              <a:defRPr lang="en-US"/>
            </a:defPPr>
            <a:lvl1pPr marL="514350" indent="-514350">
              <a:buFont typeface="+mj-lt"/>
              <a:buAutoNum type="arabicPeriod"/>
              <a:defRPr sz="2800">
                <a:solidFill>
                  <a:schemeClr val="tx2"/>
                </a:solidFill>
                <a:latin typeface="Rockwell" panose="02060603020205020403" pitchFamily="18" charset="0"/>
                <a:cs typeface="Calibri Light" panose="020F0302020204030204" pitchFamily="34" charset="0"/>
              </a:defRPr>
            </a:lvl1pPr>
          </a:lstStyle>
          <a:p>
            <a:pPr>
              <a:buFont typeface="+mj-lt"/>
              <a:buAutoNum type="arabicPeriod" startAt="3"/>
            </a:pPr>
            <a:r>
              <a:rPr lang="en-CA" sz="3600" b="1" dirty="0" smtClean="0">
                <a:latin typeface="Calibri Light" panose="020F0302020204030204" pitchFamily="34" charset="0"/>
              </a:rPr>
              <a:t>Designing Ethical Services</a:t>
            </a:r>
            <a:endParaRPr lang="en-CA" sz="3600" b="1" dirty="0">
              <a:latin typeface="Calibri Light" panose="020F0302020204030204" pitchFamily="34" charset="0"/>
            </a:endParaRPr>
          </a:p>
        </p:txBody>
      </p:sp>
      <p:sp>
        <p:nvSpPr>
          <p:cNvPr id="5" name="Content Placeholder 3"/>
          <p:cNvSpPr txBox="1">
            <a:spLocks/>
          </p:cNvSpPr>
          <p:nvPr/>
        </p:nvSpPr>
        <p:spPr>
          <a:xfrm>
            <a:off x="403224" y="1534972"/>
            <a:ext cx="4435476" cy="2465528"/>
          </a:xfrm>
          <a:prstGeom prst="rect">
            <a:avLst/>
          </a:prstGeom>
        </p:spPr>
        <p:txBody>
          <a:bodyPr>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3400" b="1" dirty="0" smtClean="0"/>
              <a:t>Pre-readings:</a:t>
            </a:r>
          </a:p>
          <a:p>
            <a:r>
              <a:rPr lang="en-CA" sz="3300" dirty="0" smtClean="0">
                <a:hlinkClick r:id="rId4"/>
              </a:rPr>
              <a:t>Responsible </a:t>
            </a:r>
            <a:r>
              <a:rPr lang="en-CA" sz="3300" dirty="0">
                <a:hlinkClick r:id="rId4"/>
              </a:rPr>
              <a:t>AI in the Government of Canada: a Sneak </a:t>
            </a:r>
            <a:r>
              <a:rPr lang="en-CA" sz="3300" dirty="0" smtClean="0">
                <a:hlinkClick r:id="rId4"/>
              </a:rPr>
              <a:t>Peek</a:t>
            </a:r>
            <a:r>
              <a:rPr lang="en-CA" sz="3300" dirty="0" smtClean="0"/>
              <a:t>, by Michael Karlin  </a:t>
            </a:r>
          </a:p>
          <a:p>
            <a:r>
              <a:rPr lang="en-CA" sz="3300" dirty="0" smtClean="0">
                <a:hlinkClick r:id="rId5"/>
              </a:rPr>
              <a:t>The </a:t>
            </a:r>
            <a:r>
              <a:rPr lang="en-CA" sz="3300" dirty="0">
                <a:hlinkClick r:id="rId5"/>
              </a:rPr>
              <a:t>Code I’m still ashamed </a:t>
            </a:r>
            <a:r>
              <a:rPr lang="en-CA" sz="3300" dirty="0" smtClean="0">
                <a:hlinkClick r:id="rId5"/>
              </a:rPr>
              <a:t>of</a:t>
            </a:r>
            <a:r>
              <a:rPr lang="en-CA" sz="3300" dirty="0" smtClean="0"/>
              <a:t>, by Bill </a:t>
            </a:r>
            <a:r>
              <a:rPr lang="en-CA" sz="3300" dirty="0" err="1" smtClean="0"/>
              <a:t>Sourour</a:t>
            </a:r>
            <a:r>
              <a:rPr lang="en-CA" sz="3300" dirty="0" smtClean="0"/>
              <a:t>. </a:t>
            </a:r>
          </a:p>
          <a:p>
            <a:r>
              <a:rPr lang="en-CA" sz="3300" dirty="0" smtClean="0">
                <a:hlinkClick r:id="rId6"/>
              </a:rPr>
              <a:t>A Child Abuse Prediction Model Fails Poor Families</a:t>
            </a:r>
            <a:r>
              <a:rPr lang="en-CA" sz="3300" dirty="0" smtClean="0"/>
              <a:t>, by Virginia Eubanks (excerpt from Automating Inequality) </a:t>
            </a:r>
          </a:p>
          <a:p>
            <a:r>
              <a:rPr lang="en-CA" sz="3300" dirty="0" smtClean="0">
                <a:hlinkClick r:id="rId7"/>
              </a:rPr>
              <a:t>Nudge </a:t>
            </a:r>
            <a:r>
              <a:rPr lang="en-CA" sz="3300" dirty="0">
                <a:hlinkClick r:id="rId7"/>
              </a:rPr>
              <a:t>versus Sludge: the ethics of Behavioral </a:t>
            </a:r>
            <a:r>
              <a:rPr lang="en-CA" sz="3300" dirty="0" smtClean="0">
                <a:hlinkClick r:id="rId7"/>
              </a:rPr>
              <a:t>interventions</a:t>
            </a:r>
            <a:r>
              <a:rPr lang="en-CA" sz="3300" dirty="0" smtClean="0"/>
              <a:t>, by </a:t>
            </a:r>
            <a:r>
              <a:rPr lang="en-CA" sz="3300" dirty="0" err="1" smtClean="0"/>
              <a:t>Nurit</a:t>
            </a:r>
            <a:r>
              <a:rPr lang="en-CA" sz="3300" dirty="0" smtClean="0"/>
              <a:t> Nobel</a:t>
            </a:r>
            <a:endParaRPr lang="en-CA" sz="3300" u="sng" dirty="0" smtClean="0"/>
          </a:p>
          <a:p>
            <a:pPr marL="0" indent="0">
              <a:buNone/>
            </a:pPr>
            <a:endParaRPr lang="en-CA" dirty="0" smtClean="0"/>
          </a:p>
          <a:p>
            <a:pPr marL="0" indent="0">
              <a:buFont typeface="Arial" panose="020B0604020202020204" pitchFamily="34" charset="0"/>
              <a:buNone/>
            </a:pPr>
            <a:endParaRPr lang="en-CA" dirty="0" smtClean="0"/>
          </a:p>
          <a:p>
            <a:endParaRPr lang="en-CA" dirty="0"/>
          </a:p>
        </p:txBody>
      </p:sp>
      <p:pic>
        <p:nvPicPr>
          <p:cNvPr id="6" name="Picture 5"/>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rot="21105825">
            <a:off x="98082" y="4175813"/>
            <a:ext cx="2796352" cy="2465421"/>
          </a:xfrm>
          <a:prstGeom prst="rect">
            <a:avLst/>
          </a:prstGeom>
          <a:ln>
            <a:solidFill>
              <a:schemeClr val="tx1"/>
            </a:solidFill>
          </a:ln>
        </p:spPr>
      </p:pic>
      <p:pic>
        <p:nvPicPr>
          <p:cNvPr id="8" name="Picture 7"/>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rot="21251719">
            <a:off x="569049" y="5256397"/>
            <a:ext cx="2758665" cy="2394723"/>
          </a:xfrm>
          <a:prstGeom prst="rect">
            <a:avLst/>
          </a:prstGeom>
          <a:ln>
            <a:solidFill>
              <a:schemeClr val="tx1"/>
            </a:solidFill>
          </a:ln>
        </p:spPr>
      </p:pic>
      <p:pic>
        <p:nvPicPr>
          <p:cNvPr id="10" name="Picture 9"/>
          <p:cNvPicPr>
            <a:picLocks noChangeAspect="1"/>
          </p:cNvPicPr>
          <p:nvPr/>
        </p:nvPicPr>
        <p:blipFill rotWithShape="1">
          <a:blip r:embed="rId10" cstate="email">
            <a:extLst>
              <a:ext uri="{28A0092B-C50C-407E-A947-70E740481C1C}">
                <a14:useLocalDpi xmlns:a14="http://schemas.microsoft.com/office/drawing/2010/main"/>
              </a:ext>
            </a:extLst>
          </a:blip>
          <a:srcRect/>
          <a:stretch/>
        </p:blipFill>
        <p:spPr>
          <a:xfrm>
            <a:off x="4483457" y="5260958"/>
            <a:ext cx="2846000" cy="1630471"/>
          </a:xfrm>
          <a:prstGeom prst="rect">
            <a:avLst/>
          </a:prstGeom>
          <a:ln>
            <a:solidFill>
              <a:schemeClr val="tx1"/>
            </a:solidFill>
          </a:ln>
        </p:spPr>
      </p:pic>
      <p:sp>
        <p:nvSpPr>
          <p:cNvPr id="11" name="Content Placeholder 3"/>
          <p:cNvSpPr txBox="1">
            <a:spLocks/>
          </p:cNvSpPr>
          <p:nvPr/>
        </p:nvSpPr>
        <p:spPr>
          <a:xfrm>
            <a:off x="5372685" y="1534972"/>
            <a:ext cx="6720256" cy="41038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600" b="1" dirty="0" smtClean="0"/>
              <a:t>Discussion: </a:t>
            </a:r>
          </a:p>
          <a:p>
            <a:pPr marL="0" indent="0">
              <a:buNone/>
            </a:pPr>
            <a:r>
              <a:rPr lang="en-CA" sz="1600" dirty="0" smtClean="0"/>
              <a:t>The Values and Ethics Code of the Public Service applies to everything we do.</a:t>
            </a:r>
            <a:endParaRPr lang="en-CA" dirty="0"/>
          </a:p>
          <a:p>
            <a:pPr marL="0" indent="0">
              <a:buNone/>
            </a:pPr>
            <a:r>
              <a:rPr lang="en-CA" sz="1600" dirty="0"/>
              <a:t>In addition, the Design Ethical Services says: “Make sure that everyone receives fair treatment. Comply with ethical guidelines in the design and use of systems which automate decision making (such as the use of artificial intelligence</a:t>
            </a:r>
            <a:r>
              <a:rPr lang="en-CA" sz="1600" dirty="0" smtClean="0"/>
              <a:t>).”</a:t>
            </a:r>
          </a:p>
          <a:p>
            <a:pPr marL="396000"/>
            <a:r>
              <a:rPr lang="en-CA" sz="1600" b="1" dirty="0" smtClean="0"/>
              <a:t>How else can Design Ethical Services be interpreted? </a:t>
            </a:r>
          </a:p>
          <a:p>
            <a:pPr marL="396000"/>
            <a:r>
              <a:rPr lang="en-CA" sz="1600" b="1" dirty="0"/>
              <a:t>What did you think about the pre-readings? </a:t>
            </a:r>
            <a:endParaRPr lang="en-CA" sz="1600" b="1" dirty="0" smtClean="0"/>
          </a:p>
          <a:p>
            <a:pPr marL="396000"/>
            <a:r>
              <a:rPr lang="en-CA" sz="1600" b="1" dirty="0" smtClean="0"/>
              <a:t>Have you ever had to deal with an ethical issue or a situation that got into ethical grey areas? </a:t>
            </a:r>
          </a:p>
          <a:p>
            <a:pPr marL="396000"/>
            <a:r>
              <a:rPr lang="en-CA" sz="1600" b="1" dirty="0" smtClean="0"/>
              <a:t>How do you navigate ethical issues? What lenses can you use? </a:t>
            </a:r>
          </a:p>
          <a:p>
            <a:pPr marL="396000"/>
            <a:r>
              <a:rPr lang="en-CA" sz="1600" b="1" dirty="0" smtClean="0"/>
              <a:t>What mechanisms can you use to address these issues? </a:t>
            </a:r>
            <a:endParaRPr lang="en-CA" sz="1600" b="1" dirty="0"/>
          </a:p>
          <a:p>
            <a:pPr marL="0" indent="0">
              <a:buNone/>
            </a:pPr>
            <a:endParaRPr lang="en-CA" sz="1600" b="1" dirty="0"/>
          </a:p>
        </p:txBody>
      </p:sp>
    </p:spTree>
    <p:extLst>
      <p:ext uri="{BB962C8B-B14F-4D97-AF65-F5344CB8AC3E}">
        <p14:creationId xmlns:p14="http://schemas.microsoft.com/office/powerpoint/2010/main" val="45048490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Image result for digital team work"/>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47232" y="222434"/>
            <a:ext cx="1893048" cy="10844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4" name="TextBox 3"/>
          <p:cNvSpPr txBox="1"/>
          <p:nvPr/>
        </p:nvSpPr>
        <p:spPr>
          <a:xfrm>
            <a:off x="1725154" y="441516"/>
            <a:ext cx="6778765" cy="646331"/>
          </a:xfrm>
          <a:prstGeom prst="rect">
            <a:avLst/>
          </a:prstGeom>
          <a:solidFill>
            <a:schemeClr val="bg1">
              <a:alpha val="90000"/>
            </a:schemeClr>
          </a:solidFill>
          <a:ln>
            <a:noFill/>
          </a:ln>
        </p:spPr>
        <p:txBody>
          <a:bodyPr wrap="square" rtlCol="0" anchor="ctr">
            <a:spAutoFit/>
          </a:bodyPr>
          <a:lstStyle>
            <a:defPPr>
              <a:defRPr lang="en-US"/>
            </a:defPPr>
            <a:lvl1pPr marL="514350" indent="-514350">
              <a:buFont typeface="+mj-lt"/>
              <a:buAutoNum type="arabicPeriod"/>
              <a:defRPr sz="2800">
                <a:solidFill>
                  <a:schemeClr val="tx2"/>
                </a:solidFill>
                <a:latin typeface="Rockwell" panose="02060603020205020403" pitchFamily="18" charset="0"/>
                <a:cs typeface="Calibri Light" panose="020F0302020204030204" pitchFamily="34" charset="0"/>
              </a:defRPr>
            </a:lvl1pPr>
          </a:lstStyle>
          <a:p>
            <a:pPr>
              <a:buFont typeface="+mj-lt"/>
              <a:buAutoNum type="arabicPeriod" startAt="4"/>
            </a:pPr>
            <a:r>
              <a:rPr lang="en-CA" sz="3600" b="1" dirty="0" smtClean="0">
                <a:latin typeface="Calibri Light" panose="020F0302020204030204" pitchFamily="34" charset="0"/>
              </a:rPr>
              <a:t>Bringing it Together Exercise</a:t>
            </a:r>
            <a:endParaRPr lang="en-CA" sz="3600" b="1" dirty="0">
              <a:latin typeface="Calibri Light" panose="020F0302020204030204" pitchFamily="34" charset="0"/>
            </a:endParaRPr>
          </a:p>
        </p:txBody>
      </p:sp>
      <p:sp>
        <p:nvSpPr>
          <p:cNvPr id="5" name="Content Placeholder 3"/>
          <p:cNvSpPr txBox="1">
            <a:spLocks/>
          </p:cNvSpPr>
          <p:nvPr/>
        </p:nvSpPr>
        <p:spPr>
          <a:xfrm>
            <a:off x="1554480" y="1851660"/>
            <a:ext cx="9155430" cy="4652009"/>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3300" b="1" dirty="0" smtClean="0"/>
              <a:t>Activity: The Digital Standards in Practice</a:t>
            </a:r>
          </a:p>
          <a:p>
            <a:r>
              <a:rPr lang="en-CA" dirty="0" smtClean="0"/>
              <a:t>In a mock activity, participants are asked to provide advice to potential projects based on what you’ve learned in the course. </a:t>
            </a:r>
          </a:p>
          <a:p>
            <a:r>
              <a:rPr lang="en-CA" dirty="0" smtClean="0"/>
              <a:t>In this scenario, you work in a departmental digital project team and a new project has been proposed. Senior leaders are interested in the idea but want a second opinion before proceeding with implementation. </a:t>
            </a:r>
          </a:p>
          <a:p>
            <a:r>
              <a:rPr lang="en-CA" dirty="0" smtClean="0"/>
              <a:t>In groups of 5 or 6, discuss the case and consider: </a:t>
            </a:r>
          </a:p>
          <a:p>
            <a:pPr lvl="1"/>
            <a:r>
              <a:rPr lang="en-CA" dirty="0" smtClean="0"/>
              <a:t>What additional information is needed? What questions would you ask about the project?</a:t>
            </a:r>
          </a:p>
          <a:p>
            <a:pPr lvl="1"/>
            <a:r>
              <a:rPr lang="en-CA" dirty="0" smtClean="0"/>
              <a:t>What would be your recommendations and advice for the project?  </a:t>
            </a:r>
          </a:p>
          <a:p>
            <a:r>
              <a:rPr lang="en-CA" dirty="0" smtClean="0"/>
              <a:t>Midway through the session, you will have an short opportunity to ask clarifying questions from the facilitator similar to an interview with the client or project proposer. </a:t>
            </a:r>
          </a:p>
          <a:p>
            <a:pPr lvl="1"/>
            <a:endParaRPr lang="en-CA" dirty="0"/>
          </a:p>
        </p:txBody>
      </p:sp>
    </p:spTree>
    <p:extLst>
      <p:ext uri="{BB962C8B-B14F-4D97-AF65-F5344CB8AC3E}">
        <p14:creationId xmlns:p14="http://schemas.microsoft.com/office/powerpoint/2010/main" val="183285969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849</Words>
  <Application>Microsoft Office PowerPoint</Application>
  <PresentationFormat>Widescreen</PresentationFormat>
  <Paragraphs>85</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Helvetica</vt:lpstr>
      <vt:lpstr>Rockwell Condensed</vt:lpstr>
      <vt:lpstr>Office Theme</vt:lpstr>
      <vt:lpstr>Digital Standards and Bringing it together </vt:lpstr>
      <vt:lpstr>PowerPoint Presentation</vt:lpstr>
      <vt:lpstr>PowerPoint Presentation</vt:lpstr>
      <vt:lpstr>PowerPoint Presentation</vt:lpstr>
      <vt:lpstr>PowerPoint Presentation</vt:lpstr>
      <vt:lpstr>Government of Canada  Digital Standards </vt:lpstr>
      <vt:lpstr>PowerPoint Presentation</vt:lpstr>
      <vt:lpstr>PowerPoint Presentation</vt:lpstr>
      <vt:lpstr>PowerPoint Presentation</vt:lpstr>
      <vt:lpstr>Case 1: An APP for finding AED and Saving Lives! </vt:lpstr>
      <vt:lpstr>   Case 2: Allowing electronic submissions of regulatory forms  </vt:lpstr>
      <vt:lpstr>Case 3: Online wiki-style website with program information to help service applicants</vt:lpstr>
    </vt:vector>
  </TitlesOfParts>
  <Company>TBS-SCT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Standards and Bringing it together</dc:title>
  <dc:creator>Hatt, Kayle</dc:creator>
  <cp:lastModifiedBy>Dominic Finn</cp:lastModifiedBy>
  <cp:revision>18</cp:revision>
  <dcterms:created xsi:type="dcterms:W3CDTF">2019-05-01T14:26:26Z</dcterms:created>
  <dcterms:modified xsi:type="dcterms:W3CDTF">2019-05-01T18:55:59Z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6b8491d1-6deb-40b6-9c21-26674fd6bc8d</vt:lpwstr>
  </property>
  <property fmtid="{D5CDD505-2E9C-101B-9397-08002B2CF9AE}" pid="3" name="SECCLASS">
    <vt:lpwstr>CLASSU</vt:lpwstr>
  </property>
  <property fmtid="{D5CDD505-2E9C-101B-9397-08002B2CF9AE}" pid="4" name="TBSSCTCLASSIFICATION">
    <vt:lpwstr>UNCLASSIFIED</vt:lpwstr>
  </property>
  <property fmtid="{D5CDD505-2E9C-101B-9397-08002B2CF9AE}" pid="5" name="TBSSCTVISUALMARKINGNO">
    <vt:lpwstr>NO</vt:lpwstr>
  </property>
</Properties>
</file>