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Ubuntu"/>
      <p:regular r:id="rId24"/>
      <p:bold r:id="rId25"/>
      <p:italic r:id="rId26"/>
      <p:boldItalic r:id="rId27"/>
    </p:embeddedFont>
    <p:embeddedFont>
      <p:font typeface="Oswald"/>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Ubuntu-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Ubuntu-italic.fntdata"/><Relationship Id="rId25" Type="http://schemas.openxmlformats.org/officeDocument/2006/relationships/font" Target="fonts/Ubuntu-bold.fntdata"/><Relationship Id="rId28" Type="http://schemas.openxmlformats.org/officeDocument/2006/relationships/font" Target="fonts/Oswald-regular.fntdata"/><Relationship Id="rId27" Type="http://schemas.openxmlformats.org/officeDocument/2006/relationships/font" Target="fonts/Ubuntu-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swald-bold.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unsplash.com/photos/tu-fuTiOAI4?utm_source=unsplash&amp;utm_medium=referral&amp;utm_content=creditCopyText" TargetMode="External"/><Relationship Id="rId3" Type="http://schemas.openxmlformats.org/officeDocument/2006/relationships/hyperlink" Target="https://unsplash.com/search/photos/showing?utm_source=unsplash&amp;utm_medium=referral&amp;utm_content=creditCopyText"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uledesign.com/2017/07/a-designers-code-of-ethics" TargetMode="External"/><Relationship Id="rId3" Type="http://schemas.openxmlformats.org/officeDocument/2006/relationships/hyperlink" Target="https://cdn.shopify.com/s/files/1/2220/7763/products/mockup-a11b831a_1296x.jpg?v=1501767600" TargetMode="External"/><Relationship Id="rId4" Type="http://schemas.openxmlformats.org/officeDocument/2006/relationships/hyperlink" Target="https://designtherightthing.com/collections/frontpage"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stickpng.com/assets/images/58afd5f80187e59a7d8a8f0b.png"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stickpng.com/assets/images/58afd5f80187e59a7d8a8f0b.png"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a.phaidon.com/store/general-non-fiction/damn-good-advice-for-people-with-talent-9780714863481/" TargetMode="External"/><Relationship Id="rId3" Type="http://schemas.openxmlformats.org/officeDocument/2006/relationships/hyperlink" Target="http://www.phaidon.com/resource/9780714863481.jpg"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udiscovermusic.com/wp-content/uploads/2014/07/Louis-WAWW.jpg" TargetMode="External"/><Relationship Id="rId3" Type="http://schemas.openxmlformats.org/officeDocument/2006/relationships/hyperlink" Target="https://www.udiscovermusic.com/stories/louis-armstrongs-wonderful-world/"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unsplash.com/photos/geM5lzDj4Iw?utm_source=unsplash&amp;utm_medium=referral&amp;utm_content=creditCopyText" TargetMode="External"/><Relationship Id="rId3" Type="http://schemas.openxmlformats.org/officeDocument/2006/relationships/hyperlink" Target="https://unsplash.com/search/photos/you-are-not-alone?utm_source=unsplash&amp;utm_medium=referral&amp;utm_content=creditCopyText"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gouvernance.ca/publications/00-57.pdf" TargetMode="External"/><Relationship Id="rId3" Type="http://schemas.openxmlformats.org/officeDocument/2006/relationships/hyperlink" Target="https://www150.statcan.gc.ca/n1/en/catalogue/56F0004M2007015" TargetMode="External"/><Relationship Id="rId4" Type="http://schemas.openxmlformats.org/officeDocument/2006/relationships/hyperlink" Target="https://www150.statcan.gc.ca/n1/en/pub/56f0004m/56f0004m2007015-eng.pdf?st=KWvkWa0O" TargetMode="External"/><Relationship Id="rId5" Type="http://schemas.openxmlformats.org/officeDocument/2006/relationships/hyperlink" Target="https://ottawacitizen.com/business/local-business/federal-government-prepares-biggest-refresh-of-its-web-offerin" TargetMode="External"/><Relationship Id="rId6" Type="http://schemas.openxmlformats.org/officeDocument/2006/relationships/hyperlink" Target="http://publications.gc.ca/collections/Collection/P4-1-2006E.pdf"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unsplash.com/photos/_4815u_ACqQ?utm_source=unsplash&amp;utm_medium=referral&amp;utm_content=creditCopyText" TargetMode="External"/><Relationship Id="rId3" Type="http://schemas.openxmlformats.org/officeDocument/2006/relationships/hyperlink" Target="https://unsplash.com/search/photos/wireframes?utm_source=unsplash&amp;utm_medium=referral&amp;utm_content=creditCopyText"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503160eaa9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503160eaa9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50">
                <a:solidFill>
                  <a:srgbClr val="111111"/>
                </a:solidFill>
                <a:highlight>
                  <a:srgbClr val="F5F5F5"/>
                </a:highlight>
                <a:latin typeface="Ubuntu"/>
                <a:ea typeface="Ubuntu"/>
                <a:cs typeface="Ubuntu"/>
                <a:sym typeface="Ubuntu"/>
              </a:rPr>
              <a:t>LEAD: SAMMY</a:t>
            </a:r>
            <a:endParaRPr sz="1050">
              <a:solidFill>
                <a:srgbClr val="111111"/>
              </a:solidFill>
              <a:highlight>
                <a:srgbClr val="F5F5F5"/>
              </a:highlight>
              <a:latin typeface="Ubuntu"/>
              <a:ea typeface="Ubuntu"/>
              <a:cs typeface="Ubuntu"/>
              <a:sym typeface="Ubuntu"/>
            </a:endParaRPr>
          </a:p>
          <a:p>
            <a:pPr indent="0" lvl="0" marL="0" rtl="0" algn="l">
              <a:lnSpc>
                <a:spcPct val="115000"/>
              </a:lnSpc>
              <a:spcBef>
                <a:spcPts val="0"/>
              </a:spcBef>
              <a:spcAft>
                <a:spcPts val="0"/>
              </a:spcAft>
              <a:buClr>
                <a:schemeClr val="dk1"/>
              </a:buClr>
              <a:buSzPts val="1100"/>
              <a:buFont typeface="Arial"/>
              <a:buNone/>
            </a:pPr>
            <a:r>
              <a:rPr lang="en" sz="1200"/>
              <a:t>Modeling out your concepts, no matter how you build them, is one of the most effective ways to get productive, valuable feedback. </a:t>
            </a:r>
            <a:endParaRPr sz="1200"/>
          </a:p>
          <a:p>
            <a:pPr indent="0" lvl="0" marL="0" rtl="0" algn="l">
              <a:lnSpc>
                <a:spcPct val="115000"/>
              </a:lnSpc>
              <a:spcBef>
                <a:spcPts val="1600"/>
              </a:spcBef>
              <a:spcAft>
                <a:spcPts val="0"/>
              </a:spcAft>
              <a:buClr>
                <a:schemeClr val="dk1"/>
              </a:buClr>
              <a:buSzPts val="1100"/>
              <a:buFont typeface="Arial"/>
              <a:buNone/>
            </a:pPr>
            <a:r>
              <a:rPr lang="en" sz="1200"/>
              <a:t>But start at the highest level. Don’t over polish or promise until you’re sure you’re on the right path. </a:t>
            </a:r>
            <a:endParaRPr sz="1200"/>
          </a:p>
          <a:p>
            <a:pPr indent="0" lvl="0" marL="0" rtl="0" algn="l">
              <a:lnSpc>
                <a:spcPct val="115000"/>
              </a:lnSpc>
              <a:spcBef>
                <a:spcPts val="1600"/>
              </a:spcBef>
              <a:spcAft>
                <a:spcPts val="0"/>
              </a:spcAft>
              <a:buClr>
                <a:schemeClr val="dk1"/>
              </a:buClr>
              <a:buSzPts val="1100"/>
              <a:buFont typeface="Arial"/>
              <a:buNone/>
            </a:pPr>
            <a:r>
              <a:rPr lang="en" sz="1200"/>
              <a:t>This is especially important in times when people need something to point to that says “look at the great work we’re doing!”</a:t>
            </a:r>
            <a:endParaRPr sz="1200"/>
          </a:p>
          <a:p>
            <a:pPr indent="0" lvl="0" marL="0" rtl="0" algn="l">
              <a:lnSpc>
                <a:spcPct val="115000"/>
              </a:lnSpc>
              <a:spcBef>
                <a:spcPts val="1600"/>
              </a:spcBef>
              <a:spcAft>
                <a:spcPts val="0"/>
              </a:spcAft>
              <a:buClr>
                <a:schemeClr val="dk1"/>
              </a:buClr>
              <a:buSzPts val="1100"/>
              <a:buFont typeface="Arial"/>
              <a:buNone/>
            </a:pPr>
            <a:r>
              <a:rPr lang="en" sz="1200"/>
              <a:t>Set your expectations through your models so you don’t end up needing to deliver something that isn’t possible or doesn’t fulfill its objectives.</a:t>
            </a:r>
            <a:endParaRPr sz="1200"/>
          </a:p>
          <a:p>
            <a:pPr indent="0" lvl="0" marL="0" rtl="0" algn="l">
              <a:lnSpc>
                <a:spcPct val="115000"/>
              </a:lnSpc>
              <a:spcBef>
                <a:spcPts val="1600"/>
              </a:spcBef>
              <a:spcAft>
                <a:spcPts val="0"/>
              </a:spcAft>
              <a:buClr>
                <a:schemeClr val="dk1"/>
              </a:buClr>
              <a:buSzPts val="1100"/>
              <a:buFont typeface="Arial"/>
              <a:buNone/>
            </a:pPr>
            <a:r>
              <a:rPr lang="en" sz="1200"/>
              <a:t>Never be satisfied with the first draft. Continue to adapt and change based on feedback until you’re confident that what you’re working towards is just right... Then earn from it and iterate again.</a:t>
            </a:r>
            <a:endParaRPr sz="1200"/>
          </a:p>
          <a:p>
            <a:pPr indent="0" lvl="0" marL="0" rtl="0" algn="l">
              <a:lnSpc>
                <a:spcPct val="115000"/>
              </a:lnSpc>
              <a:spcBef>
                <a:spcPts val="1600"/>
              </a:spcBef>
              <a:spcAft>
                <a:spcPts val="0"/>
              </a:spcAft>
              <a:buClr>
                <a:schemeClr val="dk1"/>
              </a:buClr>
              <a:buSzPts val="1100"/>
              <a:buFont typeface="Arial"/>
              <a:buNone/>
            </a:pPr>
            <a:r>
              <a:t/>
            </a:r>
            <a:endParaRPr sz="1200"/>
          </a:p>
          <a:p>
            <a:pPr indent="0" lvl="0" marL="0" rtl="0" algn="l">
              <a:spcBef>
                <a:spcPts val="1600"/>
              </a:spcBef>
              <a:spcAft>
                <a:spcPts val="0"/>
              </a:spcAft>
              <a:buClr>
                <a:schemeClr val="dk1"/>
              </a:buClr>
              <a:buSzPts val="1100"/>
              <a:buFont typeface="Arial"/>
              <a:buNone/>
            </a:pPr>
            <a:r>
              <a:rPr lang="en" sz="1050">
                <a:solidFill>
                  <a:srgbClr val="111111"/>
                </a:solidFill>
                <a:highlight>
                  <a:srgbClr val="F5F5F5"/>
                </a:highlight>
                <a:latin typeface="Ubuntu"/>
                <a:ea typeface="Ubuntu"/>
                <a:cs typeface="Ubuntu"/>
                <a:sym typeface="Ubuntu"/>
              </a:rPr>
              <a:t>https://medium.com/@CoachLesterBHS/effective-peer-feedback-or-the-third-kind-of-porridge-53b9b970ce2d</a:t>
            </a:r>
            <a:endParaRPr sz="1050">
              <a:solidFill>
                <a:srgbClr val="111111"/>
              </a:solidFill>
              <a:highlight>
                <a:srgbClr val="F5F5F5"/>
              </a:highlight>
              <a:latin typeface="Ubuntu"/>
              <a:ea typeface="Ubuntu"/>
              <a:cs typeface="Ubuntu"/>
              <a:sym typeface="Ubuntu"/>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503160eaa9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503160eaa9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50">
                <a:solidFill>
                  <a:srgbClr val="111111"/>
                </a:solidFill>
                <a:highlight>
                  <a:srgbClr val="F5F5F5"/>
                </a:highlight>
                <a:latin typeface="Ubuntu"/>
                <a:ea typeface="Ubuntu"/>
                <a:cs typeface="Ubuntu"/>
                <a:sym typeface="Ubuntu"/>
              </a:rPr>
              <a:t>LEAD: SAMMY</a:t>
            </a:r>
            <a:endParaRPr sz="1200">
              <a:solidFill>
                <a:srgbClr val="666666"/>
              </a:solidFill>
            </a:endParaRPr>
          </a:p>
          <a:p>
            <a:pPr indent="0" lvl="0" marL="0" rtl="0" algn="l">
              <a:lnSpc>
                <a:spcPct val="115000"/>
              </a:lnSpc>
              <a:spcBef>
                <a:spcPts val="0"/>
              </a:spcBef>
              <a:spcAft>
                <a:spcPts val="0"/>
              </a:spcAft>
              <a:buClr>
                <a:schemeClr val="dk1"/>
              </a:buClr>
              <a:buSzPts val="1100"/>
              <a:buFont typeface="Arial"/>
              <a:buNone/>
            </a:pPr>
            <a:r>
              <a:rPr lang="en" sz="1200">
                <a:solidFill>
                  <a:srgbClr val="666666"/>
                </a:solidFill>
              </a:rPr>
              <a:t>Just because your POR team says you can’t send out that survey, doesn’t mean you can’t do user research and testing. We don't actually want opinions, we want to know what people do, how they use our products, tools, services...</a:t>
            </a:r>
            <a:endParaRPr sz="1200">
              <a:solidFill>
                <a:srgbClr val="666666"/>
              </a:solidFill>
            </a:endParaRPr>
          </a:p>
          <a:p>
            <a:pPr indent="0" lvl="0" marL="0" rtl="0" algn="l">
              <a:lnSpc>
                <a:spcPct val="115000"/>
              </a:lnSpc>
              <a:spcBef>
                <a:spcPts val="1600"/>
              </a:spcBef>
              <a:spcAft>
                <a:spcPts val="0"/>
              </a:spcAft>
              <a:buClr>
                <a:schemeClr val="dk1"/>
              </a:buClr>
              <a:buSzPts val="1100"/>
              <a:buFont typeface="Arial"/>
              <a:buNone/>
            </a:pPr>
            <a:r>
              <a:rPr lang="en" sz="1200">
                <a:solidFill>
                  <a:srgbClr val="666666"/>
                </a:solidFill>
              </a:rPr>
              <a:t>Any time you are sharing your idea with a person who uses digital tools, you will learn a lot about how people might use your design. Whether it’s a colleague, a specialist, a stranger on the street or an real, honest to goodness, digital service user, the more information you have the stronger your confidence will be that what you’re building is right. </a:t>
            </a:r>
            <a:endParaRPr sz="1200">
              <a:solidFill>
                <a:srgbClr val="666666"/>
              </a:solidFill>
            </a:endParaRPr>
          </a:p>
          <a:p>
            <a:pPr indent="0" lvl="0" marL="0" rtl="0" algn="l">
              <a:lnSpc>
                <a:spcPct val="115000"/>
              </a:lnSpc>
              <a:spcBef>
                <a:spcPts val="1600"/>
              </a:spcBef>
              <a:spcAft>
                <a:spcPts val="0"/>
              </a:spcAft>
              <a:buClr>
                <a:schemeClr val="dk1"/>
              </a:buClr>
              <a:buSzPts val="1100"/>
              <a:buFont typeface="Arial"/>
              <a:buNone/>
            </a:pPr>
            <a:r>
              <a:rPr lang="en" sz="1200">
                <a:solidFill>
                  <a:srgbClr val="666666"/>
                </a:solidFill>
              </a:rPr>
              <a:t>Get feedback. Get feedback regularly. And never stop trying to strengthen your confidence that the work </a:t>
            </a:r>
            <a:r>
              <a:rPr lang="en" sz="1200"/>
              <a:t>you are doing is the right thing for the people using it.</a:t>
            </a:r>
            <a:endParaRPr sz="1200"/>
          </a:p>
          <a:p>
            <a:pPr indent="0" lvl="0" marL="0" rtl="0" algn="l">
              <a:lnSpc>
                <a:spcPct val="115000"/>
              </a:lnSpc>
              <a:spcBef>
                <a:spcPts val="1600"/>
              </a:spcBef>
              <a:spcAft>
                <a:spcPts val="1600"/>
              </a:spcAft>
              <a:buClr>
                <a:schemeClr val="dk1"/>
              </a:buClr>
              <a:buSzPts val="1100"/>
              <a:buFont typeface="Arial"/>
              <a:buNone/>
            </a:pPr>
            <a:r>
              <a:rPr lang="en" sz="1050">
                <a:solidFill>
                  <a:srgbClr val="111111"/>
                </a:solidFill>
                <a:highlight>
                  <a:srgbClr val="F5F5F5"/>
                </a:highlight>
                <a:latin typeface="Ubuntu"/>
                <a:ea typeface="Ubuntu"/>
                <a:cs typeface="Ubuntu"/>
                <a:sym typeface="Ubuntu"/>
              </a:rPr>
              <a:t>Photo by </a:t>
            </a:r>
            <a:r>
              <a:rPr lang="en" sz="1050" u="sng">
                <a:solidFill>
                  <a:srgbClr val="999999"/>
                </a:solidFill>
                <a:highlight>
                  <a:srgbClr val="F5F5F5"/>
                </a:highlight>
                <a:latin typeface="Ubuntu"/>
                <a:ea typeface="Ubuntu"/>
                <a:cs typeface="Ubuntu"/>
                <a:sym typeface="Ubuntu"/>
                <a:hlinkClick r:id="rId2"/>
              </a:rPr>
              <a:t>Igor Miske</a:t>
            </a:r>
            <a:r>
              <a:rPr lang="en" sz="1050">
                <a:solidFill>
                  <a:srgbClr val="111111"/>
                </a:solidFill>
                <a:highlight>
                  <a:srgbClr val="F5F5F5"/>
                </a:highlight>
                <a:latin typeface="Ubuntu"/>
                <a:ea typeface="Ubuntu"/>
                <a:cs typeface="Ubuntu"/>
                <a:sym typeface="Ubuntu"/>
              </a:rPr>
              <a:t> on </a:t>
            </a:r>
            <a:r>
              <a:rPr lang="en" sz="1050" u="sng">
                <a:solidFill>
                  <a:srgbClr val="999999"/>
                </a:solidFill>
                <a:highlight>
                  <a:srgbClr val="F5F5F5"/>
                </a:highlight>
                <a:latin typeface="Ubuntu"/>
                <a:ea typeface="Ubuntu"/>
                <a:cs typeface="Ubuntu"/>
                <a:sym typeface="Ubuntu"/>
                <a:hlinkClick r:id="rId3"/>
              </a:rPr>
              <a:t>Unsplash</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03160eaa9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03160eaa9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50">
                <a:solidFill>
                  <a:srgbClr val="111111"/>
                </a:solidFill>
                <a:highlight>
                  <a:srgbClr val="F5F5F5"/>
                </a:highlight>
                <a:latin typeface="Ubuntu"/>
                <a:ea typeface="Ubuntu"/>
                <a:cs typeface="Ubuntu"/>
                <a:sym typeface="Ubuntu"/>
              </a:rPr>
              <a:t>LEAD: Jerome</a:t>
            </a:r>
            <a:endParaRPr sz="1050">
              <a:solidFill>
                <a:srgbClr val="111111"/>
              </a:solidFill>
              <a:highlight>
                <a:srgbClr val="F5F5F5"/>
              </a:highlight>
              <a:latin typeface="Ubuntu"/>
              <a:ea typeface="Ubuntu"/>
              <a:cs typeface="Ubuntu"/>
              <a:sym typeface="Ubuntu"/>
            </a:endParaRPr>
          </a:p>
          <a:p>
            <a:pPr indent="-295275" lvl="0" marL="457200" rtl="0" algn="l">
              <a:lnSpc>
                <a:spcPct val="115000"/>
              </a:lnSpc>
              <a:spcBef>
                <a:spcPts val="0"/>
              </a:spcBef>
              <a:spcAft>
                <a:spcPts val="0"/>
              </a:spcAft>
              <a:buClr>
                <a:srgbClr val="111111"/>
              </a:buClr>
              <a:buSzPts val="1050"/>
              <a:buFont typeface="Ubuntu"/>
              <a:buChar char="●"/>
            </a:pPr>
            <a:r>
              <a:rPr lang="en" sz="1050">
                <a:solidFill>
                  <a:srgbClr val="111111"/>
                </a:solidFill>
                <a:highlight>
                  <a:srgbClr val="F5F5F5"/>
                </a:highlight>
                <a:latin typeface="Ubuntu"/>
                <a:ea typeface="Ubuntu"/>
                <a:cs typeface="Ubuntu"/>
                <a:sym typeface="Ubuntu"/>
              </a:rPr>
              <a:t>Consulted openly for UXWG on GCPedia</a:t>
            </a:r>
            <a:endParaRPr sz="1050">
              <a:solidFill>
                <a:srgbClr val="111111"/>
              </a:solidFill>
              <a:highlight>
                <a:srgbClr val="F5F5F5"/>
              </a:highlight>
              <a:latin typeface="Ubuntu"/>
              <a:ea typeface="Ubuntu"/>
              <a:cs typeface="Ubuntu"/>
              <a:sym typeface="Ubuntu"/>
            </a:endParaRPr>
          </a:p>
          <a:p>
            <a:pPr indent="-295275" lvl="0" marL="457200" rtl="0" algn="l">
              <a:lnSpc>
                <a:spcPct val="115000"/>
              </a:lnSpc>
              <a:spcBef>
                <a:spcPts val="0"/>
              </a:spcBef>
              <a:spcAft>
                <a:spcPts val="0"/>
              </a:spcAft>
              <a:buClr>
                <a:srgbClr val="111111"/>
              </a:buClr>
              <a:buSzPts val="1050"/>
              <a:buFont typeface="Ubuntu"/>
              <a:buChar char="●"/>
            </a:pPr>
            <a:r>
              <a:rPr lang="en" sz="1050">
                <a:solidFill>
                  <a:srgbClr val="111111"/>
                </a:solidFill>
                <a:highlight>
                  <a:srgbClr val="F5F5F5"/>
                </a:highlight>
                <a:latin typeface="Ubuntu"/>
                <a:ea typeface="Ubuntu"/>
                <a:cs typeface="Ubuntu"/>
                <a:sym typeface="Ubuntu"/>
              </a:rPr>
              <a:t>WxT Github</a:t>
            </a:r>
            <a:endParaRPr sz="1050">
              <a:solidFill>
                <a:srgbClr val="111111"/>
              </a:solidFill>
              <a:highlight>
                <a:srgbClr val="F5F5F5"/>
              </a:highlight>
              <a:latin typeface="Ubuntu"/>
              <a:ea typeface="Ubuntu"/>
              <a:cs typeface="Ubuntu"/>
              <a:sym typeface="Ubuntu"/>
            </a:endParaRPr>
          </a:p>
          <a:p>
            <a:pPr indent="-295275" lvl="0" marL="457200" rtl="0" algn="l">
              <a:lnSpc>
                <a:spcPct val="115000"/>
              </a:lnSpc>
              <a:spcBef>
                <a:spcPts val="0"/>
              </a:spcBef>
              <a:spcAft>
                <a:spcPts val="0"/>
              </a:spcAft>
              <a:buClr>
                <a:srgbClr val="111111"/>
              </a:buClr>
              <a:buSzPts val="1050"/>
              <a:buFont typeface="Ubuntu"/>
              <a:buChar char="●"/>
            </a:pPr>
            <a:r>
              <a:rPr lang="en" sz="1050">
                <a:solidFill>
                  <a:srgbClr val="111111"/>
                </a:solidFill>
                <a:highlight>
                  <a:srgbClr val="F5F5F5"/>
                </a:highlight>
                <a:latin typeface="Ubuntu"/>
                <a:ea typeface="Ubuntu"/>
                <a:cs typeface="Ubuntu"/>
                <a:sym typeface="Ubuntu"/>
              </a:rPr>
              <a:t>CDS Medium</a:t>
            </a:r>
            <a:endParaRPr sz="1050">
              <a:solidFill>
                <a:srgbClr val="111111"/>
              </a:solidFill>
              <a:highlight>
                <a:srgbClr val="F5F5F5"/>
              </a:highlight>
              <a:latin typeface="Ubuntu"/>
              <a:ea typeface="Ubuntu"/>
              <a:cs typeface="Ubuntu"/>
              <a:sym typeface="Ubuntu"/>
            </a:endParaRPr>
          </a:p>
          <a:p>
            <a:pPr indent="-295275" lvl="0" marL="457200" rtl="0" algn="l">
              <a:lnSpc>
                <a:spcPct val="115000"/>
              </a:lnSpc>
              <a:spcBef>
                <a:spcPts val="0"/>
              </a:spcBef>
              <a:spcAft>
                <a:spcPts val="0"/>
              </a:spcAft>
              <a:buClr>
                <a:srgbClr val="111111"/>
              </a:buClr>
              <a:buSzPts val="1050"/>
              <a:buFont typeface="Ubuntu"/>
              <a:buChar char="●"/>
            </a:pPr>
            <a:r>
              <a:rPr lang="en" sz="1050">
                <a:solidFill>
                  <a:srgbClr val="111111"/>
                </a:solidFill>
                <a:highlight>
                  <a:srgbClr val="F5F5F5"/>
                </a:highlight>
                <a:latin typeface="Ubuntu"/>
                <a:ea typeface="Ubuntu"/>
                <a:cs typeface="Ubuntu"/>
                <a:sym typeface="Ubuntu"/>
              </a:rPr>
              <a:t>GCLeaders Twitter</a:t>
            </a:r>
            <a:endParaRPr sz="1050">
              <a:solidFill>
                <a:srgbClr val="111111"/>
              </a:solidFill>
              <a:highlight>
                <a:srgbClr val="F5F5F5"/>
              </a:highlight>
              <a:latin typeface="Ubuntu"/>
              <a:ea typeface="Ubuntu"/>
              <a:cs typeface="Ubuntu"/>
              <a:sym typeface="Ubuntu"/>
            </a:endParaRPr>
          </a:p>
          <a:p>
            <a:pPr indent="-295275" lvl="0" marL="457200" rtl="0" algn="l">
              <a:lnSpc>
                <a:spcPct val="115000"/>
              </a:lnSpc>
              <a:spcBef>
                <a:spcPts val="0"/>
              </a:spcBef>
              <a:spcAft>
                <a:spcPts val="0"/>
              </a:spcAft>
              <a:buClr>
                <a:srgbClr val="111111"/>
              </a:buClr>
              <a:buSzPts val="1050"/>
              <a:buFont typeface="Ubuntu"/>
              <a:buChar char="●"/>
            </a:pPr>
            <a:r>
              <a:rPr lang="en" sz="1050">
                <a:solidFill>
                  <a:srgbClr val="111111"/>
                </a:solidFill>
                <a:highlight>
                  <a:srgbClr val="F5F5F5"/>
                </a:highlight>
                <a:latin typeface="Ubuntu"/>
                <a:ea typeface="Ubuntu"/>
                <a:cs typeface="Ubuntu"/>
                <a:sym typeface="Ubuntu"/>
              </a:rPr>
              <a:t>OneGC Collab</a:t>
            </a:r>
            <a:endParaRPr sz="1050">
              <a:solidFill>
                <a:srgbClr val="111111"/>
              </a:solidFill>
              <a:highlight>
                <a:srgbClr val="F5F5F5"/>
              </a:highlight>
              <a:latin typeface="Ubuntu"/>
              <a:ea typeface="Ubuntu"/>
              <a:cs typeface="Ubuntu"/>
              <a:sym typeface="Ubuntu"/>
            </a:endParaRPr>
          </a:p>
          <a:p>
            <a:pPr indent="-295275" lvl="0" marL="457200" rtl="0" algn="l">
              <a:lnSpc>
                <a:spcPct val="115000"/>
              </a:lnSpc>
              <a:spcBef>
                <a:spcPts val="0"/>
              </a:spcBef>
              <a:spcAft>
                <a:spcPts val="0"/>
              </a:spcAft>
              <a:buClr>
                <a:srgbClr val="111111"/>
              </a:buClr>
              <a:buSzPts val="1050"/>
              <a:buFont typeface="Ubuntu"/>
              <a:buChar char="●"/>
            </a:pPr>
            <a:r>
              <a:rPr lang="en" sz="1050">
                <a:solidFill>
                  <a:srgbClr val="111111"/>
                </a:solidFill>
                <a:highlight>
                  <a:srgbClr val="F5F5F5"/>
                </a:highlight>
                <a:latin typeface="Ubuntu"/>
                <a:ea typeface="Ubuntu"/>
                <a:cs typeface="Ubuntu"/>
                <a:sym typeface="Ubuntu"/>
              </a:rPr>
              <a:t>GC UX Network</a:t>
            </a:r>
            <a:endParaRPr sz="1050">
              <a:solidFill>
                <a:srgbClr val="111111"/>
              </a:solidFill>
              <a:highlight>
                <a:srgbClr val="F5F5F5"/>
              </a:highlight>
              <a:latin typeface="Ubuntu"/>
              <a:ea typeface="Ubuntu"/>
              <a:cs typeface="Ubuntu"/>
              <a:sym typeface="Ubuntu"/>
            </a:endParaRPr>
          </a:p>
          <a:p>
            <a:pPr indent="-295275" lvl="0" marL="457200" rtl="0" algn="l">
              <a:lnSpc>
                <a:spcPct val="115000"/>
              </a:lnSpc>
              <a:spcBef>
                <a:spcPts val="0"/>
              </a:spcBef>
              <a:spcAft>
                <a:spcPts val="0"/>
              </a:spcAft>
              <a:buClr>
                <a:srgbClr val="111111"/>
              </a:buClr>
              <a:buSzPts val="1050"/>
              <a:buFont typeface="Ubuntu"/>
              <a:buChar char="●"/>
            </a:pPr>
            <a:r>
              <a:rPr lang="en" sz="1050">
                <a:solidFill>
                  <a:srgbClr val="111111"/>
                </a:solidFill>
                <a:highlight>
                  <a:srgbClr val="F5F5F5"/>
                </a:highlight>
                <a:latin typeface="Ubuntu"/>
                <a:ea typeface="Ubuntu"/>
                <a:cs typeface="Ubuntu"/>
                <a:sym typeface="Ubuntu"/>
              </a:rPr>
              <a:t>etc.</a:t>
            </a:r>
            <a:endParaRPr sz="1050">
              <a:solidFill>
                <a:srgbClr val="111111"/>
              </a:solidFill>
              <a:highlight>
                <a:srgbClr val="F5F5F5"/>
              </a:highlight>
              <a:latin typeface="Ubuntu"/>
              <a:ea typeface="Ubuntu"/>
              <a:cs typeface="Ubuntu"/>
              <a:sym typeface="Ubuntu"/>
            </a:endParaRPr>
          </a:p>
          <a:p>
            <a:pPr indent="0" lvl="0" marL="0" rtl="0" algn="l">
              <a:lnSpc>
                <a:spcPct val="115000"/>
              </a:lnSpc>
              <a:spcBef>
                <a:spcPts val="1600"/>
              </a:spcBef>
              <a:spcAft>
                <a:spcPts val="0"/>
              </a:spcAft>
              <a:buNone/>
            </a:pPr>
            <a:r>
              <a:t/>
            </a:r>
            <a:endParaRPr sz="1050">
              <a:solidFill>
                <a:srgbClr val="111111"/>
              </a:solidFill>
              <a:highlight>
                <a:srgbClr val="F5F5F5"/>
              </a:highlight>
              <a:latin typeface="Ubuntu"/>
              <a:ea typeface="Ubuntu"/>
              <a:cs typeface="Ubuntu"/>
              <a:sym typeface="Ubuntu"/>
            </a:endParaRPr>
          </a:p>
          <a:p>
            <a:pPr indent="0" lvl="0" marL="0" rtl="0" algn="l">
              <a:lnSpc>
                <a:spcPct val="115000"/>
              </a:lnSpc>
              <a:spcBef>
                <a:spcPts val="1600"/>
              </a:spcBef>
              <a:spcAft>
                <a:spcPts val="0"/>
              </a:spcAft>
              <a:buClr>
                <a:schemeClr val="dk1"/>
              </a:buClr>
              <a:buSzPts val="1100"/>
              <a:buFont typeface="Arial"/>
              <a:buNone/>
            </a:pPr>
            <a:r>
              <a:rPr lang="en" sz="1200"/>
              <a:t>Document your processes, design approaches and decisions, your recommendations and your results!</a:t>
            </a:r>
            <a:endParaRPr sz="1200"/>
          </a:p>
          <a:p>
            <a:pPr indent="0" lvl="0" marL="0" rtl="0" algn="l">
              <a:lnSpc>
                <a:spcPct val="115000"/>
              </a:lnSpc>
              <a:spcBef>
                <a:spcPts val="1600"/>
              </a:spcBef>
              <a:spcAft>
                <a:spcPts val="0"/>
              </a:spcAft>
              <a:buClr>
                <a:schemeClr val="dk1"/>
              </a:buClr>
              <a:buSzPts val="1100"/>
              <a:buFont typeface="Arial"/>
              <a:buNone/>
            </a:pPr>
            <a:r>
              <a:rPr lang="en" sz="1200"/>
              <a:t>We are notoriously bad at sharing stories of our work across the government (departments, branches, divisions, teams, cliques! We’re just bad at sharing overall). We share updates, pictures, we present at conferences, but there is rarely, if any record of initiatives and all of their nitty gritty details available at the click of a mouse. </a:t>
            </a:r>
            <a:endParaRPr sz="1200"/>
          </a:p>
          <a:p>
            <a:pPr indent="0" lvl="0" marL="0" rtl="0" algn="l">
              <a:lnSpc>
                <a:spcPct val="115000"/>
              </a:lnSpc>
              <a:spcBef>
                <a:spcPts val="1600"/>
              </a:spcBef>
              <a:spcAft>
                <a:spcPts val="0"/>
              </a:spcAft>
              <a:buClr>
                <a:schemeClr val="dk1"/>
              </a:buClr>
              <a:buSzPts val="1100"/>
              <a:buFont typeface="Arial"/>
              <a:buNone/>
            </a:pPr>
            <a:r>
              <a:rPr lang="en" sz="1200"/>
              <a:t>Some teams do it well, but it’s inconsistent across Government.</a:t>
            </a:r>
            <a:endParaRPr sz="1200"/>
          </a:p>
          <a:p>
            <a:pPr indent="0" lvl="0" marL="0" rtl="0" algn="l">
              <a:lnSpc>
                <a:spcPct val="115000"/>
              </a:lnSpc>
              <a:spcBef>
                <a:spcPts val="1600"/>
              </a:spcBef>
              <a:spcAft>
                <a:spcPts val="0"/>
              </a:spcAft>
              <a:buClr>
                <a:schemeClr val="dk1"/>
              </a:buClr>
              <a:buSzPts val="1100"/>
              <a:buFont typeface="Arial"/>
              <a:buNone/>
            </a:pPr>
            <a:r>
              <a:rPr lang="en" sz="1200"/>
              <a:t>So share your work! This will help other GCDesigners just like you, will help you find your community and, if everyone does it, help you learn too!</a:t>
            </a:r>
            <a:endParaRPr sz="1200"/>
          </a:p>
          <a:p>
            <a:pPr indent="0" lvl="0" marL="0" rtl="0" algn="l">
              <a:lnSpc>
                <a:spcPct val="115000"/>
              </a:lnSpc>
              <a:spcBef>
                <a:spcPts val="1600"/>
              </a:spcBef>
              <a:spcAft>
                <a:spcPts val="0"/>
              </a:spcAft>
              <a:buNone/>
            </a:pPr>
            <a:r>
              <a:t/>
            </a:r>
            <a:endParaRPr sz="1050">
              <a:solidFill>
                <a:srgbClr val="111111"/>
              </a:solidFill>
              <a:highlight>
                <a:srgbClr val="F5F5F5"/>
              </a:highlight>
              <a:latin typeface="Ubuntu"/>
              <a:ea typeface="Ubuntu"/>
              <a:cs typeface="Ubuntu"/>
              <a:sym typeface="Ubuntu"/>
            </a:endParaRPr>
          </a:p>
          <a:p>
            <a:pPr indent="0" lvl="0" marL="0" rtl="0" algn="l">
              <a:lnSpc>
                <a:spcPct val="115000"/>
              </a:lnSpc>
              <a:spcBef>
                <a:spcPts val="1600"/>
              </a:spcBef>
              <a:spcAft>
                <a:spcPts val="0"/>
              </a:spcAft>
              <a:buNone/>
            </a:pPr>
            <a:r>
              <a:t/>
            </a:r>
            <a:endParaRPr sz="1050">
              <a:solidFill>
                <a:srgbClr val="111111"/>
              </a:solidFill>
              <a:highlight>
                <a:srgbClr val="F5F5F5"/>
              </a:highlight>
              <a:latin typeface="Ubuntu"/>
              <a:ea typeface="Ubuntu"/>
              <a:cs typeface="Ubuntu"/>
              <a:sym typeface="Ubuntu"/>
            </a:endParaRPr>
          </a:p>
          <a:p>
            <a:pPr indent="0" lvl="0" marL="0" rtl="0" algn="l">
              <a:spcBef>
                <a:spcPts val="1600"/>
              </a:spcBef>
              <a:spcAft>
                <a:spcPts val="0"/>
              </a:spcAft>
              <a:buNone/>
            </a:pPr>
            <a:r>
              <a:rPr lang="en"/>
              <a:t>https://github.com/</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503160eaa9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503160eaa9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50">
                <a:solidFill>
                  <a:srgbClr val="111111"/>
                </a:solidFill>
                <a:highlight>
                  <a:srgbClr val="F5F5F5"/>
                </a:highlight>
                <a:latin typeface="Ubuntu"/>
                <a:ea typeface="Ubuntu"/>
                <a:cs typeface="Ubuntu"/>
                <a:sym typeface="Ubuntu"/>
              </a:rPr>
              <a:t>1st</a:t>
            </a:r>
            <a:r>
              <a:rPr lang="en" sz="1050">
                <a:solidFill>
                  <a:srgbClr val="111111"/>
                </a:solidFill>
                <a:highlight>
                  <a:srgbClr val="F5F5F5"/>
                </a:highlight>
                <a:latin typeface="Ubuntu"/>
                <a:ea typeface="Ubuntu"/>
                <a:cs typeface="Ubuntu"/>
                <a:sym typeface="Ubuntu"/>
              </a:rPr>
              <a:t>: SAMMY</a:t>
            </a:r>
            <a:endParaRPr sz="1050">
              <a:solidFill>
                <a:srgbClr val="111111"/>
              </a:solidFill>
              <a:highlight>
                <a:srgbClr val="F5F5F5"/>
              </a:highlight>
              <a:latin typeface="Ubuntu"/>
              <a:ea typeface="Ubuntu"/>
              <a:cs typeface="Ubuntu"/>
              <a:sym typeface="Ubuntu"/>
            </a:endParaRPr>
          </a:p>
          <a:p>
            <a:pPr indent="0" lvl="0" marL="0" rtl="0" algn="l">
              <a:lnSpc>
                <a:spcPct val="115000"/>
              </a:lnSpc>
              <a:spcBef>
                <a:spcPts val="1600"/>
              </a:spcBef>
              <a:spcAft>
                <a:spcPts val="0"/>
              </a:spcAft>
              <a:buClr>
                <a:schemeClr val="dk1"/>
              </a:buClr>
              <a:buSzPts val="1100"/>
              <a:buFont typeface="Arial"/>
              <a:buNone/>
            </a:pPr>
            <a:r>
              <a:rPr lang="en" sz="1050">
                <a:solidFill>
                  <a:srgbClr val="111111"/>
                </a:solidFill>
                <a:highlight>
                  <a:srgbClr val="F5F5F5"/>
                </a:highlight>
                <a:latin typeface="Ubuntu"/>
                <a:ea typeface="Ubuntu"/>
                <a:cs typeface="Ubuntu"/>
                <a:sym typeface="Ubuntu"/>
              </a:rPr>
              <a:t>2nd: Jérôme</a:t>
            </a:r>
            <a:endParaRPr sz="1050">
              <a:solidFill>
                <a:srgbClr val="111111"/>
              </a:solidFill>
              <a:highlight>
                <a:srgbClr val="F5F5F5"/>
              </a:highlight>
              <a:latin typeface="Ubuntu"/>
              <a:ea typeface="Ubuntu"/>
              <a:cs typeface="Ubuntu"/>
              <a:sym typeface="Ubuntu"/>
            </a:endParaRPr>
          </a:p>
          <a:p>
            <a:pPr indent="0" lvl="0" marL="0" rtl="0" algn="l">
              <a:lnSpc>
                <a:spcPct val="115000"/>
              </a:lnSpc>
              <a:spcBef>
                <a:spcPts val="1600"/>
              </a:spcBef>
              <a:spcAft>
                <a:spcPts val="0"/>
              </a:spcAft>
              <a:buClr>
                <a:schemeClr val="dk1"/>
              </a:buClr>
              <a:buSzPts val="1100"/>
              <a:buFont typeface="Arial"/>
              <a:buNone/>
            </a:pPr>
            <a:r>
              <a:rPr lang="en" sz="1200">
                <a:solidFill>
                  <a:srgbClr val="434343"/>
                </a:solidFill>
              </a:rPr>
              <a:t>The Government of CAnada is trying to change how it delivers digital services and part of that change includes designing in the context of Agile.</a:t>
            </a:r>
            <a:endParaRPr sz="1200">
              <a:solidFill>
                <a:srgbClr val="434343"/>
              </a:solidFill>
            </a:endParaRPr>
          </a:p>
          <a:p>
            <a:pPr indent="0" lvl="0" marL="0" rtl="0" algn="l">
              <a:lnSpc>
                <a:spcPct val="115000"/>
              </a:lnSpc>
              <a:spcBef>
                <a:spcPts val="1600"/>
              </a:spcBef>
              <a:spcAft>
                <a:spcPts val="0"/>
              </a:spcAft>
              <a:buNone/>
            </a:pPr>
            <a:r>
              <a:rPr lang="en" sz="1200">
                <a:solidFill>
                  <a:srgbClr val="434343"/>
                </a:solidFill>
              </a:rPr>
              <a:t>To survive as a designer in this new world, you have to loosen up traditional processes and be flexible with workflow, methods and methodologies. </a:t>
            </a:r>
            <a:endParaRPr sz="1200">
              <a:solidFill>
                <a:srgbClr val="434343"/>
              </a:solidFill>
            </a:endParaRPr>
          </a:p>
          <a:p>
            <a:pPr indent="0" lvl="0" marL="0" rtl="0" algn="l">
              <a:lnSpc>
                <a:spcPct val="115000"/>
              </a:lnSpc>
              <a:spcBef>
                <a:spcPts val="1600"/>
              </a:spcBef>
              <a:spcAft>
                <a:spcPts val="0"/>
              </a:spcAft>
              <a:buClr>
                <a:schemeClr val="dk1"/>
              </a:buClr>
              <a:buSzPts val="1100"/>
              <a:buFont typeface="Arial"/>
              <a:buNone/>
            </a:pPr>
            <a:r>
              <a:rPr lang="en" sz="1200">
                <a:solidFill>
                  <a:srgbClr val="434343"/>
                </a:solidFill>
              </a:rPr>
              <a:t>Try it out, gather results, learn from your sprints, try something new! Figure out how you fit and how you need to change to get your work done.</a:t>
            </a:r>
            <a:endParaRPr sz="1200">
              <a:solidFill>
                <a:srgbClr val="434343"/>
              </a:solidFill>
            </a:endParaRPr>
          </a:p>
          <a:p>
            <a:pPr indent="0" lvl="0" marL="0" rtl="0" algn="l">
              <a:lnSpc>
                <a:spcPct val="115000"/>
              </a:lnSpc>
              <a:spcBef>
                <a:spcPts val="1600"/>
              </a:spcBef>
              <a:spcAft>
                <a:spcPts val="0"/>
              </a:spcAft>
              <a:buClr>
                <a:schemeClr val="dk1"/>
              </a:buClr>
              <a:buSzPts val="1100"/>
              <a:buFont typeface="Arial"/>
              <a:buNone/>
            </a:pPr>
            <a:r>
              <a:rPr lang="en" sz="1200">
                <a:solidFill>
                  <a:srgbClr val="434343"/>
                </a:solidFill>
              </a:rPr>
              <a:t>It’s fun, but it will take a little getting used to. You have to learn, experiment, iterate and build agile muscles, just as you would with any design skill.</a:t>
            </a:r>
            <a:endParaRPr sz="1200">
              <a:solidFill>
                <a:srgbClr val="434343"/>
              </a:solidFill>
            </a:endParaRPr>
          </a:p>
          <a:p>
            <a:pPr indent="0" lvl="0" marL="0" rtl="0" algn="l">
              <a:lnSpc>
                <a:spcPct val="115000"/>
              </a:lnSpc>
              <a:spcBef>
                <a:spcPts val="1600"/>
              </a:spcBef>
              <a:spcAft>
                <a:spcPts val="0"/>
              </a:spcAft>
              <a:buClr>
                <a:schemeClr val="dk1"/>
              </a:buClr>
              <a:buSzPts val="1100"/>
              <a:buFont typeface="Arial"/>
              <a:buNone/>
            </a:pPr>
            <a:r>
              <a:rPr lang="en" sz="1200">
                <a:solidFill>
                  <a:srgbClr val="434343"/>
                </a:solidFill>
              </a:rPr>
              <a:t>Oh! And if you don’t take any other advice away from today, get formal training! It’s worth every penny!</a:t>
            </a:r>
            <a:endParaRPr sz="1200">
              <a:solidFill>
                <a:srgbClr val="434343"/>
              </a:solidFill>
            </a:endParaRPr>
          </a:p>
          <a:p>
            <a:pPr indent="0" lvl="0" marL="0" rtl="0" algn="l">
              <a:lnSpc>
                <a:spcPct val="115000"/>
              </a:lnSpc>
              <a:spcBef>
                <a:spcPts val="1600"/>
              </a:spcBef>
              <a:spcAft>
                <a:spcPts val="0"/>
              </a:spcAft>
              <a:buClr>
                <a:schemeClr val="dk1"/>
              </a:buClr>
              <a:buSzPts val="1100"/>
              <a:buFont typeface="Arial"/>
              <a:buNone/>
            </a:pPr>
            <a:r>
              <a:t/>
            </a:r>
            <a:endParaRPr sz="1200">
              <a:solidFill>
                <a:srgbClr val="434343"/>
              </a:solidFill>
            </a:endParaRPr>
          </a:p>
          <a:p>
            <a:pPr indent="0" lvl="0" marL="0" rtl="0" algn="l">
              <a:lnSpc>
                <a:spcPct val="115000"/>
              </a:lnSpc>
              <a:spcBef>
                <a:spcPts val="1600"/>
              </a:spcBef>
              <a:spcAft>
                <a:spcPts val="0"/>
              </a:spcAft>
              <a:buClr>
                <a:schemeClr val="dk1"/>
              </a:buClr>
              <a:buSzPts val="1100"/>
              <a:buFont typeface="Arial"/>
              <a:buNone/>
            </a:pPr>
            <a:r>
              <a:rPr lang="en" sz="1200">
                <a:solidFill>
                  <a:srgbClr val="434343"/>
                </a:solidFill>
              </a:rPr>
              <a:t>JÉRÔME:</a:t>
            </a:r>
            <a:endParaRPr sz="1200">
              <a:solidFill>
                <a:srgbClr val="434343"/>
              </a:solidFill>
            </a:endParaRPr>
          </a:p>
          <a:p>
            <a:pPr indent="-304800" lvl="0" marL="457200" rtl="0" algn="l">
              <a:lnSpc>
                <a:spcPct val="115000"/>
              </a:lnSpc>
              <a:spcBef>
                <a:spcPts val="1600"/>
              </a:spcBef>
              <a:spcAft>
                <a:spcPts val="0"/>
              </a:spcAft>
              <a:buClr>
                <a:srgbClr val="434343"/>
              </a:buClr>
              <a:buSzPts val="1200"/>
              <a:buChar char="●"/>
            </a:pPr>
            <a:r>
              <a:rPr lang="en" sz="1200">
                <a:solidFill>
                  <a:srgbClr val="434343"/>
                </a:solidFill>
              </a:rPr>
              <a:t>Agile is good for your little designer "me", as it allows you to get more over a longer period of time.</a:t>
            </a:r>
            <a:endParaRPr sz="1200">
              <a:solidFill>
                <a:srgbClr val="434343"/>
              </a:solidFill>
            </a:endParaRPr>
          </a:p>
          <a:p>
            <a:pPr indent="-304800" lvl="0" marL="457200" rtl="0" algn="l">
              <a:lnSpc>
                <a:spcPct val="115000"/>
              </a:lnSpc>
              <a:spcBef>
                <a:spcPts val="0"/>
              </a:spcBef>
              <a:spcAft>
                <a:spcPts val="0"/>
              </a:spcAft>
              <a:buClr>
                <a:srgbClr val="434343"/>
              </a:buClr>
              <a:buSzPts val="1200"/>
              <a:buChar char="●"/>
            </a:pPr>
            <a:r>
              <a:rPr lang="en" sz="1200">
                <a:solidFill>
                  <a:srgbClr val="434343"/>
                </a:solidFill>
              </a:rPr>
              <a:t>No need to argue as much about design elements</a:t>
            </a:r>
            <a:endParaRPr sz="1200">
              <a:solidFill>
                <a:srgbClr val="434343"/>
              </a:solidFill>
            </a:endParaRPr>
          </a:p>
          <a:p>
            <a:pPr indent="-304800" lvl="0" marL="457200" rtl="0" algn="l">
              <a:lnSpc>
                <a:spcPct val="115000"/>
              </a:lnSpc>
              <a:spcBef>
                <a:spcPts val="0"/>
              </a:spcBef>
              <a:spcAft>
                <a:spcPts val="0"/>
              </a:spcAft>
              <a:buClr>
                <a:srgbClr val="434343"/>
              </a:buClr>
              <a:buSzPts val="1200"/>
              <a:buChar char="●"/>
            </a:pPr>
            <a:r>
              <a:rPr lang="en" sz="1200">
                <a:solidFill>
                  <a:srgbClr val="434343"/>
                </a:solidFill>
              </a:rPr>
              <a:t>You just have to be patient</a:t>
            </a:r>
            <a:endParaRPr sz="1200">
              <a:solidFill>
                <a:srgbClr val="434343"/>
              </a:solidFill>
            </a:endParaRPr>
          </a:p>
          <a:p>
            <a:pPr indent="0" lvl="0" marL="457200" rtl="0" algn="l">
              <a:lnSpc>
                <a:spcPct val="115000"/>
              </a:lnSpc>
              <a:spcBef>
                <a:spcPts val="1600"/>
              </a:spcBef>
              <a:spcAft>
                <a:spcPts val="0"/>
              </a:spcAft>
              <a:buNone/>
            </a:pPr>
            <a:r>
              <a:t/>
            </a:r>
            <a:endParaRPr sz="1200">
              <a:solidFill>
                <a:srgbClr val="434343"/>
              </a:solidFill>
            </a:endParaRPr>
          </a:p>
          <a:p>
            <a:pPr indent="0" lvl="0" marL="0" rtl="0" algn="l">
              <a:spcBef>
                <a:spcPts val="160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503160eaa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503160eaa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Verdana"/>
                <a:ea typeface="Verdana"/>
                <a:cs typeface="Verdana"/>
                <a:sym typeface="Verdana"/>
              </a:rPr>
              <a:t>1st: SAMMY</a:t>
            </a:r>
            <a:endParaRPr sz="1200">
              <a:solidFill>
                <a:schemeClr val="dk1"/>
              </a:solidFill>
              <a:latin typeface="Verdana"/>
              <a:ea typeface="Verdana"/>
              <a:cs typeface="Verdana"/>
              <a:sym typeface="Verdana"/>
            </a:endParaRPr>
          </a:p>
          <a:p>
            <a:pPr indent="0" lvl="0" marL="0" rtl="0" algn="l">
              <a:spcBef>
                <a:spcPts val="0"/>
              </a:spcBef>
              <a:spcAft>
                <a:spcPts val="0"/>
              </a:spcAft>
              <a:buNone/>
            </a:pPr>
            <a:r>
              <a:rPr lang="en" sz="1200">
                <a:solidFill>
                  <a:schemeClr val="dk1"/>
                </a:solidFill>
                <a:latin typeface="Verdana"/>
                <a:ea typeface="Verdana"/>
                <a:cs typeface="Verdana"/>
                <a:sym typeface="Verdana"/>
              </a:rPr>
              <a:t>2nd: Jérôme</a:t>
            </a:r>
            <a:endParaRPr sz="1200">
              <a:solidFill>
                <a:schemeClr val="dk1"/>
              </a:solidFill>
              <a:latin typeface="Verdana"/>
              <a:ea typeface="Verdana"/>
              <a:cs typeface="Verdana"/>
              <a:sym typeface="Verdana"/>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 sz="1200">
                <a:latin typeface="Verdana"/>
                <a:ea typeface="Verdana"/>
                <a:cs typeface="Verdana"/>
                <a:sym typeface="Verdana"/>
              </a:rPr>
              <a:t>Whether you know it or not, d</a:t>
            </a:r>
            <a:r>
              <a:rPr lang="en" sz="1200">
                <a:latin typeface="Verdana"/>
                <a:ea typeface="Verdana"/>
                <a:cs typeface="Verdana"/>
                <a:sym typeface="Verdana"/>
              </a:rPr>
              <a:t>esigners have ethics to adhere to.</a:t>
            </a:r>
            <a:endParaRPr sz="1200">
              <a:latin typeface="Verdana"/>
              <a:ea typeface="Verdana"/>
              <a:cs typeface="Verdana"/>
              <a:sym typeface="Verdana"/>
            </a:endParaRPr>
          </a:p>
          <a:p>
            <a:pPr indent="0" lvl="0" marL="0" rtl="0" algn="l">
              <a:lnSpc>
                <a:spcPct val="115000"/>
              </a:lnSpc>
              <a:spcBef>
                <a:spcPts val="1600"/>
              </a:spcBef>
              <a:spcAft>
                <a:spcPts val="0"/>
              </a:spcAft>
              <a:buClr>
                <a:schemeClr val="dk1"/>
              </a:buClr>
              <a:buSzPts val="1100"/>
              <a:buFont typeface="Arial"/>
              <a:buNone/>
            </a:pPr>
            <a:r>
              <a:rPr lang="en" sz="1200"/>
              <a:t>No matter if you are an industrial designer, a UX designer, graphic designer, or a person planning the service strategy, you are a DESIGNER. As a member of this community you have a responsibility to ensure that your powers are used for the good of the people using your things.</a:t>
            </a:r>
            <a:endParaRPr sz="1200"/>
          </a:p>
          <a:p>
            <a:pPr indent="0" lvl="0" marL="0" rtl="0" algn="l">
              <a:lnSpc>
                <a:spcPct val="115000"/>
              </a:lnSpc>
              <a:spcBef>
                <a:spcPts val="1600"/>
              </a:spcBef>
              <a:spcAft>
                <a:spcPts val="0"/>
              </a:spcAft>
              <a:buClr>
                <a:schemeClr val="dk1"/>
              </a:buClr>
              <a:buSzPts val="1100"/>
              <a:buFont typeface="Arial"/>
              <a:buNone/>
            </a:pPr>
            <a:r>
              <a:rPr lang="en" sz="1200"/>
              <a:t>Please review, understand and make sure you design to the highest ethical standards and work to only ever improve the experiences of GC Digital users. Do not use your powers for evil.</a:t>
            </a:r>
            <a:endParaRPr sz="1200"/>
          </a:p>
          <a:p>
            <a:pPr indent="0" lvl="0" marL="0" rtl="0" algn="l">
              <a:lnSpc>
                <a:spcPct val="115000"/>
              </a:lnSpc>
              <a:spcBef>
                <a:spcPts val="1600"/>
              </a:spcBef>
              <a:spcAft>
                <a:spcPts val="0"/>
              </a:spcAft>
              <a:buClr>
                <a:schemeClr val="dk1"/>
              </a:buClr>
              <a:buSzPts val="1100"/>
              <a:buFont typeface="Arial"/>
              <a:buNone/>
            </a:pPr>
            <a:r>
              <a:t/>
            </a:r>
            <a:endParaRPr sz="1200"/>
          </a:p>
          <a:p>
            <a:pPr indent="0" lvl="0" marL="0" rtl="0" algn="l">
              <a:lnSpc>
                <a:spcPct val="115000"/>
              </a:lnSpc>
              <a:spcBef>
                <a:spcPts val="1600"/>
              </a:spcBef>
              <a:spcAft>
                <a:spcPts val="0"/>
              </a:spcAft>
              <a:buClr>
                <a:schemeClr val="dk1"/>
              </a:buClr>
              <a:buSzPts val="1100"/>
              <a:buFont typeface="Arial"/>
              <a:buNone/>
            </a:pPr>
            <a:r>
              <a:rPr lang="en" sz="1200"/>
              <a:t>JÉRÔME:</a:t>
            </a:r>
            <a:endParaRPr sz="1200"/>
          </a:p>
          <a:p>
            <a:pPr indent="-304800" lvl="0" marL="457200" rtl="0" algn="l">
              <a:lnSpc>
                <a:spcPct val="115000"/>
              </a:lnSpc>
              <a:spcBef>
                <a:spcPts val="1600"/>
              </a:spcBef>
              <a:spcAft>
                <a:spcPts val="0"/>
              </a:spcAft>
              <a:buSzPts val="1200"/>
              <a:buChar char="●"/>
            </a:pPr>
            <a:r>
              <a:rPr lang="en" sz="1200"/>
              <a:t>SEO and click bait</a:t>
            </a:r>
            <a:endParaRPr sz="1200"/>
          </a:p>
          <a:p>
            <a:pPr indent="-304800" lvl="0" marL="457200" rtl="0" algn="l">
              <a:spcBef>
                <a:spcPts val="0"/>
              </a:spcBef>
              <a:spcAft>
                <a:spcPts val="0"/>
              </a:spcAft>
              <a:buSzPts val="1200"/>
              <a:buChar char="●"/>
            </a:pPr>
            <a:r>
              <a:rPr lang="en">
                <a:solidFill>
                  <a:schemeClr val="dk1"/>
                </a:solidFill>
              </a:rPr>
              <a:t>Link to accessibility, Good design is both accessible and usable.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Design for everyone, even for those who our colleagues don't think exist.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Google is the biggest blind user with a learning disability</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u="sng">
                <a:solidFill>
                  <a:schemeClr val="accent5"/>
                </a:solidFill>
                <a:hlinkClick r:id="rId2"/>
              </a:rPr>
              <a:t>https://muledesign.com/2017/07/a-designers-code-of-ethics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u="sng">
                <a:solidFill>
                  <a:schemeClr val="accent5"/>
                </a:solidFill>
                <a:hlinkClick r:id="rId3"/>
              </a:rPr>
              <a:t>https://cdn.shopify.com/s/files/1/2220/7763/products/mockup-a11b831a_1296x.jpg?v=1501767600</a:t>
            </a:r>
            <a:endParaRPr>
              <a:solidFill>
                <a:schemeClr val="dk1"/>
              </a:solidFill>
            </a:endParaRPr>
          </a:p>
          <a:p>
            <a:pPr indent="0" lvl="0" marL="0" rtl="0" algn="l">
              <a:spcBef>
                <a:spcPts val="0"/>
              </a:spcBef>
              <a:spcAft>
                <a:spcPts val="0"/>
              </a:spcAft>
              <a:buClr>
                <a:schemeClr val="dk1"/>
              </a:buClr>
              <a:buSzPts val="1100"/>
              <a:buFont typeface="Arial"/>
              <a:buNone/>
            </a:pPr>
            <a:r>
              <a:rPr lang="en" u="sng">
                <a:solidFill>
                  <a:schemeClr val="accent5"/>
                </a:solidFill>
                <a:hlinkClick r:id="rId4"/>
              </a:rPr>
              <a:t>https://designtherightthing.com/collections/frontpage</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503160eaa9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503160eaa9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Verdana"/>
                <a:ea typeface="Verdana"/>
                <a:cs typeface="Verdana"/>
                <a:sym typeface="Verdana"/>
              </a:rPr>
              <a:t>1st: SAMMY</a:t>
            </a:r>
            <a:endParaRPr sz="12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 sz="1200">
                <a:solidFill>
                  <a:schemeClr val="dk1"/>
                </a:solidFill>
                <a:latin typeface="Verdana"/>
                <a:ea typeface="Verdana"/>
                <a:cs typeface="Verdana"/>
                <a:sym typeface="Verdana"/>
              </a:rPr>
              <a:t>2nd: Jérôme</a:t>
            </a:r>
            <a:endParaRPr sz="1200"/>
          </a:p>
          <a:p>
            <a:pPr indent="0" lvl="0" marL="0" rtl="0" algn="l">
              <a:lnSpc>
                <a:spcPct val="115000"/>
              </a:lnSpc>
              <a:spcBef>
                <a:spcPts val="0"/>
              </a:spcBef>
              <a:spcAft>
                <a:spcPts val="0"/>
              </a:spcAft>
              <a:buClr>
                <a:schemeClr val="dk1"/>
              </a:buClr>
              <a:buSzPts val="1100"/>
              <a:buFont typeface="Arial"/>
              <a:buNone/>
            </a:pPr>
            <a:r>
              <a:rPr lang="en" sz="1200"/>
              <a:t>Examples of successful design that weren't implemented or that weren't recognized</a:t>
            </a:r>
            <a:endParaRPr sz="1200"/>
          </a:p>
          <a:p>
            <a:pPr indent="0" lvl="0" marL="0" rtl="0" algn="l">
              <a:lnSpc>
                <a:spcPct val="115000"/>
              </a:lnSpc>
              <a:spcBef>
                <a:spcPts val="1600"/>
              </a:spcBef>
              <a:spcAft>
                <a:spcPts val="0"/>
              </a:spcAft>
              <a:buClr>
                <a:schemeClr val="dk1"/>
              </a:buClr>
              <a:buSzPts val="1100"/>
              <a:buFont typeface="Arial"/>
              <a:buNone/>
            </a:pPr>
            <a:r>
              <a:rPr lang="en" sz="1200"/>
              <a:t>If you ever get to release a full design end to end, exactly as planned, you deserve a medal! </a:t>
            </a:r>
            <a:endParaRPr sz="1200"/>
          </a:p>
          <a:p>
            <a:pPr indent="0" lvl="0" marL="0" rtl="0" algn="l">
              <a:lnSpc>
                <a:spcPct val="115000"/>
              </a:lnSpc>
              <a:spcBef>
                <a:spcPts val="1600"/>
              </a:spcBef>
              <a:spcAft>
                <a:spcPts val="0"/>
              </a:spcAft>
              <a:buClr>
                <a:schemeClr val="dk1"/>
              </a:buClr>
              <a:buSzPts val="1100"/>
              <a:buFont typeface="Arial"/>
              <a:buNone/>
            </a:pPr>
            <a:r>
              <a:rPr lang="en" sz="1200"/>
              <a:t>In your career as a designer in the GC, even as a designer in the private sector, your work will be man handled, ripped apart, put back together, reorganized, redesigned, someone else will take credit, and you will hear “no” a bunch of times during the process.</a:t>
            </a:r>
            <a:endParaRPr sz="1200"/>
          </a:p>
          <a:p>
            <a:pPr indent="0" lvl="0" marL="0" rtl="0" algn="l">
              <a:lnSpc>
                <a:spcPct val="115000"/>
              </a:lnSpc>
              <a:spcBef>
                <a:spcPts val="1600"/>
              </a:spcBef>
              <a:spcAft>
                <a:spcPts val="0"/>
              </a:spcAft>
              <a:buClr>
                <a:schemeClr val="dk1"/>
              </a:buClr>
              <a:buSzPts val="1100"/>
              <a:buFont typeface="Arial"/>
              <a:buNone/>
            </a:pPr>
            <a:r>
              <a:rPr lang="en" sz="1200"/>
              <a:t>To stay sane, though, you need to be able to find one little thing to celebrate in everything you worked on. Otherwise you will go crazy.</a:t>
            </a:r>
            <a:endParaRPr sz="1200"/>
          </a:p>
          <a:p>
            <a:pPr indent="0" lvl="0" marL="0" rtl="0" algn="l">
              <a:lnSpc>
                <a:spcPct val="115000"/>
              </a:lnSpc>
              <a:spcBef>
                <a:spcPts val="1600"/>
              </a:spcBef>
              <a:spcAft>
                <a:spcPts val="0"/>
              </a:spcAft>
              <a:buClr>
                <a:schemeClr val="dk1"/>
              </a:buClr>
              <a:buSzPts val="1100"/>
              <a:buFont typeface="Arial"/>
              <a:buNone/>
            </a:pPr>
            <a:r>
              <a:rPr lang="en" sz="1200"/>
              <a:t>For me, it was having the Government of Canada logo in the upper left hand corner link to the home page. Small wins. :)</a:t>
            </a:r>
            <a:endParaRPr sz="1200"/>
          </a:p>
          <a:p>
            <a:pPr indent="0" lvl="0" marL="0" rtl="0" algn="l">
              <a:lnSpc>
                <a:spcPct val="115000"/>
              </a:lnSpc>
              <a:spcBef>
                <a:spcPts val="1600"/>
              </a:spcBef>
              <a:spcAft>
                <a:spcPts val="0"/>
              </a:spcAft>
              <a:buClr>
                <a:schemeClr val="dk1"/>
              </a:buClr>
              <a:buSzPts val="1100"/>
              <a:buFont typeface="Arial"/>
              <a:buNone/>
            </a:pPr>
            <a:r>
              <a:rPr lang="en" sz="1200"/>
              <a:t>PS. I’m still sad that this wasn’t the wordmark. It would have been majestic!</a:t>
            </a:r>
            <a:endParaRPr sz="1200"/>
          </a:p>
          <a:p>
            <a:pPr indent="0" lvl="0" marL="0" rtl="0" algn="l">
              <a:lnSpc>
                <a:spcPct val="115000"/>
              </a:lnSpc>
              <a:spcBef>
                <a:spcPts val="1600"/>
              </a:spcBef>
              <a:spcAft>
                <a:spcPts val="0"/>
              </a:spcAft>
              <a:buClr>
                <a:schemeClr val="dk1"/>
              </a:buClr>
              <a:buSzPts val="1100"/>
              <a:buFont typeface="Arial"/>
              <a:buNone/>
            </a:pPr>
            <a:r>
              <a:t/>
            </a:r>
            <a:endParaRPr sz="1200"/>
          </a:p>
          <a:p>
            <a:pPr indent="0" lvl="0" marL="0" rtl="0" algn="l">
              <a:lnSpc>
                <a:spcPct val="115000"/>
              </a:lnSpc>
              <a:spcBef>
                <a:spcPts val="1600"/>
              </a:spcBef>
              <a:spcAft>
                <a:spcPts val="0"/>
              </a:spcAft>
              <a:buClr>
                <a:schemeClr val="dk1"/>
              </a:buClr>
              <a:buSzPts val="1100"/>
              <a:buFont typeface="Arial"/>
              <a:buNone/>
            </a:pPr>
            <a:r>
              <a:rPr lang="en" sz="1200"/>
              <a:t>Jérôme: </a:t>
            </a:r>
            <a:endParaRPr sz="1200"/>
          </a:p>
          <a:p>
            <a:pPr indent="-304800" lvl="0" marL="457200" rtl="0" algn="l">
              <a:lnSpc>
                <a:spcPct val="115000"/>
              </a:lnSpc>
              <a:spcBef>
                <a:spcPts val="1600"/>
              </a:spcBef>
              <a:spcAft>
                <a:spcPts val="0"/>
              </a:spcAft>
              <a:buSzPts val="1200"/>
              <a:buChar char="●"/>
            </a:pPr>
            <a:r>
              <a:rPr lang="en" sz="1200"/>
              <a:t>SEO successes</a:t>
            </a:r>
            <a:endParaRPr sz="1200"/>
          </a:p>
          <a:p>
            <a:pPr indent="-304800" lvl="0" marL="457200" rtl="0" algn="l">
              <a:lnSpc>
                <a:spcPct val="115000"/>
              </a:lnSpc>
              <a:spcBef>
                <a:spcPts val="0"/>
              </a:spcBef>
              <a:spcAft>
                <a:spcPts val="0"/>
              </a:spcAft>
              <a:buSzPts val="1200"/>
              <a:buChar char="●"/>
            </a:pPr>
            <a:r>
              <a:rPr lang="en" sz="1200"/>
              <a:t>Life events</a:t>
            </a:r>
            <a:endParaRPr sz="1200"/>
          </a:p>
          <a:p>
            <a:pPr indent="0" lvl="0" marL="0" rtl="0" algn="l">
              <a:spcBef>
                <a:spcPts val="160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503160eaa9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503160eaa9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LEAD: SAMMY</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 sz="1200"/>
              <a:t>None of this is easy, but if you remember that you are doing the important work, you will find a way forward.</a:t>
            </a:r>
            <a:endParaRPr sz="1200"/>
          </a:p>
          <a:p>
            <a:pPr indent="0" lvl="0" marL="0" rtl="0" algn="l">
              <a:lnSpc>
                <a:spcPct val="115000"/>
              </a:lnSpc>
              <a:spcBef>
                <a:spcPts val="1600"/>
              </a:spcBef>
              <a:spcAft>
                <a:spcPts val="0"/>
              </a:spcAft>
              <a:buClr>
                <a:schemeClr val="dk1"/>
              </a:buClr>
              <a:buSzPts val="1100"/>
              <a:buFont typeface="Arial"/>
              <a:buNone/>
            </a:pPr>
            <a:r>
              <a:rPr lang="en" sz="1200"/>
              <a:t>Use push back as an opportunity to explore how to present better, use meetings tell your colleagues what you do. Stand up for the practices you have learned to be best and adhere to your designerly values. It is hard, and people won’t always be happy with what you do, but know that the only way forward is to increase expectations, and set the bar higher, to continually evolve and be strong in your resolve to design the right services for users and the government alike.</a:t>
            </a:r>
            <a:endParaRPr sz="1200"/>
          </a:p>
          <a:p>
            <a:pPr indent="0" lvl="0" marL="0" rtl="0" algn="l">
              <a:spcBef>
                <a:spcPts val="1600"/>
              </a:spcBef>
              <a:spcAft>
                <a:spcPts val="0"/>
              </a:spcAft>
              <a:buClr>
                <a:schemeClr val="dk1"/>
              </a:buClr>
              <a:buSzPts val="1100"/>
              <a:buFont typeface="Arial"/>
              <a:buNone/>
            </a:pPr>
            <a:r>
              <a:rPr lang="en" u="sng">
                <a:solidFill>
                  <a:schemeClr val="accent5"/>
                </a:solidFill>
                <a:hlinkClick r:id="rId2"/>
              </a:rPr>
              <a:t>http://www.stickpng.com/assets/images/58afd5f80187e59a7d8a8f0b.png</a:t>
            </a:r>
            <a:endParaRPr sz="1200"/>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52524432da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52524432da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Verdana"/>
                <a:ea typeface="Verdana"/>
                <a:cs typeface="Verdana"/>
                <a:sym typeface="Verdana"/>
              </a:rPr>
              <a:t>1st: Jérôme</a:t>
            </a:r>
            <a:endParaRPr sz="12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 sz="1200">
                <a:solidFill>
                  <a:schemeClr val="dk1"/>
                </a:solidFill>
                <a:latin typeface="Verdana"/>
                <a:ea typeface="Verdana"/>
                <a:cs typeface="Verdana"/>
                <a:sym typeface="Verdana"/>
              </a:rPr>
              <a:t>2nd: SAMMY</a:t>
            </a:r>
            <a:endParaRPr sz="12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1200">
              <a:solidFill>
                <a:schemeClr val="dk1"/>
              </a:solidFill>
              <a:latin typeface="Verdana"/>
              <a:ea typeface="Verdana"/>
              <a:cs typeface="Verdana"/>
              <a:sym typeface="Verdana"/>
            </a:endParaRPr>
          </a:p>
          <a:p>
            <a:pPr indent="-304800" lvl="0" marL="457200" rtl="0" algn="l">
              <a:spcBef>
                <a:spcPts val="0"/>
              </a:spcBef>
              <a:spcAft>
                <a:spcPts val="0"/>
              </a:spcAft>
              <a:buClr>
                <a:schemeClr val="dk1"/>
              </a:buClr>
              <a:buSzPts val="1200"/>
              <a:buFont typeface="Verdana"/>
              <a:buChar char="●"/>
            </a:pPr>
            <a:r>
              <a:rPr lang="en" sz="1200">
                <a:solidFill>
                  <a:schemeClr val="dk1"/>
                </a:solidFill>
                <a:latin typeface="Verdana"/>
                <a:ea typeface="Verdana"/>
                <a:cs typeface="Verdana"/>
                <a:sym typeface="Verdana"/>
              </a:rPr>
              <a:t>Simona</a:t>
            </a:r>
            <a:endParaRPr sz="1200">
              <a:solidFill>
                <a:schemeClr val="dk1"/>
              </a:solidFill>
              <a:latin typeface="Verdana"/>
              <a:ea typeface="Verdana"/>
              <a:cs typeface="Verdana"/>
              <a:sym typeface="Verdana"/>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2"/>
              </a:rPr>
              <a:t>http://www.stickpng.com/assets/images/58afd5f80187e59a7d8a8f0b.png</a:t>
            </a:r>
            <a:r>
              <a:rPr lang="en"/>
              <a:t>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503160eaa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503160eaa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Verdana"/>
                <a:ea typeface="Verdana"/>
                <a:cs typeface="Verdana"/>
                <a:sym typeface="Verdana"/>
              </a:rPr>
              <a:t>1st: SAMMY</a:t>
            </a:r>
            <a:endParaRPr sz="12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 sz="1200">
                <a:solidFill>
                  <a:schemeClr val="dk1"/>
                </a:solidFill>
                <a:latin typeface="Verdana"/>
                <a:ea typeface="Verdana"/>
                <a:cs typeface="Verdana"/>
                <a:sym typeface="Verdana"/>
              </a:rPr>
              <a:t>2nd: Jérôme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 sz="1200"/>
              <a:t>We got out</a:t>
            </a:r>
            <a:r>
              <a:rPr lang="en" sz="1200"/>
              <a:t> inspiration for this presentation from George Lois’ book: Damn good advice for people with Talent. </a:t>
            </a:r>
            <a:endParaRPr sz="1200"/>
          </a:p>
          <a:p>
            <a:pPr indent="0" lvl="0" marL="0" rtl="0" algn="l">
              <a:lnSpc>
                <a:spcPct val="115000"/>
              </a:lnSpc>
              <a:spcBef>
                <a:spcPts val="1600"/>
              </a:spcBef>
              <a:spcAft>
                <a:spcPts val="0"/>
              </a:spcAft>
              <a:buClr>
                <a:schemeClr val="dk1"/>
              </a:buClr>
              <a:buSzPts val="1100"/>
              <a:buFont typeface="Arial"/>
              <a:buNone/>
            </a:pPr>
            <a:r>
              <a:rPr lang="en" sz="1200"/>
              <a:t>It’s an inspirational read that I picked off my coffee table over the weekend to try and get motivated to push through a tricky challenge. </a:t>
            </a:r>
            <a:endParaRPr sz="1200"/>
          </a:p>
          <a:p>
            <a:pPr indent="0" lvl="0" marL="0" rtl="0" algn="l">
              <a:lnSpc>
                <a:spcPct val="115000"/>
              </a:lnSpc>
              <a:spcBef>
                <a:spcPts val="1600"/>
              </a:spcBef>
              <a:spcAft>
                <a:spcPts val="0"/>
              </a:spcAft>
              <a:buClr>
                <a:schemeClr val="dk1"/>
              </a:buClr>
              <a:buSzPts val="1100"/>
              <a:buFont typeface="Arial"/>
              <a:buNone/>
            </a:pPr>
            <a:r>
              <a:rPr lang="en" sz="1200"/>
              <a:t>I hope this presentation has the same effect for you (though, you should get the book...it’s wayyyyyyyyy better).</a:t>
            </a:r>
            <a:endParaRPr sz="1200"/>
          </a:p>
          <a:p>
            <a:pPr indent="0" lvl="0" marL="0" rtl="0" algn="l">
              <a:spcBef>
                <a:spcPts val="1600"/>
              </a:spcBef>
              <a:spcAft>
                <a:spcPts val="0"/>
              </a:spcAft>
              <a:buNone/>
            </a:pPr>
            <a:r>
              <a:t/>
            </a:r>
            <a:endParaRPr/>
          </a:p>
          <a:p>
            <a:pPr indent="0" lvl="0" marL="0" rtl="0" algn="l">
              <a:spcBef>
                <a:spcPts val="0"/>
              </a:spcBef>
              <a:spcAft>
                <a:spcPts val="0"/>
              </a:spcAft>
              <a:buNone/>
            </a:pPr>
            <a:r>
              <a:rPr lang="en"/>
              <a:t>JÉRÔME: Just reach out on twitter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2"/>
              </a:rPr>
              <a:t>https://ca.phaidon.com/store/general-non-fiction/damn-good-advice-for-people-with-talent-9780714863481/</a:t>
            </a:r>
            <a:endParaRPr/>
          </a:p>
          <a:p>
            <a:pPr indent="0" lvl="0" marL="0" rtl="0" algn="l">
              <a:spcBef>
                <a:spcPts val="0"/>
              </a:spcBef>
              <a:spcAft>
                <a:spcPts val="0"/>
              </a:spcAft>
              <a:buClr>
                <a:schemeClr val="dk1"/>
              </a:buClr>
              <a:buSzPts val="1100"/>
              <a:buFont typeface="Arial"/>
              <a:buNone/>
            </a:pPr>
            <a:r>
              <a:rPr lang="en" u="sng">
                <a:solidFill>
                  <a:schemeClr val="accent5"/>
                </a:solidFill>
                <a:hlinkClick r:id="rId3"/>
              </a:rPr>
              <a:t>http://www.phaidon.com/resource/9780714863481.jpg</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503160eaa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503160eaa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LEAD: SAMMY</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en" sz="1200"/>
              <a:t>In your role as a designer in the Canadian Public Service, you have a chance to make people’s lives better. The problems you will work on are some of the most complicated in the design field. If you can contribute to solving them, the impact will be felt all over the country, the world.</a:t>
            </a:r>
            <a:endParaRPr sz="1200"/>
          </a:p>
          <a:p>
            <a:pPr indent="0" lvl="0" marL="0" rtl="0" algn="l">
              <a:lnSpc>
                <a:spcPct val="115000"/>
              </a:lnSpc>
              <a:spcBef>
                <a:spcPts val="1600"/>
              </a:spcBef>
              <a:spcAft>
                <a:spcPts val="0"/>
              </a:spcAft>
              <a:buNone/>
            </a:pPr>
            <a:r>
              <a:rPr lang="en" sz="1200"/>
              <a:t>Never forget this. It will keep you pushing forward.</a:t>
            </a:r>
            <a:endParaRPr sz="1200"/>
          </a:p>
          <a:p>
            <a:pPr indent="0" lvl="0" marL="0" rtl="0" algn="l">
              <a:spcBef>
                <a:spcPts val="1600"/>
              </a:spcBef>
              <a:spcAft>
                <a:spcPts val="0"/>
              </a:spcAft>
              <a:buNone/>
            </a:pPr>
            <a:r>
              <a:rPr lang="en" u="sng">
                <a:solidFill>
                  <a:schemeClr val="accent5"/>
                </a:solidFill>
                <a:hlinkClick r:id="rId2"/>
              </a:rPr>
              <a:t>https://www.udiscovermusic.com/wp-content/uploads/2014/07/Louis-WAWW.jpg</a:t>
            </a:r>
            <a:endParaRPr>
              <a:solidFill>
                <a:schemeClr val="dk1"/>
              </a:solidFill>
            </a:endParaRPr>
          </a:p>
          <a:p>
            <a:pPr indent="0" lvl="0" marL="0" rtl="0" algn="l">
              <a:spcBef>
                <a:spcPts val="0"/>
              </a:spcBef>
              <a:spcAft>
                <a:spcPts val="0"/>
              </a:spcAft>
              <a:buClr>
                <a:schemeClr val="dk1"/>
              </a:buClr>
              <a:buSzPts val="1100"/>
              <a:buFont typeface="Arial"/>
              <a:buNone/>
            </a:pPr>
            <a:r>
              <a:rPr lang="en" u="sng">
                <a:solidFill>
                  <a:schemeClr val="accent5"/>
                </a:solidFill>
                <a:hlinkClick r:id="rId3"/>
              </a:rPr>
              <a:t>https://www.udiscovermusic.com/stories/louis-armstrongs-wonderful-world/</a:t>
            </a:r>
            <a:endParaRPr sz="1200"/>
          </a:p>
          <a:p>
            <a:pPr indent="0" lvl="0" marL="0" rtl="0" algn="l">
              <a:spcBef>
                <a:spcPts val="0"/>
              </a:spcBef>
              <a:spcAft>
                <a:spcPts val="0"/>
              </a:spcAft>
              <a:buNone/>
            </a:pPr>
            <a:r>
              <a:t/>
            </a:r>
            <a:endParaRPr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503160eaa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503160eaa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111111"/>
                </a:solidFill>
                <a:highlight>
                  <a:srgbClr val="F5F5F5"/>
                </a:highlight>
                <a:latin typeface="Ubuntu"/>
                <a:ea typeface="Ubuntu"/>
                <a:cs typeface="Ubuntu"/>
                <a:sym typeface="Ubuntu"/>
              </a:rPr>
              <a:t>1st: SAMMY</a:t>
            </a:r>
            <a:endParaRPr sz="1050">
              <a:solidFill>
                <a:srgbClr val="111111"/>
              </a:solidFill>
              <a:highlight>
                <a:srgbClr val="F5F5F5"/>
              </a:highlight>
              <a:latin typeface="Ubuntu"/>
              <a:ea typeface="Ubuntu"/>
              <a:cs typeface="Ubuntu"/>
              <a:sym typeface="Ubuntu"/>
            </a:endParaRPr>
          </a:p>
          <a:p>
            <a:pPr indent="0" lvl="0" marL="0" rtl="0" algn="l">
              <a:spcBef>
                <a:spcPts val="0"/>
              </a:spcBef>
              <a:spcAft>
                <a:spcPts val="0"/>
              </a:spcAft>
              <a:buNone/>
            </a:pPr>
            <a:r>
              <a:rPr lang="en" sz="1050">
                <a:solidFill>
                  <a:srgbClr val="111111"/>
                </a:solidFill>
                <a:highlight>
                  <a:srgbClr val="F5F5F5"/>
                </a:highlight>
                <a:latin typeface="Ubuntu"/>
                <a:ea typeface="Ubuntu"/>
                <a:cs typeface="Ubuntu"/>
                <a:sym typeface="Ubuntu"/>
              </a:rPr>
              <a:t>2nd: JÉRÔME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 matter how cool your project is, how amazing your team, how excited you are to be working in this incredible space, being a designer in the Government of Canada can be lonely at times, even </a:t>
            </a:r>
            <a:r>
              <a:rPr lang="en"/>
              <a:t>alienating</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But you are not alone!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are hundreds of people working all over the government doing work just like you. There are people outside of government working on the same problems you are working on right now, but for a different department, or maybe even just a different branch. No matter what design you’re doing, what kind of challenge you’re working on, there’s people who specialize in that, who are members of </a:t>
            </a:r>
            <a:r>
              <a:rPr lang="en"/>
              <a:t>communities</a:t>
            </a:r>
            <a:r>
              <a:rPr lang="en"/>
              <a:t> who can support that.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are, for some reason, terrible at joining forces and tackling our trickiest problems in a collaborative unified way, but that doesn’t mean that it isn’t possible. If you’re ever feeling alone and are in need of a second set of eyes or just a person to listen to your challenges, reach out to peers in GEDs or on linkedin, hit up one of many GC meet ups, look into specific design topics in GCcollab. </a:t>
            </a:r>
            <a:r>
              <a:rPr lang="en" sz="1200">
                <a:solidFill>
                  <a:srgbClr val="434343"/>
                </a:solidFill>
              </a:rPr>
              <a:t>Join the GC UX network, attend and A11y meet up, reach out and grow! </a:t>
            </a:r>
            <a:endParaRPr sz="1200">
              <a:solidFill>
                <a:srgbClr val="434343"/>
              </a:solidFill>
            </a:endParaRPr>
          </a:p>
          <a:p>
            <a:pPr indent="0" lvl="0" marL="0" rtl="0" algn="l">
              <a:spcBef>
                <a:spcPts val="0"/>
              </a:spcBef>
              <a:spcAft>
                <a:spcPts val="0"/>
              </a:spcAft>
              <a:buNone/>
            </a:pPr>
            <a:r>
              <a:t/>
            </a:r>
            <a:endParaRPr sz="1800">
              <a:solidFill>
                <a:srgbClr val="434343"/>
              </a:solidFill>
            </a:endParaRPr>
          </a:p>
          <a:p>
            <a:pPr indent="0" lvl="0" marL="0" rtl="0" algn="l">
              <a:spcBef>
                <a:spcPts val="0"/>
              </a:spcBef>
              <a:spcAft>
                <a:spcPts val="0"/>
              </a:spcAft>
              <a:buNone/>
            </a:pPr>
            <a:r>
              <a:rPr lang="en"/>
              <a:t>Get out there and come join the ranks of GCDesigners :)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JÉRÔME:</a:t>
            </a:r>
            <a:endParaRPr/>
          </a:p>
          <a:p>
            <a:pPr indent="-298450" lvl="0" marL="457200" rtl="0" algn="l">
              <a:spcBef>
                <a:spcPts val="0"/>
              </a:spcBef>
              <a:spcAft>
                <a:spcPts val="0"/>
              </a:spcAft>
              <a:buSzPts val="1100"/>
              <a:buChar char="●"/>
            </a:pPr>
            <a:r>
              <a:rPr lang="en"/>
              <a:t>There are experts everywhere, in every department.</a:t>
            </a:r>
            <a:endParaRPr/>
          </a:p>
          <a:p>
            <a:pPr indent="-298450" lvl="0" marL="457200" rtl="0" algn="l">
              <a:spcBef>
                <a:spcPts val="0"/>
              </a:spcBef>
              <a:spcAft>
                <a:spcPts val="0"/>
              </a:spcAft>
              <a:buSzPts val="1100"/>
              <a:buChar char="●"/>
            </a:pPr>
            <a:r>
              <a:rPr lang="en"/>
              <a:t>My areas of specialization are:</a:t>
            </a:r>
            <a:endParaRPr/>
          </a:p>
          <a:p>
            <a:pPr indent="-298450" lvl="1" marL="914400" rtl="0" algn="l">
              <a:spcBef>
                <a:spcPts val="0"/>
              </a:spcBef>
              <a:spcAft>
                <a:spcPts val="0"/>
              </a:spcAft>
              <a:buSzPts val="1100"/>
              <a:buChar char="○"/>
            </a:pPr>
            <a:r>
              <a:rPr lang="en"/>
              <a:t>Web c</a:t>
            </a:r>
            <a:r>
              <a:rPr lang="en"/>
              <a:t>ontent</a:t>
            </a:r>
            <a:endParaRPr/>
          </a:p>
          <a:p>
            <a:pPr indent="-298450" lvl="1" marL="914400" rtl="0" algn="l">
              <a:spcBef>
                <a:spcPts val="0"/>
              </a:spcBef>
              <a:spcAft>
                <a:spcPts val="0"/>
              </a:spcAft>
              <a:buSzPts val="1100"/>
              <a:buChar char="○"/>
            </a:pPr>
            <a:r>
              <a:rPr lang="en"/>
              <a:t>Search engines and SEO - SEO WG</a:t>
            </a:r>
            <a:endParaRPr/>
          </a:p>
          <a:p>
            <a:pPr indent="-298450" lvl="1" marL="914400" rtl="0" algn="l">
              <a:spcBef>
                <a:spcPts val="0"/>
              </a:spcBef>
              <a:spcAft>
                <a:spcPts val="0"/>
              </a:spcAft>
              <a:buSzPts val="1100"/>
              <a:buChar char="○"/>
            </a:pPr>
            <a:r>
              <a:rPr lang="en"/>
              <a:t>Web addresses and domain names - Standard on Web Usability, Appendix B</a:t>
            </a:r>
            <a:endParaRPr/>
          </a:p>
          <a:p>
            <a:pPr indent="-298450" lvl="1" marL="914400" rtl="0" algn="l">
              <a:spcBef>
                <a:spcPts val="0"/>
              </a:spcBef>
              <a:spcAft>
                <a:spcPts val="0"/>
              </a:spcAft>
              <a:buSzPts val="1100"/>
              <a:buChar char="○"/>
            </a:pPr>
            <a:r>
              <a:rPr lang="en"/>
              <a:t>Intranets</a:t>
            </a:r>
            <a:endParaRPr/>
          </a:p>
          <a:p>
            <a:pPr indent="-298450" lvl="1" marL="914400" rtl="0" algn="l">
              <a:spcBef>
                <a:spcPts val="0"/>
              </a:spcBef>
              <a:spcAft>
                <a:spcPts val="0"/>
              </a:spcAft>
              <a:buSzPts val="1100"/>
              <a:buChar char="○"/>
            </a:pPr>
            <a:r>
              <a:rPr lang="en"/>
              <a:t>Web policies and accessibility</a:t>
            </a:r>
            <a:endParaRPr/>
          </a:p>
          <a:p>
            <a:pPr indent="-298450" lvl="1" marL="914400" rtl="0" algn="l">
              <a:spcBef>
                <a:spcPts val="0"/>
              </a:spcBef>
              <a:spcAft>
                <a:spcPts val="0"/>
              </a:spcAft>
              <a:buSzPts val="1100"/>
              <a:buChar char="○"/>
            </a:pPr>
            <a:r>
              <a:rPr lang="en"/>
              <a:t>Web archeology</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sz="1050">
                <a:solidFill>
                  <a:srgbClr val="111111"/>
                </a:solidFill>
                <a:highlight>
                  <a:srgbClr val="F5F5F5"/>
                </a:highlight>
                <a:latin typeface="Ubuntu"/>
                <a:ea typeface="Ubuntu"/>
                <a:cs typeface="Ubuntu"/>
                <a:sym typeface="Ubuntu"/>
              </a:rPr>
              <a:t>Photo by </a:t>
            </a:r>
            <a:r>
              <a:rPr lang="en" sz="1050" u="sng">
                <a:solidFill>
                  <a:srgbClr val="999999"/>
                </a:solidFill>
                <a:highlight>
                  <a:srgbClr val="F5F5F5"/>
                </a:highlight>
                <a:latin typeface="Ubuntu"/>
                <a:ea typeface="Ubuntu"/>
                <a:cs typeface="Ubuntu"/>
                <a:sym typeface="Ubuntu"/>
                <a:hlinkClick r:id="rId2"/>
              </a:rPr>
              <a:t>sydney Rae</a:t>
            </a:r>
            <a:r>
              <a:rPr lang="en" sz="1050">
                <a:solidFill>
                  <a:srgbClr val="111111"/>
                </a:solidFill>
                <a:highlight>
                  <a:srgbClr val="F5F5F5"/>
                </a:highlight>
                <a:latin typeface="Ubuntu"/>
                <a:ea typeface="Ubuntu"/>
                <a:cs typeface="Ubuntu"/>
                <a:sym typeface="Ubuntu"/>
              </a:rPr>
              <a:t> on </a:t>
            </a:r>
            <a:r>
              <a:rPr lang="en" sz="1050" u="sng">
                <a:solidFill>
                  <a:srgbClr val="999999"/>
                </a:solidFill>
                <a:highlight>
                  <a:srgbClr val="F5F5F5"/>
                </a:highlight>
                <a:latin typeface="Ubuntu"/>
                <a:ea typeface="Ubuntu"/>
                <a:cs typeface="Ubuntu"/>
                <a:sym typeface="Ubuntu"/>
                <a:hlinkClick r:id="rId3"/>
              </a:rPr>
              <a:t>Unsplash</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2524432d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2524432d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b="1" lang="en" sz="1200">
                <a:solidFill>
                  <a:schemeClr val="dk1"/>
                </a:solidFill>
                <a:latin typeface="Verdana"/>
                <a:ea typeface="Verdana"/>
                <a:cs typeface="Verdana"/>
                <a:sym typeface="Verdana"/>
              </a:rPr>
              <a:t>LEAD: Jérôme</a:t>
            </a:r>
            <a:endParaRPr b="1" sz="1200">
              <a:solidFill>
                <a:schemeClr val="dk1"/>
              </a:solidFill>
              <a:latin typeface="Verdana"/>
              <a:ea typeface="Verdana"/>
              <a:cs typeface="Verdana"/>
              <a:sym typeface="Verdana"/>
            </a:endParaRPr>
          </a:p>
          <a:p>
            <a:pPr indent="0" lvl="0" marL="0" rtl="0" algn="l">
              <a:lnSpc>
                <a:spcPct val="115000"/>
              </a:lnSpc>
              <a:spcBef>
                <a:spcPts val="1800"/>
              </a:spcBef>
              <a:spcAft>
                <a:spcPts val="0"/>
              </a:spcAft>
              <a:buNone/>
            </a:pPr>
            <a:r>
              <a:rPr lang="en" sz="1200">
                <a:solidFill>
                  <a:schemeClr val="dk1"/>
                </a:solidFill>
                <a:latin typeface="Verdana"/>
                <a:ea typeface="Verdana"/>
                <a:cs typeface="Verdana"/>
                <a:sym typeface="Verdana"/>
              </a:rPr>
              <a:t>Blueprint for Renewing Government Services Using Information Technology - April 1994</a:t>
            </a:r>
            <a:endParaRPr sz="1200">
              <a:solidFill>
                <a:schemeClr val="dk1"/>
              </a:solidFill>
              <a:latin typeface="Verdana"/>
              <a:ea typeface="Verdana"/>
              <a:cs typeface="Verdana"/>
              <a:sym typeface="Verdana"/>
            </a:endParaRPr>
          </a:p>
          <a:p>
            <a:pPr indent="0" lvl="0" marL="0" rtl="0" algn="l">
              <a:spcBef>
                <a:spcPts val="0"/>
              </a:spcBef>
              <a:spcAft>
                <a:spcPts val="0"/>
              </a:spcAft>
              <a:buNone/>
            </a:pPr>
            <a:r>
              <a:rPr lang="en"/>
              <a:t>http://www.tbs-sct.gc.ca/pubs_pol/ciopubs/tb_oimp/uit-ati/uit-ati01-eng.asp</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03160eaa9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03160eaa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t>1st: </a:t>
            </a:r>
            <a:r>
              <a:rPr lang="en" sz="1200"/>
              <a:t>SAMMY</a:t>
            </a:r>
            <a:endParaRPr sz="1200"/>
          </a:p>
          <a:p>
            <a:pPr indent="0" lvl="0" marL="0" rtl="0" algn="l">
              <a:lnSpc>
                <a:spcPct val="115000"/>
              </a:lnSpc>
              <a:spcBef>
                <a:spcPts val="1600"/>
              </a:spcBef>
              <a:spcAft>
                <a:spcPts val="0"/>
              </a:spcAft>
              <a:buClr>
                <a:schemeClr val="dk1"/>
              </a:buClr>
              <a:buSzPts val="1100"/>
              <a:buFont typeface="Arial"/>
              <a:buNone/>
            </a:pPr>
            <a:r>
              <a:rPr lang="en" sz="1200">
                <a:solidFill>
                  <a:schemeClr val="dk1"/>
                </a:solidFill>
              </a:rPr>
              <a:t>2nd: JÉRÔME</a:t>
            </a:r>
            <a:endParaRPr sz="1200"/>
          </a:p>
          <a:p>
            <a:pPr indent="0" lvl="0" marL="0" rtl="0" algn="l">
              <a:lnSpc>
                <a:spcPct val="115000"/>
              </a:lnSpc>
              <a:spcBef>
                <a:spcPts val="1600"/>
              </a:spcBef>
              <a:spcAft>
                <a:spcPts val="0"/>
              </a:spcAft>
              <a:buClr>
                <a:schemeClr val="dk1"/>
              </a:buClr>
              <a:buSzPts val="1100"/>
              <a:buFont typeface="Arial"/>
              <a:buNone/>
            </a:pPr>
            <a:r>
              <a:rPr lang="en" sz="1200">
                <a:solidFill>
                  <a:schemeClr val="dk1"/>
                </a:solidFill>
              </a:rPr>
              <a:t>The first large scale initiative to standardize the Government of Canada's presence on the Internet was launched in 1999. It was called GOL (Government online). Before then, it was a  free for all.</a:t>
            </a:r>
            <a:endParaRPr sz="1200">
              <a:solidFill>
                <a:schemeClr val="dk1"/>
              </a:solidFill>
            </a:endParaRPr>
          </a:p>
          <a:p>
            <a:pPr indent="0" lvl="0" marL="0" rtl="0" algn="l">
              <a:lnSpc>
                <a:spcPct val="115000"/>
              </a:lnSpc>
              <a:spcBef>
                <a:spcPts val="1600"/>
              </a:spcBef>
              <a:spcAft>
                <a:spcPts val="0"/>
              </a:spcAft>
              <a:buClr>
                <a:schemeClr val="dk1"/>
              </a:buClr>
              <a:buSzPts val="1100"/>
              <a:buFont typeface="Arial"/>
              <a:buNone/>
            </a:pPr>
            <a:r>
              <a:rPr lang="en" sz="1200">
                <a:solidFill>
                  <a:schemeClr val="dk1"/>
                </a:solidFill>
              </a:rPr>
              <a:t>Since then, thousands of projects have been undertaken to re-organize, re-write, re-theme, re-platform, make things easier to find, to use, improve service delivery, communications and maintain a leading edge in a highly competitive market for people’s attention.</a:t>
            </a:r>
            <a:endParaRPr sz="1200">
              <a:solidFill>
                <a:schemeClr val="dk1"/>
              </a:solidFill>
            </a:endParaRPr>
          </a:p>
          <a:p>
            <a:pPr indent="0" lvl="0" marL="0" rtl="0" algn="l">
              <a:lnSpc>
                <a:spcPct val="115000"/>
              </a:lnSpc>
              <a:spcBef>
                <a:spcPts val="1600"/>
              </a:spcBef>
              <a:spcAft>
                <a:spcPts val="0"/>
              </a:spcAft>
              <a:buClr>
                <a:schemeClr val="dk1"/>
              </a:buClr>
              <a:buSzPts val="1100"/>
              <a:buFont typeface="Arial"/>
              <a:buNone/>
            </a:pPr>
            <a:r>
              <a:rPr lang="en" sz="1200">
                <a:solidFill>
                  <a:schemeClr val="dk1"/>
                </a:solidFill>
              </a:rPr>
              <a:t>There have been articles written about it, research done on it, standards written to support it.</a:t>
            </a:r>
            <a:endParaRPr sz="1200">
              <a:solidFill>
                <a:schemeClr val="dk1"/>
              </a:solidFill>
            </a:endParaRPr>
          </a:p>
          <a:p>
            <a:pPr indent="0" lvl="0" marL="0" rtl="0" algn="l">
              <a:lnSpc>
                <a:spcPct val="115000"/>
              </a:lnSpc>
              <a:spcBef>
                <a:spcPts val="1600"/>
              </a:spcBef>
              <a:spcAft>
                <a:spcPts val="0"/>
              </a:spcAft>
              <a:buClr>
                <a:schemeClr val="dk1"/>
              </a:buClr>
              <a:buSzPts val="1100"/>
              <a:buFont typeface="Arial"/>
              <a:buNone/>
            </a:pPr>
            <a:r>
              <a:rPr lang="en" sz="1200">
                <a:solidFill>
                  <a:schemeClr val="dk1"/>
                </a:solidFill>
              </a:rPr>
              <a:t>Over the past 20 years, the digital interface to Government of Canada services has seen 4 major over hauls and is likely in the process of rolling out yet another in the next few years.</a:t>
            </a:r>
            <a:endParaRPr sz="1200">
              <a:solidFill>
                <a:schemeClr val="dk1"/>
              </a:solidFill>
            </a:endParaRPr>
          </a:p>
          <a:p>
            <a:pPr indent="0" lvl="0" marL="0" rtl="0" algn="l">
              <a:lnSpc>
                <a:spcPct val="115000"/>
              </a:lnSpc>
              <a:spcBef>
                <a:spcPts val="1600"/>
              </a:spcBef>
              <a:spcAft>
                <a:spcPts val="0"/>
              </a:spcAft>
              <a:buClr>
                <a:schemeClr val="dk1"/>
              </a:buClr>
              <a:buSzPts val="1100"/>
              <a:buFont typeface="Arial"/>
              <a:buNone/>
            </a:pPr>
            <a:r>
              <a:rPr lang="en" sz="1200">
                <a:solidFill>
                  <a:schemeClr val="dk1"/>
                </a:solidFill>
              </a:rPr>
              <a:t>You are almost certainly not the first person or team member to try cracking the trickiest of digital design challenges. There is a very good chance that what you’re working today on was worked on 5, 10, 15, 20 years ago by someone else. You just need to find them.</a:t>
            </a:r>
            <a:endParaRPr sz="1200"/>
          </a:p>
          <a:p>
            <a:pPr indent="0" lvl="0" marL="0" rtl="0" algn="l">
              <a:lnSpc>
                <a:spcPct val="115000"/>
              </a:lnSpc>
              <a:spcBef>
                <a:spcPts val="1600"/>
              </a:spcBef>
              <a:spcAft>
                <a:spcPts val="0"/>
              </a:spcAft>
              <a:buClr>
                <a:schemeClr val="dk1"/>
              </a:buClr>
              <a:buSzPts val="1100"/>
              <a:buFont typeface="Arial"/>
              <a:buNone/>
            </a:pPr>
            <a:r>
              <a:rPr lang="en" sz="1200"/>
              <a:t>Jérôme:</a:t>
            </a:r>
            <a:endParaRPr sz="1200"/>
          </a:p>
          <a:p>
            <a:pPr indent="-304800" lvl="0" marL="457200" rtl="0" algn="l">
              <a:lnSpc>
                <a:spcPct val="115000"/>
              </a:lnSpc>
              <a:spcBef>
                <a:spcPts val="1600"/>
              </a:spcBef>
              <a:spcAft>
                <a:spcPts val="0"/>
              </a:spcAft>
              <a:buSzPts val="1200"/>
              <a:buChar char="●"/>
            </a:pPr>
            <a:r>
              <a:rPr lang="en" sz="1200"/>
              <a:t>1995: 1st GC web (I started in 1993)</a:t>
            </a:r>
            <a:endParaRPr sz="1200"/>
          </a:p>
          <a:p>
            <a:pPr indent="-304800" lvl="0" marL="457200" rtl="0" algn="l">
              <a:lnSpc>
                <a:spcPct val="115000"/>
              </a:lnSpc>
              <a:spcBef>
                <a:spcPts val="0"/>
              </a:spcBef>
              <a:spcAft>
                <a:spcPts val="0"/>
              </a:spcAft>
              <a:buSzPts val="1200"/>
              <a:buChar char="●"/>
            </a:pPr>
            <a:r>
              <a:rPr lang="en" sz="1200"/>
              <a:t>Many things have been tried, some good, bad, ugly or lucky</a:t>
            </a:r>
            <a:endParaRPr sz="1200"/>
          </a:p>
          <a:p>
            <a:pPr indent="-304800" lvl="0" marL="457200" rtl="0" algn="l">
              <a:lnSpc>
                <a:spcPct val="115000"/>
              </a:lnSpc>
              <a:spcBef>
                <a:spcPts val="0"/>
              </a:spcBef>
              <a:spcAft>
                <a:spcPts val="0"/>
              </a:spcAft>
              <a:buSzPts val="1200"/>
              <a:buChar char="●"/>
            </a:pPr>
            <a:r>
              <a:rPr lang="en" sz="1200"/>
              <a:t>We didn't get everything we wanted</a:t>
            </a:r>
            <a:endParaRPr sz="1200"/>
          </a:p>
          <a:p>
            <a:pPr indent="-304800" lvl="0" marL="457200" rtl="0" algn="l">
              <a:lnSpc>
                <a:spcPct val="115000"/>
              </a:lnSpc>
              <a:spcBef>
                <a:spcPts val="0"/>
              </a:spcBef>
              <a:spcAft>
                <a:spcPts val="0"/>
              </a:spcAft>
              <a:buSzPts val="1200"/>
              <a:buChar char="●"/>
            </a:pPr>
            <a:r>
              <a:rPr lang="en" sz="1200"/>
              <a:t>Don't upgrade or update, built new solutions. Keep what's good, discard what's bad</a:t>
            </a:r>
            <a:endParaRPr sz="1200"/>
          </a:p>
          <a:p>
            <a:pPr indent="-304800" lvl="1" marL="914400" rtl="0" algn="l">
              <a:lnSpc>
                <a:spcPct val="115000"/>
              </a:lnSpc>
              <a:spcBef>
                <a:spcPts val="0"/>
              </a:spcBef>
              <a:spcAft>
                <a:spcPts val="0"/>
              </a:spcAft>
              <a:buSzPts val="1200"/>
              <a:buChar char="○"/>
            </a:pPr>
            <a:r>
              <a:rPr lang="en" sz="1200"/>
              <a:t>Forms - paper to online</a:t>
            </a:r>
            <a:endParaRPr sz="1200"/>
          </a:p>
          <a:p>
            <a:pPr indent="-304800" lvl="1" marL="914400" rtl="0" algn="l">
              <a:lnSpc>
                <a:spcPct val="115000"/>
              </a:lnSpc>
              <a:spcBef>
                <a:spcPts val="0"/>
              </a:spcBef>
              <a:spcAft>
                <a:spcPts val="0"/>
              </a:spcAft>
              <a:buSzPts val="1200"/>
              <a:buChar char="○"/>
            </a:pPr>
            <a:r>
              <a:rPr lang="en" sz="1200"/>
              <a:t>Design to business goals, build digital from scratch. </a:t>
            </a:r>
            <a:endParaRPr sz="1200"/>
          </a:p>
          <a:p>
            <a:pPr indent="-304800" lvl="0" marL="457200" rtl="0" algn="l">
              <a:lnSpc>
                <a:spcPct val="115000"/>
              </a:lnSpc>
              <a:spcBef>
                <a:spcPts val="0"/>
              </a:spcBef>
              <a:spcAft>
                <a:spcPts val="0"/>
              </a:spcAft>
              <a:buSzPts val="1200"/>
              <a:buChar char="●"/>
            </a:pPr>
            <a:r>
              <a:rPr lang="en" sz="1200"/>
              <a:t>Try connecting with those who worked on the previous versions. Do some web archeology</a:t>
            </a:r>
            <a:endParaRPr/>
          </a:p>
          <a:p>
            <a:pPr indent="0" lvl="0" marL="0" rtl="0" algn="l">
              <a:spcBef>
                <a:spcPts val="1600"/>
              </a:spcBef>
              <a:spcAft>
                <a:spcPts val="0"/>
              </a:spcAft>
              <a:buNone/>
            </a:pPr>
            <a:r>
              <a:rPr lang="en" u="sng">
                <a:solidFill>
                  <a:schemeClr val="hlink"/>
                </a:solidFill>
                <a:hlinkClick r:id="rId2"/>
              </a:rPr>
              <a:t>http://gouvernance.ca/publications/00-57.pdf</a:t>
            </a:r>
            <a:endParaRPr/>
          </a:p>
          <a:p>
            <a:pPr indent="0" lvl="0" marL="0" rtl="0" algn="l">
              <a:spcBef>
                <a:spcPts val="0"/>
              </a:spcBef>
              <a:spcAft>
                <a:spcPts val="0"/>
              </a:spcAft>
              <a:buNone/>
            </a:pPr>
            <a:r>
              <a:rPr lang="en" u="sng">
                <a:solidFill>
                  <a:schemeClr val="hlink"/>
                </a:solidFill>
                <a:hlinkClick r:id="rId3"/>
              </a:rPr>
              <a:t>https://www150.statcan.gc.ca/n1/en/catalogue/56F0004M2007015</a:t>
            </a:r>
            <a:r>
              <a:rPr lang="en"/>
              <a:t> </a:t>
            </a:r>
            <a:r>
              <a:rPr lang="en" u="sng">
                <a:solidFill>
                  <a:schemeClr val="hlink"/>
                </a:solidFill>
                <a:hlinkClick r:id="rId4"/>
              </a:rPr>
              <a:t>https://www150.statcan.gc.ca/n1/en/pub/56f0004m/56f0004m2007015-eng.pdf?st=KWvkWa0O</a:t>
            </a:r>
            <a:endParaRPr/>
          </a:p>
          <a:p>
            <a:pPr indent="0" lvl="0" marL="0" rtl="0" algn="l">
              <a:spcBef>
                <a:spcPts val="0"/>
              </a:spcBef>
              <a:spcAft>
                <a:spcPts val="0"/>
              </a:spcAft>
              <a:buNone/>
            </a:pPr>
            <a:r>
              <a:rPr lang="en" u="sng">
                <a:solidFill>
                  <a:schemeClr val="hlink"/>
                </a:solidFill>
                <a:hlinkClick r:id="rId5"/>
              </a:rPr>
              <a:t>https://ottawacitizen.com/business/local-business/federal-government-prepares-biggest-refresh-of-its-web-offeri</a:t>
            </a:r>
            <a:r>
              <a:rPr lang="en">
                <a:solidFill>
                  <a:schemeClr val="dk1"/>
                </a:solidFill>
              </a:rPr>
              <a:t>n</a:t>
            </a:r>
            <a:r>
              <a:rPr lang="en">
                <a:solidFill>
                  <a:schemeClr val="dk1"/>
                </a:solidFill>
              </a:rPr>
              <a:t>gs-ever</a:t>
            </a:r>
            <a:endParaRPr>
              <a:solidFill>
                <a:schemeClr val="dk1"/>
              </a:solidFill>
            </a:endParaRPr>
          </a:p>
          <a:p>
            <a:pPr indent="0" lvl="0" marL="0" rtl="0" algn="l">
              <a:spcBef>
                <a:spcPts val="0"/>
              </a:spcBef>
              <a:spcAft>
                <a:spcPts val="0"/>
              </a:spcAft>
              <a:buNone/>
            </a:pPr>
            <a:r>
              <a:rPr lang="en" u="sng">
                <a:solidFill>
                  <a:schemeClr val="hlink"/>
                </a:solidFill>
                <a:hlinkClick r:id="rId6"/>
              </a:rPr>
              <a:t>http://publications.gc.ca/collections/Collection/P4-1-2006E.pdf</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503160eaa9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503160eaa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Verdana"/>
                <a:ea typeface="Verdana"/>
                <a:cs typeface="Verdana"/>
                <a:sym typeface="Verdana"/>
              </a:rPr>
              <a:t>1st: Jérôme</a:t>
            </a:r>
            <a:endParaRPr sz="12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 sz="1200">
                <a:solidFill>
                  <a:schemeClr val="dk1"/>
                </a:solidFill>
                <a:latin typeface="Verdana"/>
                <a:ea typeface="Verdana"/>
                <a:cs typeface="Verdana"/>
                <a:sym typeface="Verdana"/>
              </a:rPr>
              <a:t>2nd: SAMMY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Jérôme: </a:t>
            </a:r>
            <a:endParaRPr/>
          </a:p>
          <a:p>
            <a:pPr indent="-298450" lvl="0" marL="457200" rtl="0" algn="l">
              <a:spcBef>
                <a:spcPts val="0"/>
              </a:spcBef>
              <a:spcAft>
                <a:spcPts val="0"/>
              </a:spcAft>
              <a:buSzPts val="1100"/>
              <a:buChar char="●"/>
            </a:pPr>
            <a:r>
              <a:rPr lang="en"/>
              <a:t>These standards are very important, but were built to help us align our designs and best practices, not to tie us up.</a:t>
            </a:r>
            <a:endParaRPr/>
          </a:p>
          <a:p>
            <a:pPr indent="-298450" lvl="0" marL="457200" rtl="0" algn="l">
              <a:spcBef>
                <a:spcPts val="0"/>
              </a:spcBef>
              <a:spcAft>
                <a:spcPts val="0"/>
              </a:spcAft>
              <a:buSzPts val="1100"/>
              <a:buChar char="●"/>
            </a:pPr>
            <a:r>
              <a:rPr lang="en"/>
              <a:t>Some were crowdsourced, talk to the community. Please don't bash our work.</a:t>
            </a:r>
            <a:endParaRPr/>
          </a:p>
          <a:p>
            <a:pPr indent="-298450" lvl="0" marL="457200" rtl="0" algn="l">
              <a:spcBef>
                <a:spcPts val="0"/>
              </a:spcBef>
              <a:spcAft>
                <a:spcPts val="0"/>
              </a:spcAft>
              <a:buSzPts val="1100"/>
              <a:buChar char="●"/>
            </a:pPr>
            <a:r>
              <a:rPr lang="en"/>
              <a:t>Learn what they mean, there are just the beginning. There is a lot of flexibility in those.</a:t>
            </a:r>
            <a:endParaRPr/>
          </a:p>
          <a:p>
            <a:pPr indent="-298450" lvl="0" marL="457200" rtl="0" algn="l">
              <a:spcBef>
                <a:spcPts val="0"/>
              </a:spcBef>
              <a:spcAft>
                <a:spcPts val="0"/>
              </a:spcAft>
              <a:buSzPts val="1100"/>
              <a:buChar char="●"/>
            </a:pPr>
            <a:r>
              <a:rPr lang="en"/>
              <a:t>Be mindful of the issues and bad practices we wanted to stop.  </a:t>
            </a:r>
            <a:endParaRPr/>
          </a:p>
          <a:p>
            <a:pPr indent="-298450" lvl="0" marL="457200" rtl="0" algn="l">
              <a:spcBef>
                <a:spcPts val="0"/>
              </a:spcBef>
              <a:spcAft>
                <a:spcPts val="0"/>
              </a:spcAft>
              <a:buSzPts val="1100"/>
              <a:buChar char="●"/>
            </a:pPr>
            <a:r>
              <a:rPr lang="en"/>
              <a:t>But they only apply to public-facing Web content under the control of the GC.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Sammy:</a:t>
            </a:r>
            <a:endParaRPr/>
          </a:p>
          <a:p>
            <a:pPr indent="0" lvl="0" marL="0" rtl="0" algn="l">
              <a:spcBef>
                <a:spcPts val="0"/>
              </a:spcBef>
              <a:spcAft>
                <a:spcPts val="0"/>
              </a:spcAft>
              <a:buNone/>
            </a:pPr>
            <a:r>
              <a:rPr lang="en"/>
              <a:t>You need to understand the rules in order to know when and how you can stretch them, how to use them to your advantage and when you just need to work in or even around them.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Understanding comes in many forms including that they exist, how they should be applied, but most importantly what they are in place to accomplish and why they were created at all. When you develop a broad and deep understanding of the rules, they become a lot more flexible.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503160eaa9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503160eaa9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t>LEAD: JÉRÔME</a:t>
            </a:r>
            <a:endParaRPr sz="1400"/>
          </a:p>
          <a:p>
            <a:pPr indent="0" lvl="0" marL="0" rtl="0" algn="l">
              <a:lnSpc>
                <a:spcPct val="115000"/>
              </a:lnSpc>
              <a:spcBef>
                <a:spcPts val="1600"/>
              </a:spcBef>
              <a:spcAft>
                <a:spcPts val="0"/>
              </a:spcAft>
              <a:buNone/>
            </a:pPr>
            <a:r>
              <a:rPr lang="en" sz="1400"/>
              <a:t>Jérôme:</a:t>
            </a:r>
            <a:endParaRPr sz="1400"/>
          </a:p>
          <a:p>
            <a:pPr indent="-317500" lvl="0" marL="457200" rtl="0" algn="l">
              <a:lnSpc>
                <a:spcPct val="115000"/>
              </a:lnSpc>
              <a:spcBef>
                <a:spcPts val="1600"/>
              </a:spcBef>
              <a:spcAft>
                <a:spcPts val="0"/>
              </a:spcAft>
              <a:buClr>
                <a:schemeClr val="dk2"/>
              </a:buClr>
              <a:buSzPts val="1400"/>
              <a:buChar char="●"/>
            </a:pPr>
            <a:r>
              <a:rPr lang="en" sz="1400"/>
              <a:t>On the web, it's always about me. </a:t>
            </a:r>
            <a:endParaRPr sz="1400"/>
          </a:p>
          <a:p>
            <a:pPr indent="-317500" lvl="0" marL="457200" rtl="0" algn="l">
              <a:lnSpc>
                <a:spcPct val="115000"/>
              </a:lnSpc>
              <a:spcBef>
                <a:spcPts val="0"/>
              </a:spcBef>
              <a:spcAft>
                <a:spcPts val="0"/>
              </a:spcAft>
              <a:buClr>
                <a:schemeClr val="dk2"/>
              </a:buClr>
              <a:buSzPts val="1400"/>
              <a:buChar char="●"/>
            </a:pPr>
            <a:r>
              <a:rPr lang="en" sz="1400"/>
              <a:t>As a designer, it's too easy to make it about "me". Don't do that, after launch, it's no longer yours. Give it up! </a:t>
            </a:r>
            <a:endParaRPr sz="1400"/>
          </a:p>
          <a:p>
            <a:pPr indent="-317500" lvl="0" marL="457200" rtl="0" algn="l">
              <a:lnSpc>
                <a:spcPct val="115000"/>
              </a:lnSpc>
              <a:spcBef>
                <a:spcPts val="0"/>
              </a:spcBef>
              <a:spcAft>
                <a:spcPts val="0"/>
              </a:spcAft>
              <a:buClr>
                <a:schemeClr val="dk2"/>
              </a:buClr>
              <a:buSzPts val="1400"/>
              <a:buChar char="●"/>
            </a:pPr>
            <a:r>
              <a:rPr lang="en" sz="1400"/>
              <a:t>Support the task, don't hijack it!</a:t>
            </a:r>
            <a:br>
              <a:rPr lang="en" sz="1400"/>
            </a:br>
            <a:endParaRPr sz="1400"/>
          </a:p>
          <a:p>
            <a:pPr indent="-317500" lvl="0" marL="457200" rtl="0" algn="l">
              <a:lnSpc>
                <a:spcPct val="115000"/>
              </a:lnSpc>
              <a:spcBef>
                <a:spcPts val="0"/>
              </a:spcBef>
              <a:spcAft>
                <a:spcPts val="0"/>
              </a:spcAft>
              <a:buClr>
                <a:srgbClr val="000000"/>
              </a:buClr>
              <a:buSzPts val="1400"/>
              <a:buChar char="●"/>
            </a:pPr>
            <a:r>
              <a:rPr lang="en" sz="1400"/>
              <a:t>There's no such thing as casual browsing - we always go online with a purpose (entertainment is a purpose, knowing what others are saying is a purpose))</a:t>
            </a:r>
            <a:endParaRPr sz="1400"/>
          </a:p>
          <a:p>
            <a:pPr indent="-317500" lvl="0" marL="457200" rtl="0" algn="l">
              <a:lnSpc>
                <a:spcPct val="115000"/>
              </a:lnSpc>
              <a:spcBef>
                <a:spcPts val="0"/>
              </a:spcBef>
              <a:spcAft>
                <a:spcPts val="0"/>
              </a:spcAft>
              <a:buClr>
                <a:srgbClr val="000000"/>
              </a:buClr>
              <a:buSzPts val="1400"/>
              <a:buChar char="●"/>
            </a:pPr>
            <a:r>
              <a:rPr lang="en" sz="1400"/>
              <a:t>Google is always 1 click away. If I can't find it, it doesn't exist.</a:t>
            </a:r>
            <a:endParaRPr sz="1400"/>
          </a:p>
          <a:p>
            <a:pPr indent="-317500" lvl="0" marL="457200" rtl="0" algn="l">
              <a:lnSpc>
                <a:spcPct val="115000"/>
              </a:lnSpc>
              <a:spcBef>
                <a:spcPts val="0"/>
              </a:spcBef>
              <a:spcAft>
                <a:spcPts val="0"/>
              </a:spcAft>
              <a:buClr>
                <a:srgbClr val="000000"/>
              </a:buClr>
              <a:buSzPts val="1400"/>
              <a:buChar char="●"/>
            </a:pPr>
            <a:r>
              <a:rPr lang="en" sz="1400"/>
              <a:t>Nobody visits the home page - Only bots. (Wikipedia) Let other worry about the home page. </a:t>
            </a:r>
            <a:endParaRPr sz="1400"/>
          </a:p>
          <a:p>
            <a:pPr indent="0" lvl="0" marL="0" rtl="0" algn="l">
              <a:lnSpc>
                <a:spcPct val="115000"/>
              </a:lnSpc>
              <a:spcBef>
                <a:spcPts val="1600"/>
              </a:spcBef>
              <a:spcAft>
                <a:spcPts val="1600"/>
              </a:spcAft>
              <a:buNone/>
            </a:pPr>
            <a:r>
              <a:t/>
            </a:r>
            <a:endParaRPr sz="14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503160eaa9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503160eaa9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1st: JÉRÔME</a:t>
            </a:r>
            <a:endParaRPr/>
          </a:p>
          <a:p>
            <a:pPr indent="0" lvl="0" marL="0" rtl="0" algn="l">
              <a:spcBef>
                <a:spcPts val="0"/>
              </a:spcBef>
              <a:spcAft>
                <a:spcPts val="0"/>
              </a:spcAft>
              <a:buNone/>
            </a:pPr>
            <a:r>
              <a:rPr lang="en"/>
              <a:t>2nd: SAMMY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Jérôme: Can't design without content.  SSC intranet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Sammy: </a:t>
            </a:r>
            <a:endParaRPr/>
          </a:p>
          <a:p>
            <a:pPr indent="-298450" lvl="0" marL="457200" rtl="0" algn="l">
              <a:spcBef>
                <a:spcPts val="0"/>
              </a:spcBef>
              <a:spcAft>
                <a:spcPts val="0"/>
              </a:spcAft>
              <a:buSzPts val="1100"/>
              <a:buChar char="●"/>
            </a:pPr>
            <a:r>
              <a:rPr lang="en"/>
              <a:t>Design objectives (comms, information, task completion, etc.)</a:t>
            </a:r>
            <a:endParaRPr/>
          </a:p>
          <a:p>
            <a:pPr indent="-298450" lvl="0" marL="457200" rtl="0" algn="l">
              <a:spcBef>
                <a:spcPts val="0"/>
              </a:spcBef>
              <a:spcAft>
                <a:spcPts val="0"/>
              </a:spcAft>
              <a:buSzPts val="1100"/>
              <a:buChar char="●"/>
            </a:pPr>
            <a:r>
              <a:rPr lang="en"/>
              <a:t>Task completion</a:t>
            </a:r>
            <a:endParaRPr/>
          </a:p>
          <a:p>
            <a:pPr indent="-298450" lvl="0" marL="457200" rtl="0" algn="l">
              <a:spcBef>
                <a:spcPts val="0"/>
              </a:spcBef>
              <a:spcAft>
                <a:spcPts val="0"/>
              </a:spcAft>
              <a:buSzPts val="1100"/>
              <a:buChar char="●"/>
            </a:pPr>
            <a:r>
              <a:rPr lang="en"/>
              <a:t>Compliance</a:t>
            </a:r>
            <a:endParaRPr/>
          </a:p>
          <a:p>
            <a:pPr indent="-298450" lvl="0" marL="457200" rtl="0" algn="l">
              <a:spcBef>
                <a:spcPts val="0"/>
              </a:spcBef>
              <a:spcAft>
                <a:spcPts val="0"/>
              </a:spcAft>
              <a:buSzPts val="1100"/>
              <a:buChar char="●"/>
            </a:pPr>
            <a:r>
              <a:rPr lang="en"/>
              <a:t>Content drives design decision making</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03160eaa9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503160eaa9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111111"/>
                </a:solidFill>
                <a:highlight>
                  <a:srgbClr val="F5F5F5"/>
                </a:highlight>
                <a:latin typeface="Ubuntu"/>
                <a:ea typeface="Ubuntu"/>
                <a:cs typeface="Ubuntu"/>
                <a:sym typeface="Ubuntu"/>
              </a:rPr>
              <a:t>LEAD: SAMMY</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 sz="1200"/>
              <a:t>T</a:t>
            </a:r>
            <a:r>
              <a:rPr lang="en" sz="1200"/>
              <a:t>he tool doesn’t make the designer work, the designer makes the design.</a:t>
            </a:r>
            <a:endParaRPr sz="1200"/>
          </a:p>
          <a:p>
            <a:pPr indent="0" lvl="0" marL="0" rtl="0" algn="l">
              <a:lnSpc>
                <a:spcPct val="115000"/>
              </a:lnSpc>
              <a:spcBef>
                <a:spcPts val="1600"/>
              </a:spcBef>
              <a:spcAft>
                <a:spcPts val="0"/>
              </a:spcAft>
              <a:buNone/>
            </a:pPr>
            <a:r>
              <a:rPr lang="en" sz="1200"/>
              <a:t>There are many ways to get a job done, and many tools to support those approaches. Pick the tool that fits your unique context of design and do your best work with it. </a:t>
            </a:r>
            <a:endParaRPr sz="1200"/>
          </a:p>
          <a:p>
            <a:pPr indent="0" lvl="0" marL="0" rtl="0" algn="l">
              <a:lnSpc>
                <a:spcPct val="115000"/>
              </a:lnSpc>
              <a:spcBef>
                <a:spcPts val="1600"/>
              </a:spcBef>
              <a:spcAft>
                <a:spcPts val="0"/>
              </a:spcAft>
              <a:buClr>
                <a:schemeClr val="dk1"/>
              </a:buClr>
              <a:buSzPts val="1100"/>
              <a:buFont typeface="Arial"/>
              <a:buNone/>
            </a:pPr>
            <a:r>
              <a:rPr lang="en" sz="1200"/>
              <a:t>A tool that is amazing today may be old news tomorrow. It doesn’t mean you can’t still mockup a page or build an information architecture, it just means you can’t do it with that tool.</a:t>
            </a:r>
            <a:endParaRPr sz="1200"/>
          </a:p>
          <a:p>
            <a:pPr indent="0" lvl="0" marL="0" rtl="0" algn="l">
              <a:lnSpc>
                <a:spcPct val="115000"/>
              </a:lnSpc>
              <a:spcBef>
                <a:spcPts val="1600"/>
              </a:spcBef>
              <a:spcAft>
                <a:spcPts val="0"/>
              </a:spcAft>
              <a:buClr>
                <a:schemeClr val="dk1"/>
              </a:buClr>
              <a:buSzPts val="1100"/>
              <a:buFont typeface="Arial"/>
              <a:buNone/>
            </a:pPr>
            <a:r>
              <a:rPr lang="en" sz="1200"/>
              <a:t>But also don’t forget to put in a request for your favourite tools ;)</a:t>
            </a:r>
            <a:endParaRPr sz="1200"/>
          </a:p>
          <a:p>
            <a:pPr indent="0" lvl="0" marL="0" rtl="0" algn="l">
              <a:spcBef>
                <a:spcPts val="1600"/>
              </a:spcBef>
              <a:spcAft>
                <a:spcPts val="0"/>
              </a:spcAft>
              <a:buClr>
                <a:schemeClr val="dk1"/>
              </a:buClr>
              <a:buSzPts val="1100"/>
              <a:buFont typeface="Arial"/>
              <a:buNone/>
            </a:pPr>
            <a:r>
              <a:t/>
            </a:r>
            <a:endParaRPr sz="1050">
              <a:solidFill>
                <a:srgbClr val="111111"/>
              </a:solidFill>
              <a:highlight>
                <a:srgbClr val="F5F5F5"/>
              </a:highlight>
              <a:latin typeface="Ubuntu"/>
              <a:ea typeface="Ubuntu"/>
              <a:cs typeface="Ubuntu"/>
              <a:sym typeface="Ubuntu"/>
            </a:endParaRPr>
          </a:p>
          <a:p>
            <a:pPr indent="0" lvl="0" marL="0" rtl="0" algn="l">
              <a:spcBef>
                <a:spcPts val="0"/>
              </a:spcBef>
              <a:spcAft>
                <a:spcPts val="0"/>
              </a:spcAft>
              <a:buClr>
                <a:schemeClr val="dk1"/>
              </a:buClr>
              <a:buSzPts val="1100"/>
              <a:buFont typeface="Arial"/>
              <a:buNone/>
            </a:pPr>
            <a:r>
              <a:rPr lang="en" sz="1050">
                <a:solidFill>
                  <a:srgbClr val="111111"/>
                </a:solidFill>
                <a:highlight>
                  <a:srgbClr val="F5F5F5"/>
                </a:highlight>
                <a:latin typeface="Ubuntu"/>
                <a:ea typeface="Ubuntu"/>
                <a:cs typeface="Ubuntu"/>
                <a:sym typeface="Ubuntu"/>
              </a:rPr>
              <a:t>Photo by </a:t>
            </a:r>
            <a:r>
              <a:rPr lang="en" sz="1050" u="sng">
                <a:solidFill>
                  <a:srgbClr val="999999"/>
                </a:solidFill>
                <a:highlight>
                  <a:srgbClr val="F5F5F5"/>
                </a:highlight>
                <a:latin typeface="Ubuntu"/>
                <a:ea typeface="Ubuntu"/>
                <a:cs typeface="Ubuntu"/>
                <a:sym typeface="Ubuntu"/>
                <a:hlinkClick r:id="rId2"/>
              </a:rPr>
              <a:t>José Alejandro Cuffia</a:t>
            </a:r>
            <a:r>
              <a:rPr lang="en" sz="1050">
                <a:solidFill>
                  <a:srgbClr val="111111"/>
                </a:solidFill>
                <a:highlight>
                  <a:srgbClr val="F5F5F5"/>
                </a:highlight>
                <a:latin typeface="Ubuntu"/>
                <a:ea typeface="Ubuntu"/>
                <a:cs typeface="Ubuntu"/>
                <a:sym typeface="Ubuntu"/>
              </a:rPr>
              <a:t> on </a:t>
            </a:r>
            <a:r>
              <a:rPr lang="en" sz="1050" u="sng">
                <a:solidFill>
                  <a:srgbClr val="999999"/>
                </a:solidFill>
                <a:highlight>
                  <a:srgbClr val="F5F5F5"/>
                </a:highlight>
                <a:latin typeface="Ubuntu"/>
                <a:ea typeface="Ubuntu"/>
                <a:cs typeface="Ubuntu"/>
                <a:sym typeface="Ubuntu"/>
                <a:hlinkClick r:id="rId3"/>
              </a:rPr>
              <a:t>Unsplash</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canada.ca/en.html" TargetMode="Externa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2.gif"/><Relationship Id="rId5" Type="http://schemas.openxmlformats.org/officeDocument/2006/relationships/image" Target="../media/image17.png"/><Relationship Id="rId6" Type="http://schemas.openxmlformats.org/officeDocument/2006/relationships/image" Target="../media/image14.png"/><Relationship Id="rId7"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394525"/>
            <a:ext cx="8520600" cy="282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9600">
                <a:latin typeface="Impact"/>
                <a:ea typeface="Impact"/>
                <a:cs typeface="Impact"/>
                <a:sym typeface="Impact"/>
              </a:rPr>
              <a:t>DARN GOOD</a:t>
            </a:r>
            <a:endParaRPr sz="9600">
              <a:latin typeface="Impact"/>
              <a:ea typeface="Impact"/>
              <a:cs typeface="Impact"/>
              <a:sym typeface="Impact"/>
            </a:endParaRPr>
          </a:p>
          <a:p>
            <a:pPr indent="0" lvl="0" marL="0" rtl="0" algn="ctr">
              <a:spcBef>
                <a:spcPts val="0"/>
              </a:spcBef>
              <a:spcAft>
                <a:spcPts val="0"/>
              </a:spcAft>
              <a:buNone/>
            </a:pPr>
            <a:r>
              <a:rPr lang="en" sz="9600">
                <a:latin typeface="Impact"/>
                <a:ea typeface="Impact"/>
                <a:cs typeface="Impact"/>
                <a:sym typeface="Impact"/>
              </a:rPr>
              <a:t>ADVICE</a:t>
            </a:r>
            <a:endParaRPr sz="9600">
              <a:latin typeface="Impact"/>
              <a:ea typeface="Impact"/>
              <a:cs typeface="Impact"/>
              <a:sym typeface="Impac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latin typeface="Impact"/>
                <a:ea typeface="Impact"/>
                <a:cs typeface="Impact"/>
                <a:sym typeface="Impact"/>
              </a:rPr>
              <a:t>(for digital designers in Government!)</a:t>
            </a:r>
            <a:endParaRPr>
              <a:solidFill>
                <a:srgbClr val="000000"/>
              </a:solidFill>
              <a:latin typeface="Impact"/>
              <a:ea typeface="Impact"/>
              <a:cs typeface="Impact"/>
              <a:sym typeface="Impact"/>
            </a:endParaRPr>
          </a:p>
        </p:txBody>
      </p:sp>
      <p:sp>
        <p:nvSpPr>
          <p:cNvPr id="56" name="Google Shape;56;p13"/>
          <p:cNvSpPr txBox="1"/>
          <p:nvPr>
            <p:ph idx="1" type="subTitle"/>
          </p:nvPr>
        </p:nvSpPr>
        <p:spPr>
          <a:xfrm>
            <a:off x="311700" y="343507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CC0000"/>
                </a:solidFill>
                <a:latin typeface="Oswald"/>
                <a:ea typeface="Oswald"/>
                <a:cs typeface="Oswald"/>
                <a:sym typeface="Oswald"/>
              </a:rPr>
              <a:t>How to do Your Best Work</a:t>
            </a:r>
            <a:endParaRPr sz="2400">
              <a:solidFill>
                <a:srgbClr val="CC0000"/>
              </a:solidFill>
              <a:latin typeface="Oswald"/>
              <a:ea typeface="Oswald"/>
              <a:cs typeface="Oswald"/>
              <a:sym typeface="Oswald"/>
            </a:endParaRPr>
          </a:p>
          <a:p>
            <a:pPr indent="0" lvl="0" marL="0" rtl="0" algn="ctr">
              <a:spcBef>
                <a:spcPts val="0"/>
              </a:spcBef>
              <a:spcAft>
                <a:spcPts val="0"/>
              </a:spcAft>
              <a:buNone/>
            </a:pPr>
            <a:r>
              <a:rPr lang="en" sz="2400">
                <a:solidFill>
                  <a:srgbClr val="CC0000"/>
                </a:solidFill>
                <a:latin typeface="Oswald"/>
                <a:ea typeface="Oswald"/>
                <a:cs typeface="Oswald"/>
                <a:sym typeface="Oswald"/>
              </a:rPr>
              <a:t>By 2 “seasoned” #GCDigital Practitioners </a:t>
            </a:r>
            <a:endParaRPr sz="2400">
              <a:solidFill>
                <a:srgbClr val="CC0000"/>
              </a:solidFill>
              <a:latin typeface="Oswald"/>
              <a:ea typeface="Oswald"/>
              <a:cs typeface="Oswald"/>
              <a:sym typeface="Oswald"/>
            </a:endParaRPr>
          </a:p>
        </p:txBody>
      </p:sp>
      <p:sp>
        <p:nvSpPr>
          <p:cNvPr id="57" name="Google Shape;57;p13"/>
          <p:cNvSpPr txBox="1"/>
          <p:nvPr>
            <p:ph idx="1" type="subTitle"/>
          </p:nvPr>
        </p:nvSpPr>
        <p:spPr>
          <a:xfrm>
            <a:off x="375025" y="422767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latin typeface="Impact"/>
                <a:ea typeface="Impact"/>
                <a:cs typeface="Impact"/>
                <a:sym typeface="Impact"/>
              </a:rPr>
              <a:t>Jérôme Foldes-Busque &amp; Samantha Lovelace</a:t>
            </a:r>
            <a:endParaRPr>
              <a:solidFill>
                <a:srgbClr val="000000"/>
              </a:solidFill>
              <a:latin typeface="Impact"/>
              <a:ea typeface="Impact"/>
              <a:cs typeface="Impact"/>
              <a:sym typeface="Impac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C0000"/>
                </a:solidFill>
                <a:latin typeface="Verdana"/>
                <a:ea typeface="Verdana"/>
                <a:cs typeface="Verdana"/>
                <a:sym typeface="Verdana"/>
              </a:rPr>
              <a:t>9</a:t>
            </a:r>
            <a:r>
              <a:rPr lang="en">
                <a:solidFill>
                  <a:srgbClr val="CC0000"/>
                </a:solidFill>
                <a:latin typeface="Verdana"/>
                <a:ea typeface="Verdana"/>
                <a:cs typeface="Verdana"/>
                <a:sym typeface="Verdana"/>
              </a:rPr>
              <a:t>.</a:t>
            </a:r>
            <a:endParaRPr>
              <a:solidFill>
                <a:srgbClr val="CC0000"/>
              </a:solidFill>
              <a:latin typeface="Verdana"/>
              <a:ea typeface="Verdana"/>
              <a:cs typeface="Verdana"/>
              <a:sym typeface="Verdana"/>
            </a:endParaRPr>
          </a:p>
        </p:txBody>
      </p:sp>
      <p:sp>
        <p:nvSpPr>
          <p:cNvPr id="138" name="Google Shape;138;p22"/>
          <p:cNvSpPr txBox="1"/>
          <p:nvPr>
            <p:ph idx="1" type="body"/>
          </p:nvPr>
        </p:nvSpPr>
        <p:spPr>
          <a:xfrm>
            <a:off x="311700" y="2093025"/>
            <a:ext cx="4260300" cy="247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Modeling out your concepts is an effective way to get productive, valuable feedback and validate assumptions. </a:t>
            </a:r>
            <a:endParaRPr/>
          </a:p>
          <a:p>
            <a:pPr indent="0" lvl="0" marL="0" rtl="0" algn="l">
              <a:spcBef>
                <a:spcPts val="1600"/>
              </a:spcBef>
              <a:spcAft>
                <a:spcPts val="1600"/>
              </a:spcAft>
              <a:buNone/>
            </a:pPr>
            <a:r>
              <a:rPr lang="en"/>
              <a:t>But never be satisfied with the first draft. Continue to adapt and change until you’re confident that what you’re working towards is just right.</a:t>
            </a:r>
            <a:endParaRPr/>
          </a:p>
        </p:txBody>
      </p:sp>
      <p:sp>
        <p:nvSpPr>
          <p:cNvPr id="139" name="Google Shape;139;p22"/>
          <p:cNvSpPr txBox="1"/>
          <p:nvPr>
            <p:ph type="title"/>
          </p:nvPr>
        </p:nvSpPr>
        <p:spPr>
          <a:xfrm>
            <a:off x="311700" y="924000"/>
            <a:ext cx="4883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Verdana"/>
                <a:ea typeface="Verdana"/>
                <a:cs typeface="Verdana"/>
                <a:sym typeface="Verdana"/>
              </a:rPr>
              <a:t>Model, test, iterate, repeat.</a:t>
            </a:r>
            <a:endParaRPr>
              <a:latin typeface="Verdana"/>
              <a:ea typeface="Verdana"/>
              <a:cs typeface="Verdana"/>
              <a:sym typeface="Verdana"/>
            </a:endParaRPr>
          </a:p>
        </p:txBody>
      </p:sp>
      <p:pic>
        <p:nvPicPr>
          <p:cNvPr id="140" name="Google Shape;140;p22"/>
          <p:cNvPicPr preferRelativeResize="0"/>
          <p:nvPr/>
        </p:nvPicPr>
        <p:blipFill>
          <a:blip r:embed="rId3">
            <a:alphaModFix/>
          </a:blip>
          <a:stretch>
            <a:fillRect/>
          </a:stretch>
        </p:blipFill>
        <p:spPr>
          <a:xfrm>
            <a:off x="4876800" y="1318063"/>
            <a:ext cx="4267200" cy="277368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C0000"/>
                </a:solidFill>
                <a:latin typeface="Verdana"/>
                <a:ea typeface="Verdana"/>
                <a:cs typeface="Verdana"/>
                <a:sym typeface="Verdana"/>
              </a:rPr>
              <a:t>10</a:t>
            </a:r>
            <a:r>
              <a:rPr lang="en">
                <a:solidFill>
                  <a:srgbClr val="CC0000"/>
                </a:solidFill>
                <a:latin typeface="Verdana"/>
                <a:ea typeface="Verdana"/>
                <a:cs typeface="Verdana"/>
                <a:sym typeface="Verdana"/>
              </a:rPr>
              <a:t>.</a:t>
            </a:r>
            <a:endParaRPr>
              <a:solidFill>
                <a:srgbClr val="CC0000"/>
              </a:solidFill>
              <a:latin typeface="Verdana"/>
              <a:ea typeface="Verdana"/>
              <a:cs typeface="Verdana"/>
              <a:sym typeface="Verdana"/>
            </a:endParaRPr>
          </a:p>
        </p:txBody>
      </p:sp>
      <p:sp>
        <p:nvSpPr>
          <p:cNvPr id="146" name="Google Shape;146;p23"/>
          <p:cNvSpPr txBox="1"/>
          <p:nvPr>
            <p:ph idx="1" type="body"/>
          </p:nvPr>
        </p:nvSpPr>
        <p:spPr>
          <a:xfrm>
            <a:off x="311700" y="2093025"/>
            <a:ext cx="4260300" cy="247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 because your POR team says you can’t send out that survey, doesn’t mean you can’t do user research.</a:t>
            </a:r>
            <a:endParaRPr/>
          </a:p>
          <a:p>
            <a:pPr indent="0" lvl="0" marL="0" rtl="0" algn="l">
              <a:spcBef>
                <a:spcPts val="1600"/>
              </a:spcBef>
              <a:spcAft>
                <a:spcPts val="1600"/>
              </a:spcAft>
              <a:buNone/>
            </a:pPr>
            <a:r>
              <a:rPr lang="en"/>
              <a:t>Try to get feedback regularly. It will only build your confidence that what you are building is the the right thing for the people using it.</a:t>
            </a:r>
            <a:endParaRPr/>
          </a:p>
        </p:txBody>
      </p:sp>
      <p:sp>
        <p:nvSpPr>
          <p:cNvPr id="147" name="Google Shape;147;p23"/>
          <p:cNvSpPr txBox="1"/>
          <p:nvPr>
            <p:ph type="title"/>
          </p:nvPr>
        </p:nvSpPr>
        <p:spPr>
          <a:xfrm>
            <a:off x="311700" y="924000"/>
            <a:ext cx="4883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Verdana"/>
                <a:ea typeface="Verdana"/>
                <a:cs typeface="Verdana"/>
                <a:sym typeface="Verdana"/>
              </a:rPr>
              <a:t>You can find users and test anywhere</a:t>
            </a:r>
            <a:r>
              <a:rPr lang="en">
                <a:latin typeface="Verdana"/>
                <a:ea typeface="Verdana"/>
                <a:cs typeface="Verdana"/>
                <a:sym typeface="Verdana"/>
              </a:rPr>
              <a:t>. </a:t>
            </a:r>
            <a:endParaRPr>
              <a:latin typeface="Verdana"/>
              <a:ea typeface="Verdana"/>
              <a:cs typeface="Verdana"/>
              <a:sym typeface="Verdana"/>
            </a:endParaRPr>
          </a:p>
        </p:txBody>
      </p:sp>
      <p:pic>
        <p:nvPicPr>
          <p:cNvPr id="148" name="Google Shape;148;p23"/>
          <p:cNvPicPr preferRelativeResize="0"/>
          <p:nvPr/>
        </p:nvPicPr>
        <p:blipFill>
          <a:blip r:embed="rId3">
            <a:alphaModFix/>
          </a:blip>
          <a:stretch>
            <a:fillRect/>
          </a:stretch>
        </p:blipFill>
        <p:spPr>
          <a:xfrm>
            <a:off x="4876800" y="1240913"/>
            <a:ext cx="4267200" cy="266166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pic>
        <p:nvPicPr>
          <p:cNvPr id="153" name="Google Shape;153;p24"/>
          <p:cNvPicPr preferRelativeResize="0"/>
          <p:nvPr/>
        </p:nvPicPr>
        <p:blipFill>
          <a:blip r:embed="rId3">
            <a:alphaModFix/>
          </a:blip>
          <a:stretch>
            <a:fillRect/>
          </a:stretch>
        </p:blipFill>
        <p:spPr>
          <a:xfrm>
            <a:off x="3433800" y="924000"/>
            <a:ext cx="6942162" cy="3644626"/>
          </a:xfrm>
          <a:prstGeom prst="rect">
            <a:avLst/>
          </a:prstGeom>
          <a:noFill/>
          <a:ln>
            <a:noFill/>
          </a:ln>
        </p:spPr>
      </p:pic>
      <p:sp>
        <p:nvSpPr>
          <p:cNvPr id="154" name="Google Shape;15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C0000"/>
                </a:solidFill>
                <a:latin typeface="Verdana"/>
                <a:ea typeface="Verdana"/>
                <a:cs typeface="Verdana"/>
                <a:sym typeface="Verdana"/>
              </a:rPr>
              <a:t>11.</a:t>
            </a:r>
            <a:endParaRPr>
              <a:solidFill>
                <a:srgbClr val="CC0000"/>
              </a:solidFill>
              <a:latin typeface="Verdana"/>
              <a:ea typeface="Verdana"/>
              <a:cs typeface="Verdana"/>
              <a:sym typeface="Verdana"/>
            </a:endParaRPr>
          </a:p>
        </p:txBody>
      </p:sp>
      <p:sp>
        <p:nvSpPr>
          <p:cNvPr id="155" name="Google Shape;155;p24"/>
          <p:cNvSpPr txBox="1"/>
          <p:nvPr>
            <p:ph idx="1" type="body"/>
          </p:nvPr>
        </p:nvSpPr>
        <p:spPr>
          <a:xfrm>
            <a:off x="311700" y="2093025"/>
            <a:ext cx="4260300" cy="247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Document your processes, share your sources, illustrate your design decisions, post your prototypes!</a:t>
            </a:r>
            <a:endParaRPr/>
          </a:p>
          <a:p>
            <a:pPr indent="0" lvl="0" marL="0" rtl="0" algn="l">
              <a:spcBef>
                <a:spcPts val="1600"/>
              </a:spcBef>
              <a:spcAft>
                <a:spcPts val="1600"/>
              </a:spcAft>
              <a:buNone/>
            </a:pPr>
            <a:r>
              <a:rPr lang="en"/>
              <a:t>This will help you gather feedback on your designs, help your peers make better, faster decisions, reduce the burden of findability and tell a great story.</a:t>
            </a:r>
            <a:endParaRPr/>
          </a:p>
        </p:txBody>
      </p:sp>
      <p:sp>
        <p:nvSpPr>
          <p:cNvPr id="156" name="Google Shape;156;p24"/>
          <p:cNvSpPr txBox="1"/>
          <p:nvPr>
            <p:ph type="title"/>
          </p:nvPr>
        </p:nvSpPr>
        <p:spPr>
          <a:xfrm>
            <a:off x="311700" y="924000"/>
            <a:ext cx="4883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latin typeface="Verdana"/>
                <a:ea typeface="Verdana"/>
                <a:cs typeface="Verdana"/>
                <a:sym typeface="Verdana"/>
              </a:rPr>
              <a:t>Share your work!</a:t>
            </a:r>
            <a:endParaRPr>
              <a:latin typeface="Verdana"/>
              <a:ea typeface="Verdana"/>
              <a:cs typeface="Verdana"/>
              <a:sym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60" name="Shape 160"/>
        <p:cNvGrpSpPr/>
        <p:nvPr/>
      </p:nvGrpSpPr>
      <p:grpSpPr>
        <a:xfrm>
          <a:off x="0" y="0"/>
          <a:ext cx="0" cy="0"/>
          <a:chOff x="0" y="0"/>
          <a:chExt cx="0" cy="0"/>
        </a:xfrm>
      </p:grpSpPr>
      <p:sp>
        <p:nvSpPr>
          <p:cNvPr id="161" name="Google Shape;161;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C0000"/>
                </a:solidFill>
                <a:latin typeface="Verdana"/>
                <a:ea typeface="Verdana"/>
                <a:cs typeface="Verdana"/>
                <a:sym typeface="Verdana"/>
              </a:rPr>
              <a:t>12</a:t>
            </a:r>
            <a:r>
              <a:rPr lang="en">
                <a:solidFill>
                  <a:srgbClr val="CC0000"/>
                </a:solidFill>
                <a:latin typeface="Verdana"/>
                <a:ea typeface="Verdana"/>
                <a:cs typeface="Verdana"/>
                <a:sym typeface="Verdana"/>
              </a:rPr>
              <a:t>.</a:t>
            </a:r>
            <a:endParaRPr>
              <a:solidFill>
                <a:srgbClr val="CC0000"/>
              </a:solidFill>
              <a:latin typeface="Verdana"/>
              <a:ea typeface="Verdana"/>
              <a:cs typeface="Verdana"/>
              <a:sym typeface="Verdana"/>
            </a:endParaRPr>
          </a:p>
        </p:txBody>
      </p:sp>
      <p:sp>
        <p:nvSpPr>
          <p:cNvPr id="162" name="Google Shape;162;p25"/>
          <p:cNvSpPr txBox="1"/>
          <p:nvPr>
            <p:ph idx="1" type="body"/>
          </p:nvPr>
        </p:nvSpPr>
        <p:spPr>
          <a:xfrm>
            <a:off x="311700" y="2093025"/>
            <a:ext cx="4260300" cy="247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Government of Canada is changing and digital design is changing (even though it may feel like it just got started).</a:t>
            </a:r>
            <a:endParaRPr/>
          </a:p>
          <a:p>
            <a:pPr indent="0" lvl="0" marL="0" rtl="0" algn="l">
              <a:spcBef>
                <a:spcPts val="1600"/>
              </a:spcBef>
              <a:spcAft>
                <a:spcPts val="0"/>
              </a:spcAft>
              <a:buNone/>
            </a:pPr>
            <a:r>
              <a:rPr lang="en">
                <a:latin typeface="Verdana"/>
                <a:ea typeface="Verdana"/>
                <a:cs typeface="Verdana"/>
                <a:sym typeface="Verdana"/>
              </a:rPr>
              <a:t>The future of GCDigital is   </a:t>
            </a:r>
            <a:endParaRPr>
              <a:latin typeface="Verdana"/>
              <a:ea typeface="Verdana"/>
              <a:cs typeface="Verdana"/>
              <a:sym typeface="Verdana"/>
            </a:endParaRPr>
          </a:p>
          <a:p>
            <a:pPr indent="0" lvl="0" marL="0" rtl="0" algn="l">
              <a:spcBef>
                <a:spcPts val="1600"/>
              </a:spcBef>
              <a:spcAft>
                <a:spcPts val="0"/>
              </a:spcAft>
              <a:buNone/>
            </a:pPr>
            <a:r>
              <a:rPr lang="en">
                <a:latin typeface="Verdana"/>
                <a:ea typeface="Verdana"/>
                <a:cs typeface="Verdana"/>
                <a:sym typeface="Verdana"/>
              </a:rPr>
              <a:t>Digital design 	   Agile. </a:t>
            </a:r>
            <a:endParaRPr>
              <a:latin typeface="Verdana"/>
              <a:ea typeface="Verdana"/>
              <a:cs typeface="Verdana"/>
              <a:sym typeface="Verdana"/>
            </a:endParaRPr>
          </a:p>
          <a:p>
            <a:pPr indent="0" lvl="0" marL="0" rtl="0" algn="l">
              <a:spcBef>
                <a:spcPts val="1600"/>
              </a:spcBef>
              <a:spcAft>
                <a:spcPts val="1600"/>
              </a:spcAft>
              <a:buClr>
                <a:srgbClr val="000000"/>
              </a:buClr>
              <a:buSzPts val="1100"/>
              <a:buFont typeface="Arial"/>
              <a:buNone/>
            </a:pPr>
            <a:r>
              <a:t/>
            </a:r>
            <a:endParaRPr/>
          </a:p>
        </p:txBody>
      </p:sp>
      <p:sp>
        <p:nvSpPr>
          <p:cNvPr id="163" name="Google Shape;163;p25"/>
          <p:cNvSpPr txBox="1"/>
          <p:nvPr>
            <p:ph type="title"/>
          </p:nvPr>
        </p:nvSpPr>
        <p:spPr>
          <a:xfrm>
            <a:off x="311700" y="924000"/>
            <a:ext cx="4883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Verdana"/>
                <a:ea typeface="Verdana"/>
                <a:cs typeface="Verdana"/>
                <a:sym typeface="Verdana"/>
              </a:rPr>
              <a:t>Loosen up your traditional design processes.</a:t>
            </a:r>
            <a:endParaRPr>
              <a:latin typeface="Verdana"/>
              <a:ea typeface="Verdana"/>
              <a:cs typeface="Verdana"/>
              <a:sym typeface="Verdana"/>
            </a:endParaRPr>
          </a:p>
        </p:txBody>
      </p:sp>
      <p:sp>
        <p:nvSpPr>
          <p:cNvPr id="164" name="Google Shape;164;p25"/>
          <p:cNvSpPr/>
          <p:nvPr/>
        </p:nvSpPr>
        <p:spPr>
          <a:xfrm>
            <a:off x="2011700" y="4110050"/>
            <a:ext cx="430500" cy="385200"/>
          </a:xfrm>
          <a:prstGeom prst="heart">
            <a:avLst/>
          </a:prstGeom>
          <a:solidFill>
            <a:srgbClr val="CC0000"/>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5" name="Google Shape;165;p25"/>
          <p:cNvPicPr preferRelativeResize="0"/>
          <p:nvPr/>
        </p:nvPicPr>
        <p:blipFill>
          <a:blip r:embed="rId3">
            <a:alphaModFix/>
          </a:blip>
          <a:stretch>
            <a:fillRect/>
          </a:stretch>
        </p:blipFill>
        <p:spPr>
          <a:xfrm>
            <a:off x="5567733" y="1597525"/>
            <a:ext cx="3576266" cy="26821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pic>
        <p:nvPicPr>
          <p:cNvPr id="170" name="Google Shape;170;p26"/>
          <p:cNvPicPr preferRelativeResize="0"/>
          <p:nvPr/>
        </p:nvPicPr>
        <p:blipFill>
          <a:blip r:embed="rId3">
            <a:alphaModFix/>
          </a:blip>
          <a:stretch>
            <a:fillRect/>
          </a:stretch>
        </p:blipFill>
        <p:spPr>
          <a:xfrm>
            <a:off x="4305725" y="267175"/>
            <a:ext cx="5143500" cy="5143500"/>
          </a:xfrm>
          <a:prstGeom prst="rect">
            <a:avLst/>
          </a:prstGeom>
          <a:noFill/>
          <a:ln>
            <a:noFill/>
          </a:ln>
        </p:spPr>
      </p:pic>
      <p:sp>
        <p:nvSpPr>
          <p:cNvPr id="171" name="Google Shape;171;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C0000"/>
                </a:solidFill>
                <a:latin typeface="Verdana"/>
                <a:ea typeface="Verdana"/>
                <a:cs typeface="Verdana"/>
                <a:sym typeface="Verdana"/>
              </a:rPr>
              <a:t>13</a:t>
            </a:r>
            <a:r>
              <a:rPr lang="en">
                <a:solidFill>
                  <a:srgbClr val="CC0000"/>
                </a:solidFill>
                <a:latin typeface="Verdana"/>
                <a:ea typeface="Verdana"/>
                <a:cs typeface="Verdana"/>
                <a:sym typeface="Verdana"/>
              </a:rPr>
              <a:t>.</a:t>
            </a:r>
            <a:endParaRPr>
              <a:solidFill>
                <a:srgbClr val="CC0000"/>
              </a:solidFill>
              <a:latin typeface="Verdana"/>
              <a:ea typeface="Verdana"/>
              <a:cs typeface="Verdana"/>
              <a:sym typeface="Verdana"/>
            </a:endParaRPr>
          </a:p>
        </p:txBody>
      </p:sp>
      <p:sp>
        <p:nvSpPr>
          <p:cNvPr id="172" name="Google Shape;172;p26"/>
          <p:cNvSpPr txBox="1"/>
          <p:nvPr>
            <p:ph idx="1" type="body"/>
          </p:nvPr>
        </p:nvSpPr>
        <p:spPr>
          <a:xfrm>
            <a:off x="311700" y="2126300"/>
            <a:ext cx="4260300" cy="247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Verdana"/>
                <a:ea typeface="Verdana"/>
                <a:cs typeface="Verdana"/>
                <a:sym typeface="Verdana"/>
              </a:rPr>
              <a:t>Designers have ethics to adhere to.</a:t>
            </a:r>
            <a:endParaRPr>
              <a:latin typeface="Verdana"/>
              <a:ea typeface="Verdana"/>
              <a:cs typeface="Verdana"/>
              <a:sym typeface="Verdana"/>
            </a:endParaRPr>
          </a:p>
          <a:p>
            <a:pPr indent="0" lvl="0" marL="0" rtl="0" algn="l">
              <a:spcBef>
                <a:spcPts val="1600"/>
              </a:spcBef>
              <a:spcAft>
                <a:spcPts val="1600"/>
              </a:spcAft>
              <a:buNone/>
            </a:pPr>
            <a:r>
              <a:rPr lang="en"/>
              <a:t>As a member of this community you have a responsibility to ensure that your powers are used for the good of the people using your things.</a:t>
            </a:r>
            <a:endParaRPr/>
          </a:p>
        </p:txBody>
      </p:sp>
      <p:sp>
        <p:nvSpPr>
          <p:cNvPr id="173" name="Google Shape;173;p26"/>
          <p:cNvSpPr txBox="1"/>
          <p:nvPr>
            <p:ph type="title"/>
          </p:nvPr>
        </p:nvSpPr>
        <p:spPr>
          <a:xfrm>
            <a:off x="311700" y="924000"/>
            <a:ext cx="4883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Verdana"/>
                <a:ea typeface="Verdana"/>
                <a:cs typeface="Verdana"/>
                <a:sym typeface="Verdana"/>
              </a:rPr>
              <a:t>Use your powers for good</a:t>
            </a:r>
            <a:r>
              <a:rPr lang="en">
                <a:latin typeface="Verdana"/>
                <a:ea typeface="Verdana"/>
                <a:cs typeface="Verdana"/>
                <a:sym typeface="Verdana"/>
              </a:rPr>
              <a:t>. </a:t>
            </a:r>
            <a:endParaRPr>
              <a:latin typeface="Verdana"/>
              <a:ea typeface="Verdana"/>
              <a:cs typeface="Verdana"/>
              <a:sym typeface="Verdan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C0000"/>
                </a:solidFill>
                <a:latin typeface="Verdana"/>
                <a:ea typeface="Verdana"/>
                <a:cs typeface="Verdana"/>
                <a:sym typeface="Verdana"/>
              </a:rPr>
              <a:t>14</a:t>
            </a:r>
            <a:r>
              <a:rPr lang="en">
                <a:solidFill>
                  <a:srgbClr val="CC0000"/>
                </a:solidFill>
                <a:latin typeface="Verdana"/>
                <a:ea typeface="Verdana"/>
                <a:cs typeface="Verdana"/>
                <a:sym typeface="Verdana"/>
              </a:rPr>
              <a:t>.</a:t>
            </a:r>
            <a:endParaRPr>
              <a:solidFill>
                <a:srgbClr val="CC0000"/>
              </a:solidFill>
              <a:latin typeface="Verdana"/>
              <a:ea typeface="Verdana"/>
              <a:cs typeface="Verdana"/>
              <a:sym typeface="Verdana"/>
            </a:endParaRPr>
          </a:p>
        </p:txBody>
      </p:sp>
      <p:sp>
        <p:nvSpPr>
          <p:cNvPr id="179" name="Google Shape;179;p27"/>
          <p:cNvSpPr txBox="1"/>
          <p:nvPr>
            <p:ph idx="1" type="body"/>
          </p:nvPr>
        </p:nvSpPr>
        <p:spPr>
          <a:xfrm>
            <a:off x="311700" y="2093025"/>
            <a:ext cx="4260300" cy="247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 matter how well researched your design is. How beautifully tight it is. How well it tests...It will never look or work exactly the same as you’d originally planned.</a:t>
            </a:r>
            <a:endParaRPr/>
          </a:p>
          <a:p>
            <a:pPr indent="0" lvl="0" marL="0" rtl="0" algn="l">
              <a:spcBef>
                <a:spcPts val="1600"/>
              </a:spcBef>
              <a:spcAft>
                <a:spcPts val="1600"/>
              </a:spcAft>
              <a:buNone/>
            </a:pPr>
            <a:r>
              <a:rPr lang="en"/>
              <a:t>To stay sane you need to be able to find one little thing to celebrate in everything you worked on that releases. </a:t>
            </a:r>
            <a:endParaRPr/>
          </a:p>
        </p:txBody>
      </p:sp>
      <p:sp>
        <p:nvSpPr>
          <p:cNvPr id="180" name="Google Shape;180;p27"/>
          <p:cNvSpPr txBox="1"/>
          <p:nvPr>
            <p:ph type="title"/>
          </p:nvPr>
        </p:nvSpPr>
        <p:spPr>
          <a:xfrm>
            <a:off x="311700" y="924000"/>
            <a:ext cx="4883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Verdana"/>
                <a:ea typeface="Verdana"/>
                <a:cs typeface="Verdana"/>
                <a:sym typeface="Verdana"/>
              </a:rPr>
              <a:t>Small wins matter</a:t>
            </a:r>
            <a:r>
              <a:rPr lang="en">
                <a:latin typeface="Verdana"/>
                <a:ea typeface="Verdana"/>
                <a:cs typeface="Verdana"/>
                <a:sym typeface="Verdana"/>
              </a:rPr>
              <a:t>. Don’t forget to celebrate them.</a:t>
            </a:r>
            <a:endParaRPr>
              <a:latin typeface="Verdana"/>
              <a:ea typeface="Verdana"/>
              <a:cs typeface="Verdana"/>
              <a:sym typeface="Verdana"/>
            </a:endParaRPr>
          </a:p>
        </p:txBody>
      </p:sp>
      <p:pic>
        <p:nvPicPr>
          <p:cNvPr id="181" name="Google Shape;181;p27">
            <a:hlinkClick r:id="rId3"/>
          </p:cNvPr>
          <p:cNvPicPr preferRelativeResize="0"/>
          <p:nvPr/>
        </p:nvPicPr>
        <p:blipFill>
          <a:blip r:embed="rId4">
            <a:alphaModFix/>
          </a:blip>
          <a:stretch>
            <a:fillRect/>
          </a:stretch>
        </p:blipFill>
        <p:spPr>
          <a:xfrm>
            <a:off x="4905575" y="2383650"/>
            <a:ext cx="4062799" cy="694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C0000"/>
                </a:solidFill>
                <a:latin typeface="Verdana"/>
                <a:ea typeface="Verdana"/>
                <a:cs typeface="Verdana"/>
                <a:sym typeface="Verdana"/>
              </a:rPr>
              <a:t>15</a:t>
            </a:r>
            <a:r>
              <a:rPr lang="en">
                <a:solidFill>
                  <a:srgbClr val="CC0000"/>
                </a:solidFill>
                <a:latin typeface="Verdana"/>
                <a:ea typeface="Verdana"/>
                <a:cs typeface="Verdana"/>
                <a:sym typeface="Verdana"/>
              </a:rPr>
              <a:t>.</a:t>
            </a:r>
            <a:endParaRPr>
              <a:solidFill>
                <a:srgbClr val="CC0000"/>
              </a:solidFill>
              <a:latin typeface="Verdana"/>
              <a:ea typeface="Verdana"/>
              <a:cs typeface="Verdana"/>
              <a:sym typeface="Verdana"/>
            </a:endParaRPr>
          </a:p>
        </p:txBody>
      </p:sp>
      <p:sp>
        <p:nvSpPr>
          <p:cNvPr id="187" name="Google Shape;187;p28"/>
          <p:cNvSpPr txBox="1"/>
          <p:nvPr>
            <p:ph idx="1" type="body"/>
          </p:nvPr>
        </p:nvSpPr>
        <p:spPr>
          <a:xfrm>
            <a:off x="311700" y="2093025"/>
            <a:ext cx="4260300" cy="247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None of this is easy, but if you remember that you are doing the important work, you will find a way forward.</a:t>
            </a:r>
            <a:endParaRPr/>
          </a:p>
          <a:p>
            <a:pPr indent="0" lvl="0" marL="0" rtl="0" algn="l">
              <a:spcBef>
                <a:spcPts val="1600"/>
              </a:spcBef>
              <a:spcAft>
                <a:spcPts val="0"/>
              </a:spcAft>
              <a:buNone/>
            </a:pPr>
            <a:r>
              <a:rPr lang="en"/>
              <a:t>Never stop exploring and stand tall! You are doing a great job.</a:t>
            </a:r>
            <a:endParaRPr/>
          </a:p>
          <a:p>
            <a:pPr indent="0" lvl="0" marL="0" rtl="0" algn="l">
              <a:spcBef>
                <a:spcPts val="1600"/>
              </a:spcBef>
              <a:spcAft>
                <a:spcPts val="1600"/>
              </a:spcAft>
              <a:buNone/>
            </a:pPr>
            <a:r>
              <a:t/>
            </a:r>
            <a:endParaRPr/>
          </a:p>
        </p:txBody>
      </p:sp>
      <p:sp>
        <p:nvSpPr>
          <p:cNvPr id="188" name="Google Shape;188;p28"/>
          <p:cNvSpPr txBox="1"/>
          <p:nvPr>
            <p:ph type="title"/>
          </p:nvPr>
        </p:nvSpPr>
        <p:spPr>
          <a:xfrm>
            <a:off x="311700" y="924000"/>
            <a:ext cx="4883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Verdana"/>
                <a:ea typeface="Verdana"/>
                <a:cs typeface="Verdana"/>
                <a:sym typeface="Verdana"/>
              </a:rPr>
              <a:t>Be curious. </a:t>
            </a:r>
            <a:r>
              <a:rPr lang="en">
                <a:latin typeface="Verdana"/>
                <a:ea typeface="Verdana"/>
                <a:cs typeface="Verdana"/>
                <a:sym typeface="Verdana"/>
              </a:rPr>
              <a:t>Be brave. </a:t>
            </a:r>
            <a:endParaRPr>
              <a:latin typeface="Verdana"/>
              <a:ea typeface="Verdana"/>
              <a:cs typeface="Verdana"/>
              <a:sym typeface="Verdana"/>
            </a:endParaRPr>
          </a:p>
        </p:txBody>
      </p:sp>
      <p:pic>
        <p:nvPicPr>
          <p:cNvPr id="189" name="Google Shape;189;p28"/>
          <p:cNvPicPr preferRelativeResize="0"/>
          <p:nvPr/>
        </p:nvPicPr>
        <p:blipFill>
          <a:blip r:embed="rId3">
            <a:alphaModFix/>
          </a:blip>
          <a:stretch>
            <a:fillRect/>
          </a:stretch>
        </p:blipFill>
        <p:spPr>
          <a:xfrm>
            <a:off x="3805175" y="969074"/>
            <a:ext cx="6057849" cy="3662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C0000"/>
                </a:solidFill>
                <a:latin typeface="Verdana"/>
                <a:ea typeface="Verdana"/>
                <a:cs typeface="Verdana"/>
                <a:sym typeface="Verdana"/>
              </a:rPr>
              <a:t>16</a:t>
            </a:r>
            <a:r>
              <a:rPr lang="en">
                <a:solidFill>
                  <a:srgbClr val="CC0000"/>
                </a:solidFill>
                <a:latin typeface="Verdana"/>
                <a:ea typeface="Verdana"/>
                <a:cs typeface="Verdana"/>
                <a:sym typeface="Verdana"/>
              </a:rPr>
              <a:t>.</a:t>
            </a:r>
            <a:endParaRPr>
              <a:solidFill>
                <a:srgbClr val="CC0000"/>
              </a:solidFill>
              <a:latin typeface="Verdana"/>
              <a:ea typeface="Verdana"/>
              <a:cs typeface="Verdana"/>
              <a:sym typeface="Verdana"/>
            </a:endParaRPr>
          </a:p>
        </p:txBody>
      </p:sp>
      <p:sp>
        <p:nvSpPr>
          <p:cNvPr id="195" name="Google Shape;195;p29"/>
          <p:cNvSpPr txBox="1"/>
          <p:nvPr>
            <p:ph type="title"/>
          </p:nvPr>
        </p:nvSpPr>
        <p:spPr>
          <a:xfrm>
            <a:off x="311700" y="924000"/>
            <a:ext cx="8260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Verdana"/>
                <a:ea typeface="Verdana"/>
                <a:cs typeface="Verdana"/>
                <a:sym typeface="Verdana"/>
              </a:rPr>
              <a:t>You know you have succeeded when they say...</a:t>
            </a:r>
            <a:r>
              <a:rPr b="1" i="1" lang="en" sz="4800">
                <a:latin typeface="Verdana"/>
                <a:ea typeface="Verdana"/>
                <a:cs typeface="Verdana"/>
                <a:sym typeface="Verdana"/>
              </a:rPr>
              <a:t>"That's it???"</a:t>
            </a:r>
            <a:endParaRPr b="1" i="1" sz="4800">
              <a:latin typeface="Verdana"/>
              <a:ea typeface="Verdana"/>
              <a:cs typeface="Verdana"/>
              <a:sym typeface="Verdana"/>
            </a:endParaRPr>
          </a:p>
          <a:p>
            <a:pPr indent="0" lvl="0" marL="0" rtl="0" algn="l">
              <a:spcBef>
                <a:spcPts val="0"/>
              </a:spcBef>
              <a:spcAft>
                <a:spcPts val="0"/>
              </a:spcAft>
              <a:buNone/>
            </a:pPr>
            <a:r>
              <a:rPr lang="en">
                <a:latin typeface="Verdana"/>
                <a:ea typeface="Verdana"/>
                <a:cs typeface="Verdana"/>
                <a:sym typeface="Verdana"/>
              </a:rPr>
              <a:t> </a:t>
            </a:r>
            <a:endParaRPr>
              <a:latin typeface="Verdana"/>
              <a:ea typeface="Verdana"/>
              <a:cs typeface="Verdana"/>
              <a:sym typeface="Verdana"/>
            </a:endParaRPr>
          </a:p>
        </p:txBody>
      </p:sp>
      <p:sp>
        <p:nvSpPr>
          <p:cNvPr id="196" name="Google Shape;196;p29"/>
          <p:cNvSpPr txBox="1"/>
          <p:nvPr/>
        </p:nvSpPr>
        <p:spPr>
          <a:xfrm>
            <a:off x="624450" y="2782825"/>
            <a:ext cx="7940100" cy="3000000"/>
          </a:xfrm>
          <a:prstGeom prst="rect">
            <a:avLst/>
          </a:prstGeom>
          <a:noFill/>
          <a:ln>
            <a:noFill/>
          </a:ln>
        </p:spPr>
        <p:txBody>
          <a:bodyPr anchorCtr="0" anchor="t" bIns="91425" lIns="91425" spcFirstLastPara="1" rIns="91425" wrap="square" tIns="91425">
            <a:noAutofit/>
          </a:bodyPr>
          <a:lstStyle/>
          <a:p>
            <a:pPr indent="0" lvl="0" marL="0" rtl="0" algn="ctr">
              <a:lnSpc>
                <a:spcPct val="112500"/>
              </a:lnSpc>
              <a:spcBef>
                <a:spcPts val="0"/>
              </a:spcBef>
              <a:spcAft>
                <a:spcPts val="0"/>
              </a:spcAft>
              <a:buNone/>
            </a:pPr>
            <a:r>
              <a:rPr b="1" lang="en" sz="9600">
                <a:solidFill>
                  <a:schemeClr val="dk1"/>
                </a:solidFill>
                <a:latin typeface="Georgia"/>
                <a:ea typeface="Georgia"/>
                <a:cs typeface="Georgia"/>
                <a:sym typeface="Georgia"/>
              </a:rPr>
              <a:t>¯\_(ツ)_/¯</a:t>
            </a:r>
            <a:endParaRPr b="1" sz="9600">
              <a:solidFill>
                <a:schemeClr val="dk1"/>
              </a:solidFill>
              <a:latin typeface="Georgia"/>
              <a:ea typeface="Georgia"/>
              <a:cs typeface="Georgia"/>
              <a:sym typeface="Georgi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C0000"/>
                </a:solidFill>
                <a:latin typeface="Verdana"/>
                <a:ea typeface="Verdana"/>
                <a:cs typeface="Verdana"/>
                <a:sym typeface="Verdana"/>
              </a:rPr>
              <a:t>Bonus!</a:t>
            </a:r>
            <a:endParaRPr>
              <a:solidFill>
                <a:srgbClr val="CC0000"/>
              </a:solidFill>
              <a:latin typeface="Verdana"/>
              <a:ea typeface="Verdana"/>
              <a:cs typeface="Verdana"/>
              <a:sym typeface="Verdana"/>
            </a:endParaRPr>
          </a:p>
        </p:txBody>
      </p:sp>
      <p:sp>
        <p:nvSpPr>
          <p:cNvPr id="202" name="Google Shape;202;p30"/>
          <p:cNvSpPr txBox="1"/>
          <p:nvPr>
            <p:ph idx="1" type="body"/>
          </p:nvPr>
        </p:nvSpPr>
        <p:spPr>
          <a:xfrm>
            <a:off x="311700" y="2093025"/>
            <a:ext cx="4260300" cy="247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got our inspiration for this presentation from George Lois’ book: Damn good advice for people with Talent. </a:t>
            </a:r>
            <a:endParaRPr/>
          </a:p>
          <a:p>
            <a:pPr indent="0" lvl="0" marL="0" rtl="0" algn="l">
              <a:spcBef>
                <a:spcPts val="1600"/>
              </a:spcBef>
              <a:spcAft>
                <a:spcPts val="1600"/>
              </a:spcAft>
              <a:buNone/>
            </a:pPr>
            <a:r>
              <a:rPr lang="en"/>
              <a:t>You should get the book. It’s awesome!</a:t>
            </a:r>
            <a:endParaRPr/>
          </a:p>
        </p:txBody>
      </p:sp>
      <p:sp>
        <p:nvSpPr>
          <p:cNvPr id="203" name="Google Shape;203;p30"/>
          <p:cNvSpPr txBox="1"/>
          <p:nvPr>
            <p:ph type="title"/>
          </p:nvPr>
        </p:nvSpPr>
        <p:spPr>
          <a:xfrm>
            <a:off x="311700" y="924000"/>
            <a:ext cx="4260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Verdana"/>
                <a:ea typeface="Verdana"/>
                <a:cs typeface="Verdana"/>
                <a:sym typeface="Verdana"/>
              </a:rPr>
              <a:t>When you feel stuck, pick up a book ;)</a:t>
            </a:r>
            <a:endParaRPr>
              <a:latin typeface="Verdana"/>
              <a:ea typeface="Verdana"/>
              <a:cs typeface="Verdana"/>
              <a:sym typeface="Verdana"/>
            </a:endParaRPr>
          </a:p>
        </p:txBody>
      </p:sp>
      <p:pic>
        <p:nvPicPr>
          <p:cNvPr id="204" name="Google Shape;204;p30"/>
          <p:cNvPicPr preferRelativeResize="0"/>
          <p:nvPr/>
        </p:nvPicPr>
        <p:blipFill>
          <a:blip r:embed="rId3">
            <a:alphaModFix/>
          </a:blip>
          <a:stretch>
            <a:fillRect/>
          </a:stretch>
        </p:blipFill>
        <p:spPr>
          <a:xfrm>
            <a:off x="5486400" y="0"/>
            <a:ext cx="3665482" cy="51435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C0000"/>
                </a:solidFill>
                <a:latin typeface="Verdana"/>
                <a:ea typeface="Verdana"/>
                <a:cs typeface="Verdana"/>
                <a:sym typeface="Verdana"/>
              </a:rPr>
              <a:t>1.</a:t>
            </a:r>
            <a:endParaRPr>
              <a:solidFill>
                <a:srgbClr val="CC0000"/>
              </a:solidFill>
              <a:latin typeface="Verdana"/>
              <a:ea typeface="Verdana"/>
              <a:cs typeface="Verdana"/>
              <a:sym typeface="Verdana"/>
            </a:endParaRPr>
          </a:p>
        </p:txBody>
      </p:sp>
      <p:sp>
        <p:nvSpPr>
          <p:cNvPr id="63" name="Google Shape;63;p14"/>
          <p:cNvSpPr txBox="1"/>
          <p:nvPr>
            <p:ph idx="1" type="body"/>
          </p:nvPr>
        </p:nvSpPr>
        <p:spPr>
          <a:xfrm>
            <a:off x="311700" y="2093025"/>
            <a:ext cx="4260300" cy="2475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Welcome to a wonderful world!</a:t>
            </a:r>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1600"/>
              </a:spcAft>
              <a:buNone/>
            </a:pPr>
            <a:r>
              <a:rPr lang="en"/>
              <a:t>The problems you will work on are some of the most complicated in the digital design field. If you can contribute to solving them, the impact will be felt all over the country, the world.</a:t>
            </a:r>
            <a:endParaRPr/>
          </a:p>
        </p:txBody>
      </p:sp>
      <p:sp>
        <p:nvSpPr>
          <p:cNvPr id="64" name="Google Shape;64;p14"/>
          <p:cNvSpPr txBox="1"/>
          <p:nvPr>
            <p:ph type="title"/>
          </p:nvPr>
        </p:nvSpPr>
        <p:spPr>
          <a:xfrm>
            <a:off x="311700" y="924000"/>
            <a:ext cx="4260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Verdana"/>
                <a:ea typeface="Verdana"/>
                <a:cs typeface="Verdana"/>
                <a:sym typeface="Verdana"/>
              </a:rPr>
              <a:t>Remember: you are doing important work.</a:t>
            </a:r>
            <a:endParaRPr>
              <a:latin typeface="Verdana"/>
              <a:ea typeface="Verdana"/>
              <a:cs typeface="Verdana"/>
              <a:sym typeface="Verdana"/>
            </a:endParaRPr>
          </a:p>
        </p:txBody>
      </p:sp>
      <p:pic>
        <p:nvPicPr>
          <p:cNvPr id="65" name="Google Shape;65;p14"/>
          <p:cNvPicPr preferRelativeResize="0"/>
          <p:nvPr/>
        </p:nvPicPr>
        <p:blipFill>
          <a:blip r:embed="rId3">
            <a:alphaModFix/>
          </a:blip>
          <a:stretch>
            <a:fillRect/>
          </a:stretch>
        </p:blipFill>
        <p:spPr>
          <a:xfrm>
            <a:off x="5394237" y="0"/>
            <a:ext cx="3749763"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pic>
        <p:nvPicPr>
          <p:cNvPr id="70" name="Google Shape;70;p15"/>
          <p:cNvPicPr preferRelativeResize="0"/>
          <p:nvPr/>
        </p:nvPicPr>
        <p:blipFill rotWithShape="1">
          <a:blip r:embed="rId3">
            <a:alphaModFix/>
          </a:blip>
          <a:srcRect b="0" l="6676" r="30335" t="0"/>
          <a:stretch/>
        </p:blipFill>
        <p:spPr>
          <a:xfrm>
            <a:off x="5186625" y="474825"/>
            <a:ext cx="3957375" cy="4193850"/>
          </a:xfrm>
          <a:prstGeom prst="rect">
            <a:avLst/>
          </a:prstGeom>
          <a:noFill/>
          <a:ln>
            <a:noFill/>
          </a:ln>
        </p:spPr>
      </p:pic>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C0000"/>
                </a:solidFill>
                <a:latin typeface="Verdana"/>
                <a:ea typeface="Verdana"/>
                <a:cs typeface="Verdana"/>
                <a:sym typeface="Verdana"/>
              </a:rPr>
              <a:t>2</a:t>
            </a:r>
            <a:r>
              <a:rPr lang="en">
                <a:solidFill>
                  <a:srgbClr val="CC0000"/>
                </a:solidFill>
                <a:latin typeface="Verdana"/>
                <a:ea typeface="Verdana"/>
                <a:cs typeface="Verdana"/>
                <a:sym typeface="Verdana"/>
              </a:rPr>
              <a:t>.</a:t>
            </a:r>
            <a:endParaRPr>
              <a:solidFill>
                <a:srgbClr val="CC0000"/>
              </a:solidFill>
              <a:latin typeface="Verdana"/>
              <a:ea typeface="Verdana"/>
              <a:cs typeface="Verdana"/>
              <a:sym typeface="Verdana"/>
            </a:endParaRPr>
          </a:p>
        </p:txBody>
      </p:sp>
      <p:sp>
        <p:nvSpPr>
          <p:cNvPr id="72" name="Google Shape;72;p15"/>
          <p:cNvSpPr txBox="1"/>
          <p:nvPr>
            <p:ph idx="1" type="body"/>
          </p:nvPr>
        </p:nvSpPr>
        <p:spPr>
          <a:xfrm>
            <a:off x="311700" y="2093025"/>
            <a:ext cx="4875000" cy="247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rPr>
              <a:t>You are not alone. </a:t>
            </a:r>
            <a:endParaRPr>
              <a:solidFill>
                <a:srgbClr val="434343"/>
              </a:solidFill>
            </a:endParaRPr>
          </a:p>
          <a:p>
            <a:pPr indent="0" lvl="0" marL="0" rtl="0" algn="l">
              <a:spcBef>
                <a:spcPts val="1600"/>
              </a:spcBef>
              <a:spcAft>
                <a:spcPts val="0"/>
              </a:spcAft>
              <a:buNone/>
            </a:pPr>
            <a:r>
              <a:rPr lang="en">
                <a:solidFill>
                  <a:srgbClr val="434343"/>
                </a:solidFill>
              </a:rPr>
              <a:t>Digital design in the Government of Canada can be...a little out of the ordinary, which can feel very lonely at times. But, t</a:t>
            </a:r>
            <a:r>
              <a:rPr lang="en">
                <a:solidFill>
                  <a:srgbClr val="434343"/>
                </a:solidFill>
              </a:rPr>
              <a:t>here are </a:t>
            </a:r>
            <a:r>
              <a:rPr lang="en">
                <a:solidFill>
                  <a:srgbClr val="434343"/>
                </a:solidFill>
              </a:rPr>
              <a:t>great people all over the GC to support you! </a:t>
            </a:r>
            <a:endParaRPr>
              <a:solidFill>
                <a:srgbClr val="434343"/>
              </a:solidFill>
            </a:endParaRPr>
          </a:p>
          <a:p>
            <a:pPr indent="0" lvl="0" marL="0" rtl="0" algn="l">
              <a:spcBef>
                <a:spcPts val="1600"/>
              </a:spcBef>
              <a:spcAft>
                <a:spcPts val="0"/>
              </a:spcAft>
              <a:buNone/>
            </a:pPr>
            <a:r>
              <a:rPr lang="en">
                <a:solidFill>
                  <a:srgbClr val="434343"/>
                </a:solidFill>
              </a:rPr>
              <a:t>Join the GC UX network, attend and A11y meet-up, reach out and grow!</a:t>
            </a:r>
            <a:endParaRPr>
              <a:solidFill>
                <a:srgbClr val="434343"/>
              </a:solidFill>
            </a:endParaRPr>
          </a:p>
          <a:p>
            <a:pPr indent="0" lvl="0" marL="0" rtl="0" algn="l">
              <a:spcBef>
                <a:spcPts val="1600"/>
              </a:spcBef>
              <a:spcAft>
                <a:spcPts val="1600"/>
              </a:spcAft>
              <a:buNone/>
            </a:pPr>
            <a:r>
              <a:t/>
            </a:r>
            <a:endParaRPr>
              <a:solidFill>
                <a:srgbClr val="434343"/>
              </a:solidFill>
            </a:endParaRPr>
          </a:p>
        </p:txBody>
      </p:sp>
      <p:sp>
        <p:nvSpPr>
          <p:cNvPr id="73" name="Google Shape;73;p15"/>
          <p:cNvSpPr txBox="1"/>
          <p:nvPr>
            <p:ph type="title"/>
          </p:nvPr>
        </p:nvSpPr>
        <p:spPr>
          <a:xfrm>
            <a:off x="311700" y="924000"/>
            <a:ext cx="4260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latin typeface="Verdana"/>
                <a:ea typeface="Verdana"/>
                <a:cs typeface="Verdana"/>
                <a:sym typeface="Verdana"/>
              </a:rPr>
              <a:t>Reach out and meet your community. </a:t>
            </a:r>
            <a:r>
              <a:rPr lang="en">
                <a:latin typeface="Verdana"/>
                <a:ea typeface="Verdana"/>
                <a:cs typeface="Verdana"/>
                <a:sym typeface="Verdana"/>
              </a:rPr>
              <a:t> </a:t>
            </a:r>
            <a:endParaRPr>
              <a:latin typeface="Verdana"/>
              <a:ea typeface="Verdana"/>
              <a:cs typeface="Verdana"/>
              <a:sym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C0000"/>
                </a:solidFill>
                <a:latin typeface="Verdana"/>
                <a:ea typeface="Verdana"/>
                <a:cs typeface="Verdana"/>
                <a:sym typeface="Verdana"/>
              </a:rPr>
              <a:t>3.</a:t>
            </a:r>
            <a:endParaRPr>
              <a:solidFill>
                <a:srgbClr val="CC0000"/>
              </a:solidFill>
              <a:latin typeface="Verdana"/>
              <a:ea typeface="Verdana"/>
              <a:cs typeface="Verdana"/>
              <a:sym typeface="Verdana"/>
            </a:endParaRPr>
          </a:p>
          <a:p>
            <a:pPr indent="0" lvl="0" marL="0" rtl="0" algn="l">
              <a:spcBef>
                <a:spcPts val="0"/>
              </a:spcBef>
              <a:spcAft>
                <a:spcPts val="0"/>
              </a:spcAft>
              <a:buNone/>
            </a:pPr>
            <a:r>
              <a:rPr lang="en"/>
              <a:t>A Perspective</a:t>
            </a:r>
            <a:endParaRPr/>
          </a:p>
        </p:txBody>
      </p:sp>
      <p:sp>
        <p:nvSpPr>
          <p:cNvPr id="79" name="Google Shape;79;p16"/>
          <p:cNvSpPr txBox="1"/>
          <p:nvPr>
            <p:ph idx="1" type="body"/>
          </p:nvPr>
        </p:nvSpPr>
        <p:spPr>
          <a:xfrm>
            <a:off x="311700" y="14572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highlight>
                  <a:srgbClr val="FFFF00"/>
                </a:highlight>
              </a:rPr>
              <a:t>In the private sector, the pressure for restructuring and renewal has come from increased competitiveness</a:t>
            </a:r>
            <a:r>
              <a:rPr lang="en" sz="1200"/>
              <a:t> and the unforgiving nature of high costs. Many argue that </a:t>
            </a:r>
            <a:r>
              <a:rPr b="1" lang="en" sz="1200">
                <a:highlight>
                  <a:srgbClr val="FFFF00"/>
                </a:highlight>
              </a:rPr>
              <a:t>consumers have become more demanding as they look for better service</a:t>
            </a:r>
            <a:r>
              <a:rPr lang="en" sz="1200"/>
              <a:t> and quality at a lower price.</a:t>
            </a:r>
            <a:endParaRPr sz="1200"/>
          </a:p>
          <a:p>
            <a:pPr indent="0" lvl="0" marL="0" rtl="0" algn="l">
              <a:spcBef>
                <a:spcPts val="1600"/>
              </a:spcBef>
              <a:spcAft>
                <a:spcPts val="1600"/>
              </a:spcAft>
              <a:buNone/>
            </a:pPr>
            <a:r>
              <a:rPr b="1" lang="en" sz="1200">
                <a:highlight>
                  <a:srgbClr val="FFFF00"/>
                </a:highlight>
              </a:rPr>
              <a:t>For governments, the pressure is for better service</a:t>
            </a:r>
            <a:r>
              <a:rPr b="1" lang="en" sz="1200"/>
              <a:t> </a:t>
            </a:r>
            <a:r>
              <a:rPr lang="en" sz="1200"/>
              <a:t>in the face of reduced revenues and mounting debt. </a:t>
            </a:r>
            <a:r>
              <a:rPr b="1" lang="en" sz="1200">
                <a:highlight>
                  <a:srgbClr val="FFFF00"/>
                </a:highlight>
              </a:rPr>
              <a:t>Many consumers of government services appear to have lost their tolerance for bureaucracies. They feel they receive better service from banks</a:t>
            </a:r>
            <a:r>
              <a:rPr lang="en" sz="1200"/>
              <a:t>, car rental companies, even supermarkets, </a:t>
            </a:r>
            <a:r>
              <a:rPr b="1" lang="en" sz="1200">
                <a:highlight>
                  <a:srgbClr val="FFFF00"/>
                </a:highlight>
              </a:rPr>
              <a:t>which have transformed business with innovative information technology.</a:t>
            </a:r>
            <a:r>
              <a:rPr lang="en" sz="1200">
                <a:highlight>
                  <a:srgbClr val="FFFF00"/>
                </a:highlight>
              </a:rPr>
              <a:t> </a:t>
            </a:r>
            <a:r>
              <a:rPr b="1" lang="en" sz="1200">
                <a:highlight>
                  <a:srgbClr val="FFFF00"/>
                </a:highlight>
              </a:rPr>
              <a:t>The government increasingly appears to be out of date</a:t>
            </a:r>
            <a:r>
              <a:rPr lang="en" sz="1200">
                <a:highlight>
                  <a:srgbClr val="FFFF00"/>
                </a:highlight>
              </a:rPr>
              <a:t>. </a:t>
            </a:r>
            <a:r>
              <a:rPr lang="en" sz="1200"/>
              <a:t>Many want to know why they have to spend their precious time finding answers to their questions, after being bounced from department to department, when sometimes (not always) it is easier to get satisfaction from customer-hungry private companies.</a:t>
            </a:r>
            <a:br>
              <a:rPr lang="en" sz="1200"/>
            </a:br>
            <a:br>
              <a:rPr lang="en" sz="1200"/>
            </a:br>
            <a:r>
              <a:rPr i="1" lang="en" sz="1200"/>
              <a:t>"Why do I have to call so many places? Why do I have to wait so long? Why can't they solve my problem right here, right now?"</a:t>
            </a:r>
            <a:br>
              <a:rPr lang="en" sz="1200"/>
            </a:br>
            <a:br>
              <a:rPr lang="en" sz="1200"/>
            </a:br>
            <a:r>
              <a:rPr b="1" lang="en" sz="1200">
                <a:highlight>
                  <a:srgbClr val="FFFF00"/>
                </a:highlight>
              </a:rPr>
              <a:t>These are questions that governments must take seriously. Government must re-invent itself, as other institutions have had to do to survive. Government must fundamentally improve the way it administers its business and delivers its services.</a:t>
            </a:r>
            <a:endParaRPr b="1" sz="1200">
              <a:highlight>
                <a:srgbClr val="FFFF00"/>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C0000"/>
                </a:solidFill>
                <a:latin typeface="Verdana"/>
                <a:ea typeface="Verdana"/>
                <a:cs typeface="Verdana"/>
                <a:sym typeface="Verdana"/>
              </a:rPr>
              <a:t>4</a:t>
            </a:r>
            <a:r>
              <a:rPr lang="en">
                <a:solidFill>
                  <a:srgbClr val="CC0000"/>
                </a:solidFill>
                <a:latin typeface="Verdana"/>
                <a:ea typeface="Verdana"/>
                <a:cs typeface="Verdana"/>
                <a:sym typeface="Verdana"/>
              </a:rPr>
              <a:t>.</a:t>
            </a:r>
            <a:endParaRPr>
              <a:solidFill>
                <a:srgbClr val="CC0000"/>
              </a:solidFill>
              <a:latin typeface="Verdana"/>
              <a:ea typeface="Verdana"/>
              <a:cs typeface="Verdana"/>
              <a:sym typeface="Verdana"/>
            </a:endParaRPr>
          </a:p>
        </p:txBody>
      </p:sp>
      <p:sp>
        <p:nvSpPr>
          <p:cNvPr id="85" name="Google Shape;85;p17"/>
          <p:cNvSpPr txBox="1"/>
          <p:nvPr>
            <p:ph idx="1" type="body"/>
          </p:nvPr>
        </p:nvSpPr>
        <p:spPr>
          <a:xfrm>
            <a:off x="311700" y="2093025"/>
            <a:ext cx="4260300" cy="247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History repeats </a:t>
            </a:r>
            <a:r>
              <a:rPr lang="en"/>
              <a:t>itself</a:t>
            </a:r>
            <a:r>
              <a:rPr lang="en"/>
              <a:t>. </a:t>
            </a:r>
            <a:endParaRPr/>
          </a:p>
          <a:p>
            <a:pPr indent="0" lvl="0" marL="0" rtl="0" algn="l">
              <a:spcBef>
                <a:spcPts val="1600"/>
              </a:spcBef>
              <a:spcAft>
                <a:spcPts val="0"/>
              </a:spcAft>
              <a:buNone/>
            </a:pPr>
            <a:r>
              <a:rPr lang="en"/>
              <a:t>You are not the first person try cracking the trickiest of digital design challenges. </a:t>
            </a:r>
            <a:endParaRPr/>
          </a:p>
          <a:p>
            <a:pPr indent="0" lvl="0" marL="0" rtl="0" algn="l">
              <a:spcBef>
                <a:spcPts val="1600"/>
              </a:spcBef>
              <a:spcAft>
                <a:spcPts val="1600"/>
              </a:spcAft>
              <a:buClr>
                <a:schemeClr val="dk1"/>
              </a:buClr>
              <a:buSzPts val="1100"/>
              <a:buFont typeface="Arial"/>
              <a:buNone/>
            </a:pPr>
            <a:r>
              <a:rPr lang="en"/>
              <a:t>Build an understanding of what has happened in the past, so that you can overcome similar challenges in the future.</a:t>
            </a:r>
            <a:endParaRPr/>
          </a:p>
        </p:txBody>
      </p:sp>
      <p:sp>
        <p:nvSpPr>
          <p:cNvPr id="86" name="Google Shape;86;p17"/>
          <p:cNvSpPr txBox="1"/>
          <p:nvPr>
            <p:ph type="title"/>
          </p:nvPr>
        </p:nvSpPr>
        <p:spPr>
          <a:xfrm>
            <a:off x="311700" y="924000"/>
            <a:ext cx="5421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Verdana"/>
                <a:ea typeface="Verdana"/>
                <a:cs typeface="Verdana"/>
                <a:sym typeface="Verdana"/>
              </a:rPr>
              <a:t>Know your GC digital design history!</a:t>
            </a:r>
            <a:endParaRPr>
              <a:latin typeface="Verdana"/>
              <a:ea typeface="Verdana"/>
              <a:cs typeface="Verdana"/>
              <a:sym typeface="Verdana"/>
            </a:endParaRPr>
          </a:p>
        </p:txBody>
      </p:sp>
      <p:pic>
        <p:nvPicPr>
          <p:cNvPr id="87" name="Google Shape;87;p17"/>
          <p:cNvPicPr preferRelativeResize="0"/>
          <p:nvPr/>
        </p:nvPicPr>
        <p:blipFill rotWithShape="1">
          <a:blip r:embed="rId3">
            <a:alphaModFix/>
          </a:blip>
          <a:srcRect b="0" l="0" r="0" t="12049"/>
          <a:stretch/>
        </p:blipFill>
        <p:spPr>
          <a:xfrm>
            <a:off x="7004450" y="1300675"/>
            <a:ext cx="2119924" cy="1101438"/>
          </a:xfrm>
          <a:prstGeom prst="rect">
            <a:avLst/>
          </a:prstGeom>
          <a:noFill/>
          <a:ln cap="flat" cmpd="sng" w="9525">
            <a:solidFill>
              <a:schemeClr val="dk2"/>
            </a:solidFill>
            <a:prstDash val="solid"/>
            <a:round/>
            <a:headEnd len="sm" w="sm" type="none"/>
            <a:tailEnd len="sm" w="sm" type="none"/>
          </a:ln>
        </p:spPr>
      </p:pic>
      <p:cxnSp>
        <p:nvCxnSpPr>
          <p:cNvPr id="88" name="Google Shape;88;p17"/>
          <p:cNvCxnSpPr/>
          <p:nvPr/>
        </p:nvCxnSpPr>
        <p:spPr>
          <a:xfrm>
            <a:off x="6174475" y="90625"/>
            <a:ext cx="0" cy="5030100"/>
          </a:xfrm>
          <a:prstGeom prst="straightConnector1">
            <a:avLst/>
          </a:prstGeom>
          <a:noFill/>
          <a:ln cap="flat" cmpd="sng" w="9525">
            <a:solidFill>
              <a:schemeClr val="dk2"/>
            </a:solidFill>
            <a:prstDash val="solid"/>
            <a:round/>
            <a:headEnd len="med" w="med" type="none"/>
            <a:tailEnd len="med" w="med" type="none"/>
          </a:ln>
        </p:spPr>
      </p:cxnSp>
      <p:cxnSp>
        <p:nvCxnSpPr>
          <p:cNvPr id="89" name="Google Shape;89;p17"/>
          <p:cNvCxnSpPr/>
          <p:nvPr/>
        </p:nvCxnSpPr>
        <p:spPr>
          <a:xfrm flipH="1" rot="10800000">
            <a:off x="6197150" y="555994"/>
            <a:ext cx="807300" cy="8100"/>
          </a:xfrm>
          <a:prstGeom prst="straightConnector1">
            <a:avLst/>
          </a:prstGeom>
          <a:noFill/>
          <a:ln cap="flat" cmpd="sng" w="9525">
            <a:solidFill>
              <a:schemeClr val="dk2"/>
            </a:solidFill>
            <a:prstDash val="solid"/>
            <a:round/>
            <a:headEnd len="med" w="med" type="none"/>
            <a:tailEnd len="med" w="med" type="none"/>
          </a:ln>
        </p:spPr>
      </p:cxnSp>
      <p:cxnSp>
        <p:nvCxnSpPr>
          <p:cNvPr id="90" name="Google Shape;90;p17"/>
          <p:cNvCxnSpPr/>
          <p:nvPr/>
        </p:nvCxnSpPr>
        <p:spPr>
          <a:xfrm flipH="1" rot="10800000">
            <a:off x="6197150" y="1702487"/>
            <a:ext cx="807300" cy="8100"/>
          </a:xfrm>
          <a:prstGeom prst="straightConnector1">
            <a:avLst/>
          </a:prstGeom>
          <a:noFill/>
          <a:ln cap="flat" cmpd="sng" w="9525">
            <a:solidFill>
              <a:schemeClr val="dk2"/>
            </a:solidFill>
            <a:prstDash val="solid"/>
            <a:round/>
            <a:headEnd len="med" w="med" type="none"/>
            <a:tailEnd len="med" w="med" type="none"/>
          </a:ln>
        </p:spPr>
      </p:cxnSp>
      <p:cxnSp>
        <p:nvCxnSpPr>
          <p:cNvPr id="91" name="Google Shape;91;p17"/>
          <p:cNvCxnSpPr/>
          <p:nvPr/>
        </p:nvCxnSpPr>
        <p:spPr>
          <a:xfrm flipH="1" rot="10800000">
            <a:off x="6174475" y="2784500"/>
            <a:ext cx="807300" cy="8100"/>
          </a:xfrm>
          <a:prstGeom prst="straightConnector1">
            <a:avLst/>
          </a:prstGeom>
          <a:noFill/>
          <a:ln cap="flat" cmpd="sng" w="9525">
            <a:solidFill>
              <a:schemeClr val="dk2"/>
            </a:solidFill>
            <a:prstDash val="solid"/>
            <a:round/>
            <a:headEnd len="med" w="med" type="none"/>
            <a:tailEnd len="med" w="med" type="none"/>
          </a:ln>
        </p:spPr>
      </p:cxnSp>
      <p:cxnSp>
        <p:nvCxnSpPr>
          <p:cNvPr id="92" name="Google Shape;92;p17"/>
          <p:cNvCxnSpPr/>
          <p:nvPr/>
        </p:nvCxnSpPr>
        <p:spPr>
          <a:xfrm flipH="1" rot="10800000">
            <a:off x="6174475" y="3714125"/>
            <a:ext cx="807300" cy="8100"/>
          </a:xfrm>
          <a:prstGeom prst="straightConnector1">
            <a:avLst/>
          </a:prstGeom>
          <a:noFill/>
          <a:ln cap="flat" cmpd="sng" w="9525">
            <a:solidFill>
              <a:schemeClr val="dk2"/>
            </a:solidFill>
            <a:prstDash val="solid"/>
            <a:round/>
            <a:headEnd len="med" w="med" type="none"/>
            <a:tailEnd len="med" w="med" type="none"/>
          </a:ln>
        </p:spPr>
      </p:cxnSp>
      <p:cxnSp>
        <p:nvCxnSpPr>
          <p:cNvPr id="93" name="Google Shape;93;p17"/>
          <p:cNvCxnSpPr/>
          <p:nvPr/>
        </p:nvCxnSpPr>
        <p:spPr>
          <a:xfrm flipH="1" rot="10800000">
            <a:off x="6195625" y="4559375"/>
            <a:ext cx="807300" cy="8100"/>
          </a:xfrm>
          <a:prstGeom prst="straightConnector1">
            <a:avLst/>
          </a:prstGeom>
          <a:noFill/>
          <a:ln cap="flat" cmpd="sng" w="9525">
            <a:solidFill>
              <a:schemeClr val="dk2"/>
            </a:solidFill>
            <a:prstDash val="solid"/>
            <a:round/>
            <a:headEnd len="med" w="med" type="none"/>
            <a:tailEnd len="med" w="med" type="none"/>
          </a:ln>
        </p:spPr>
      </p:cxnSp>
      <p:sp>
        <p:nvSpPr>
          <p:cNvPr id="94" name="Google Shape;94;p17"/>
          <p:cNvSpPr txBox="1"/>
          <p:nvPr/>
        </p:nvSpPr>
        <p:spPr>
          <a:xfrm>
            <a:off x="6253775" y="260575"/>
            <a:ext cx="664200" cy="18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1996</a:t>
            </a:r>
            <a:endParaRPr/>
          </a:p>
        </p:txBody>
      </p:sp>
      <p:sp>
        <p:nvSpPr>
          <p:cNvPr id="95" name="Google Shape;95;p17"/>
          <p:cNvSpPr txBox="1"/>
          <p:nvPr/>
        </p:nvSpPr>
        <p:spPr>
          <a:xfrm>
            <a:off x="6268700" y="1421275"/>
            <a:ext cx="664200" cy="18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2001</a:t>
            </a:r>
            <a:endParaRPr/>
          </a:p>
        </p:txBody>
      </p:sp>
      <p:sp>
        <p:nvSpPr>
          <p:cNvPr id="96" name="Google Shape;96;p17"/>
          <p:cNvSpPr txBox="1"/>
          <p:nvPr/>
        </p:nvSpPr>
        <p:spPr>
          <a:xfrm>
            <a:off x="6259038" y="2469488"/>
            <a:ext cx="664200" cy="18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2003</a:t>
            </a:r>
            <a:endParaRPr/>
          </a:p>
        </p:txBody>
      </p:sp>
      <p:sp>
        <p:nvSpPr>
          <p:cNvPr id="97" name="Google Shape;97;p17"/>
          <p:cNvSpPr txBox="1"/>
          <p:nvPr/>
        </p:nvSpPr>
        <p:spPr>
          <a:xfrm>
            <a:off x="6259025" y="3412913"/>
            <a:ext cx="664200" cy="18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2007</a:t>
            </a:r>
            <a:endParaRPr/>
          </a:p>
        </p:txBody>
      </p:sp>
      <p:sp>
        <p:nvSpPr>
          <p:cNvPr id="98" name="Google Shape;98;p17"/>
          <p:cNvSpPr txBox="1"/>
          <p:nvPr/>
        </p:nvSpPr>
        <p:spPr>
          <a:xfrm>
            <a:off x="6267813" y="4280138"/>
            <a:ext cx="664200" cy="18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2014</a:t>
            </a:r>
            <a:endParaRPr/>
          </a:p>
        </p:txBody>
      </p:sp>
      <p:pic>
        <p:nvPicPr>
          <p:cNvPr id="99" name="Google Shape;99;p17"/>
          <p:cNvPicPr preferRelativeResize="0"/>
          <p:nvPr/>
        </p:nvPicPr>
        <p:blipFill>
          <a:blip r:embed="rId4">
            <a:alphaModFix/>
          </a:blip>
          <a:stretch>
            <a:fillRect/>
          </a:stretch>
        </p:blipFill>
        <p:spPr>
          <a:xfrm>
            <a:off x="6997275" y="-6"/>
            <a:ext cx="2118650" cy="1279818"/>
          </a:xfrm>
          <a:prstGeom prst="rect">
            <a:avLst/>
          </a:prstGeom>
          <a:noFill/>
          <a:ln>
            <a:noFill/>
          </a:ln>
        </p:spPr>
      </p:pic>
      <p:pic>
        <p:nvPicPr>
          <p:cNvPr id="100" name="Google Shape;100;p17"/>
          <p:cNvPicPr preferRelativeResize="0"/>
          <p:nvPr/>
        </p:nvPicPr>
        <p:blipFill rotWithShape="1">
          <a:blip r:embed="rId5">
            <a:alphaModFix/>
          </a:blip>
          <a:srcRect b="0" l="0" r="0" t="10080"/>
          <a:stretch/>
        </p:blipFill>
        <p:spPr>
          <a:xfrm>
            <a:off x="7004450" y="2258700"/>
            <a:ext cx="2118649" cy="1115119"/>
          </a:xfrm>
          <a:prstGeom prst="rect">
            <a:avLst/>
          </a:prstGeom>
          <a:noFill/>
          <a:ln cap="flat" cmpd="sng" w="9525">
            <a:solidFill>
              <a:schemeClr val="dk2"/>
            </a:solidFill>
            <a:prstDash val="solid"/>
            <a:round/>
            <a:headEnd len="sm" w="sm" type="none"/>
            <a:tailEnd len="sm" w="sm" type="none"/>
          </a:ln>
        </p:spPr>
      </p:pic>
      <p:pic>
        <p:nvPicPr>
          <p:cNvPr id="101" name="Google Shape;101;p17"/>
          <p:cNvPicPr preferRelativeResize="0"/>
          <p:nvPr/>
        </p:nvPicPr>
        <p:blipFill rotWithShape="1">
          <a:blip r:embed="rId6">
            <a:alphaModFix/>
          </a:blip>
          <a:srcRect b="0" l="20527" r="0" t="12617"/>
          <a:stretch/>
        </p:blipFill>
        <p:spPr>
          <a:xfrm>
            <a:off x="7007800" y="3276175"/>
            <a:ext cx="2118650" cy="1265786"/>
          </a:xfrm>
          <a:prstGeom prst="rect">
            <a:avLst/>
          </a:prstGeom>
          <a:noFill/>
          <a:ln cap="flat" cmpd="sng" w="9525">
            <a:solidFill>
              <a:schemeClr val="dk2"/>
            </a:solidFill>
            <a:prstDash val="solid"/>
            <a:round/>
            <a:headEnd len="sm" w="sm" type="none"/>
            <a:tailEnd len="sm" w="sm" type="none"/>
          </a:ln>
        </p:spPr>
      </p:pic>
      <p:pic>
        <p:nvPicPr>
          <p:cNvPr id="102" name="Google Shape;102;p17"/>
          <p:cNvPicPr preferRelativeResize="0"/>
          <p:nvPr/>
        </p:nvPicPr>
        <p:blipFill rotWithShape="1">
          <a:blip r:embed="rId7">
            <a:alphaModFix/>
          </a:blip>
          <a:srcRect b="0" l="0" r="0" t="12671"/>
          <a:stretch/>
        </p:blipFill>
        <p:spPr>
          <a:xfrm>
            <a:off x="7007800" y="4274075"/>
            <a:ext cx="2118650" cy="8784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C0000"/>
                </a:solidFill>
                <a:latin typeface="Verdana"/>
                <a:ea typeface="Verdana"/>
                <a:cs typeface="Verdana"/>
                <a:sym typeface="Verdana"/>
              </a:rPr>
              <a:t>5</a:t>
            </a:r>
            <a:r>
              <a:rPr lang="en">
                <a:solidFill>
                  <a:srgbClr val="CC0000"/>
                </a:solidFill>
                <a:latin typeface="Verdana"/>
                <a:ea typeface="Verdana"/>
                <a:cs typeface="Verdana"/>
                <a:sym typeface="Verdana"/>
              </a:rPr>
              <a:t>.</a:t>
            </a:r>
            <a:endParaRPr>
              <a:solidFill>
                <a:srgbClr val="CC0000"/>
              </a:solidFill>
              <a:latin typeface="Verdana"/>
              <a:ea typeface="Verdana"/>
              <a:cs typeface="Verdana"/>
              <a:sym typeface="Verdana"/>
            </a:endParaRPr>
          </a:p>
        </p:txBody>
      </p:sp>
      <p:sp>
        <p:nvSpPr>
          <p:cNvPr id="108" name="Google Shape;108;p18"/>
          <p:cNvSpPr txBox="1"/>
          <p:nvPr>
            <p:ph idx="1" type="body"/>
          </p:nvPr>
        </p:nvSpPr>
        <p:spPr>
          <a:xfrm>
            <a:off x="311700" y="2093025"/>
            <a:ext cx="4981500" cy="2475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Standard on Web Usability</a:t>
            </a:r>
            <a:endParaRPr/>
          </a:p>
          <a:p>
            <a:pPr indent="-342900" lvl="0" marL="457200" rtl="0" algn="l">
              <a:spcBef>
                <a:spcPts val="0"/>
              </a:spcBef>
              <a:spcAft>
                <a:spcPts val="0"/>
              </a:spcAft>
              <a:buSzPts val="1800"/>
              <a:buChar char="●"/>
            </a:pPr>
            <a:r>
              <a:rPr lang="en"/>
              <a:t>Standard on Web Accessibility</a:t>
            </a:r>
            <a:endParaRPr/>
          </a:p>
          <a:p>
            <a:pPr indent="-342900" lvl="0" marL="457200" rtl="0" algn="l">
              <a:spcBef>
                <a:spcPts val="0"/>
              </a:spcBef>
              <a:spcAft>
                <a:spcPts val="0"/>
              </a:spcAft>
              <a:buSzPts val="1800"/>
              <a:buChar char="●"/>
            </a:pPr>
            <a:r>
              <a:rPr lang="en"/>
              <a:t>Standard on Web Interoperability</a:t>
            </a:r>
            <a:endParaRPr/>
          </a:p>
          <a:p>
            <a:pPr indent="-342900" lvl="0" marL="457200" rtl="0" algn="l">
              <a:spcBef>
                <a:spcPts val="0"/>
              </a:spcBef>
              <a:spcAft>
                <a:spcPts val="0"/>
              </a:spcAft>
              <a:buSzPts val="1800"/>
              <a:buChar char="●"/>
            </a:pPr>
            <a:r>
              <a:rPr lang="en"/>
              <a:t>Standard on Metadata</a:t>
            </a:r>
            <a:endParaRPr/>
          </a:p>
          <a:p>
            <a:pPr indent="-342900" lvl="0" marL="457200" rtl="0" algn="l">
              <a:spcBef>
                <a:spcPts val="0"/>
              </a:spcBef>
              <a:spcAft>
                <a:spcPts val="0"/>
              </a:spcAft>
              <a:buSzPts val="1800"/>
              <a:buChar char="●"/>
            </a:pPr>
            <a:r>
              <a:rPr lang="en"/>
              <a:t>GC Policy on Communication and Federal Identity</a:t>
            </a:r>
            <a:endParaRPr/>
          </a:p>
          <a:p>
            <a:pPr indent="-342900" lvl="0" marL="457200" rtl="0" algn="l">
              <a:spcBef>
                <a:spcPts val="0"/>
              </a:spcBef>
              <a:spcAft>
                <a:spcPts val="0"/>
              </a:spcAft>
              <a:buSzPts val="1800"/>
              <a:buChar char="●"/>
            </a:pPr>
            <a:r>
              <a:rPr lang="en"/>
              <a:t>GC Style Guide</a:t>
            </a:r>
            <a:endParaRPr/>
          </a:p>
          <a:p>
            <a:pPr indent="-342900" lvl="0" marL="457200" rtl="0" algn="l">
              <a:spcBef>
                <a:spcPts val="0"/>
              </a:spcBef>
              <a:spcAft>
                <a:spcPts val="0"/>
              </a:spcAft>
              <a:buSzPts val="1800"/>
              <a:buChar char="●"/>
            </a:pPr>
            <a:r>
              <a:rPr lang="en" strike="sngStrike"/>
              <a:t>Common Look and Feel 1 &amp; 2</a:t>
            </a:r>
            <a:endParaRPr strike="sngStrike"/>
          </a:p>
        </p:txBody>
      </p:sp>
      <p:sp>
        <p:nvSpPr>
          <p:cNvPr id="109" name="Google Shape;109;p18"/>
          <p:cNvSpPr txBox="1"/>
          <p:nvPr>
            <p:ph type="title"/>
          </p:nvPr>
        </p:nvSpPr>
        <p:spPr>
          <a:xfrm>
            <a:off x="311700" y="924000"/>
            <a:ext cx="6030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Verdana"/>
                <a:ea typeface="Verdana"/>
                <a:cs typeface="Verdana"/>
                <a:sym typeface="Verdana"/>
              </a:rPr>
              <a:t>GC has rules for web design, but they </a:t>
            </a:r>
            <a:r>
              <a:rPr lang="en">
                <a:latin typeface="Verdana"/>
                <a:ea typeface="Verdana"/>
                <a:cs typeface="Verdana"/>
                <a:sym typeface="Verdana"/>
              </a:rPr>
              <a:t>are just the beginning.</a:t>
            </a:r>
            <a:endParaRPr>
              <a:latin typeface="Verdana"/>
              <a:ea typeface="Verdana"/>
              <a:cs typeface="Verdana"/>
              <a:sym typeface="Verdana"/>
            </a:endParaRPr>
          </a:p>
        </p:txBody>
      </p:sp>
      <p:pic>
        <p:nvPicPr>
          <p:cNvPr id="110" name="Google Shape;110;p18"/>
          <p:cNvPicPr preferRelativeResize="0"/>
          <p:nvPr/>
        </p:nvPicPr>
        <p:blipFill rotWithShape="1">
          <a:blip r:embed="rId3">
            <a:alphaModFix/>
          </a:blip>
          <a:srcRect b="0" l="23512" r="15903" t="0"/>
          <a:stretch/>
        </p:blipFill>
        <p:spPr>
          <a:xfrm>
            <a:off x="5509725" y="2003625"/>
            <a:ext cx="2535675" cy="2790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C0000"/>
                </a:solidFill>
                <a:latin typeface="Verdana"/>
                <a:ea typeface="Verdana"/>
                <a:cs typeface="Verdana"/>
                <a:sym typeface="Verdana"/>
              </a:rPr>
              <a:t>6</a:t>
            </a:r>
            <a:r>
              <a:rPr lang="en">
                <a:solidFill>
                  <a:srgbClr val="CC0000"/>
                </a:solidFill>
                <a:latin typeface="Verdana"/>
                <a:ea typeface="Verdana"/>
                <a:cs typeface="Verdana"/>
                <a:sym typeface="Verdana"/>
              </a:rPr>
              <a:t>.</a:t>
            </a:r>
            <a:endParaRPr>
              <a:solidFill>
                <a:srgbClr val="CC0000"/>
              </a:solidFill>
              <a:latin typeface="Verdana"/>
              <a:ea typeface="Verdana"/>
              <a:cs typeface="Verdana"/>
              <a:sym typeface="Verdana"/>
            </a:endParaRPr>
          </a:p>
        </p:txBody>
      </p:sp>
      <p:sp>
        <p:nvSpPr>
          <p:cNvPr id="116" name="Google Shape;116;p19"/>
          <p:cNvSpPr txBox="1"/>
          <p:nvPr>
            <p:ph idx="1" type="body"/>
          </p:nvPr>
        </p:nvSpPr>
        <p:spPr>
          <a:xfrm>
            <a:off x="311700" y="2093025"/>
            <a:ext cx="6455400" cy="1383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i="1" lang="en"/>
              <a:t>Don't make me think</a:t>
            </a:r>
            <a:endParaRPr/>
          </a:p>
          <a:p>
            <a:pPr indent="-342900" lvl="0" marL="457200" rtl="0" algn="l">
              <a:spcBef>
                <a:spcPts val="0"/>
              </a:spcBef>
              <a:spcAft>
                <a:spcPts val="0"/>
              </a:spcAft>
              <a:buSzPts val="1800"/>
              <a:buChar char="●"/>
            </a:pPr>
            <a:r>
              <a:rPr lang="en"/>
              <a:t>Google will tell me the answer</a:t>
            </a:r>
            <a:endParaRPr/>
          </a:p>
          <a:p>
            <a:pPr indent="-342900" lvl="0" marL="457200" rtl="0" algn="l">
              <a:spcBef>
                <a:spcPts val="0"/>
              </a:spcBef>
              <a:spcAft>
                <a:spcPts val="0"/>
              </a:spcAft>
              <a:buSzPts val="1800"/>
              <a:buChar char="●"/>
            </a:pPr>
            <a:r>
              <a:rPr lang="en"/>
              <a:t>I'm in a hurry</a:t>
            </a:r>
            <a:endParaRPr/>
          </a:p>
        </p:txBody>
      </p:sp>
      <p:sp>
        <p:nvSpPr>
          <p:cNvPr id="117" name="Google Shape;117;p19"/>
          <p:cNvSpPr txBox="1"/>
          <p:nvPr>
            <p:ph type="title"/>
          </p:nvPr>
        </p:nvSpPr>
        <p:spPr>
          <a:xfrm>
            <a:off x="311700" y="924000"/>
            <a:ext cx="4883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Verdana"/>
                <a:ea typeface="Verdana"/>
                <a:cs typeface="Verdana"/>
                <a:sym typeface="Verdana"/>
              </a:rPr>
              <a:t>It’s all about “me”.</a:t>
            </a:r>
            <a:endParaRPr>
              <a:latin typeface="Verdana"/>
              <a:ea typeface="Verdana"/>
              <a:cs typeface="Verdana"/>
              <a:sym typeface="Verdana"/>
            </a:endParaRPr>
          </a:p>
        </p:txBody>
      </p:sp>
      <p:sp>
        <p:nvSpPr>
          <p:cNvPr id="118" name="Google Shape;118;p19"/>
          <p:cNvSpPr txBox="1"/>
          <p:nvPr>
            <p:ph idx="1" type="body"/>
          </p:nvPr>
        </p:nvSpPr>
        <p:spPr>
          <a:xfrm>
            <a:off x="3053050" y="3516925"/>
            <a:ext cx="5841900" cy="1383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How can I make them care about my work?</a:t>
            </a:r>
            <a:endParaRPr/>
          </a:p>
          <a:p>
            <a:pPr indent="-342900" lvl="0" marL="457200" rtl="0" algn="l">
              <a:spcBef>
                <a:spcPts val="0"/>
              </a:spcBef>
              <a:spcAft>
                <a:spcPts val="0"/>
              </a:spcAft>
              <a:buSzPts val="1800"/>
              <a:buChar char="●"/>
            </a:pPr>
            <a:r>
              <a:rPr lang="en"/>
              <a:t>Users should not rely on other sites for information</a:t>
            </a:r>
            <a:endParaRPr/>
          </a:p>
          <a:p>
            <a:pPr indent="-342900" lvl="0" marL="457200" rtl="0" algn="l">
              <a:spcBef>
                <a:spcPts val="0"/>
              </a:spcBef>
              <a:spcAft>
                <a:spcPts val="0"/>
              </a:spcAft>
              <a:buSzPts val="1800"/>
              <a:buChar char="●"/>
            </a:pPr>
            <a:r>
              <a:rPr lang="en"/>
              <a:t>I want them to know about our other services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C0000"/>
                </a:solidFill>
                <a:latin typeface="Verdana"/>
                <a:ea typeface="Verdana"/>
                <a:cs typeface="Verdana"/>
                <a:sym typeface="Verdana"/>
              </a:rPr>
              <a:t>7</a:t>
            </a:r>
            <a:r>
              <a:rPr lang="en">
                <a:solidFill>
                  <a:srgbClr val="CC0000"/>
                </a:solidFill>
                <a:latin typeface="Verdana"/>
                <a:ea typeface="Verdana"/>
                <a:cs typeface="Verdana"/>
                <a:sym typeface="Verdana"/>
              </a:rPr>
              <a:t>.</a:t>
            </a:r>
            <a:endParaRPr>
              <a:solidFill>
                <a:srgbClr val="CC0000"/>
              </a:solidFill>
              <a:latin typeface="Verdana"/>
              <a:ea typeface="Verdana"/>
              <a:cs typeface="Verdana"/>
              <a:sym typeface="Verdana"/>
            </a:endParaRPr>
          </a:p>
        </p:txBody>
      </p:sp>
      <p:sp>
        <p:nvSpPr>
          <p:cNvPr id="124" name="Google Shape;124;p20"/>
          <p:cNvSpPr txBox="1"/>
          <p:nvPr>
            <p:ph type="title"/>
          </p:nvPr>
        </p:nvSpPr>
        <p:spPr>
          <a:xfrm>
            <a:off x="311700" y="924000"/>
            <a:ext cx="4883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Verdana"/>
                <a:ea typeface="Verdana"/>
                <a:cs typeface="Verdana"/>
                <a:sym typeface="Verdana"/>
              </a:rPr>
              <a:t>Never forget about content</a:t>
            </a:r>
            <a:r>
              <a:rPr lang="en">
                <a:latin typeface="Verdana"/>
                <a:ea typeface="Verdana"/>
                <a:cs typeface="Verdana"/>
                <a:sym typeface="Verdana"/>
              </a:rPr>
              <a:t>.</a:t>
            </a:r>
            <a:endParaRPr>
              <a:latin typeface="Verdana"/>
              <a:ea typeface="Verdana"/>
              <a:cs typeface="Verdana"/>
              <a:sym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pic>
        <p:nvPicPr>
          <p:cNvPr id="129" name="Google Shape;129;p21"/>
          <p:cNvPicPr preferRelativeResize="0"/>
          <p:nvPr/>
        </p:nvPicPr>
        <p:blipFill>
          <a:blip r:embed="rId3">
            <a:alphaModFix/>
          </a:blip>
          <a:stretch>
            <a:fillRect/>
          </a:stretch>
        </p:blipFill>
        <p:spPr>
          <a:xfrm>
            <a:off x="0" y="-837773"/>
            <a:ext cx="9144000" cy="6057880"/>
          </a:xfrm>
          <a:prstGeom prst="rect">
            <a:avLst/>
          </a:prstGeom>
          <a:noFill/>
          <a:ln>
            <a:noFill/>
          </a:ln>
          <a:effectLst>
            <a:outerShdw blurRad="57150" rotWithShape="0" algn="bl" dir="5400000" dist="19050">
              <a:srgbClr val="000000">
                <a:alpha val="50000"/>
              </a:srgbClr>
            </a:outerShdw>
          </a:effectLst>
        </p:spPr>
      </p:pic>
      <p:sp>
        <p:nvSpPr>
          <p:cNvPr id="130" name="Google Shape;130;p21"/>
          <p:cNvSpPr txBox="1"/>
          <p:nvPr>
            <p:ph idx="1" type="body"/>
          </p:nvPr>
        </p:nvSpPr>
        <p:spPr>
          <a:xfrm>
            <a:off x="311700" y="2271625"/>
            <a:ext cx="6679500" cy="2530200"/>
          </a:xfrm>
          <a:prstGeom prst="rect">
            <a:avLst/>
          </a:prstGeom>
          <a:solidFill>
            <a:srgbClr val="D9D9D9"/>
          </a:solidFill>
          <a:effectLst>
            <a:outerShdw blurRad="1428750" rotWithShape="0" algn="bl" dir="11760000" dist="19050">
              <a:srgbClr val="000000">
                <a:alpha val="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The tool doesn’t make the designer work, the designer makes the design.</a:t>
            </a:r>
            <a:endParaRPr>
              <a:solidFill>
                <a:srgbClr val="000000"/>
              </a:solidFill>
            </a:endParaRPr>
          </a:p>
          <a:p>
            <a:pPr indent="0" lvl="0" marL="0" rtl="0" algn="l">
              <a:spcBef>
                <a:spcPts val="1600"/>
              </a:spcBef>
              <a:spcAft>
                <a:spcPts val="0"/>
              </a:spcAft>
              <a:buNone/>
            </a:pPr>
            <a:r>
              <a:rPr lang="en">
                <a:solidFill>
                  <a:srgbClr val="000000"/>
                </a:solidFill>
              </a:rPr>
              <a:t>There are many ways to get a job done, and many tools to support those approaches. Pick the tool that fits your unique context of design and do your best work with it. </a:t>
            </a:r>
            <a:endParaRPr>
              <a:solidFill>
                <a:srgbClr val="000000"/>
              </a:solidFill>
            </a:endParaRPr>
          </a:p>
          <a:p>
            <a:pPr indent="0" lvl="0" marL="0" rtl="0" algn="l">
              <a:spcBef>
                <a:spcPts val="1600"/>
              </a:spcBef>
              <a:spcAft>
                <a:spcPts val="1600"/>
              </a:spcAft>
              <a:buNone/>
            </a:pPr>
            <a:r>
              <a:rPr lang="en">
                <a:solidFill>
                  <a:srgbClr val="000000"/>
                </a:solidFill>
              </a:rPr>
              <a:t>But also don’t forget to put in a request for your favourite tools ;)</a:t>
            </a:r>
            <a:endParaRPr>
              <a:solidFill>
                <a:srgbClr val="000000"/>
              </a:solidFill>
            </a:endParaRPr>
          </a:p>
        </p:txBody>
      </p:sp>
      <p:sp>
        <p:nvSpPr>
          <p:cNvPr id="131" name="Google Shape;131;p21"/>
          <p:cNvSpPr txBox="1"/>
          <p:nvPr>
            <p:ph type="title"/>
          </p:nvPr>
        </p:nvSpPr>
        <p:spPr>
          <a:xfrm>
            <a:off x="311700" y="445025"/>
            <a:ext cx="570600" cy="572700"/>
          </a:xfrm>
          <a:prstGeom prst="rect">
            <a:avLst/>
          </a:prstGeom>
          <a:solidFill>
            <a:srgbClr val="D9D9D9"/>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C0000"/>
                </a:solidFill>
                <a:latin typeface="Verdana"/>
                <a:ea typeface="Verdana"/>
                <a:cs typeface="Verdana"/>
                <a:sym typeface="Verdana"/>
              </a:rPr>
              <a:t>8</a:t>
            </a:r>
            <a:r>
              <a:rPr lang="en">
                <a:solidFill>
                  <a:srgbClr val="CC0000"/>
                </a:solidFill>
                <a:latin typeface="Verdana"/>
                <a:ea typeface="Verdana"/>
                <a:cs typeface="Verdana"/>
                <a:sym typeface="Verdana"/>
              </a:rPr>
              <a:t>.</a:t>
            </a:r>
            <a:endParaRPr>
              <a:solidFill>
                <a:srgbClr val="CC0000"/>
              </a:solidFill>
              <a:latin typeface="Verdana"/>
              <a:ea typeface="Verdana"/>
              <a:cs typeface="Verdana"/>
              <a:sym typeface="Verdana"/>
            </a:endParaRPr>
          </a:p>
        </p:txBody>
      </p:sp>
      <p:sp>
        <p:nvSpPr>
          <p:cNvPr id="132" name="Google Shape;132;p21"/>
          <p:cNvSpPr txBox="1"/>
          <p:nvPr>
            <p:ph type="title"/>
          </p:nvPr>
        </p:nvSpPr>
        <p:spPr>
          <a:xfrm>
            <a:off x="311700" y="1076400"/>
            <a:ext cx="5586300" cy="1023600"/>
          </a:xfrm>
          <a:prstGeom prst="rect">
            <a:avLst/>
          </a:prstGeom>
          <a:solidFill>
            <a:srgbClr val="D9D9D9"/>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Verdana"/>
                <a:ea typeface="Verdana"/>
                <a:cs typeface="Verdana"/>
                <a:sym typeface="Verdana"/>
              </a:rPr>
              <a:t>You might not have the right tool, but you can still design</a:t>
            </a:r>
            <a:endParaRPr>
              <a:solidFill>
                <a:srgbClr val="000000"/>
              </a:solidFill>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