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0058400" cy="7772400"/>
  <p:notesSz cx="10058400" cy="7772400"/>
  <p:custDataLst>
    <p:tags r:id="rId32"/>
  </p:custDataLst>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587" autoAdjust="0"/>
    <p:restoredTop sz="94660"/>
  </p:normalViewPr>
  <p:slideViewPr>
    <p:cSldViewPr>
      <p:cViewPr varScale="1">
        <p:scale>
          <a:sx n="76" d="100"/>
          <a:sy n="76" d="100"/>
        </p:scale>
        <p:origin x="1341" y="4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F9B07613-428C-4E08-8336-7AB9A2DFAB32}"/>
              </a:ext>
            </a:extLst>
          </p:cNvPr>
          <p:cNvSpPr>
            <a:spLocks noGrp="1"/>
          </p:cNvSpPr>
          <p:nvPr>
            <p:ph type="hdr" sz="quarter"/>
          </p:nvPr>
        </p:nvSpPr>
        <p:spPr>
          <a:xfrm>
            <a:off x="0" y="0"/>
            <a:ext cx="4359275" cy="388938"/>
          </a:xfrm>
          <a:prstGeom prst="rect">
            <a:avLst/>
          </a:prstGeom>
        </p:spPr>
        <p:txBody>
          <a:bodyPr vert="horz" lIns="91440" tIns="45720" rIns="91440" bIns="45720" rtlCol="0"/>
          <a:lstStyle>
            <a:lvl1pPr algn="l">
              <a:defRPr sz="1200"/>
            </a:lvl1pPr>
          </a:lstStyle>
          <a:p>
            <a:endParaRPr lang="fr-CA"/>
          </a:p>
        </p:txBody>
      </p:sp>
      <p:sp>
        <p:nvSpPr>
          <p:cNvPr id="3" name="Date Placeholder 2">
            <a:extLst>
              <a:ext uri="{FF2B5EF4-FFF2-40B4-BE49-F238E27FC236}">
                <a16:creationId xmlns="" xmlns:a16="http://schemas.microsoft.com/office/drawing/2014/main" id="{61BA2BA6-DE12-4166-BF10-321A1DFA3F71}"/>
              </a:ext>
            </a:extLst>
          </p:cNvPr>
          <p:cNvSpPr>
            <a:spLocks noGrp="1"/>
          </p:cNvSpPr>
          <p:nvPr>
            <p:ph type="dt" sz="quarter" idx="1"/>
          </p:nvPr>
        </p:nvSpPr>
        <p:spPr>
          <a:xfrm>
            <a:off x="5697538" y="0"/>
            <a:ext cx="4359275" cy="388938"/>
          </a:xfrm>
          <a:prstGeom prst="rect">
            <a:avLst/>
          </a:prstGeom>
        </p:spPr>
        <p:txBody>
          <a:bodyPr vert="horz" lIns="91440" tIns="45720" rIns="91440" bIns="45720" rtlCol="0"/>
          <a:lstStyle>
            <a:lvl1pPr algn="r">
              <a:defRPr sz="1200"/>
            </a:lvl1pPr>
          </a:lstStyle>
          <a:p>
            <a:fld id="{EFF1EB4B-33EC-4FC9-BB87-6F6EEE452F94}" type="datetimeFigureOut">
              <a:rPr lang="fr-CA" smtClean="0"/>
              <a:t>2019-03-13</a:t>
            </a:fld>
            <a:endParaRPr lang="fr-CA"/>
          </a:p>
        </p:txBody>
      </p:sp>
      <p:sp>
        <p:nvSpPr>
          <p:cNvPr id="4" name="Footer Placeholder 3">
            <a:extLst>
              <a:ext uri="{FF2B5EF4-FFF2-40B4-BE49-F238E27FC236}">
                <a16:creationId xmlns="" xmlns:a16="http://schemas.microsoft.com/office/drawing/2014/main" id="{DAF004E0-C03F-4F08-A81B-E1719B809B6A}"/>
              </a:ext>
            </a:extLst>
          </p:cNvPr>
          <p:cNvSpPr>
            <a:spLocks noGrp="1"/>
          </p:cNvSpPr>
          <p:nvPr>
            <p:ph type="ftr" sz="quarter" idx="2"/>
          </p:nvPr>
        </p:nvSpPr>
        <p:spPr>
          <a:xfrm>
            <a:off x="0" y="7383463"/>
            <a:ext cx="4359275" cy="388937"/>
          </a:xfrm>
          <a:prstGeom prst="rect">
            <a:avLst/>
          </a:prstGeom>
        </p:spPr>
        <p:txBody>
          <a:bodyPr vert="horz" lIns="91440" tIns="45720" rIns="91440" bIns="45720" rtlCol="0" anchor="b"/>
          <a:lstStyle>
            <a:lvl1pPr algn="l">
              <a:defRPr sz="1200"/>
            </a:lvl1pPr>
          </a:lstStyle>
          <a:p>
            <a:endParaRPr lang="fr-CA"/>
          </a:p>
        </p:txBody>
      </p:sp>
      <p:sp>
        <p:nvSpPr>
          <p:cNvPr id="5" name="Slide Number Placeholder 4">
            <a:extLst>
              <a:ext uri="{FF2B5EF4-FFF2-40B4-BE49-F238E27FC236}">
                <a16:creationId xmlns="" xmlns:a16="http://schemas.microsoft.com/office/drawing/2014/main" id="{4BC625A6-1167-49A4-90C1-F485F18E27D4}"/>
              </a:ext>
            </a:extLst>
          </p:cNvPr>
          <p:cNvSpPr>
            <a:spLocks noGrp="1"/>
          </p:cNvSpPr>
          <p:nvPr>
            <p:ph type="sldNum" sz="quarter" idx="3"/>
          </p:nvPr>
        </p:nvSpPr>
        <p:spPr>
          <a:xfrm>
            <a:off x="5697538" y="7383463"/>
            <a:ext cx="4359275" cy="388937"/>
          </a:xfrm>
          <a:prstGeom prst="rect">
            <a:avLst/>
          </a:prstGeom>
        </p:spPr>
        <p:txBody>
          <a:bodyPr vert="horz" lIns="91440" tIns="45720" rIns="91440" bIns="45720" rtlCol="0" anchor="b"/>
          <a:lstStyle>
            <a:lvl1pPr algn="r">
              <a:defRPr sz="1200"/>
            </a:lvl1pPr>
          </a:lstStyle>
          <a:p>
            <a:fld id="{DE79CAEF-1F28-454E-85FF-EE638E6CBD66}" type="slidenum">
              <a:rPr lang="fr-CA" smtClean="0"/>
              <a:t>‹#›</a:t>
            </a:fld>
            <a:endParaRPr lang="fr-CA"/>
          </a:p>
        </p:txBody>
      </p:sp>
    </p:spTree>
    <p:extLst>
      <p:ext uri="{BB962C8B-B14F-4D97-AF65-F5344CB8AC3E}">
        <p14:creationId xmlns:p14="http://schemas.microsoft.com/office/powerpoint/2010/main" val="42410158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59275" cy="388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697538" y="0"/>
            <a:ext cx="4359275" cy="388938"/>
          </a:xfrm>
          <a:prstGeom prst="rect">
            <a:avLst/>
          </a:prstGeom>
        </p:spPr>
        <p:txBody>
          <a:bodyPr vert="horz" lIns="91440" tIns="45720" rIns="91440" bIns="45720" rtlCol="0"/>
          <a:lstStyle>
            <a:lvl1pPr algn="r">
              <a:defRPr sz="1200"/>
            </a:lvl1pPr>
          </a:lstStyle>
          <a:p>
            <a:fld id="{6A8839C7-F4E8-4651-A74A-E93CE6341BDF}" type="datetimeFigureOut">
              <a:rPr lang="fr-CA" smtClean="0"/>
              <a:t>2019-03-13</a:t>
            </a:fld>
            <a:endParaRPr lang="fr-CA" dirty="0"/>
          </a:p>
        </p:txBody>
      </p:sp>
      <p:sp>
        <p:nvSpPr>
          <p:cNvPr id="4" name="Slide Image Placeholder 3"/>
          <p:cNvSpPr>
            <a:spLocks noGrp="1" noRot="1" noChangeAspect="1"/>
          </p:cNvSpPr>
          <p:nvPr>
            <p:ph type="sldImg" idx="2"/>
          </p:nvPr>
        </p:nvSpPr>
        <p:spPr>
          <a:xfrm>
            <a:off x="3332163" y="971550"/>
            <a:ext cx="3394075" cy="26225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006475" y="3740150"/>
            <a:ext cx="8045450" cy="3060700"/>
          </a:xfrm>
          <a:prstGeom prst="rect">
            <a:avLst/>
          </a:prstGeom>
        </p:spPr>
        <p:txBody>
          <a:bodyPr vert="horz" lIns="91440" tIns="45720" rIns="91440" bIns="45720" rtlCol="0"/>
          <a:lstStyle/>
          <a:p>
            <a:pPr lvl="0"/>
            <a:r>
              <a:rPr lang="fr-CA"/>
              <a:t>Edit Master text styles</a:t>
            </a:r>
          </a:p>
          <a:p>
            <a:pPr lvl="1"/>
            <a:r>
              <a:rPr lang="fr-CA"/>
              <a:t>Second level</a:t>
            </a:r>
          </a:p>
          <a:p>
            <a:pPr lvl="2"/>
            <a:r>
              <a:rPr lang="fr-CA"/>
              <a:t>Third level</a:t>
            </a:r>
          </a:p>
          <a:p>
            <a:pPr lvl="3"/>
            <a:r>
              <a:rPr lang="fr-CA"/>
              <a:t>Fourth level</a:t>
            </a:r>
          </a:p>
          <a:p>
            <a:pPr lvl="4"/>
            <a:r>
              <a:rPr lang="fr-CA"/>
              <a:t>Fifth level</a:t>
            </a:r>
            <a:endParaRPr lang="fr-CA" dirty="0"/>
          </a:p>
        </p:txBody>
      </p:sp>
      <p:sp>
        <p:nvSpPr>
          <p:cNvPr id="6" name="Footer Placeholder 5"/>
          <p:cNvSpPr>
            <a:spLocks noGrp="1"/>
          </p:cNvSpPr>
          <p:nvPr>
            <p:ph type="ftr" sz="quarter" idx="4"/>
          </p:nvPr>
        </p:nvSpPr>
        <p:spPr>
          <a:xfrm>
            <a:off x="0" y="7383463"/>
            <a:ext cx="4359275" cy="3889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697538" y="7383463"/>
            <a:ext cx="4359275" cy="388937"/>
          </a:xfrm>
          <a:prstGeom prst="rect">
            <a:avLst/>
          </a:prstGeom>
        </p:spPr>
        <p:txBody>
          <a:bodyPr vert="horz" lIns="91440" tIns="45720" rIns="91440" bIns="45720" rtlCol="0" anchor="b"/>
          <a:lstStyle>
            <a:lvl1pPr algn="r">
              <a:defRPr sz="1200"/>
            </a:lvl1pPr>
          </a:lstStyle>
          <a:p>
            <a:fld id="{2C2DCDCE-8052-413D-8CDE-C13F90CDA3D8}" type="slidenum">
              <a:rPr lang="fr-CA" smtClean="0"/>
              <a:t>‹#›</a:t>
            </a:fld>
            <a:endParaRPr lang="fr-CA" dirty="0"/>
          </a:p>
        </p:txBody>
      </p:sp>
    </p:spTree>
    <p:extLst>
      <p:ext uri="{BB962C8B-B14F-4D97-AF65-F5344CB8AC3E}">
        <p14:creationId xmlns:p14="http://schemas.microsoft.com/office/powerpoint/2010/main" val="4107762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C2DCDCE-8052-413D-8CDE-C13F90CDA3D8}" type="slidenum">
              <a:rPr lang="fr-CA" smtClean="0"/>
              <a:t>1</a:t>
            </a:fld>
            <a:endParaRPr lang="fr-CA" dirty="0"/>
          </a:p>
        </p:txBody>
      </p:sp>
    </p:spTree>
    <p:extLst>
      <p:ext uri="{BB962C8B-B14F-4D97-AF65-F5344CB8AC3E}">
        <p14:creationId xmlns:p14="http://schemas.microsoft.com/office/powerpoint/2010/main" val="26722202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C2DCDCE-8052-413D-8CDE-C13F90CDA3D8}" type="slidenum">
              <a:rPr lang="fr-CA" smtClean="0"/>
              <a:t>10</a:t>
            </a:fld>
            <a:endParaRPr lang="fr-CA" dirty="0"/>
          </a:p>
        </p:txBody>
      </p:sp>
    </p:spTree>
    <p:extLst>
      <p:ext uri="{BB962C8B-B14F-4D97-AF65-F5344CB8AC3E}">
        <p14:creationId xmlns:p14="http://schemas.microsoft.com/office/powerpoint/2010/main" val="1149951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C2DCDCE-8052-413D-8CDE-C13F90CDA3D8}" type="slidenum">
              <a:rPr lang="fr-CA" smtClean="0"/>
              <a:t>11</a:t>
            </a:fld>
            <a:endParaRPr lang="fr-CA" dirty="0"/>
          </a:p>
        </p:txBody>
      </p:sp>
    </p:spTree>
    <p:extLst>
      <p:ext uri="{BB962C8B-B14F-4D97-AF65-F5344CB8AC3E}">
        <p14:creationId xmlns:p14="http://schemas.microsoft.com/office/powerpoint/2010/main" val="26679652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C2DCDCE-8052-413D-8CDE-C13F90CDA3D8}" type="slidenum">
              <a:rPr lang="fr-CA" smtClean="0"/>
              <a:t>12</a:t>
            </a:fld>
            <a:endParaRPr lang="fr-CA" dirty="0"/>
          </a:p>
        </p:txBody>
      </p:sp>
    </p:spTree>
    <p:extLst>
      <p:ext uri="{BB962C8B-B14F-4D97-AF65-F5344CB8AC3E}">
        <p14:creationId xmlns:p14="http://schemas.microsoft.com/office/powerpoint/2010/main" val="36670523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C2DCDCE-8052-413D-8CDE-C13F90CDA3D8}" type="slidenum">
              <a:rPr lang="fr-CA" smtClean="0"/>
              <a:t>13</a:t>
            </a:fld>
            <a:endParaRPr lang="fr-CA" dirty="0"/>
          </a:p>
        </p:txBody>
      </p:sp>
    </p:spTree>
    <p:extLst>
      <p:ext uri="{BB962C8B-B14F-4D97-AF65-F5344CB8AC3E}">
        <p14:creationId xmlns:p14="http://schemas.microsoft.com/office/powerpoint/2010/main" val="38522721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C2DCDCE-8052-413D-8CDE-C13F90CDA3D8}" type="slidenum">
              <a:rPr lang="fr-CA" smtClean="0"/>
              <a:t>14</a:t>
            </a:fld>
            <a:endParaRPr lang="fr-CA" dirty="0"/>
          </a:p>
        </p:txBody>
      </p:sp>
    </p:spTree>
    <p:extLst>
      <p:ext uri="{BB962C8B-B14F-4D97-AF65-F5344CB8AC3E}">
        <p14:creationId xmlns:p14="http://schemas.microsoft.com/office/powerpoint/2010/main" val="2844586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C2DCDCE-8052-413D-8CDE-C13F90CDA3D8}" type="slidenum">
              <a:rPr lang="fr-CA" smtClean="0"/>
              <a:t>15</a:t>
            </a:fld>
            <a:endParaRPr lang="fr-CA" dirty="0"/>
          </a:p>
        </p:txBody>
      </p:sp>
    </p:spTree>
    <p:extLst>
      <p:ext uri="{BB962C8B-B14F-4D97-AF65-F5344CB8AC3E}">
        <p14:creationId xmlns:p14="http://schemas.microsoft.com/office/powerpoint/2010/main" val="7905828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C2DCDCE-8052-413D-8CDE-C13F90CDA3D8}" type="slidenum">
              <a:rPr lang="fr-CA" smtClean="0"/>
              <a:t>16</a:t>
            </a:fld>
            <a:endParaRPr lang="fr-CA" dirty="0"/>
          </a:p>
        </p:txBody>
      </p:sp>
    </p:spTree>
    <p:extLst>
      <p:ext uri="{BB962C8B-B14F-4D97-AF65-F5344CB8AC3E}">
        <p14:creationId xmlns:p14="http://schemas.microsoft.com/office/powerpoint/2010/main" val="27535508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C2DCDCE-8052-413D-8CDE-C13F90CDA3D8}" type="slidenum">
              <a:rPr lang="fr-CA" smtClean="0"/>
              <a:t>17</a:t>
            </a:fld>
            <a:endParaRPr lang="fr-CA" dirty="0"/>
          </a:p>
        </p:txBody>
      </p:sp>
    </p:spTree>
    <p:extLst>
      <p:ext uri="{BB962C8B-B14F-4D97-AF65-F5344CB8AC3E}">
        <p14:creationId xmlns:p14="http://schemas.microsoft.com/office/powerpoint/2010/main" val="38520699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C2DCDCE-8052-413D-8CDE-C13F90CDA3D8}" type="slidenum">
              <a:rPr lang="fr-CA" smtClean="0"/>
              <a:t>18</a:t>
            </a:fld>
            <a:endParaRPr lang="fr-CA" dirty="0"/>
          </a:p>
        </p:txBody>
      </p:sp>
    </p:spTree>
    <p:extLst>
      <p:ext uri="{BB962C8B-B14F-4D97-AF65-F5344CB8AC3E}">
        <p14:creationId xmlns:p14="http://schemas.microsoft.com/office/powerpoint/2010/main" val="32319373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C2DCDCE-8052-413D-8CDE-C13F90CDA3D8}" type="slidenum">
              <a:rPr lang="fr-CA" smtClean="0"/>
              <a:t>19</a:t>
            </a:fld>
            <a:endParaRPr lang="fr-CA" dirty="0"/>
          </a:p>
        </p:txBody>
      </p:sp>
    </p:spTree>
    <p:extLst>
      <p:ext uri="{BB962C8B-B14F-4D97-AF65-F5344CB8AC3E}">
        <p14:creationId xmlns:p14="http://schemas.microsoft.com/office/powerpoint/2010/main" val="491326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C2DCDCE-8052-413D-8CDE-C13F90CDA3D8}" type="slidenum">
              <a:rPr lang="fr-CA" smtClean="0"/>
              <a:t>2</a:t>
            </a:fld>
            <a:endParaRPr lang="fr-CA" dirty="0"/>
          </a:p>
        </p:txBody>
      </p:sp>
    </p:spTree>
    <p:extLst>
      <p:ext uri="{BB962C8B-B14F-4D97-AF65-F5344CB8AC3E}">
        <p14:creationId xmlns:p14="http://schemas.microsoft.com/office/powerpoint/2010/main" val="21305861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C2DCDCE-8052-413D-8CDE-C13F90CDA3D8}" type="slidenum">
              <a:rPr lang="fr-CA" smtClean="0"/>
              <a:t>20</a:t>
            </a:fld>
            <a:endParaRPr lang="fr-CA" dirty="0"/>
          </a:p>
        </p:txBody>
      </p:sp>
    </p:spTree>
    <p:extLst>
      <p:ext uri="{BB962C8B-B14F-4D97-AF65-F5344CB8AC3E}">
        <p14:creationId xmlns:p14="http://schemas.microsoft.com/office/powerpoint/2010/main" val="8555131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C2DCDCE-8052-413D-8CDE-C13F90CDA3D8}" type="slidenum">
              <a:rPr lang="fr-CA" smtClean="0"/>
              <a:t>21</a:t>
            </a:fld>
            <a:endParaRPr lang="fr-CA" dirty="0"/>
          </a:p>
        </p:txBody>
      </p:sp>
    </p:spTree>
    <p:extLst>
      <p:ext uri="{BB962C8B-B14F-4D97-AF65-F5344CB8AC3E}">
        <p14:creationId xmlns:p14="http://schemas.microsoft.com/office/powerpoint/2010/main" val="14855838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C2DCDCE-8052-413D-8CDE-C13F90CDA3D8}" type="slidenum">
              <a:rPr lang="fr-CA" smtClean="0"/>
              <a:t>22</a:t>
            </a:fld>
            <a:endParaRPr lang="fr-CA" dirty="0"/>
          </a:p>
        </p:txBody>
      </p:sp>
    </p:spTree>
    <p:extLst>
      <p:ext uri="{BB962C8B-B14F-4D97-AF65-F5344CB8AC3E}">
        <p14:creationId xmlns:p14="http://schemas.microsoft.com/office/powerpoint/2010/main" val="22887358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C2DCDCE-8052-413D-8CDE-C13F90CDA3D8}" type="slidenum">
              <a:rPr lang="fr-CA" smtClean="0"/>
              <a:t>23</a:t>
            </a:fld>
            <a:endParaRPr lang="fr-CA" dirty="0"/>
          </a:p>
        </p:txBody>
      </p:sp>
    </p:spTree>
    <p:extLst>
      <p:ext uri="{BB962C8B-B14F-4D97-AF65-F5344CB8AC3E}">
        <p14:creationId xmlns:p14="http://schemas.microsoft.com/office/powerpoint/2010/main" val="22763618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C2DCDCE-8052-413D-8CDE-C13F90CDA3D8}" type="slidenum">
              <a:rPr lang="fr-CA" smtClean="0"/>
              <a:t>24</a:t>
            </a:fld>
            <a:endParaRPr lang="fr-CA" dirty="0"/>
          </a:p>
        </p:txBody>
      </p:sp>
    </p:spTree>
    <p:extLst>
      <p:ext uri="{BB962C8B-B14F-4D97-AF65-F5344CB8AC3E}">
        <p14:creationId xmlns:p14="http://schemas.microsoft.com/office/powerpoint/2010/main" val="6199521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C2DCDCE-8052-413D-8CDE-C13F90CDA3D8}" type="slidenum">
              <a:rPr lang="fr-CA" smtClean="0"/>
              <a:t>25</a:t>
            </a:fld>
            <a:endParaRPr lang="fr-CA" dirty="0"/>
          </a:p>
        </p:txBody>
      </p:sp>
    </p:spTree>
    <p:extLst>
      <p:ext uri="{BB962C8B-B14F-4D97-AF65-F5344CB8AC3E}">
        <p14:creationId xmlns:p14="http://schemas.microsoft.com/office/powerpoint/2010/main" val="36484379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C2DCDCE-8052-413D-8CDE-C13F90CDA3D8}" type="slidenum">
              <a:rPr lang="fr-CA" smtClean="0"/>
              <a:t>26</a:t>
            </a:fld>
            <a:endParaRPr lang="fr-CA" dirty="0"/>
          </a:p>
        </p:txBody>
      </p:sp>
    </p:spTree>
    <p:extLst>
      <p:ext uri="{BB962C8B-B14F-4D97-AF65-F5344CB8AC3E}">
        <p14:creationId xmlns:p14="http://schemas.microsoft.com/office/powerpoint/2010/main" val="13583900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C2DCDCE-8052-413D-8CDE-C13F90CDA3D8}" type="slidenum">
              <a:rPr lang="fr-CA" smtClean="0"/>
              <a:t>27</a:t>
            </a:fld>
            <a:endParaRPr lang="fr-CA" dirty="0"/>
          </a:p>
        </p:txBody>
      </p:sp>
    </p:spTree>
    <p:extLst>
      <p:ext uri="{BB962C8B-B14F-4D97-AF65-F5344CB8AC3E}">
        <p14:creationId xmlns:p14="http://schemas.microsoft.com/office/powerpoint/2010/main" val="23791917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C2DCDCE-8052-413D-8CDE-C13F90CDA3D8}" type="slidenum">
              <a:rPr lang="fr-CA" smtClean="0"/>
              <a:t>28</a:t>
            </a:fld>
            <a:endParaRPr lang="fr-CA" dirty="0"/>
          </a:p>
        </p:txBody>
      </p:sp>
    </p:spTree>
    <p:extLst>
      <p:ext uri="{BB962C8B-B14F-4D97-AF65-F5344CB8AC3E}">
        <p14:creationId xmlns:p14="http://schemas.microsoft.com/office/powerpoint/2010/main" val="1927849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C2DCDCE-8052-413D-8CDE-C13F90CDA3D8}" type="slidenum">
              <a:rPr lang="fr-CA" smtClean="0"/>
              <a:t>3</a:t>
            </a:fld>
            <a:endParaRPr lang="fr-CA" dirty="0"/>
          </a:p>
        </p:txBody>
      </p:sp>
    </p:spTree>
    <p:extLst>
      <p:ext uri="{BB962C8B-B14F-4D97-AF65-F5344CB8AC3E}">
        <p14:creationId xmlns:p14="http://schemas.microsoft.com/office/powerpoint/2010/main" val="2103901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C2DCDCE-8052-413D-8CDE-C13F90CDA3D8}" type="slidenum">
              <a:rPr lang="fr-CA" smtClean="0"/>
              <a:t>4</a:t>
            </a:fld>
            <a:endParaRPr lang="fr-CA" dirty="0"/>
          </a:p>
        </p:txBody>
      </p:sp>
    </p:spTree>
    <p:extLst>
      <p:ext uri="{BB962C8B-B14F-4D97-AF65-F5344CB8AC3E}">
        <p14:creationId xmlns:p14="http://schemas.microsoft.com/office/powerpoint/2010/main" val="3995191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C2DCDCE-8052-413D-8CDE-C13F90CDA3D8}" type="slidenum">
              <a:rPr lang="fr-CA" smtClean="0"/>
              <a:t>5</a:t>
            </a:fld>
            <a:endParaRPr lang="fr-CA" dirty="0"/>
          </a:p>
        </p:txBody>
      </p:sp>
    </p:spTree>
    <p:extLst>
      <p:ext uri="{BB962C8B-B14F-4D97-AF65-F5344CB8AC3E}">
        <p14:creationId xmlns:p14="http://schemas.microsoft.com/office/powerpoint/2010/main" val="580546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C2DCDCE-8052-413D-8CDE-C13F90CDA3D8}" type="slidenum">
              <a:rPr lang="fr-CA" smtClean="0"/>
              <a:t>6</a:t>
            </a:fld>
            <a:endParaRPr lang="fr-CA" dirty="0"/>
          </a:p>
        </p:txBody>
      </p:sp>
    </p:spTree>
    <p:extLst>
      <p:ext uri="{BB962C8B-B14F-4D97-AF65-F5344CB8AC3E}">
        <p14:creationId xmlns:p14="http://schemas.microsoft.com/office/powerpoint/2010/main" val="2352029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C2DCDCE-8052-413D-8CDE-C13F90CDA3D8}" type="slidenum">
              <a:rPr lang="fr-CA" smtClean="0"/>
              <a:t>7</a:t>
            </a:fld>
            <a:endParaRPr lang="fr-CA" dirty="0"/>
          </a:p>
        </p:txBody>
      </p:sp>
    </p:spTree>
    <p:extLst>
      <p:ext uri="{BB962C8B-B14F-4D97-AF65-F5344CB8AC3E}">
        <p14:creationId xmlns:p14="http://schemas.microsoft.com/office/powerpoint/2010/main" val="245419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C2DCDCE-8052-413D-8CDE-C13F90CDA3D8}" type="slidenum">
              <a:rPr lang="fr-CA" smtClean="0"/>
              <a:t>8</a:t>
            </a:fld>
            <a:endParaRPr lang="fr-CA" dirty="0"/>
          </a:p>
        </p:txBody>
      </p:sp>
    </p:spTree>
    <p:extLst>
      <p:ext uri="{BB962C8B-B14F-4D97-AF65-F5344CB8AC3E}">
        <p14:creationId xmlns:p14="http://schemas.microsoft.com/office/powerpoint/2010/main" val="29666581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C2DCDCE-8052-413D-8CDE-C13F90CDA3D8}" type="slidenum">
              <a:rPr lang="fr-CA" smtClean="0"/>
              <a:t>9</a:t>
            </a:fld>
            <a:endParaRPr lang="fr-CA" dirty="0"/>
          </a:p>
        </p:txBody>
      </p:sp>
    </p:spTree>
    <p:extLst>
      <p:ext uri="{BB962C8B-B14F-4D97-AF65-F5344CB8AC3E}">
        <p14:creationId xmlns:p14="http://schemas.microsoft.com/office/powerpoint/2010/main" val="2733364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4380" y="2409444"/>
            <a:ext cx="8549640" cy="163220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508760" y="4352544"/>
            <a:ext cx="7040880" cy="19431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3/13/2019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3/13/2019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066800" y="1054100"/>
            <a:ext cx="701040" cy="0"/>
          </a:xfrm>
          <a:custGeom>
            <a:avLst/>
            <a:gdLst/>
            <a:ahLst/>
            <a:cxnLst/>
            <a:rect l="l" t="t" r="r" b="b"/>
            <a:pathLst>
              <a:path w="701039">
                <a:moveTo>
                  <a:pt x="0" y="0"/>
                </a:moveTo>
                <a:lnTo>
                  <a:pt x="701040" y="0"/>
                </a:lnTo>
              </a:path>
            </a:pathLst>
          </a:custGeom>
          <a:ln w="25400">
            <a:solidFill>
              <a:srgbClr val="EF4134"/>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100" b="1" i="0">
                <a:solidFill>
                  <a:schemeClr val="tx1"/>
                </a:solidFill>
                <a:latin typeface="Arial"/>
                <a:cs typeface="Arial"/>
              </a:defRPr>
            </a:lvl1pPr>
          </a:lstStyle>
          <a:p>
            <a:endParaRPr/>
          </a:p>
        </p:txBody>
      </p:sp>
      <p:sp>
        <p:nvSpPr>
          <p:cNvPr id="3" name="Holder 3"/>
          <p:cNvSpPr>
            <a:spLocks noGrp="1"/>
          </p:cNvSpPr>
          <p:nvPr>
            <p:ph sz="half" idx="2"/>
          </p:nvPr>
        </p:nvSpPr>
        <p:spPr>
          <a:xfrm>
            <a:off x="502920" y="1787652"/>
            <a:ext cx="4375404" cy="512978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80076" y="1787652"/>
            <a:ext cx="4375404" cy="512978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3/13/2019</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3/13/2019</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066800" y="1054100"/>
            <a:ext cx="701040" cy="0"/>
          </a:xfrm>
          <a:custGeom>
            <a:avLst/>
            <a:gdLst/>
            <a:ahLst/>
            <a:cxnLst/>
            <a:rect l="l" t="t" r="r" b="b"/>
            <a:pathLst>
              <a:path w="701039">
                <a:moveTo>
                  <a:pt x="0" y="0"/>
                </a:moveTo>
                <a:lnTo>
                  <a:pt x="701040" y="0"/>
                </a:lnTo>
              </a:path>
            </a:pathLst>
          </a:custGeom>
          <a:ln w="25400">
            <a:solidFill>
              <a:srgbClr val="EF4134"/>
            </a:solidFill>
          </a:ln>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3/13/2019</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054100" y="3270717"/>
            <a:ext cx="7950200" cy="762635"/>
          </a:xfrm>
          <a:prstGeom prst="rect">
            <a:avLst/>
          </a:prstGeom>
        </p:spPr>
        <p:txBody>
          <a:bodyPr wrap="square" lIns="0" tIns="0" rIns="0" bIns="0">
            <a:spAutoFit/>
          </a:bodyPr>
          <a:lstStyle>
            <a:lvl1pPr>
              <a:defRPr sz="2100" b="1" i="0">
                <a:solidFill>
                  <a:schemeClr val="tx1"/>
                </a:solidFill>
                <a:latin typeface="Arial"/>
                <a:cs typeface="Arial"/>
              </a:defRPr>
            </a:lvl1pPr>
          </a:lstStyle>
          <a:p>
            <a:endParaRPr/>
          </a:p>
        </p:txBody>
      </p:sp>
      <p:sp>
        <p:nvSpPr>
          <p:cNvPr id="3" name="Holder 3"/>
          <p:cNvSpPr>
            <a:spLocks noGrp="1"/>
          </p:cNvSpPr>
          <p:nvPr>
            <p:ph type="body" idx="1"/>
          </p:nvPr>
        </p:nvSpPr>
        <p:spPr>
          <a:xfrm>
            <a:off x="791845" y="3849400"/>
            <a:ext cx="8474709" cy="1922779"/>
          </a:xfrm>
          <a:prstGeom prst="rect">
            <a:avLst/>
          </a:prstGeom>
        </p:spPr>
        <p:txBody>
          <a:bodyPr wrap="square" lIns="0" tIns="0" rIns="0" bIns="0">
            <a:spAutoFit/>
          </a:bodyPr>
          <a:lstStyle>
            <a:lvl1pPr>
              <a:defRPr sz="18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419856" y="7228332"/>
            <a:ext cx="3218688" cy="3886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02920" y="7228332"/>
            <a:ext cx="2313432"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fr-CA" smtClean="0"/>
              <a:t>2019-03-13</a:t>
            </a:fld>
            <a:endParaRPr lang="fr-CA" dirty="0"/>
          </a:p>
        </p:txBody>
      </p:sp>
      <p:sp>
        <p:nvSpPr>
          <p:cNvPr id="6" name="Holder 6"/>
          <p:cNvSpPr>
            <a:spLocks noGrp="1"/>
          </p:cNvSpPr>
          <p:nvPr>
            <p:ph type="sldNum" sz="quarter" idx="7"/>
          </p:nvPr>
        </p:nvSpPr>
        <p:spPr>
          <a:xfrm>
            <a:off x="7242048" y="7228332"/>
            <a:ext cx="2313432"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lang="fr-CA" smtClean="0"/>
              <a:t>‹#›</a:t>
            </a:fld>
            <a:endParaRPr lang="fr-CA"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hyperlink" Target="http://www.interaction-design.org/literature/article/"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hyperlink" Target="http://www.designcouncil.org.uk/news-opinion/design-process-what-double-diamond"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hyperlink" Target="https://medium.com/@philmichaels/5-components-to-design-thinking-by-stanford-d-school-48dd111bbbe5"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mailto:nourhan.hegazy@tbs-sct.gc.ca"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image" Target="../media/image24.jpg"/></Relationships>
</file>

<file path=ppt/slides/_rels/slide26.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hyperlink" Target="http://www.flickr.com/photos/ashkyd/6191097965/"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hyperlink" Target="http://www.flickr.com/photos/felixphs/40188739700/in/pool-desire_paths/"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54099" y="2313051"/>
            <a:ext cx="7404089" cy="2364105"/>
          </a:xfrm>
          <a:prstGeom prst="rect">
            <a:avLst/>
          </a:prstGeom>
        </p:spPr>
        <p:txBody>
          <a:bodyPr vert="horz" wrap="square" lIns="0" tIns="0" rIns="0" bIns="0" rtlCol="0">
            <a:spAutoFit/>
          </a:bodyPr>
          <a:lstStyle/>
          <a:p>
            <a:pPr marL="12700">
              <a:lnSpc>
                <a:spcPct val="100000"/>
              </a:lnSpc>
            </a:pPr>
            <a:r>
              <a:rPr lang="fr-CA" sz="5100" b="0" i="1" dirty="0">
                <a:latin typeface="Arial"/>
                <a:cs typeface="Arial"/>
              </a:rPr>
              <a:t>Introduction</a:t>
            </a:r>
          </a:p>
          <a:p>
            <a:pPr marL="12700" marR="5080">
              <a:lnSpc>
                <a:spcPct val="100000"/>
              </a:lnSpc>
            </a:pPr>
            <a:r>
              <a:rPr lang="fr-CA" sz="5100" b="0" i="1" dirty="0">
                <a:latin typeface="Arial"/>
                <a:cs typeface="Arial"/>
              </a:rPr>
              <a:t>à la pensée conceptuelle en matière de service</a:t>
            </a:r>
          </a:p>
        </p:txBody>
      </p:sp>
      <p:sp>
        <p:nvSpPr>
          <p:cNvPr id="3" name="object 3"/>
          <p:cNvSpPr/>
          <p:nvPr/>
        </p:nvSpPr>
        <p:spPr>
          <a:xfrm>
            <a:off x="6350" y="6350"/>
            <a:ext cx="10045700" cy="7759700"/>
          </a:xfrm>
          <a:custGeom>
            <a:avLst/>
            <a:gdLst/>
            <a:ahLst/>
            <a:cxnLst/>
            <a:rect l="l" t="t" r="r" b="b"/>
            <a:pathLst>
              <a:path w="10045700" h="7759700">
                <a:moveTo>
                  <a:pt x="0" y="7759700"/>
                </a:moveTo>
                <a:lnTo>
                  <a:pt x="10045700" y="7759700"/>
                </a:lnTo>
                <a:lnTo>
                  <a:pt x="10045700" y="0"/>
                </a:lnTo>
                <a:lnTo>
                  <a:pt x="0" y="0"/>
                </a:lnTo>
                <a:lnTo>
                  <a:pt x="0" y="7759700"/>
                </a:lnTo>
                <a:close/>
              </a:path>
            </a:pathLst>
          </a:custGeom>
          <a:ln w="12700">
            <a:solidFill>
              <a:srgbClr val="000000"/>
            </a:solidFill>
          </a:ln>
        </p:spPr>
        <p:txBody>
          <a:bodyPr wrap="square" lIns="0" tIns="0" rIns="0" bIns="0" rtlCol="0"/>
          <a:lstStyle/>
          <a:p>
            <a:endParaRPr/>
          </a:p>
        </p:txBody>
      </p:sp>
      <p:sp>
        <p:nvSpPr>
          <p:cNvPr id="4" name="object 4"/>
          <p:cNvSpPr/>
          <p:nvPr/>
        </p:nvSpPr>
        <p:spPr>
          <a:xfrm>
            <a:off x="927100" y="2474976"/>
            <a:ext cx="0" cy="2143125"/>
          </a:xfrm>
          <a:custGeom>
            <a:avLst/>
            <a:gdLst/>
            <a:ahLst/>
            <a:cxnLst/>
            <a:rect l="l" t="t" r="r" b="b"/>
            <a:pathLst>
              <a:path h="2143125">
                <a:moveTo>
                  <a:pt x="0" y="0"/>
                </a:moveTo>
                <a:lnTo>
                  <a:pt x="0" y="2142744"/>
                </a:lnTo>
              </a:path>
            </a:pathLst>
          </a:custGeom>
          <a:ln w="25400">
            <a:solidFill>
              <a:srgbClr val="EF4134"/>
            </a:solidFill>
          </a:ln>
        </p:spPr>
        <p:txBody>
          <a:bodyPr wrap="square" lIns="0" tIns="0" rIns="0" bIns="0" rtlCol="0"/>
          <a:lstStyle/>
          <a:p>
            <a:endParaRPr/>
          </a:p>
        </p:txBody>
      </p:sp>
      <p:sp>
        <p:nvSpPr>
          <p:cNvPr id="5" name="object 5"/>
          <p:cNvSpPr txBox="1"/>
          <p:nvPr/>
        </p:nvSpPr>
        <p:spPr>
          <a:xfrm>
            <a:off x="988060" y="6561455"/>
            <a:ext cx="8100695" cy="338554"/>
          </a:xfrm>
          <a:prstGeom prst="rect">
            <a:avLst/>
          </a:prstGeom>
        </p:spPr>
        <p:txBody>
          <a:bodyPr vert="horz" wrap="square" lIns="0" tIns="0" rIns="0" bIns="0" rtlCol="0">
            <a:spAutoFit/>
          </a:bodyPr>
          <a:lstStyle/>
          <a:p>
            <a:pPr marL="12700">
              <a:lnSpc>
                <a:spcPct val="100000"/>
              </a:lnSpc>
            </a:pPr>
            <a:r>
              <a:rPr lang="fr-CA" sz="1100" b="1" dirty="0" err="1">
                <a:latin typeface="Arial"/>
                <a:cs typeface="Arial"/>
              </a:rPr>
              <a:t>Nourhan</a:t>
            </a:r>
            <a:r>
              <a:rPr lang="fr-CA" sz="1100" b="1" dirty="0">
                <a:latin typeface="Arial"/>
                <a:cs typeface="Arial"/>
              </a:rPr>
              <a:t> Hegazy</a:t>
            </a:r>
            <a:r>
              <a:rPr lang="fr-CA" sz="1100" dirty="0">
                <a:latin typeface="Arial"/>
                <a:cs typeface="Arial"/>
              </a:rPr>
              <a:t>, conseillère en conception au Secrétariat du Conseil du Trésor et membre de l’Académie du numérique de l’École de la fonction publique du Canada.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5901626" cy="7765475"/>
          </a:xfrm>
          <a:prstGeom prst="rect">
            <a:avLst/>
          </a:prstGeom>
          <a:blipFill>
            <a:blip r:embed="rId3" cstate="print"/>
            <a:stretch>
              <a:fillRect/>
            </a:stretch>
          </a:blipFill>
        </p:spPr>
        <p:txBody>
          <a:bodyPr wrap="square" lIns="0" tIns="0" rIns="0" bIns="0" rtlCol="0"/>
          <a:lstStyle/>
          <a:p>
            <a:endParaRPr/>
          </a:p>
        </p:txBody>
      </p:sp>
      <p:sp>
        <p:nvSpPr>
          <p:cNvPr id="3" name="object 3"/>
          <p:cNvSpPr txBox="1"/>
          <p:nvPr/>
        </p:nvSpPr>
        <p:spPr>
          <a:xfrm>
            <a:off x="1076960" y="7391400"/>
            <a:ext cx="4148454" cy="307777"/>
          </a:xfrm>
          <a:prstGeom prst="rect">
            <a:avLst/>
          </a:prstGeom>
        </p:spPr>
        <p:txBody>
          <a:bodyPr vert="horz" wrap="square" lIns="0" tIns="0" rIns="0" bIns="0" rtlCol="0">
            <a:spAutoFit/>
          </a:bodyPr>
          <a:lstStyle/>
          <a:p>
            <a:pPr marL="12700">
              <a:lnSpc>
                <a:spcPct val="100000"/>
              </a:lnSpc>
            </a:pPr>
            <a:r>
              <a:rPr lang="fr-CA" sz="1000" dirty="0">
                <a:solidFill>
                  <a:srgbClr val="FFFFFF"/>
                </a:solidFill>
                <a:latin typeface="Arial" panose="020B0604020202020204" pitchFamily="34" charset="0"/>
                <a:cs typeface="Arial" panose="020B0604020202020204" pitchFamily="34" charset="0"/>
              </a:rPr>
              <a:t>Photo de Jan </a:t>
            </a:r>
            <a:r>
              <a:rPr lang="fr-CA" sz="1000" dirty="0" err="1">
                <a:solidFill>
                  <a:srgbClr val="FFFFFF"/>
                </a:solidFill>
                <a:latin typeface="Arial" panose="020B0604020202020204" pitchFamily="34" charset="0"/>
                <a:cs typeface="Arial" panose="020B0604020202020204" pitchFamily="34" charset="0"/>
              </a:rPr>
              <a:t>Piatkowski</a:t>
            </a:r>
            <a:r>
              <a:rPr lang="fr-CA" sz="1000" dirty="0">
                <a:solidFill>
                  <a:srgbClr val="FFFFFF"/>
                </a:solidFill>
                <a:latin typeface="Arial" panose="020B0604020202020204" pitchFamily="34" charset="0"/>
                <a:cs typeface="Arial" panose="020B0604020202020204" pitchFamily="34" charset="0"/>
              </a:rPr>
              <a:t> sur </a:t>
            </a:r>
            <a:r>
              <a:rPr lang="fr-CA" sz="1000" dirty="0" err="1">
                <a:solidFill>
                  <a:srgbClr val="FFFFFF"/>
                </a:solidFill>
                <a:latin typeface="Arial" panose="020B0604020202020204" pitchFamily="34" charset="0"/>
                <a:cs typeface="Arial" panose="020B0604020202020204" pitchFamily="34" charset="0"/>
              </a:rPr>
              <a:t>Unsplash</a:t>
            </a:r>
            <a:r>
              <a:rPr lang="fr-CA" sz="1000" dirty="0">
                <a:solidFill>
                  <a:srgbClr val="FFFFFF"/>
                </a:solidFill>
                <a:latin typeface="Arial" panose="020B0604020202020204" pitchFamily="34" charset="0"/>
                <a:cs typeface="Arial" panose="020B0604020202020204" pitchFamily="34" charset="0"/>
              </a:rPr>
              <a:t>. Consulté à l’adresse : https://unsplash.com/pho-</a:t>
            </a:r>
          </a:p>
        </p:txBody>
      </p:sp>
      <p:sp>
        <p:nvSpPr>
          <p:cNvPr id="4" name="object 4"/>
          <p:cNvSpPr txBox="1"/>
          <p:nvPr/>
        </p:nvSpPr>
        <p:spPr>
          <a:xfrm>
            <a:off x="6235700" y="1006988"/>
            <a:ext cx="2769235" cy="5572679"/>
          </a:xfrm>
          <a:prstGeom prst="rect">
            <a:avLst/>
          </a:prstGeom>
        </p:spPr>
        <p:txBody>
          <a:bodyPr vert="horz" wrap="square" lIns="0" tIns="0" rIns="0" bIns="0" rtlCol="0">
            <a:spAutoFit/>
          </a:bodyPr>
          <a:lstStyle/>
          <a:p>
            <a:pPr marL="12700" marR="387985">
              <a:lnSpc>
                <a:spcPct val="107200"/>
              </a:lnSpc>
            </a:pPr>
            <a:r>
              <a:rPr lang="fr-CA" sz="1400" b="1" dirty="0">
                <a:latin typeface="Arial"/>
                <a:cs typeface="Arial"/>
              </a:rPr>
              <a:t>D’où vient la pensée conceptuelle?</a:t>
            </a:r>
          </a:p>
          <a:p>
            <a:pPr>
              <a:lnSpc>
                <a:spcPct val="100000"/>
              </a:lnSpc>
              <a:spcBef>
                <a:spcPts val="50"/>
              </a:spcBef>
            </a:pPr>
            <a:endParaRPr lang="fr-CA" sz="1100" dirty="0">
              <a:latin typeface="Times New Roman"/>
              <a:cs typeface="Times New Roman"/>
            </a:endParaRPr>
          </a:p>
          <a:p>
            <a:pPr marL="12700">
              <a:lnSpc>
                <a:spcPts val="1420"/>
              </a:lnSpc>
              <a:spcBef>
                <a:spcPts val="5"/>
              </a:spcBef>
            </a:pPr>
            <a:r>
              <a:rPr lang="fr-CA" sz="1200" b="1" dirty="0">
                <a:solidFill>
                  <a:srgbClr val="D3413F"/>
                </a:solidFill>
                <a:latin typeface="Arial"/>
                <a:cs typeface="Arial"/>
              </a:rPr>
              <a:t>1960</a:t>
            </a:r>
          </a:p>
          <a:p>
            <a:pPr marL="12700" marR="5080">
              <a:lnSpc>
                <a:spcPts val="1400"/>
              </a:lnSpc>
              <a:spcBef>
                <a:spcPts val="60"/>
              </a:spcBef>
            </a:pPr>
            <a:r>
              <a:rPr lang="fr-CA" sz="1200" dirty="0">
                <a:latin typeface="Arial"/>
                <a:cs typeface="Arial"/>
              </a:rPr>
              <a:t>L’informaticien Herbert A. Simon mentionne la conception comme une science ou une pensée dans son livre, </a:t>
            </a:r>
            <a:r>
              <a:rPr lang="fr-CA" sz="1200" i="1" dirty="0">
                <a:latin typeface="Arial"/>
                <a:cs typeface="Arial"/>
              </a:rPr>
              <a:t>Sciences of the </a:t>
            </a:r>
            <a:r>
              <a:rPr lang="fr-CA" sz="1200" i="1" dirty="0" err="1">
                <a:latin typeface="Arial"/>
                <a:cs typeface="Arial"/>
              </a:rPr>
              <a:t>Artificial</a:t>
            </a:r>
            <a:r>
              <a:rPr lang="fr-CA" sz="1200" dirty="0">
                <a:latin typeface="Arial"/>
                <a:cs typeface="Arial"/>
              </a:rPr>
              <a:t>.</a:t>
            </a:r>
          </a:p>
          <a:p>
            <a:pPr>
              <a:lnSpc>
                <a:spcPct val="100000"/>
              </a:lnSpc>
              <a:spcBef>
                <a:spcPts val="50"/>
              </a:spcBef>
            </a:pPr>
            <a:endParaRPr lang="fr-CA" sz="1100" dirty="0">
              <a:latin typeface="Times New Roman"/>
              <a:cs typeface="Times New Roman"/>
            </a:endParaRPr>
          </a:p>
          <a:p>
            <a:pPr marL="12700">
              <a:lnSpc>
                <a:spcPts val="1420"/>
              </a:lnSpc>
              <a:spcBef>
                <a:spcPts val="5"/>
              </a:spcBef>
            </a:pPr>
            <a:r>
              <a:rPr lang="fr-CA" sz="1200" b="1" dirty="0">
                <a:solidFill>
                  <a:srgbClr val="D3413F"/>
                </a:solidFill>
                <a:latin typeface="Arial"/>
                <a:cs typeface="Arial"/>
              </a:rPr>
              <a:t>1980</a:t>
            </a:r>
          </a:p>
          <a:p>
            <a:pPr marL="12700" marR="46990">
              <a:lnSpc>
                <a:spcPts val="1400"/>
              </a:lnSpc>
              <a:spcBef>
                <a:spcPts val="60"/>
              </a:spcBef>
            </a:pPr>
            <a:r>
              <a:rPr lang="fr-CA" sz="1200" dirty="0">
                <a:latin typeface="Arial"/>
                <a:cs typeface="Arial"/>
              </a:rPr>
              <a:t>Nigel Cross aborde dans son livre </a:t>
            </a:r>
            <a:r>
              <a:rPr lang="fr-CA" sz="1200" i="1" dirty="0" err="1" smtClean="0">
                <a:latin typeface="Arial"/>
                <a:cs typeface="Arial"/>
              </a:rPr>
              <a:t>Designerly</a:t>
            </a:r>
            <a:r>
              <a:rPr lang="fr-CA" sz="1200" i="1" dirty="0" smtClean="0">
                <a:latin typeface="Arial"/>
                <a:cs typeface="Arial"/>
              </a:rPr>
              <a:t> </a:t>
            </a:r>
            <a:r>
              <a:rPr lang="fr-CA" sz="1200" i="1" dirty="0" err="1">
                <a:latin typeface="Arial"/>
                <a:cs typeface="Arial"/>
              </a:rPr>
              <a:t>ways</a:t>
            </a:r>
            <a:r>
              <a:rPr lang="fr-CA" sz="1200" i="1" dirty="0">
                <a:latin typeface="Arial"/>
                <a:cs typeface="Arial"/>
              </a:rPr>
              <a:t> of </a:t>
            </a:r>
            <a:r>
              <a:rPr lang="fr-CA" sz="1200" i="1" dirty="0" err="1" smtClean="0">
                <a:latin typeface="Arial"/>
                <a:cs typeface="Arial"/>
              </a:rPr>
              <a:t>knowing</a:t>
            </a:r>
            <a:r>
              <a:rPr lang="fr-CA" sz="1200" dirty="0" smtClean="0">
                <a:latin typeface="Arial"/>
                <a:cs typeface="Arial"/>
              </a:rPr>
              <a:t> </a:t>
            </a:r>
            <a:r>
              <a:rPr lang="fr-CA" sz="1200" dirty="0">
                <a:latin typeface="Arial"/>
                <a:cs typeface="Arial"/>
              </a:rPr>
              <a:t>les systèmes de connaissance conceptuels.</a:t>
            </a:r>
          </a:p>
          <a:p>
            <a:pPr>
              <a:lnSpc>
                <a:spcPct val="100000"/>
              </a:lnSpc>
              <a:spcBef>
                <a:spcPts val="15"/>
              </a:spcBef>
            </a:pPr>
            <a:endParaRPr lang="fr-CA" sz="1200" dirty="0">
              <a:latin typeface="Times New Roman"/>
              <a:cs typeface="Times New Roman"/>
            </a:endParaRPr>
          </a:p>
          <a:p>
            <a:pPr marL="12700" marR="241300">
              <a:lnSpc>
                <a:spcPts val="1400"/>
              </a:lnSpc>
            </a:pPr>
            <a:r>
              <a:rPr lang="fr-CA" sz="1200" dirty="0">
                <a:latin typeface="Arial"/>
                <a:cs typeface="Arial"/>
              </a:rPr>
              <a:t>L’urbaniste Peter Rowe publie un livre sur la pensée conceptuelle.</a:t>
            </a:r>
          </a:p>
          <a:p>
            <a:pPr>
              <a:lnSpc>
                <a:spcPct val="100000"/>
              </a:lnSpc>
              <a:spcBef>
                <a:spcPts val="50"/>
              </a:spcBef>
            </a:pPr>
            <a:endParaRPr lang="fr-CA" sz="1100" dirty="0">
              <a:latin typeface="Times New Roman"/>
              <a:cs typeface="Times New Roman"/>
            </a:endParaRPr>
          </a:p>
          <a:p>
            <a:pPr marL="12700">
              <a:lnSpc>
                <a:spcPts val="1420"/>
              </a:lnSpc>
            </a:pPr>
            <a:r>
              <a:rPr lang="fr-CA" sz="1200" b="1" dirty="0">
                <a:solidFill>
                  <a:srgbClr val="D3413F"/>
                </a:solidFill>
                <a:latin typeface="Arial"/>
                <a:cs typeface="Arial"/>
              </a:rPr>
              <a:t>1990</a:t>
            </a:r>
          </a:p>
          <a:p>
            <a:pPr marL="12700" marR="130175">
              <a:lnSpc>
                <a:spcPts val="1400"/>
              </a:lnSpc>
              <a:spcBef>
                <a:spcPts val="60"/>
              </a:spcBef>
            </a:pPr>
            <a:r>
              <a:rPr lang="fr-CA" sz="1200" dirty="0">
                <a:latin typeface="Arial"/>
                <a:cs typeface="Arial"/>
              </a:rPr>
              <a:t>IDEO présente son processus de conception inspiré des travaux menés à la Stanford Design </a:t>
            </a:r>
            <a:r>
              <a:rPr lang="fr-CA" sz="1200" dirty="0" err="1">
                <a:latin typeface="Arial"/>
                <a:cs typeface="Arial"/>
              </a:rPr>
              <a:t>School</a:t>
            </a:r>
            <a:r>
              <a:rPr lang="fr-CA" sz="1200" dirty="0">
                <a:latin typeface="Arial"/>
                <a:cs typeface="Arial"/>
              </a:rPr>
              <a:t>.</a:t>
            </a:r>
          </a:p>
          <a:p>
            <a:pPr>
              <a:lnSpc>
                <a:spcPct val="100000"/>
              </a:lnSpc>
              <a:spcBef>
                <a:spcPts val="35"/>
              </a:spcBef>
            </a:pPr>
            <a:endParaRPr lang="fr-CA" sz="1150" dirty="0">
              <a:latin typeface="Times New Roman"/>
              <a:cs typeface="Times New Roman"/>
            </a:endParaRPr>
          </a:p>
          <a:p>
            <a:pPr marL="12700" marR="215900">
              <a:lnSpc>
                <a:spcPct val="100000"/>
              </a:lnSpc>
            </a:pPr>
            <a:r>
              <a:rPr lang="fr-CA" sz="1200" dirty="0">
                <a:latin typeface="Arial"/>
                <a:cs typeface="Arial"/>
              </a:rPr>
              <a:t>Richard Buchanan publie </a:t>
            </a:r>
            <a:r>
              <a:rPr lang="fr-CA" sz="1200" i="1" dirty="0" err="1" smtClean="0">
                <a:latin typeface="Arial"/>
                <a:cs typeface="Arial"/>
              </a:rPr>
              <a:t>Wicked</a:t>
            </a:r>
            <a:r>
              <a:rPr lang="fr-CA" sz="1200" i="1" dirty="0" smtClean="0">
                <a:latin typeface="Arial"/>
                <a:cs typeface="Arial"/>
              </a:rPr>
              <a:t> </a:t>
            </a:r>
            <a:r>
              <a:rPr lang="fr-CA" sz="1200" i="1" dirty="0" err="1">
                <a:latin typeface="Arial"/>
                <a:cs typeface="Arial"/>
              </a:rPr>
              <a:t>Problems</a:t>
            </a:r>
            <a:r>
              <a:rPr lang="fr-CA" sz="1200" i="1" dirty="0">
                <a:latin typeface="Arial"/>
                <a:cs typeface="Arial"/>
              </a:rPr>
              <a:t> in Design </a:t>
            </a:r>
            <a:r>
              <a:rPr lang="fr-CA" sz="1200" i="1" dirty="0" err="1" smtClean="0">
                <a:latin typeface="Arial"/>
                <a:cs typeface="Arial"/>
              </a:rPr>
              <a:t>Thinking</a:t>
            </a:r>
            <a:r>
              <a:rPr lang="fr-CA" sz="1200" dirty="0" smtClean="0">
                <a:latin typeface="Arial"/>
                <a:cs typeface="Arial"/>
              </a:rPr>
              <a:t>.</a:t>
            </a:r>
            <a:endParaRPr lang="fr-CA" sz="1200" dirty="0">
              <a:latin typeface="Arial"/>
              <a:cs typeface="Arial"/>
            </a:endParaRPr>
          </a:p>
          <a:p>
            <a:pPr>
              <a:lnSpc>
                <a:spcPct val="100000"/>
              </a:lnSpc>
              <a:spcBef>
                <a:spcPts val="15"/>
              </a:spcBef>
            </a:pPr>
            <a:endParaRPr lang="fr-CA" sz="1200" dirty="0">
              <a:latin typeface="Times New Roman"/>
              <a:cs typeface="Times New Roman"/>
            </a:endParaRPr>
          </a:p>
          <a:p>
            <a:pPr marL="12700">
              <a:lnSpc>
                <a:spcPct val="100000"/>
              </a:lnSpc>
            </a:pPr>
            <a:r>
              <a:rPr lang="fr-CA" sz="1200" b="1" dirty="0">
                <a:solidFill>
                  <a:srgbClr val="D3413F"/>
                </a:solidFill>
                <a:latin typeface="Arial"/>
                <a:cs typeface="Arial"/>
              </a:rPr>
              <a:t>2005</a:t>
            </a:r>
          </a:p>
          <a:p>
            <a:pPr marL="12700" marR="209550">
              <a:lnSpc>
                <a:spcPct val="100000"/>
              </a:lnSpc>
            </a:pPr>
            <a:r>
              <a:rPr lang="fr-CA" sz="1200" dirty="0">
                <a:latin typeface="Arial"/>
                <a:cs typeface="Arial"/>
              </a:rPr>
              <a:t>La pensée conceptuelle est enseignée à la Stanford </a:t>
            </a:r>
            <a:r>
              <a:rPr lang="fr-CA" sz="1200" dirty="0" err="1">
                <a:latin typeface="Arial"/>
                <a:cs typeface="Arial"/>
              </a:rPr>
              <a:t>School</a:t>
            </a:r>
            <a:r>
              <a:rPr lang="fr-CA" sz="1200" dirty="0">
                <a:latin typeface="Arial"/>
                <a:cs typeface="Arial"/>
              </a:rPr>
              <a:t> of Design</a:t>
            </a:r>
          </a:p>
        </p:txBody>
      </p:sp>
      <p:sp>
        <p:nvSpPr>
          <p:cNvPr id="5" name="object 5"/>
          <p:cNvSpPr txBox="1"/>
          <p:nvPr/>
        </p:nvSpPr>
        <p:spPr>
          <a:xfrm>
            <a:off x="6235700" y="6682740"/>
            <a:ext cx="3365500" cy="369332"/>
          </a:xfrm>
          <a:prstGeom prst="rect">
            <a:avLst/>
          </a:prstGeom>
        </p:spPr>
        <p:txBody>
          <a:bodyPr vert="horz" wrap="square" lIns="0" tIns="0" rIns="0" bIns="0" rtlCol="0">
            <a:spAutoFit/>
          </a:bodyPr>
          <a:lstStyle/>
          <a:p>
            <a:pPr marL="12700" marR="5080" algn="just">
              <a:lnSpc>
                <a:spcPct val="100000"/>
              </a:lnSpc>
            </a:pPr>
            <a:r>
              <a:rPr lang="fr-CA" sz="800" dirty="0">
                <a:latin typeface="Arial"/>
                <a:cs typeface="Arial"/>
              </a:rPr>
              <a:t>Dam and </a:t>
            </a:r>
            <a:r>
              <a:rPr lang="fr-CA" sz="800" dirty="0" err="1">
                <a:latin typeface="Arial"/>
                <a:cs typeface="Arial"/>
              </a:rPr>
              <a:t>Siang</a:t>
            </a:r>
            <a:r>
              <a:rPr lang="fr-CA" sz="800" dirty="0">
                <a:latin typeface="Arial"/>
                <a:cs typeface="Arial"/>
              </a:rPr>
              <a:t> (2019) </a:t>
            </a:r>
            <a:r>
              <a:rPr lang="fr-CA" sz="800" dirty="0" err="1">
                <a:latin typeface="Arial"/>
                <a:cs typeface="Arial"/>
              </a:rPr>
              <a:t>Designthinking</a:t>
            </a:r>
            <a:r>
              <a:rPr lang="fr-CA" sz="800" dirty="0">
                <a:latin typeface="Arial"/>
                <a:cs typeface="Arial"/>
              </a:rPr>
              <a:t>: Quick </a:t>
            </a:r>
            <a:r>
              <a:rPr lang="fr-CA" sz="800" dirty="0" err="1">
                <a:latin typeface="Arial"/>
                <a:cs typeface="Arial"/>
              </a:rPr>
              <a:t>overview</a:t>
            </a:r>
            <a:r>
              <a:rPr lang="fr-CA" sz="800" dirty="0">
                <a:latin typeface="Arial"/>
                <a:cs typeface="Arial"/>
              </a:rPr>
              <a:t> of </a:t>
            </a:r>
            <a:r>
              <a:rPr lang="fr-CA" sz="800" dirty="0" err="1">
                <a:latin typeface="Arial"/>
                <a:cs typeface="Arial"/>
              </a:rPr>
              <a:t>history</a:t>
            </a:r>
            <a:r>
              <a:rPr lang="fr-CA" sz="800" dirty="0">
                <a:latin typeface="Arial"/>
                <a:cs typeface="Arial"/>
              </a:rPr>
              <a:t>.  Consulté à l’adresse : </a:t>
            </a:r>
            <a:r>
              <a:rPr lang="fr-CA" sz="800" dirty="0">
                <a:latin typeface="Arial"/>
                <a:cs typeface="Arial"/>
                <a:hlinkClick r:id="rId4"/>
              </a:rPr>
              <a:t>https://www.interaction-design.org/literature/article/ </a:t>
            </a:r>
            <a:r>
              <a:rPr lang="fr-CA" sz="800" dirty="0">
                <a:latin typeface="Arial"/>
                <a:cs typeface="Arial"/>
              </a:rPr>
              <a:t>design-</a:t>
            </a:r>
            <a:r>
              <a:rPr lang="fr-CA" sz="800" dirty="0" err="1">
                <a:latin typeface="Arial"/>
                <a:cs typeface="Arial"/>
              </a:rPr>
              <a:t>thinking</a:t>
            </a:r>
            <a:r>
              <a:rPr lang="fr-CA" sz="800" dirty="0">
                <a:latin typeface="Arial"/>
                <a:cs typeface="Arial"/>
              </a:rPr>
              <a:t>-</a:t>
            </a:r>
            <a:r>
              <a:rPr lang="fr-CA" sz="800" dirty="0" err="1">
                <a:latin typeface="Arial"/>
                <a:cs typeface="Arial"/>
              </a:rPr>
              <a:t>get</a:t>
            </a:r>
            <a:r>
              <a:rPr lang="fr-CA" sz="800" dirty="0">
                <a:latin typeface="Arial"/>
                <a:cs typeface="Arial"/>
              </a:rPr>
              <a:t>-a-quick-</a:t>
            </a:r>
            <a:r>
              <a:rPr lang="fr-CA" sz="800" dirty="0" err="1">
                <a:latin typeface="Arial"/>
                <a:cs typeface="Arial"/>
              </a:rPr>
              <a:t>overview</a:t>
            </a:r>
            <a:r>
              <a:rPr lang="fr-CA" sz="800" dirty="0">
                <a:latin typeface="Arial"/>
                <a:cs typeface="Arial"/>
              </a:rPr>
              <a:t>-of-the-</a:t>
            </a:r>
            <a:r>
              <a:rPr lang="fr-CA" sz="800" dirty="0" err="1">
                <a:latin typeface="Arial"/>
                <a:cs typeface="Arial"/>
              </a:rPr>
              <a:t>history</a:t>
            </a:r>
            <a:endParaRPr lang="fr-CA" sz="800" dirty="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99231"/>
            <a:ext cx="10058400" cy="7673340"/>
          </a:xfrm>
          <a:custGeom>
            <a:avLst/>
            <a:gdLst/>
            <a:ahLst/>
            <a:cxnLst/>
            <a:rect l="l" t="t" r="r" b="b"/>
            <a:pathLst>
              <a:path w="10058400" h="7673340">
                <a:moveTo>
                  <a:pt x="0" y="7673168"/>
                </a:moveTo>
                <a:lnTo>
                  <a:pt x="10058412" y="7673168"/>
                </a:lnTo>
                <a:lnTo>
                  <a:pt x="10058412" y="0"/>
                </a:lnTo>
                <a:lnTo>
                  <a:pt x="0" y="0"/>
                </a:lnTo>
                <a:lnTo>
                  <a:pt x="0" y="7673168"/>
                </a:lnTo>
                <a:close/>
              </a:path>
            </a:pathLst>
          </a:custGeom>
          <a:solidFill>
            <a:srgbClr val="F5FAF4"/>
          </a:solidFill>
        </p:spPr>
        <p:txBody>
          <a:bodyPr wrap="square" lIns="0" tIns="0" rIns="0" bIns="0" rtlCol="0"/>
          <a:lstStyle/>
          <a:p>
            <a:endParaRPr/>
          </a:p>
        </p:txBody>
      </p:sp>
      <p:sp>
        <p:nvSpPr>
          <p:cNvPr id="3" name="object 3"/>
          <p:cNvSpPr/>
          <p:nvPr/>
        </p:nvSpPr>
        <p:spPr>
          <a:xfrm>
            <a:off x="0" y="6"/>
            <a:ext cx="10058400" cy="99695"/>
          </a:xfrm>
          <a:custGeom>
            <a:avLst/>
            <a:gdLst/>
            <a:ahLst/>
            <a:cxnLst/>
            <a:rect l="l" t="t" r="r" b="b"/>
            <a:pathLst>
              <a:path w="10058400" h="99695">
                <a:moveTo>
                  <a:pt x="0" y="99225"/>
                </a:moveTo>
                <a:lnTo>
                  <a:pt x="10058400" y="99225"/>
                </a:lnTo>
                <a:lnTo>
                  <a:pt x="10058400" y="0"/>
                </a:lnTo>
                <a:lnTo>
                  <a:pt x="0" y="0"/>
                </a:lnTo>
                <a:lnTo>
                  <a:pt x="0" y="99225"/>
                </a:lnTo>
                <a:close/>
              </a:path>
            </a:pathLst>
          </a:custGeom>
          <a:solidFill>
            <a:srgbClr val="F5FAF4"/>
          </a:solidFill>
        </p:spPr>
        <p:txBody>
          <a:bodyPr wrap="square" lIns="0" tIns="0" rIns="0" bIns="0" rtlCol="0"/>
          <a:lstStyle/>
          <a:p>
            <a:endParaRPr/>
          </a:p>
        </p:txBody>
      </p:sp>
      <p:sp>
        <p:nvSpPr>
          <p:cNvPr id="4" name="object 4"/>
          <p:cNvSpPr/>
          <p:nvPr/>
        </p:nvSpPr>
        <p:spPr>
          <a:xfrm>
            <a:off x="494791" y="1051471"/>
            <a:ext cx="5321935" cy="5430520"/>
          </a:xfrm>
          <a:custGeom>
            <a:avLst/>
            <a:gdLst/>
            <a:ahLst/>
            <a:cxnLst/>
            <a:rect l="l" t="t" r="r" b="b"/>
            <a:pathLst>
              <a:path w="5321935" h="5430520">
                <a:moveTo>
                  <a:pt x="0" y="5430520"/>
                </a:moveTo>
                <a:lnTo>
                  <a:pt x="5321808" y="5430520"/>
                </a:lnTo>
                <a:lnTo>
                  <a:pt x="5321808" y="0"/>
                </a:lnTo>
                <a:lnTo>
                  <a:pt x="0" y="0"/>
                </a:lnTo>
                <a:lnTo>
                  <a:pt x="0" y="5430520"/>
                </a:lnTo>
                <a:close/>
              </a:path>
            </a:pathLst>
          </a:custGeom>
          <a:solidFill>
            <a:srgbClr val="F5FAF4"/>
          </a:solidFill>
        </p:spPr>
        <p:txBody>
          <a:bodyPr wrap="square" lIns="0" tIns="0" rIns="0" bIns="0" rtlCol="0"/>
          <a:lstStyle/>
          <a:p>
            <a:endParaRPr/>
          </a:p>
        </p:txBody>
      </p:sp>
      <p:sp>
        <p:nvSpPr>
          <p:cNvPr id="5" name="object 5"/>
          <p:cNvSpPr/>
          <p:nvPr/>
        </p:nvSpPr>
        <p:spPr>
          <a:xfrm>
            <a:off x="494791" y="1041398"/>
            <a:ext cx="5321935" cy="20320"/>
          </a:xfrm>
          <a:custGeom>
            <a:avLst/>
            <a:gdLst/>
            <a:ahLst/>
            <a:cxnLst/>
            <a:rect l="l" t="t" r="r" b="b"/>
            <a:pathLst>
              <a:path w="5321935" h="20319">
                <a:moveTo>
                  <a:pt x="0" y="20091"/>
                </a:moveTo>
                <a:lnTo>
                  <a:pt x="5321807" y="20091"/>
                </a:lnTo>
                <a:lnTo>
                  <a:pt x="5321807" y="0"/>
                </a:lnTo>
                <a:lnTo>
                  <a:pt x="0" y="0"/>
                </a:lnTo>
                <a:lnTo>
                  <a:pt x="0" y="20091"/>
                </a:lnTo>
                <a:close/>
              </a:path>
            </a:pathLst>
          </a:custGeom>
          <a:solidFill>
            <a:srgbClr val="F5FAF4"/>
          </a:solidFill>
        </p:spPr>
        <p:txBody>
          <a:bodyPr wrap="square" lIns="0" tIns="0" rIns="0" bIns="0" rtlCol="0"/>
          <a:lstStyle/>
          <a:p>
            <a:endParaRPr/>
          </a:p>
        </p:txBody>
      </p:sp>
      <p:sp>
        <p:nvSpPr>
          <p:cNvPr id="6" name="object 6"/>
          <p:cNvSpPr/>
          <p:nvPr/>
        </p:nvSpPr>
        <p:spPr>
          <a:xfrm>
            <a:off x="1106515" y="2042833"/>
            <a:ext cx="4083685" cy="4084320"/>
          </a:xfrm>
          <a:custGeom>
            <a:avLst/>
            <a:gdLst/>
            <a:ahLst/>
            <a:cxnLst/>
            <a:rect l="l" t="t" r="r" b="b"/>
            <a:pathLst>
              <a:path w="4083685" h="4084320">
                <a:moveTo>
                  <a:pt x="2041855" y="0"/>
                </a:moveTo>
                <a:lnTo>
                  <a:pt x="0" y="2041855"/>
                </a:lnTo>
                <a:lnTo>
                  <a:pt x="2041855" y="4083710"/>
                </a:lnTo>
                <a:lnTo>
                  <a:pt x="4083697" y="2041855"/>
                </a:lnTo>
                <a:lnTo>
                  <a:pt x="2041855" y="0"/>
                </a:lnTo>
                <a:close/>
              </a:path>
            </a:pathLst>
          </a:custGeom>
          <a:solidFill>
            <a:srgbClr val="FFFFFF"/>
          </a:solidFill>
        </p:spPr>
        <p:txBody>
          <a:bodyPr wrap="square" lIns="0" tIns="0" rIns="0" bIns="0" rtlCol="0"/>
          <a:lstStyle/>
          <a:p>
            <a:endParaRPr/>
          </a:p>
        </p:txBody>
      </p:sp>
      <p:sp>
        <p:nvSpPr>
          <p:cNvPr id="7" name="object 7"/>
          <p:cNvSpPr/>
          <p:nvPr/>
        </p:nvSpPr>
        <p:spPr>
          <a:xfrm>
            <a:off x="1106515" y="2042833"/>
            <a:ext cx="4083685" cy="4084320"/>
          </a:xfrm>
          <a:custGeom>
            <a:avLst/>
            <a:gdLst/>
            <a:ahLst/>
            <a:cxnLst/>
            <a:rect l="l" t="t" r="r" b="b"/>
            <a:pathLst>
              <a:path w="4083685" h="4084320">
                <a:moveTo>
                  <a:pt x="0" y="2041855"/>
                </a:moveTo>
                <a:lnTo>
                  <a:pt x="2041855" y="4083710"/>
                </a:lnTo>
                <a:lnTo>
                  <a:pt x="4083697" y="2041855"/>
                </a:lnTo>
                <a:lnTo>
                  <a:pt x="2041855" y="0"/>
                </a:lnTo>
                <a:lnTo>
                  <a:pt x="0" y="2041855"/>
                </a:lnTo>
                <a:close/>
              </a:path>
            </a:pathLst>
          </a:custGeom>
          <a:ln w="5016">
            <a:solidFill>
              <a:srgbClr val="76BDC5"/>
            </a:solidFill>
          </a:ln>
        </p:spPr>
        <p:txBody>
          <a:bodyPr wrap="square" lIns="0" tIns="0" rIns="0" bIns="0" rtlCol="0"/>
          <a:lstStyle/>
          <a:p>
            <a:endParaRPr/>
          </a:p>
        </p:txBody>
      </p:sp>
      <p:sp>
        <p:nvSpPr>
          <p:cNvPr id="8" name="object 8"/>
          <p:cNvSpPr/>
          <p:nvPr/>
        </p:nvSpPr>
        <p:spPr>
          <a:xfrm>
            <a:off x="3148368" y="2039302"/>
            <a:ext cx="2049780" cy="4095115"/>
          </a:xfrm>
          <a:custGeom>
            <a:avLst/>
            <a:gdLst/>
            <a:ahLst/>
            <a:cxnLst/>
            <a:rect l="l" t="t" r="r" b="b"/>
            <a:pathLst>
              <a:path w="2049779" h="4095115">
                <a:moveTo>
                  <a:pt x="0" y="0"/>
                </a:moveTo>
                <a:lnTo>
                  <a:pt x="0" y="4094619"/>
                </a:lnTo>
                <a:lnTo>
                  <a:pt x="2049411" y="2045385"/>
                </a:lnTo>
                <a:lnTo>
                  <a:pt x="0" y="0"/>
                </a:lnTo>
                <a:close/>
              </a:path>
            </a:pathLst>
          </a:custGeom>
          <a:solidFill>
            <a:srgbClr val="DEE3DE"/>
          </a:solidFill>
        </p:spPr>
        <p:txBody>
          <a:bodyPr wrap="square" lIns="0" tIns="0" rIns="0" bIns="0" rtlCol="0"/>
          <a:lstStyle/>
          <a:p>
            <a:endParaRPr/>
          </a:p>
        </p:txBody>
      </p:sp>
      <p:sp>
        <p:nvSpPr>
          <p:cNvPr id="9" name="object 9"/>
          <p:cNvSpPr/>
          <p:nvPr/>
        </p:nvSpPr>
        <p:spPr>
          <a:xfrm>
            <a:off x="1117175" y="2071857"/>
            <a:ext cx="4062729" cy="4062729"/>
          </a:xfrm>
          <a:custGeom>
            <a:avLst/>
            <a:gdLst/>
            <a:ahLst/>
            <a:cxnLst/>
            <a:rect l="l" t="t" r="r" b="b"/>
            <a:pathLst>
              <a:path w="4062729" h="4062729">
                <a:moveTo>
                  <a:pt x="2031187" y="0"/>
                </a:moveTo>
                <a:lnTo>
                  <a:pt x="0" y="2031187"/>
                </a:lnTo>
                <a:lnTo>
                  <a:pt x="2031187" y="4062374"/>
                </a:lnTo>
                <a:lnTo>
                  <a:pt x="4062374" y="2031187"/>
                </a:lnTo>
                <a:lnTo>
                  <a:pt x="2031187" y="0"/>
                </a:lnTo>
                <a:close/>
              </a:path>
            </a:pathLst>
          </a:custGeom>
          <a:ln w="80352">
            <a:solidFill>
              <a:srgbClr val="000000"/>
            </a:solidFill>
          </a:ln>
        </p:spPr>
        <p:txBody>
          <a:bodyPr wrap="square" lIns="0" tIns="0" rIns="0" bIns="0" rtlCol="0"/>
          <a:lstStyle/>
          <a:p>
            <a:endParaRPr/>
          </a:p>
        </p:txBody>
      </p:sp>
      <p:sp>
        <p:nvSpPr>
          <p:cNvPr id="10" name="object 10"/>
          <p:cNvSpPr/>
          <p:nvPr/>
        </p:nvSpPr>
        <p:spPr>
          <a:xfrm>
            <a:off x="4102984" y="3018029"/>
            <a:ext cx="0" cy="193040"/>
          </a:xfrm>
          <a:custGeom>
            <a:avLst/>
            <a:gdLst/>
            <a:ahLst/>
            <a:cxnLst/>
            <a:rect l="l" t="t" r="r" b="b"/>
            <a:pathLst>
              <a:path h="193039">
                <a:moveTo>
                  <a:pt x="0" y="0"/>
                </a:moveTo>
                <a:lnTo>
                  <a:pt x="0" y="192836"/>
                </a:lnTo>
              </a:path>
            </a:pathLst>
          </a:custGeom>
          <a:ln w="60261">
            <a:solidFill>
              <a:srgbClr val="000000"/>
            </a:solidFill>
          </a:ln>
        </p:spPr>
        <p:txBody>
          <a:bodyPr wrap="square" lIns="0" tIns="0" rIns="0" bIns="0" rtlCol="0"/>
          <a:lstStyle/>
          <a:p>
            <a:endParaRPr/>
          </a:p>
        </p:txBody>
      </p:sp>
      <p:sp>
        <p:nvSpPr>
          <p:cNvPr id="11" name="object 11"/>
          <p:cNvSpPr/>
          <p:nvPr/>
        </p:nvSpPr>
        <p:spPr>
          <a:xfrm>
            <a:off x="4102992" y="3028075"/>
            <a:ext cx="193040" cy="0"/>
          </a:xfrm>
          <a:custGeom>
            <a:avLst/>
            <a:gdLst/>
            <a:ahLst/>
            <a:cxnLst/>
            <a:rect l="l" t="t" r="r" b="b"/>
            <a:pathLst>
              <a:path w="193039">
                <a:moveTo>
                  <a:pt x="192836" y="0"/>
                </a:moveTo>
                <a:lnTo>
                  <a:pt x="0" y="0"/>
                </a:lnTo>
              </a:path>
            </a:pathLst>
          </a:custGeom>
          <a:ln w="60261">
            <a:solidFill>
              <a:srgbClr val="000000"/>
            </a:solidFill>
          </a:ln>
        </p:spPr>
        <p:txBody>
          <a:bodyPr wrap="square" lIns="0" tIns="0" rIns="0" bIns="0" rtlCol="0"/>
          <a:lstStyle/>
          <a:p>
            <a:endParaRPr/>
          </a:p>
        </p:txBody>
      </p:sp>
      <p:sp>
        <p:nvSpPr>
          <p:cNvPr id="12" name="object 12"/>
          <p:cNvSpPr/>
          <p:nvPr/>
        </p:nvSpPr>
        <p:spPr>
          <a:xfrm>
            <a:off x="2106815" y="4915324"/>
            <a:ext cx="0" cy="193040"/>
          </a:xfrm>
          <a:custGeom>
            <a:avLst/>
            <a:gdLst/>
            <a:ahLst/>
            <a:cxnLst/>
            <a:rect l="l" t="t" r="r" b="b"/>
            <a:pathLst>
              <a:path h="193039">
                <a:moveTo>
                  <a:pt x="0" y="192836"/>
                </a:moveTo>
                <a:lnTo>
                  <a:pt x="0" y="0"/>
                </a:lnTo>
              </a:path>
            </a:pathLst>
          </a:custGeom>
          <a:ln w="60261">
            <a:solidFill>
              <a:srgbClr val="000000"/>
            </a:solidFill>
          </a:ln>
        </p:spPr>
        <p:txBody>
          <a:bodyPr wrap="square" lIns="0" tIns="0" rIns="0" bIns="0" rtlCol="0"/>
          <a:lstStyle/>
          <a:p>
            <a:endParaRPr/>
          </a:p>
        </p:txBody>
      </p:sp>
      <p:sp>
        <p:nvSpPr>
          <p:cNvPr id="13" name="object 13"/>
          <p:cNvSpPr/>
          <p:nvPr/>
        </p:nvSpPr>
        <p:spPr>
          <a:xfrm>
            <a:off x="1913969" y="5098114"/>
            <a:ext cx="193040" cy="0"/>
          </a:xfrm>
          <a:custGeom>
            <a:avLst/>
            <a:gdLst/>
            <a:ahLst/>
            <a:cxnLst/>
            <a:rect l="l" t="t" r="r" b="b"/>
            <a:pathLst>
              <a:path w="193039">
                <a:moveTo>
                  <a:pt x="0" y="0"/>
                </a:moveTo>
                <a:lnTo>
                  <a:pt x="192836" y="0"/>
                </a:lnTo>
              </a:path>
            </a:pathLst>
          </a:custGeom>
          <a:ln w="60261">
            <a:solidFill>
              <a:srgbClr val="000000"/>
            </a:solidFill>
          </a:ln>
        </p:spPr>
        <p:txBody>
          <a:bodyPr wrap="square" lIns="0" tIns="0" rIns="0" bIns="0" rtlCol="0"/>
          <a:lstStyle/>
          <a:p>
            <a:endParaRPr/>
          </a:p>
        </p:txBody>
      </p:sp>
      <p:sp>
        <p:nvSpPr>
          <p:cNvPr id="15" name="object 15"/>
          <p:cNvSpPr txBox="1"/>
          <p:nvPr/>
        </p:nvSpPr>
        <p:spPr>
          <a:xfrm rot="18900000">
            <a:off x="1599752" y="2557577"/>
            <a:ext cx="1257543" cy="247119"/>
          </a:xfrm>
          <a:prstGeom prst="rect">
            <a:avLst/>
          </a:prstGeom>
        </p:spPr>
        <p:txBody>
          <a:bodyPr vert="horz" wrap="square" lIns="0" tIns="0" rIns="0" bIns="0" rtlCol="0">
            <a:spAutoFit/>
          </a:bodyPr>
          <a:lstStyle/>
          <a:p>
            <a:pPr>
              <a:lnSpc>
                <a:spcPts val="1900"/>
              </a:lnSpc>
            </a:pPr>
            <a:r>
              <a:rPr lang="fr-CA" sz="1900" b="1" i="1" dirty="0">
                <a:latin typeface="Calibri"/>
                <a:cs typeface="Calibri"/>
              </a:rPr>
              <a:t>Divergence</a:t>
            </a:r>
          </a:p>
        </p:txBody>
      </p:sp>
      <p:sp>
        <p:nvSpPr>
          <p:cNvPr id="16" name="object 16"/>
          <p:cNvSpPr txBox="1"/>
          <p:nvPr/>
        </p:nvSpPr>
        <p:spPr>
          <a:xfrm rot="8100000">
            <a:off x="3381882" y="5328670"/>
            <a:ext cx="1559606" cy="247119"/>
          </a:xfrm>
          <a:prstGeom prst="rect">
            <a:avLst/>
          </a:prstGeom>
        </p:spPr>
        <p:txBody>
          <a:bodyPr vert="horz" wrap="square" lIns="0" tIns="0" rIns="0" bIns="0" rtlCol="0">
            <a:spAutoFit/>
          </a:bodyPr>
          <a:lstStyle/>
          <a:p>
            <a:pPr>
              <a:lnSpc>
                <a:spcPts val="1900"/>
              </a:lnSpc>
            </a:pPr>
            <a:r>
              <a:rPr lang="fr-CA" sz="1900" b="1" i="1" dirty="0">
                <a:latin typeface="Calibri"/>
                <a:cs typeface="Calibri"/>
              </a:rPr>
              <a:t>Convergence</a:t>
            </a:r>
          </a:p>
        </p:txBody>
      </p:sp>
      <p:sp>
        <p:nvSpPr>
          <p:cNvPr id="17" name="object 17"/>
          <p:cNvSpPr txBox="1"/>
          <p:nvPr/>
        </p:nvSpPr>
        <p:spPr>
          <a:xfrm>
            <a:off x="1915895" y="3870449"/>
            <a:ext cx="1063953" cy="469872"/>
          </a:xfrm>
          <a:prstGeom prst="rect">
            <a:avLst/>
          </a:prstGeom>
        </p:spPr>
        <p:txBody>
          <a:bodyPr vert="horz" wrap="square" lIns="0" tIns="0" rIns="0" bIns="0" rtlCol="0">
            <a:spAutoFit/>
          </a:bodyPr>
          <a:lstStyle/>
          <a:p>
            <a:pPr marL="42545" marR="5080" indent="-30480">
              <a:lnSpc>
                <a:spcPct val="102000"/>
              </a:lnSpc>
            </a:pPr>
            <a:r>
              <a:rPr lang="fr-CA" sz="1550" dirty="0">
                <a:latin typeface="Century Gothic"/>
                <a:cs typeface="Century Gothic"/>
              </a:rPr>
              <a:t>Création de choix</a:t>
            </a:r>
          </a:p>
        </p:txBody>
      </p:sp>
      <p:sp>
        <p:nvSpPr>
          <p:cNvPr id="18" name="object 18"/>
          <p:cNvSpPr txBox="1"/>
          <p:nvPr/>
        </p:nvSpPr>
        <p:spPr>
          <a:xfrm>
            <a:off x="3451401" y="3870449"/>
            <a:ext cx="914400" cy="486543"/>
          </a:xfrm>
          <a:prstGeom prst="rect">
            <a:avLst/>
          </a:prstGeom>
        </p:spPr>
        <p:txBody>
          <a:bodyPr vert="horz" wrap="square" lIns="0" tIns="0" rIns="0" bIns="0" rtlCol="0">
            <a:spAutoFit/>
          </a:bodyPr>
          <a:lstStyle/>
          <a:p>
            <a:pPr marL="12700" marR="5080" indent="-12700">
              <a:lnSpc>
                <a:spcPct val="102000"/>
              </a:lnSpc>
            </a:pPr>
            <a:r>
              <a:rPr lang="fr-CA" sz="1550" dirty="0" smtClean="0">
                <a:latin typeface="Century Gothic"/>
                <a:cs typeface="Century Gothic"/>
              </a:rPr>
              <a:t>Prise de </a:t>
            </a:r>
            <a:r>
              <a:rPr lang="fr-CA" sz="1550" dirty="0">
                <a:latin typeface="Century Gothic"/>
                <a:cs typeface="Century Gothic"/>
              </a:rPr>
              <a:t>décisions</a:t>
            </a:r>
          </a:p>
        </p:txBody>
      </p:sp>
      <p:sp>
        <p:nvSpPr>
          <p:cNvPr id="19" name="object 19"/>
          <p:cNvSpPr/>
          <p:nvPr/>
        </p:nvSpPr>
        <p:spPr>
          <a:xfrm>
            <a:off x="1066800" y="1003300"/>
            <a:ext cx="701040" cy="0"/>
          </a:xfrm>
          <a:custGeom>
            <a:avLst/>
            <a:gdLst/>
            <a:ahLst/>
            <a:cxnLst/>
            <a:rect l="l" t="t" r="r" b="b"/>
            <a:pathLst>
              <a:path w="701039">
                <a:moveTo>
                  <a:pt x="0" y="0"/>
                </a:moveTo>
                <a:lnTo>
                  <a:pt x="701040" y="0"/>
                </a:lnTo>
              </a:path>
            </a:pathLst>
          </a:custGeom>
          <a:ln w="25400">
            <a:solidFill>
              <a:srgbClr val="EF4134"/>
            </a:solidFill>
          </a:ln>
        </p:spPr>
        <p:txBody>
          <a:bodyPr wrap="square" lIns="0" tIns="0" rIns="0" bIns="0" rtlCol="0"/>
          <a:lstStyle/>
          <a:p>
            <a:endParaRPr/>
          </a:p>
        </p:txBody>
      </p:sp>
      <p:sp>
        <p:nvSpPr>
          <p:cNvPr id="20" name="object 20"/>
          <p:cNvSpPr txBox="1">
            <a:spLocks noGrp="1"/>
          </p:cNvSpPr>
          <p:nvPr>
            <p:ph type="title"/>
          </p:nvPr>
        </p:nvSpPr>
        <p:spPr>
          <a:xfrm>
            <a:off x="1054100" y="1086484"/>
            <a:ext cx="4471670" cy="646331"/>
          </a:xfrm>
          <a:prstGeom prst="rect">
            <a:avLst/>
          </a:prstGeom>
        </p:spPr>
        <p:txBody>
          <a:bodyPr vert="horz" wrap="square" lIns="0" tIns="0" rIns="0" bIns="0" rtlCol="0">
            <a:spAutoFit/>
          </a:bodyPr>
          <a:lstStyle/>
          <a:p>
            <a:pPr marL="12700">
              <a:lnSpc>
                <a:spcPct val="100000"/>
              </a:lnSpc>
            </a:pPr>
            <a:r>
              <a:rPr lang="fr-CA" b="0" dirty="0">
                <a:latin typeface="Arial"/>
                <a:cs typeface="Arial"/>
              </a:rPr>
              <a:t>La pensée conceptuelle </a:t>
            </a:r>
            <a:r>
              <a:rPr lang="fr-CA" b="0" dirty="0" smtClean="0">
                <a:latin typeface="Arial"/>
                <a:cs typeface="Arial"/>
              </a:rPr>
              <a:t>ne craint pas la divergence</a:t>
            </a:r>
            <a:endParaRPr lang="fr-CA" b="0" dirty="0">
              <a:latin typeface="Arial"/>
              <a:cs typeface="Arial"/>
            </a:endParaRPr>
          </a:p>
        </p:txBody>
      </p:sp>
      <p:sp>
        <p:nvSpPr>
          <p:cNvPr id="21" name="object 21"/>
          <p:cNvSpPr txBox="1"/>
          <p:nvPr/>
        </p:nvSpPr>
        <p:spPr>
          <a:xfrm>
            <a:off x="1054100" y="7080250"/>
            <a:ext cx="7039609" cy="307777"/>
          </a:xfrm>
          <a:prstGeom prst="rect">
            <a:avLst/>
          </a:prstGeom>
        </p:spPr>
        <p:txBody>
          <a:bodyPr vert="horz" wrap="square" lIns="0" tIns="0" rIns="0" bIns="0" rtlCol="0">
            <a:spAutoFit/>
          </a:bodyPr>
          <a:lstStyle/>
          <a:p>
            <a:pPr marL="12700">
              <a:lnSpc>
                <a:spcPct val="100000"/>
              </a:lnSpc>
            </a:pPr>
            <a:r>
              <a:rPr lang="fr-CA" sz="1000" dirty="0">
                <a:latin typeface="Arial"/>
                <a:cs typeface="Arial"/>
              </a:rPr>
              <a:t>Source de l’image : Trousse à outils de conception de la Division connaissance des services et de l’expérimentation d’Immigration, Réfugiés et Citoyenneté Canada (IRCC)</a:t>
            </a:r>
          </a:p>
        </p:txBody>
      </p:sp>
      <p:sp>
        <p:nvSpPr>
          <p:cNvPr id="22" name="object 22"/>
          <p:cNvSpPr/>
          <p:nvPr/>
        </p:nvSpPr>
        <p:spPr>
          <a:xfrm>
            <a:off x="5803900" y="2108149"/>
            <a:ext cx="3136900" cy="2365375"/>
          </a:xfrm>
          <a:custGeom>
            <a:avLst/>
            <a:gdLst/>
            <a:ahLst/>
            <a:cxnLst/>
            <a:rect l="l" t="t" r="r" b="b"/>
            <a:pathLst>
              <a:path w="3136900" h="2365375">
                <a:moveTo>
                  <a:pt x="0" y="2364790"/>
                </a:moveTo>
                <a:lnTo>
                  <a:pt x="3136582" y="2364790"/>
                </a:lnTo>
                <a:lnTo>
                  <a:pt x="3136582" y="0"/>
                </a:lnTo>
                <a:lnTo>
                  <a:pt x="0" y="0"/>
                </a:lnTo>
                <a:lnTo>
                  <a:pt x="0" y="2364790"/>
                </a:lnTo>
                <a:close/>
              </a:path>
            </a:pathLst>
          </a:custGeom>
          <a:solidFill>
            <a:srgbClr val="F5FAF4"/>
          </a:solidFill>
        </p:spPr>
        <p:txBody>
          <a:bodyPr wrap="square" lIns="0" tIns="0" rIns="0" bIns="0" rtlCol="0"/>
          <a:lstStyle/>
          <a:p>
            <a:endParaRPr/>
          </a:p>
        </p:txBody>
      </p:sp>
      <p:sp>
        <p:nvSpPr>
          <p:cNvPr id="23" name="object 23"/>
          <p:cNvSpPr txBox="1"/>
          <p:nvPr/>
        </p:nvSpPr>
        <p:spPr>
          <a:xfrm>
            <a:off x="6233414" y="2243222"/>
            <a:ext cx="3136899" cy="1819601"/>
          </a:xfrm>
          <a:prstGeom prst="rect">
            <a:avLst/>
          </a:prstGeom>
        </p:spPr>
        <p:txBody>
          <a:bodyPr vert="horz" wrap="square" lIns="0" tIns="0" rIns="0" bIns="0" rtlCol="0">
            <a:spAutoFit/>
          </a:bodyPr>
          <a:lstStyle/>
          <a:p>
            <a:pPr marL="12700" marR="5080">
              <a:lnSpc>
                <a:spcPct val="101099"/>
              </a:lnSpc>
            </a:pPr>
            <a:r>
              <a:rPr lang="fr-CA" sz="1600" b="1" dirty="0">
                <a:latin typeface="Century Gothic"/>
                <a:cs typeface="Century Gothic"/>
              </a:rPr>
              <a:t>LA DIVERGENCE CONSISTE À CRÉER DES CHOIX.</a:t>
            </a:r>
          </a:p>
          <a:p>
            <a:pPr marL="12700" marR="710565">
              <a:lnSpc>
                <a:spcPct val="116500"/>
              </a:lnSpc>
              <a:spcBef>
                <a:spcPts val="895"/>
              </a:spcBef>
            </a:pPr>
            <a:r>
              <a:rPr lang="fr-CA" sz="1350" dirty="0">
                <a:latin typeface="Century Gothic"/>
                <a:cs typeface="Century Gothic"/>
              </a:rPr>
              <a:t>Utilisez votre créativité  </a:t>
            </a:r>
            <a:br>
              <a:rPr lang="fr-CA" sz="1350" dirty="0">
                <a:latin typeface="Century Gothic"/>
                <a:cs typeface="Century Gothic"/>
              </a:rPr>
            </a:br>
            <a:r>
              <a:rPr lang="fr-CA" sz="1350" dirty="0">
                <a:latin typeface="Century Gothic"/>
                <a:cs typeface="Century Gothic"/>
              </a:rPr>
              <a:t>Évitez de porter un jugement  Quantité</a:t>
            </a:r>
          </a:p>
          <a:p>
            <a:pPr marL="12700" marR="36830">
              <a:lnSpc>
                <a:spcPts val="1939"/>
              </a:lnSpc>
              <a:spcBef>
                <a:spcPts val="65"/>
              </a:spcBef>
            </a:pPr>
            <a:r>
              <a:rPr lang="fr-CA" sz="1350" dirty="0">
                <a:latin typeface="Century Gothic"/>
                <a:cs typeface="Century Gothic"/>
              </a:rPr>
              <a:t>Exprimez vos idées librement  </a:t>
            </a:r>
            <a:br>
              <a:rPr lang="fr-CA" sz="1350" dirty="0">
                <a:latin typeface="Century Gothic"/>
                <a:cs typeface="Century Gothic"/>
              </a:rPr>
            </a:br>
            <a:r>
              <a:rPr lang="fr-CA" sz="1350" dirty="0">
                <a:latin typeface="Century Gothic"/>
                <a:cs typeface="Century Gothic"/>
              </a:rPr>
              <a:t>Créez sans contrainte</a:t>
            </a:r>
          </a:p>
        </p:txBody>
      </p:sp>
      <p:sp>
        <p:nvSpPr>
          <p:cNvPr id="24" name="object 24"/>
          <p:cNvSpPr/>
          <p:nvPr/>
        </p:nvSpPr>
        <p:spPr>
          <a:xfrm>
            <a:off x="6096000" y="4284979"/>
            <a:ext cx="2758440" cy="2082800"/>
          </a:xfrm>
          <a:custGeom>
            <a:avLst/>
            <a:gdLst/>
            <a:ahLst/>
            <a:cxnLst/>
            <a:rect l="l" t="t" r="r" b="b"/>
            <a:pathLst>
              <a:path w="2758440" h="2082800">
                <a:moveTo>
                  <a:pt x="0" y="2082800"/>
                </a:moveTo>
                <a:lnTo>
                  <a:pt x="2758452" y="2082800"/>
                </a:lnTo>
                <a:lnTo>
                  <a:pt x="2758452" y="0"/>
                </a:lnTo>
                <a:lnTo>
                  <a:pt x="0" y="0"/>
                </a:lnTo>
                <a:lnTo>
                  <a:pt x="0" y="2082800"/>
                </a:lnTo>
                <a:close/>
              </a:path>
            </a:pathLst>
          </a:custGeom>
          <a:solidFill>
            <a:srgbClr val="F5FAF4"/>
          </a:solidFill>
        </p:spPr>
        <p:txBody>
          <a:bodyPr wrap="square" lIns="0" tIns="0" rIns="0" bIns="0" rtlCol="0"/>
          <a:lstStyle/>
          <a:p>
            <a:endParaRPr/>
          </a:p>
        </p:txBody>
      </p:sp>
      <p:sp>
        <p:nvSpPr>
          <p:cNvPr id="25" name="object 25"/>
          <p:cNvSpPr txBox="1"/>
          <p:nvPr/>
        </p:nvSpPr>
        <p:spPr>
          <a:xfrm>
            <a:off x="6221889" y="4447199"/>
            <a:ext cx="3148424" cy="2071208"/>
          </a:xfrm>
          <a:prstGeom prst="rect">
            <a:avLst/>
          </a:prstGeom>
        </p:spPr>
        <p:txBody>
          <a:bodyPr vert="horz" wrap="square" lIns="0" tIns="0" rIns="0" bIns="0" rtlCol="0">
            <a:spAutoFit/>
          </a:bodyPr>
          <a:lstStyle/>
          <a:p>
            <a:pPr marL="12700" marR="7620">
              <a:lnSpc>
                <a:spcPct val="101099"/>
              </a:lnSpc>
            </a:pPr>
            <a:r>
              <a:rPr lang="fr-CA" sz="1600" b="1" dirty="0">
                <a:latin typeface="Century Gothic"/>
                <a:cs typeface="Century Gothic"/>
              </a:rPr>
              <a:t>LA CONVERGENCE CONSISTE À PRENDRE DES DÉCISIONS.</a:t>
            </a:r>
          </a:p>
          <a:p>
            <a:pPr marL="12700" marR="133350">
              <a:lnSpc>
                <a:spcPct val="116500"/>
              </a:lnSpc>
              <a:spcBef>
                <a:spcPts val="895"/>
              </a:spcBef>
            </a:pPr>
            <a:r>
              <a:rPr lang="fr-CA" sz="1350" dirty="0">
                <a:latin typeface="Century Gothic"/>
                <a:cs typeface="Century Gothic"/>
              </a:rPr>
              <a:t>Faites appel à la pensée rationnelle  Introduisez le jugement critique  Qualité</a:t>
            </a:r>
          </a:p>
          <a:p>
            <a:pPr marL="12700" marR="5080">
              <a:lnSpc>
                <a:spcPct val="116500"/>
              </a:lnSpc>
            </a:pPr>
            <a:r>
              <a:rPr lang="fr-CA" sz="1350" dirty="0" smtClean="0">
                <a:latin typeface="Century Gothic"/>
                <a:cs typeface="Century Gothic"/>
              </a:rPr>
              <a:t>Évaluez </a:t>
            </a:r>
            <a:r>
              <a:rPr lang="fr-CA" sz="1350" dirty="0">
                <a:latin typeface="Century Gothic"/>
                <a:cs typeface="Century Gothic"/>
              </a:rPr>
              <a:t>les idées en fonction des critères  </a:t>
            </a:r>
            <a:br>
              <a:rPr lang="fr-CA" sz="1350" dirty="0">
                <a:latin typeface="Century Gothic"/>
                <a:cs typeface="Century Gothic"/>
              </a:rPr>
            </a:br>
            <a:r>
              <a:rPr lang="fr-CA" sz="1350" dirty="0">
                <a:latin typeface="Century Gothic"/>
                <a:cs typeface="Century Gothic"/>
              </a:rPr>
              <a:t>Concrétisez vos idées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99231"/>
            <a:ext cx="10058400" cy="7673340"/>
          </a:xfrm>
          <a:custGeom>
            <a:avLst/>
            <a:gdLst/>
            <a:ahLst/>
            <a:cxnLst/>
            <a:rect l="l" t="t" r="r" b="b"/>
            <a:pathLst>
              <a:path w="10058400" h="7673340">
                <a:moveTo>
                  <a:pt x="0" y="7673168"/>
                </a:moveTo>
                <a:lnTo>
                  <a:pt x="10058412" y="7673168"/>
                </a:lnTo>
                <a:lnTo>
                  <a:pt x="10058412" y="0"/>
                </a:lnTo>
                <a:lnTo>
                  <a:pt x="0" y="0"/>
                </a:lnTo>
                <a:lnTo>
                  <a:pt x="0" y="7673168"/>
                </a:lnTo>
                <a:close/>
              </a:path>
            </a:pathLst>
          </a:custGeom>
          <a:solidFill>
            <a:srgbClr val="F5FAF4"/>
          </a:solidFill>
        </p:spPr>
        <p:txBody>
          <a:bodyPr wrap="square" lIns="0" tIns="0" rIns="0" bIns="0" rtlCol="0"/>
          <a:lstStyle/>
          <a:p>
            <a:endParaRPr/>
          </a:p>
        </p:txBody>
      </p:sp>
      <p:sp>
        <p:nvSpPr>
          <p:cNvPr id="3" name="object 3"/>
          <p:cNvSpPr/>
          <p:nvPr/>
        </p:nvSpPr>
        <p:spPr>
          <a:xfrm>
            <a:off x="0" y="6"/>
            <a:ext cx="10058400" cy="99695"/>
          </a:xfrm>
          <a:custGeom>
            <a:avLst/>
            <a:gdLst/>
            <a:ahLst/>
            <a:cxnLst/>
            <a:rect l="l" t="t" r="r" b="b"/>
            <a:pathLst>
              <a:path w="10058400" h="99695">
                <a:moveTo>
                  <a:pt x="0" y="99225"/>
                </a:moveTo>
                <a:lnTo>
                  <a:pt x="10058400" y="99225"/>
                </a:lnTo>
                <a:lnTo>
                  <a:pt x="10058400" y="0"/>
                </a:lnTo>
                <a:lnTo>
                  <a:pt x="0" y="0"/>
                </a:lnTo>
                <a:lnTo>
                  <a:pt x="0" y="99225"/>
                </a:lnTo>
                <a:close/>
              </a:path>
            </a:pathLst>
          </a:custGeom>
          <a:solidFill>
            <a:srgbClr val="F5FAF4"/>
          </a:solidFill>
        </p:spPr>
        <p:txBody>
          <a:bodyPr wrap="square" lIns="0" tIns="0" rIns="0" bIns="0" rtlCol="0"/>
          <a:lstStyle/>
          <a:p>
            <a:endParaRPr/>
          </a:p>
        </p:txBody>
      </p:sp>
      <p:sp>
        <p:nvSpPr>
          <p:cNvPr id="4" name="object 4"/>
          <p:cNvSpPr/>
          <p:nvPr/>
        </p:nvSpPr>
        <p:spPr>
          <a:xfrm>
            <a:off x="1066800" y="1054100"/>
            <a:ext cx="701040" cy="0"/>
          </a:xfrm>
          <a:custGeom>
            <a:avLst/>
            <a:gdLst/>
            <a:ahLst/>
            <a:cxnLst/>
            <a:rect l="l" t="t" r="r" b="b"/>
            <a:pathLst>
              <a:path w="701039">
                <a:moveTo>
                  <a:pt x="0" y="0"/>
                </a:moveTo>
                <a:lnTo>
                  <a:pt x="701040" y="0"/>
                </a:lnTo>
              </a:path>
            </a:pathLst>
          </a:custGeom>
          <a:ln w="25400">
            <a:solidFill>
              <a:srgbClr val="EF4134"/>
            </a:solidFill>
          </a:ln>
        </p:spPr>
        <p:txBody>
          <a:bodyPr wrap="square" lIns="0" tIns="0" rIns="0" bIns="0" rtlCol="0"/>
          <a:lstStyle/>
          <a:p>
            <a:endParaRPr/>
          </a:p>
        </p:txBody>
      </p:sp>
      <p:sp>
        <p:nvSpPr>
          <p:cNvPr id="5" name="object 5"/>
          <p:cNvSpPr txBox="1">
            <a:spLocks noGrp="1"/>
          </p:cNvSpPr>
          <p:nvPr>
            <p:ph type="title"/>
          </p:nvPr>
        </p:nvSpPr>
        <p:spPr>
          <a:xfrm>
            <a:off x="1054100" y="1137284"/>
            <a:ext cx="7264400" cy="646331"/>
          </a:xfrm>
          <a:prstGeom prst="rect">
            <a:avLst/>
          </a:prstGeom>
        </p:spPr>
        <p:txBody>
          <a:bodyPr vert="horz" wrap="square" lIns="0" tIns="0" rIns="0" bIns="0" rtlCol="0">
            <a:spAutoFit/>
          </a:bodyPr>
          <a:lstStyle/>
          <a:p>
            <a:pPr marL="12700">
              <a:lnSpc>
                <a:spcPct val="100000"/>
              </a:lnSpc>
            </a:pPr>
            <a:r>
              <a:rPr lang="fr-CA" b="0" dirty="0">
                <a:latin typeface="Arial"/>
                <a:cs typeface="Arial"/>
              </a:rPr>
              <a:t>Processus de réflexion conceptuelle de la Direction générale de l’expérience client à IRCC</a:t>
            </a:r>
          </a:p>
        </p:txBody>
      </p:sp>
      <p:sp>
        <p:nvSpPr>
          <p:cNvPr id="6" name="object 6"/>
          <p:cNvSpPr txBox="1"/>
          <p:nvPr/>
        </p:nvSpPr>
        <p:spPr>
          <a:xfrm>
            <a:off x="1054100" y="7293609"/>
            <a:ext cx="7039609" cy="307777"/>
          </a:xfrm>
          <a:prstGeom prst="rect">
            <a:avLst/>
          </a:prstGeom>
        </p:spPr>
        <p:txBody>
          <a:bodyPr vert="horz" wrap="square" lIns="0" tIns="0" rIns="0" bIns="0" rtlCol="0">
            <a:spAutoFit/>
          </a:bodyPr>
          <a:lstStyle/>
          <a:p>
            <a:pPr marL="12700">
              <a:lnSpc>
                <a:spcPct val="100000"/>
              </a:lnSpc>
            </a:pPr>
            <a:r>
              <a:rPr lang="fr-CA" sz="1000" dirty="0">
                <a:latin typeface="Arial"/>
                <a:cs typeface="Arial"/>
              </a:rPr>
              <a:t>Source </a:t>
            </a:r>
            <a:r>
              <a:rPr lang="fr-CA" sz="1000">
                <a:latin typeface="Arial"/>
                <a:cs typeface="Arial"/>
              </a:rPr>
              <a:t>de l’image</a:t>
            </a:r>
            <a:r>
              <a:rPr lang="fr-CA" sz="1000" dirty="0">
                <a:latin typeface="Arial"/>
                <a:cs typeface="Arial"/>
              </a:rPr>
              <a:t> : Trousse à outils de conception de la Division connaissance des services et de l’expérimentation d’Immigration, Réfugiés et Citoyenneté Canada (IRCC)</a:t>
            </a:r>
          </a:p>
        </p:txBody>
      </p:sp>
      <p:sp>
        <p:nvSpPr>
          <p:cNvPr id="7" name="object 7"/>
          <p:cNvSpPr/>
          <p:nvPr/>
        </p:nvSpPr>
        <p:spPr>
          <a:xfrm>
            <a:off x="766686" y="1832584"/>
            <a:ext cx="8696960" cy="4344670"/>
          </a:xfrm>
          <a:custGeom>
            <a:avLst/>
            <a:gdLst/>
            <a:ahLst/>
            <a:cxnLst/>
            <a:rect l="l" t="t" r="r" b="b"/>
            <a:pathLst>
              <a:path w="8696960" h="4344670">
                <a:moveTo>
                  <a:pt x="0" y="4344543"/>
                </a:moveTo>
                <a:lnTo>
                  <a:pt x="8696655" y="4344543"/>
                </a:lnTo>
                <a:lnTo>
                  <a:pt x="8696655" y="0"/>
                </a:lnTo>
                <a:lnTo>
                  <a:pt x="0" y="0"/>
                </a:lnTo>
                <a:lnTo>
                  <a:pt x="0" y="4344543"/>
                </a:lnTo>
                <a:close/>
              </a:path>
            </a:pathLst>
          </a:custGeom>
          <a:solidFill>
            <a:srgbClr val="F5FAF4"/>
          </a:solidFill>
        </p:spPr>
        <p:txBody>
          <a:bodyPr wrap="square" lIns="0" tIns="0" rIns="0" bIns="0" rtlCol="0"/>
          <a:lstStyle/>
          <a:p>
            <a:endParaRPr/>
          </a:p>
        </p:txBody>
      </p:sp>
      <p:sp>
        <p:nvSpPr>
          <p:cNvPr id="8" name="object 8"/>
          <p:cNvSpPr/>
          <p:nvPr/>
        </p:nvSpPr>
        <p:spPr>
          <a:xfrm>
            <a:off x="766692" y="1832575"/>
            <a:ext cx="8696960" cy="4344670"/>
          </a:xfrm>
          <a:custGeom>
            <a:avLst/>
            <a:gdLst/>
            <a:ahLst/>
            <a:cxnLst/>
            <a:rect l="l" t="t" r="r" b="b"/>
            <a:pathLst>
              <a:path w="8696960" h="4344670">
                <a:moveTo>
                  <a:pt x="0" y="4344555"/>
                </a:moveTo>
                <a:lnTo>
                  <a:pt x="8696667" y="4344555"/>
                </a:lnTo>
                <a:lnTo>
                  <a:pt x="8696667" y="0"/>
                </a:lnTo>
                <a:lnTo>
                  <a:pt x="0" y="0"/>
                </a:lnTo>
                <a:lnTo>
                  <a:pt x="0" y="4344555"/>
                </a:lnTo>
                <a:close/>
              </a:path>
            </a:pathLst>
          </a:custGeom>
          <a:ln w="7556">
            <a:solidFill>
              <a:srgbClr val="F5FAF4"/>
            </a:solidFill>
          </a:ln>
        </p:spPr>
        <p:txBody>
          <a:bodyPr wrap="square" lIns="0" tIns="0" rIns="0" bIns="0" rtlCol="0"/>
          <a:lstStyle/>
          <a:p>
            <a:endParaRPr/>
          </a:p>
        </p:txBody>
      </p:sp>
      <p:sp>
        <p:nvSpPr>
          <p:cNvPr id="9" name="object 9"/>
          <p:cNvSpPr txBox="1"/>
          <p:nvPr/>
        </p:nvSpPr>
        <p:spPr>
          <a:xfrm rot="18900000">
            <a:off x="1247763" y="2811133"/>
            <a:ext cx="444713" cy="79702"/>
          </a:xfrm>
          <a:prstGeom prst="rect">
            <a:avLst/>
          </a:prstGeom>
        </p:spPr>
        <p:txBody>
          <a:bodyPr vert="horz" wrap="square" lIns="0" tIns="0" rIns="0" bIns="0" rtlCol="0">
            <a:spAutoFit/>
          </a:bodyPr>
          <a:lstStyle/>
          <a:p>
            <a:pPr>
              <a:lnSpc>
                <a:spcPts val="645"/>
              </a:lnSpc>
            </a:pPr>
            <a:r>
              <a:rPr lang="fr-CA" sz="650" b="1" i="1" dirty="0">
                <a:latin typeface="Calibri"/>
                <a:cs typeface="Calibri"/>
              </a:rPr>
              <a:t>Divergence</a:t>
            </a:r>
          </a:p>
        </p:txBody>
      </p:sp>
      <p:sp>
        <p:nvSpPr>
          <p:cNvPr id="10" name="object 10"/>
          <p:cNvSpPr txBox="1"/>
          <p:nvPr/>
        </p:nvSpPr>
        <p:spPr>
          <a:xfrm rot="8100000">
            <a:off x="1932570" y="3678313"/>
            <a:ext cx="532110" cy="79702"/>
          </a:xfrm>
          <a:prstGeom prst="rect">
            <a:avLst/>
          </a:prstGeom>
        </p:spPr>
        <p:txBody>
          <a:bodyPr vert="horz" wrap="square" lIns="0" tIns="0" rIns="0" bIns="0" rtlCol="0">
            <a:spAutoFit/>
          </a:bodyPr>
          <a:lstStyle/>
          <a:p>
            <a:pPr>
              <a:lnSpc>
                <a:spcPts val="645"/>
              </a:lnSpc>
            </a:pPr>
            <a:r>
              <a:rPr lang="fr-CA" sz="650" b="1" i="1" dirty="0">
                <a:latin typeface="Calibri"/>
                <a:cs typeface="Calibri"/>
              </a:rPr>
              <a:t>Convergence</a:t>
            </a:r>
          </a:p>
        </p:txBody>
      </p:sp>
      <p:sp>
        <p:nvSpPr>
          <p:cNvPr id="11" name="object 11"/>
          <p:cNvSpPr/>
          <p:nvPr/>
        </p:nvSpPr>
        <p:spPr>
          <a:xfrm>
            <a:off x="1174838" y="2571248"/>
            <a:ext cx="1383030" cy="1383030"/>
          </a:xfrm>
          <a:custGeom>
            <a:avLst/>
            <a:gdLst/>
            <a:ahLst/>
            <a:cxnLst/>
            <a:rect l="l" t="t" r="r" b="b"/>
            <a:pathLst>
              <a:path w="1383030" h="1383029">
                <a:moveTo>
                  <a:pt x="691210" y="0"/>
                </a:moveTo>
                <a:lnTo>
                  <a:pt x="0" y="691210"/>
                </a:lnTo>
                <a:lnTo>
                  <a:pt x="691210" y="1382420"/>
                </a:lnTo>
                <a:lnTo>
                  <a:pt x="1382433" y="691210"/>
                </a:lnTo>
                <a:lnTo>
                  <a:pt x="691210" y="0"/>
                </a:lnTo>
                <a:close/>
              </a:path>
            </a:pathLst>
          </a:custGeom>
          <a:solidFill>
            <a:srgbClr val="76BDC5"/>
          </a:solidFill>
        </p:spPr>
        <p:txBody>
          <a:bodyPr wrap="square" lIns="0" tIns="0" rIns="0" bIns="0" rtlCol="0"/>
          <a:lstStyle/>
          <a:p>
            <a:endParaRPr/>
          </a:p>
        </p:txBody>
      </p:sp>
      <p:sp>
        <p:nvSpPr>
          <p:cNvPr id="12" name="object 12"/>
          <p:cNvSpPr/>
          <p:nvPr/>
        </p:nvSpPr>
        <p:spPr>
          <a:xfrm>
            <a:off x="1174838" y="2571248"/>
            <a:ext cx="1383030" cy="1383030"/>
          </a:xfrm>
          <a:custGeom>
            <a:avLst/>
            <a:gdLst/>
            <a:ahLst/>
            <a:cxnLst/>
            <a:rect l="l" t="t" r="r" b="b"/>
            <a:pathLst>
              <a:path w="1383030" h="1383029">
                <a:moveTo>
                  <a:pt x="0" y="691210"/>
                </a:moveTo>
                <a:lnTo>
                  <a:pt x="691210" y="1382420"/>
                </a:lnTo>
                <a:lnTo>
                  <a:pt x="1382433" y="691210"/>
                </a:lnTo>
                <a:lnTo>
                  <a:pt x="691210" y="0"/>
                </a:lnTo>
                <a:lnTo>
                  <a:pt x="0" y="691210"/>
                </a:lnTo>
                <a:close/>
              </a:path>
            </a:pathLst>
          </a:custGeom>
          <a:ln w="3175">
            <a:solidFill>
              <a:srgbClr val="76BDC5"/>
            </a:solidFill>
          </a:ln>
        </p:spPr>
        <p:txBody>
          <a:bodyPr wrap="square" lIns="0" tIns="0" rIns="0" bIns="0" rtlCol="0"/>
          <a:lstStyle/>
          <a:p>
            <a:endParaRPr/>
          </a:p>
        </p:txBody>
      </p:sp>
      <p:sp>
        <p:nvSpPr>
          <p:cNvPr id="13" name="object 13"/>
          <p:cNvSpPr/>
          <p:nvPr/>
        </p:nvSpPr>
        <p:spPr>
          <a:xfrm>
            <a:off x="1867411" y="2570041"/>
            <a:ext cx="692785" cy="1386205"/>
          </a:xfrm>
          <a:custGeom>
            <a:avLst/>
            <a:gdLst/>
            <a:ahLst/>
            <a:cxnLst/>
            <a:rect l="l" t="t" r="r" b="b"/>
            <a:pathLst>
              <a:path w="692785" h="1386204">
                <a:moveTo>
                  <a:pt x="0" y="0"/>
                </a:moveTo>
                <a:lnTo>
                  <a:pt x="0" y="1386128"/>
                </a:lnTo>
                <a:lnTo>
                  <a:pt x="692416" y="692416"/>
                </a:lnTo>
                <a:lnTo>
                  <a:pt x="0" y="0"/>
                </a:lnTo>
                <a:close/>
              </a:path>
            </a:pathLst>
          </a:custGeom>
          <a:solidFill>
            <a:srgbClr val="5D979E"/>
          </a:solidFill>
        </p:spPr>
        <p:txBody>
          <a:bodyPr wrap="square" lIns="0" tIns="0" rIns="0" bIns="0" rtlCol="0"/>
          <a:lstStyle/>
          <a:p>
            <a:endParaRPr/>
          </a:p>
        </p:txBody>
      </p:sp>
      <p:sp>
        <p:nvSpPr>
          <p:cNvPr id="14" name="object 14"/>
          <p:cNvSpPr/>
          <p:nvPr/>
        </p:nvSpPr>
        <p:spPr>
          <a:xfrm>
            <a:off x="1867411" y="2570041"/>
            <a:ext cx="692785" cy="1386205"/>
          </a:xfrm>
          <a:custGeom>
            <a:avLst/>
            <a:gdLst/>
            <a:ahLst/>
            <a:cxnLst/>
            <a:rect l="l" t="t" r="r" b="b"/>
            <a:pathLst>
              <a:path w="692785" h="1386204">
                <a:moveTo>
                  <a:pt x="692416" y="692416"/>
                </a:moveTo>
                <a:lnTo>
                  <a:pt x="0" y="0"/>
                </a:lnTo>
                <a:lnTo>
                  <a:pt x="0" y="1386128"/>
                </a:lnTo>
                <a:lnTo>
                  <a:pt x="692416" y="692416"/>
                </a:lnTo>
                <a:close/>
              </a:path>
            </a:pathLst>
          </a:custGeom>
          <a:ln w="6794">
            <a:solidFill>
              <a:srgbClr val="5D979E"/>
            </a:solidFill>
          </a:ln>
        </p:spPr>
        <p:txBody>
          <a:bodyPr wrap="square" lIns="0" tIns="0" rIns="0" bIns="0" rtlCol="0"/>
          <a:lstStyle/>
          <a:p>
            <a:endParaRPr/>
          </a:p>
        </p:txBody>
      </p:sp>
      <p:sp>
        <p:nvSpPr>
          <p:cNvPr id="15" name="object 15"/>
          <p:cNvSpPr/>
          <p:nvPr/>
        </p:nvSpPr>
        <p:spPr>
          <a:xfrm>
            <a:off x="1178438" y="2581066"/>
            <a:ext cx="1375410" cy="1375410"/>
          </a:xfrm>
          <a:custGeom>
            <a:avLst/>
            <a:gdLst/>
            <a:ahLst/>
            <a:cxnLst/>
            <a:rect l="l" t="t" r="r" b="b"/>
            <a:pathLst>
              <a:path w="1375410" h="1375410">
                <a:moveTo>
                  <a:pt x="687616" y="0"/>
                </a:moveTo>
                <a:lnTo>
                  <a:pt x="0" y="687616"/>
                </a:lnTo>
                <a:lnTo>
                  <a:pt x="687616" y="1375219"/>
                </a:lnTo>
                <a:lnTo>
                  <a:pt x="1375232" y="687616"/>
                </a:lnTo>
                <a:lnTo>
                  <a:pt x="687616" y="0"/>
                </a:lnTo>
                <a:close/>
              </a:path>
            </a:pathLst>
          </a:custGeom>
          <a:ln w="27203">
            <a:solidFill>
              <a:srgbClr val="000000"/>
            </a:solidFill>
          </a:ln>
        </p:spPr>
        <p:txBody>
          <a:bodyPr wrap="square" lIns="0" tIns="0" rIns="0" bIns="0" rtlCol="0"/>
          <a:lstStyle/>
          <a:p>
            <a:endParaRPr/>
          </a:p>
        </p:txBody>
      </p:sp>
      <p:sp>
        <p:nvSpPr>
          <p:cNvPr id="16" name="object 16"/>
          <p:cNvSpPr/>
          <p:nvPr/>
        </p:nvSpPr>
        <p:spPr>
          <a:xfrm>
            <a:off x="2189215" y="2901369"/>
            <a:ext cx="0" cy="65405"/>
          </a:xfrm>
          <a:custGeom>
            <a:avLst/>
            <a:gdLst/>
            <a:ahLst/>
            <a:cxnLst/>
            <a:rect l="l" t="t" r="r" b="b"/>
            <a:pathLst>
              <a:path h="65405">
                <a:moveTo>
                  <a:pt x="0" y="0"/>
                </a:moveTo>
                <a:lnTo>
                  <a:pt x="0" y="65277"/>
                </a:lnTo>
              </a:path>
            </a:pathLst>
          </a:custGeom>
          <a:ln w="20396">
            <a:solidFill>
              <a:srgbClr val="000000"/>
            </a:solidFill>
          </a:ln>
        </p:spPr>
        <p:txBody>
          <a:bodyPr wrap="square" lIns="0" tIns="0" rIns="0" bIns="0" rtlCol="0"/>
          <a:lstStyle/>
          <a:p>
            <a:endParaRPr/>
          </a:p>
        </p:txBody>
      </p:sp>
      <p:sp>
        <p:nvSpPr>
          <p:cNvPr id="17" name="object 17"/>
          <p:cNvSpPr/>
          <p:nvPr/>
        </p:nvSpPr>
        <p:spPr>
          <a:xfrm>
            <a:off x="2189218" y="2904769"/>
            <a:ext cx="65405" cy="0"/>
          </a:xfrm>
          <a:custGeom>
            <a:avLst/>
            <a:gdLst/>
            <a:ahLst/>
            <a:cxnLst/>
            <a:rect l="l" t="t" r="r" b="b"/>
            <a:pathLst>
              <a:path w="65405">
                <a:moveTo>
                  <a:pt x="65277" y="0"/>
                </a:moveTo>
                <a:lnTo>
                  <a:pt x="0" y="0"/>
                </a:lnTo>
              </a:path>
            </a:pathLst>
          </a:custGeom>
          <a:ln w="20396">
            <a:solidFill>
              <a:srgbClr val="000000"/>
            </a:solidFill>
          </a:ln>
        </p:spPr>
        <p:txBody>
          <a:bodyPr wrap="square" lIns="0" tIns="0" rIns="0" bIns="0" rtlCol="0"/>
          <a:lstStyle/>
          <a:p>
            <a:endParaRPr/>
          </a:p>
        </p:txBody>
      </p:sp>
      <p:sp>
        <p:nvSpPr>
          <p:cNvPr id="18" name="object 18"/>
          <p:cNvSpPr/>
          <p:nvPr/>
        </p:nvSpPr>
        <p:spPr>
          <a:xfrm>
            <a:off x="1513464" y="3543648"/>
            <a:ext cx="0" cy="65405"/>
          </a:xfrm>
          <a:custGeom>
            <a:avLst/>
            <a:gdLst/>
            <a:ahLst/>
            <a:cxnLst/>
            <a:rect l="l" t="t" r="r" b="b"/>
            <a:pathLst>
              <a:path h="65404">
                <a:moveTo>
                  <a:pt x="0" y="65277"/>
                </a:moveTo>
                <a:lnTo>
                  <a:pt x="0" y="0"/>
                </a:lnTo>
              </a:path>
            </a:pathLst>
          </a:custGeom>
          <a:ln w="20396">
            <a:solidFill>
              <a:srgbClr val="000000"/>
            </a:solidFill>
          </a:ln>
        </p:spPr>
        <p:txBody>
          <a:bodyPr wrap="square" lIns="0" tIns="0" rIns="0" bIns="0" rtlCol="0"/>
          <a:lstStyle/>
          <a:p>
            <a:endParaRPr/>
          </a:p>
        </p:txBody>
      </p:sp>
      <p:sp>
        <p:nvSpPr>
          <p:cNvPr id="19" name="object 19"/>
          <p:cNvSpPr/>
          <p:nvPr/>
        </p:nvSpPr>
        <p:spPr>
          <a:xfrm>
            <a:off x="1448183" y="3605526"/>
            <a:ext cx="65405" cy="0"/>
          </a:xfrm>
          <a:custGeom>
            <a:avLst/>
            <a:gdLst/>
            <a:ahLst/>
            <a:cxnLst/>
            <a:rect l="l" t="t" r="r" b="b"/>
            <a:pathLst>
              <a:path w="65405">
                <a:moveTo>
                  <a:pt x="0" y="0"/>
                </a:moveTo>
                <a:lnTo>
                  <a:pt x="65277" y="0"/>
                </a:lnTo>
              </a:path>
            </a:pathLst>
          </a:custGeom>
          <a:ln w="20396">
            <a:solidFill>
              <a:srgbClr val="000000"/>
            </a:solidFill>
          </a:ln>
        </p:spPr>
        <p:txBody>
          <a:bodyPr wrap="square" lIns="0" tIns="0" rIns="0" bIns="0" rtlCol="0"/>
          <a:lstStyle/>
          <a:p>
            <a:endParaRPr/>
          </a:p>
        </p:txBody>
      </p:sp>
      <p:sp>
        <p:nvSpPr>
          <p:cNvPr id="20" name="object 20"/>
          <p:cNvSpPr txBox="1"/>
          <p:nvPr/>
        </p:nvSpPr>
        <p:spPr>
          <a:xfrm>
            <a:off x="1490958" y="3184735"/>
            <a:ext cx="842412" cy="169277"/>
          </a:xfrm>
          <a:prstGeom prst="rect">
            <a:avLst/>
          </a:prstGeom>
        </p:spPr>
        <p:txBody>
          <a:bodyPr vert="horz" wrap="square" lIns="0" tIns="0" rIns="0" bIns="0" rtlCol="0">
            <a:spAutoFit/>
          </a:bodyPr>
          <a:lstStyle/>
          <a:p>
            <a:pPr marL="12700">
              <a:lnSpc>
                <a:spcPct val="100000"/>
              </a:lnSpc>
            </a:pPr>
            <a:r>
              <a:rPr lang="fr-CA" sz="1100" b="1" dirty="0">
                <a:solidFill>
                  <a:srgbClr val="F5FAF4"/>
                </a:solidFill>
                <a:latin typeface="Century Gothic"/>
                <a:cs typeface="Century Gothic"/>
              </a:rPr>
              <a:t>DÉCOUVRIR</a:t>
            </a:r>
          </a:p>
        </p:txBody>
      </p:sp>
      <p:sp>
        <p:nvSpPr>
          <p:cNvPr id="21" name="object 21"/>
          <p:cNvSpPr/>
          <p:nvPr/>
        </p:nvSpPr>
        <p:spPr>
          <a:xfrm>
            <a:off x="1042476" y="4531335"/>
            <a:ext cx="1631950" cy="0"/>
          </a:xfrm>
          <a:custGeom>
            <a:avLst/>
            <a:gdLst/>
            <a:ahLst/>
            <a:cxnLst/>
            <a:rect l="l" t="t" r="r" b="b"/>
            <a:pathLst>
              <a:path w="1631950">
                <a:moveTo>
                  <a:pt x="0" y="0"/>
                </a:moveTo>
                <a:lnTo>
                  <a:pt x="1631480" y="0"/>
                </a:lnTo>
              </a:path>
            </a:pathLst>
          </a:custGeom>
          <a:ln w="7556">
            <a:solidFill>
              <a:srgbClr val="76BDC5"/>
            </a:solidFill>
          </a:ln>
        </p:spPr>
        <p:txBody>
          <a:bodyPr wrap="square" lIns="0" tIns="0" rIns="0" bIns="0" rtlCol="0"/>
          <a:lstStyle/>
          <a:p>
            <a:endParaRPr/>
          </a:p>
        </p:txBody>
      </p:sp>
      <p:sp>
        <p:nvSpPr>
          <p:cNvPr id="22" name="object 22"/>
          <p:cNvSpPr txBox="1"/>
          <p:nvPr/>
        </p:nvSpPr>
        <p:spPr>
          <a:xfrm>
            <a:off x="1029776" y="4618638"/>
            <a:ext cx="1385158" cy="215444"/>
          </a:xfrm>
          <a:prstGeom prst="rect">
            <a:avLst/>
          </a:prstGeom>
        </p:spPr>
        <p:txBody>
          <a:bodyPr vert="horz" wrap="square" lIns="0" tIns="0" rIns="0" bIns="0" rtlCol="0">
            <a:spAutoFit/>
          </a:bodyPr>
          <a:lstStyle/>
          <a:p>
            <a:pPr marL="12700">
              <a:lnSpc>
                <a:spcPct val="100000"/>
              </a:lnSpc>
            </a:pPr>
            <a:r>
              <a:rPr lang="fr-CA" sz="700" dirty="0">
                <a:latin typeface="Century Gothic"/>
                <a:cs typeface="Century Gothic"/>
              </a:rPr>
              <a:t>OBJECTIFS PRINCIPAUX</a:t>
            </a:r>
          </a:p>
          <a:p>
            <a:pPr marL="12700">
              <a:lnSpc>
                <a:spcPct val="100000"/>
              </a:lnSpc>
              <a:spcBef>
                <a:spcPts val="15"/>
              </a:spcBef>
            </a:pPr>
            <a:r>
              <a:rPr lang="fr-CA" sz="700" dirty="0">
                <a:solidFill>
                  <a:srgbClr val="76BDC5"/>
                </a:solidFill>
                <a:latin typeface="Century Gothic"/>
                <a:cs typeface="Century Gothic"/>
              </a:rPr>
              <a:t>Contexte et connaissance</a:t>
            </a:r>
          </a:p>
        </p:txBody>
      </p:sp>
      <p:sp>
        <p:nvSpPr>
          <p:cNvPr id="23" name="object 23"/>
          <p:cNvSpPr txBox="1"/>
          <p:nvPr/>
        </p:nvSpPr>
        <p:spPr>
          <a:xfrm>
            <a:off x="1029775" y="4945046"/>
            <a:ext cx="1159439" cy="437427"/>
          </a:xfrm>
          <a:prstGeom prst="rect">
            <a:avLst/>
          </a:prstGeom>
        </p:spPr>
        <p:txBody>
          <a:bodyPr vert="horz" wrap="square" lIns="0" tIns="0" rIns="0" bIns="0" rtlCol="0">
            <a:spAutoFit/>
          </a:bodyPr>
          <a:lstStyle/>
          <a:p>
            <a:pPr marL="12700">
              <a:lnSpc>
                <a:spcPct val="100000"/>
              </a:lnSpc>
            </a:pPr>
            <a:r>
              <a:rPr lang="fr-CA" sz="700" dirty="0" smtClean="0">
                <a:latin typeface="Century Gothic"/>
                <a:cs typeface="Century Gothic"/>
              </a:rPr>
              <a:t>ACTIVITÉS PRINCIPALES</a:t>
            </a:r>
            <a:endParaRPr lang="fr-CA" sz="700" dirty="0">
              <a:latin typeface="Century Gothic"/>
              <a:cs typeface="Century Gothic"/>
            </a:endParaRPr>
          </a:p>
          <a:p>
            <a:pPr marL="12700" marR="5080">
              <a:lnSpc>
                <a:spcPct val="102000"/>
              </a:lnSpc>
            </a:pPr>
            <a:r>
              <a:rPr lang="fr-CA" sz="700" dirty="0">
                <a:solidFill>
                  <a:srgbClr val="76BDC5"/>
                </a:solidFill>
                <a:latin typeface="Century Gothic"/>
                <a:cs typeface="Century Gothic"/>
              </a:rPr>
              <a:t>Profils </a:t>
            </a:r>
            <a:br>
              <a:rPr lang="fr-CA" sz="700" dirty="0">
                <a:solidFill>
                  <a:srgbClr val="76BDC5"/>
                </a:solidFill>
                <a:latin typeface="Century Gothic"/>
                <a:cs typeface="Century Gothic"/>
              </a:rPr>
            </a:br>
            <a:r>
              <a:rPr lang="fr-CA" sz="700" dirty="0">
                <a:solidFill>
                  <a:srgbClr val="76BDC5"/>
                </a:solidFill>
                <a:latin typeface="Century Gothic"/>
                <a:cs typeface="Century Gothic"/>
              </a:rPr>
              <a:t>Cheminements </a:t>
            </a:r>
            <a:br>
              <a:rPr lang="fr-CA" sz="700" dirty="0">
                <a:solidFill>
                  <a:srgbClr val="76BDC5"/>
                </a:solidFill>
                <a:latin typeface="Century Gothic"/>
                <a:cs typeface="Century Gothic"/>
              </a:rPr>
            </a:br>
            <a:r>
              <a:rPr lang="fr-CA" sz="700" dirty="0">
                <a:solidFill>
                  <a:srgbClr val="76BDC5"/>
                </a:solidFill>
                <a:latin typeface="Century Gothic"/>
                <a:cs typeface="Century Gothic"/>
              </a:rPr>
              <a:t>Principales difficultés</a:t>
            </a:r>
          </a:p>
        </p:txBody>
      </p:sp>
      <p:sp>
        <p:nvSpPr>
          <p:cNvPr id="24" name="object 24"/>
          <p:cNvSpPr txBox="1"/>
          <p:nvPr/>
        </p:nvSpPr>
        <p:spPr>
          <a:xfrm>
            <a:off x="1029776" y="5489061"/>
            <a:ext cx="1092200" cy="323165"/>
          </a:xfrm>
          <a:prstGeom prst="rect">
            <a:avLst/>
          </a:prstGeom>
        </p:spPr>
        <p:txBody>
          <a:bodyPr vert="horz" wrap="square" lIns="0" tIns="0" rIns="0" bIns="0" rtlCol="0">
            <a:spAutoFit/>
          </a:bodyPr>
          <a:lstStyle/>
          <a:p>
            <a:pPr marL="12700">
              <a:lnSpc>
                <a:spcPct val="100000"/>
              </a:lnSpc>
            </a:pPr>
            <a:r>
              <a:rPr lang="fr-CA" sz="700" dirty="0">
                <a:latin typeface="Century Gothic"/>
                <a:cs typeface="Century Gothic"/>
              </a:rPr>
              <a:t>RÉSULTAT PRINCIPAL</a:t>
            </a:r>
          </a:p>
          <a:p>
            <a:pPr marL="12700">
              <a:lnSpc>
                <a:spcPct val="100000"/>
              </a:lnSpc>
              <a:spcBef>
                <a:spcPts val="15"/>
              </a:spcBef>
            </a:pPr>
            <a:r>
              <a:rPr lang="fr-CA" sz="700" dirty="0">
                <a:solidFill>
                  <a:srgbClr val="76BDC5"/>
                </a:solidFill>
                <a:latin typeface="Century Gothic"/>
                <a:cs typeface="Century Gothic"/>
              </a:rPr>
              <a:t>Questions « Comment pouvons-nous…? »</a:t>
            </a:r>
          </a:p>
        </p:txBody>
      </p:sp>
      <p:sp>
        <p:nvSpPr>
          <p:cNvPr id="25" name="object 25"/>
          <p:cNvSpPr txBox="1"/>
          <p:nvPr/>
        </p:nvSpPr>
        <p:spPr>
          <a:xfrm>
            <a:off x="1029232" y="4194440"/>
            <a:ext cx="1642110" cy="212238"/>
          </a:xfrm>
          <a:prstGeom prst="rect">
            <a:avLst/>
          </a:prstGeom>
        </p:spPr>
        <p:txBody>
          <a:bodyPr vert="horz" wrap="square" lIns="0" tIns="0" rIns="0" bIns="0" rtlCol="0">
            <a:spAutoFit/>
          </a:bodyPr>
          <a:lstStyle/>
          <a:p>
            <a:pPr marL="12700" marR="5080">
              <a:lnSpc>
                <a:spcPct val="102000"/>
              </a:lnSpc>
            </a:pPr>
            <a:r>
              <a:rPr lang="fr-CA" sz="700" i="1" dirty="0">
                <a:solidFill>
                  <a:srgbClr val="76BDC5"/>
                </a:solidFill>
                <a:latin typeface="Century Gothic"/>
                <a:cs typeface="Century Gothic"/>
              </a:rPr>
              <a:t>À quelles difficultés les gens se heurtent-ils et de quoi ont-ils besoin?</a:t>
            </a:r>
          </a:p>
        </p:txBody>
      </p:sp>
      <p:sp>
        <p:nvSpPr>
          <p:cNvPr id="26" name="object 26"/>
          <p:cNvSpPr/>
          <p:nvPr/>
        </p:nvSpPr>
        <p:spPr>
          <a:xfrm>
            <a:off x="1042476" y="4108347"/>
            <a:ext cx="1632585" cy="0"/>
          </a:xfrm>
          <a:custGeom>
            <a:avLst/>
            <a:gdLst/>
            <a:ahLst/>
            <a:cxnLst/>
            <a:rect l="l" t="t" r="r" b="b"/>
            <a:pathLst>
              <a:path w="1632585">
                <a:moveTo>
                  <a:pt x="0" y="0"/>
                </a:moveTo>
                <a:lnTo>
                  <a:pt x="1632038" y="0"/>
                </a:lnTo>
              </a:path>
            </a:pathLst>
          </a:custGeom>
          <a:ln w="7556">
            <a:solidFill>
              <a:srgbClr val="76BDC5"/>
            </a:solidFill>
          </a:ln>
        </p:spPr>
        <p:txBody>
          <a:bodyPr wrap="square" lIns="0" tIns="0" rIns="0" bIns="0" rtlCol="0"/>
          <a:lstStyle/>
          <a:p>
            <a:endParaRPr/>
          </a:p>
        </p:txBody>
      </p:sp>
      <p:sp>
        <p:nvSpPr>
          <p:cNvPr id="27" name="object 27"/>
          <p:cNvSpPr/>
          <p:nvPr/>
        </p:nvSpPr>
        <p:spPr>
          <a:xfrm>
            <a:off x="3280867" y="2566923"/>
            <a:ext cx="1383030" cy="1383030"/>
          </a:xfrm>
          <a:custGeom>
            <a:avLst/>
            <a:gdLst/>
            <a:ahLst/>
            <a:cxnLst/>
            <a:rect l="l" t="t" r="r" b="b"/>
            <a:pathLst>
              <a:path w="1383029" h="1383029">
                <a:moveTo>
                  <a:pt x="691210" y="0"/>
                </a:moveTo>
                <a:lnTo>
                  <a:pt x="0" y="691210"/>
                </a:lnTo>
                <a:lnTo>
                  <a:pt x="691210" y="1382420"/>
                </a:lnTo>
                <a:lnTo>
                  <a:pt x="1382433" y="691210"/>
                </a:lnTo>
                <a:lnTo>
                  <a:pt x="691210" y="0"/>
                </a:lnTo>
                <a:close/>
              </a:path>
            </a:pathLst>
          </a:custGeom>
          <a:solidFill>
            <a:srgbClr val="D1C84C"/>
          </a:solidFill>
        </p:spPr>
        <p:txBody>
          <a:bodyPr wrap="square" lIns="0" tIns="0" rIns="0" bIns="0" rtlCol="0"/>
          <a:lstStyle/>
          <a:p>
            <a:endParaRPr/>
          </a:p>
        </p:txBody>
      </p:sp>
      <p:sp>
        <p:nvSpPr>
          <p:cNvPr id="28" name="object 28"/>
          <p:cNvSpPr/>
          <p:nvPr/>
        </p:nvSpPr>
        <p:spPr>
          <a:xfrm>
            <a:off x="3280867" y="2566923"/>
            <a:ext cx="1383030" cy="1383030"/>
          </a:xfrm>
          <a:custGeom>
            <a:avLst/>
            <a:gdLst/>
            <a:ahLst/>
            <a:cxnLst/>
            <a:rect l="l" t="t" r="r" b="b"/>
            <a:pathLst>
              <a:path w="1383029" h="1383029">
                <a:moveTo>
                  <a:pt x="0" y="691210"/>
                </a:moveTo>
                <a:lnTo>
                  <a:pt x="691210" y="1382420"/>
                </a:lnTo>
                <a:lnTo>
                  <a:pt x="1382433" y="691210"/>
                </a:lnTo>
                <a:lnTo>
                  <a:pt x="691210" y="0"/>
                </a:lnTo>
                <a:lnTo>
                  <a:pt x="0" y="691210"/>
                </a:lnTo>
                <a:close/>
              </a:path>
            </a:pathLst>
          </a:custGeom>
          <a:ln w="3175">
            <a:solidFill>
              <a:srgbClr val="76BDC5"/>
            </a:solidFill>
          </a:ln>
        </p:spPr>
        <p:txBody>
          <a:bodyPr wrap="square" lIns="0" tIns="0" rIns="0" bIns="0" rtlCol="0"/>
          <a:lstStyle/>
          <a:p>
            <a:endParaRPr/>
          </a:p>
        </p:txBody>
      </p:sp>
      <p:sp>
        <p:nvSpPr>
          <p:cNvPr id="29" name="object 29"/>
          <p:cNvSpPr/>
          <p:nvPr/>
        </p:nvSpPr>
        <p:spPr>
          <a:xfrm>
            <a:off x="3973441" y="2565717"/>
            <a:ext cx="692785" cy="1386205"/>
          </a:xfrm>
          <a:custGeom>
            <a:avLst/>
            <a:gdLst/>
            <a:ahLst/>
            <a:cxnLst/>
            <a:rect l="l" t="t" r="r" b="b"/>
            <a:pathLst>
              <a:path w="692785" h="1386204">
                <a:moveTo>
                  <a:pt x="0" y="0"/>
                </a:moveTo>
                <a:lnTo>
                  <a:pt x="0" y="1386128"/>
                </a:lnTo>
                <a:lnTo>
                  <a:pt x="692416" y="692416"/>
                </a:lnTo>
                <a:lnTo>
                  <a:pt x="0" y="0"/>
                </a:lnTo>
                <a:close/>
              </a:path>
            </a:pathLst>
          </a:custGeom>
          <a:solidFill>
            <a:srgbClr val="B5AE42"/>
          </a:solidFill>
        </p:spPr>
        <p:txBody>
          <a:bodyPr wrap="square" lIns="0" tIns="0" rIns="0" bIns="0" rtlCol="0"/>
          <a:lstStyle/>
          <a:p>
            <a:endParaRPr/>
          </a:p>
        </p:txBody>
      </p:sp>
      <p:sp>
        <p:nvSpPr>
          <p:cNvPr id="30" name="object 30"/>
          <p:cNvSpPr/>
          <p:nvPr/>
        </p:nvSpPr>
        <p:spPr>
          <a:xfrm>
            <a:off x="3973441" y="2565717"/>
            <a:ext cx="692785" cy="1386205"/>
          </a:xfrm>
          <a:custGeom>
            <a:avLst/>
            <a:gdLst/>
            <a:ahLst/>
            <a:cxnLst/>
            <a:rect l="l" t="t" r="r" b="b"/>
            <a:pathLst>
              <a:path w="692785" h="1386204">
                <a:moveTo>
                  <a:pt x="692416" y="692416"/>
                </a:moveTo>
                <a:lnTo>
                  <a:pt x="0" y="0"/>
                </a:lnTo>
                <a:lnTo>
                  <a:pt x="0" y="1386128"/>
                </a:lnTo>
                <a:lnTo>
                  <a:pt x="692416" y="692416"/>
                </a:lnTo>
                <a:close/>
              </a:path>
            </a:pathLst>
          </a:custGeom>
          <a:ln w="6794">
            <a:solidFill>
              <a:srgbClr val="B5AE42"/>
            </a:solidFill>
          </a:ln>
        </p:spPr>
        <p:txBody>
          <a:bodyPr wrap="square" lIns="0" tIns="0" rIns="0" bIns="0" rtlCol="0"/>
          <a:lstStyle/>
          <a:p>
            <a:endParaRPr/>
          </a:p>
        </p:txBody>
      </p:sp>
      <p:sp>
        <p:nvSpPr>
          <p:cNvPr id="31" name="object 31"/>
          <p:cNvSpPr/>
          <p:nvPr/>
        </p:nvSpPr>
        <p:spPr>
          <a:xfrm>
            <a:off x="3284467" y="2576742"/>
            <a:ext cx="1375410" cy="1375410"/>
          </a:xfrm>
          <a:custGeom>
            <a:avLst/>
            <a:gdLst/>
            <a:ahLst/>
            <a:cxnLst/>
            <a:rect l="l" t="t" r="r" b="b"/>
            <a:pathLst>
              <a:path w="1375410" h="1375410">
                <a:moveTo>
                  <a:pt x="687616" y="0"/>
                </a:moveTo>
                <a:lnTo>
                  <a:pt x="0" y="687616"/>
                </a:lnTo>
                <a:lnTo>
                  <a:pt x="687616" y="1375219"/>
                </a:lnTo>
                <a:lnTo>
                  <a:pt x="1375232" y="687616"/>
                </a:lnTo>
                <a:lnTo>
                  <a:pt x="687616" y="0"/>
                </a:lnTo>
                <a:close/>
              </a:path>
            </a:pathLst>
          </a:custGeom>
          <a:ln w="27203">
            <a:solidFill>
              <a:srgbClr val="000000"/>
            </a:solidFill>
          </a:ln>
        </p:spPr>
        <p:txBody>
          <a:bodyPr wrap="square" lIns="0" tIns="0" rIns="0" bIns="0" rtlCol="0"/>
          <a:lstStyle/>
          <a:p>
            <a:endParaRPr/>
          </a:p>
        </p:txBody>
      </p:sp>
      <p:sp>
        <p:nvSpPr>
          <p:cNvPr id="32" name="object 32"/>
          <p:cNvSpPr/>
          <p:nvPr/>
        </p:nvSpPr>
        <p:spPr>
          <a:xfrm>
            <a:off x="4295244" y="2897045"/>
            <a:ext cx="0" cy="65405"/>
          </a:xfrm>
          <a:custGeom>
            <a:avLst/>
            <a:gdLst/>
            <a:ahLst/>
            <a:cxnLst/>
            <a:rect l="l" t="t" r="r" b="b"/>
            <a:pathLst>
              <a:path h="65405">
                <a:moveTo>
                  <a:pt x="0" y="0"/>
                </a:moveTo>
                <a:lnTo>
                  <a:pt x="0" y="65277"/>
                </a:lnTo>
              </a:path>
            </a:pathLst>
          </a:custGeom>
          <a:ln w="20396">
            <a:solidFill>
              <a:srgbClr val="000000"/>
            </a:solidFill>
          </a:ln>
        </p:spPr>
        <p:txBody>
          <a:bodyPr wrap="square" lIns="0" tIns="0" rIns="0" bIns="0" rtlCol="0"/>
          <a:lstStyle/>
          <a:p>
            <a:endParaRPr/>
          </a:p>
        </p:txBody>
      </p:sp>
      <p:sp>
        <p:nvSpPr>
          <p:cNvPr id="33" name="object 33"/>
          <p:cNvSpPr/>
          <p:nvPr/>
        </p:nvSpPr>
        <p:spPr>
          <a:xfrm>
            <a:off x="4295247" y="2900446"/>
            <a:ext cx="65405" cy="0"/>
          </a:xfrm>
          <a:custGeom>
            <a:avLst/>
            <a:gdLst/>
            <a:ahLst/>
            <a:cxnLst/>
            <a:rect l="l" t="t" r="r" b="b"/>
            <a:pathLst>
              <a:path w="65404">
                <a:moveTo>
                  <a:pt x="65277" y="0"/>
                </a:moveTo>
                <a:lnTo>
                  <a:pt x="0" y="0"/>
                </a:lnTo>
              </a:path>
            </a:pathLst>
          </a:custGeom>
          <a:ln w="20396">
            <a:solidFill>
              <a:srgbClr val="000000"/>
            </a:solidFill>
          </a:ln>
        </p:spPr>
        <p:txBody>
          <a:bodyPr wrap="square" lIns="0" tIns="0" rIns="0" bIns="0" rtlCol="0"/>
          <a:lstStyle/>
          <a:p>
            <a:endParaRPr/>
          </a:p>
        </p:txBody>
      </p:sp>
      <p:sp>
        <p:nvSpPr>
          <p:cNvPr id="34" name="object 34"/>
          <p:cNvSpPr/>
          <p:nvPr/>
        </p:nvSpPr>
        <p:spPr>
          <a:xfrm>
            <a:off x="3619493" y="3539325"/>
            <a:ext cx="0" cy="65405"/>
          </a:xfrm>
          <a:custGeom>
            <a:avLst/>
            <a:gdLst/>
            <a:ahLst/>
            <a:cxnLst/>
            <a:rect l="l" t="t" r="r" b="b"/>
            <a:pathLst>
              <a:path h="65404">
                <a:moveTo>
                  <a:pt x="0" y="65277"/>
                </a:moveTo>
                <a:lnTo>
                  <a:pt x="0" y="0"/>
                </a:lnTo>
              </a:path>
            </a:pathLst>
          </a:custGeom>
          <a:ln w="20396">
            <a:solidFill>
              <a:srgbClr val="000000"/>
            </a:solidFill>
          </a:ln>
        </p:spPr>
        <p:txBody>
          <a:bodyPr wrap="square" lIns="0" tIns="0" rIns="0" bIns="0" rtlCol="0"/>
          <a:lstStyle/>
          <a:p>
            <a:endParaRPr/>
          </a:p>
        </p:txBody>
      </p:sp>
      <p:sp>
        <p:nvSpPr>
          <p:cNvPr id="35" name="object 35"/>
          <p:cNvSpPr/>
          <p:nvPr/>
        </p:nvSpPr>
        <p:spPr>
          <a:xfrm>
            <a:off x="3554211" y="3601203"/>
            <a:ext cx="65405" cy="0"/>
          </a:xfrm>
          <a:custGeom>
            <a:avLst/>
            <a:gdLst/>
            <a:ahLst/>
            <a:cxnLst/>
            <a:rect l="l" t="t" r="r" b="b"/>
            <a:pathLst>
              <a:path w="65404">
                <a:moveTo>
                  <a:pt x="0" y="0"/>
                </a:moveTo>
                <a:lnTo>
                  <a:pt x="65277" y="0"/>
                </a:lnTo>
              </a:path>
            </a:pathLst>
          </a:custGeom>
          <a:ln w="20396">
            <a:solidFill>
              <a:srgbClr val="000000"/>
            </a:solidFill>
          </a:ln>
        </p:spPr>
        <p:txBody>
          <a:bodyPr wrap="square" lIns="0" tIns="0" rIns="0" bIns="0" rtlCol="0"/>
          <a:lstStyle/>
          <a:p>
            <a:endParaRPr/>
          </a:p>
        </p:txBody>
      </p:sp>
      <p:sp>
        <p:nvSpPr>
          <p:cNvPr id="36" name="object 36"/>
          <p:cNvSpPr txBox="1"/>
          <p:nvPr/>
        </p:nvSpPr>
        <p:spPr>
          <a:xfrm rot="18900000">
            <a:off x="3347982" y="2813269"/>
            <a:ext cx="407700" cy="79702"/>
          </a:xfrm>
          <a:prstGeom prst="rect">
            <a:avLst/>
          </a:prstGeom>
        </p:spPr>
        <p:txBody>
          <a:bodyPr vert="horz" wrap="square" lIns="0" tIns="0" rIns="0" bIns="0" rtlCol="0">
            <a:spAutoFit/>
          </a:bodyPr>
          <a:lstStyle/>
          <a:p>
            <a:pPr>
              <a:lnSpc>
                <a:spcPts val="645"/>
              </a:lnSpc>
            </a:pPr>
            <a:r>
              <a:rPr lang="fr-CA" sz="650" b="1" i="1" dirty="0">
                <a:latin typeface="Calibri"/>
                <a:cs typeface="Calibri"/>
              </a:rPr>
              <a:t>Divergence</a:t>
            </a:r>
          </a:p>
        </p:txBody>
      </p:sp>
      <p:sp>
        <p:nvSpPr>
          <p:cNvPr id="37" name="object 37"/>
          <p:cNvSpPr txBox="1"/>
          <p:nvPr/>
        </p:nvSpPr>
        <p:spPr>
          <a:xfrm rot="8100000">
            <a:off x="4037993" y="3677748"/>
            <a:ext cx="531912" cy="79702"/>
          </a:xfrm>
          <a:prstGeom prst="rect">
            <a:avLst/>
          </a:prstGeom>
        </p:spPr>
        <p:txBody>
          <a:bodyPr vert="horz" wrap="square" lIns="0" tIns="0" rIns="0" bIns="0" rtlCol="0">
            <a:spAutoFit/>
          </a:bodyPr>
          <a:lstStyle/>
          <a:p>
            <a:pPr>
              <a:lnSpc>
                <a:spcPts val="645"/>
              </a:lnSpc>
            </a:pPr>
            <a:r>
              <a:rPr lang="fr-CA" sz="650" b="1" i="1" dirty="0">
                <a:latin typeface="Calibri"/>
                <a:cs typeface="Calibri"/>
              </a:rPr>
              <a:t>Convergence</a:t>
            </a:r>
          </a:p>
        </p:txBody>
      </p:sp>
      <p:sp>
        <p:nvSpPr>
          <p:cNvPr id="38" name="object 38"/>
          <p:cNvSpPr txBox="1"/>
          <p:nvPr/>
        </p:nvSpPr>
        <p:spPr>
          <a:xfrm>
            <a:off x="3610984" y="3169733"/>
            <a:ext cx="722630" cy="169277"/>
          </a:xfrm>
          <a:prstGeom prst="rect">
            <a:avLst/>
          </a:prstGeom>
        </p:spPr>
        <p:txBody>
          <a:bodyPr vert="horz" wrap="square" lIns="0" tIns="0" rIns="0" bIns="0" rtlCol="0">
            <a:spAutoFit/>
          </a:bodyPr>
          <a:lstStyle/>
          <a:p>
            <a:pPr marL="12700">
              <a:lnSpc>
                <a:spcPct val="100000"/>
              </a:lnSpc>
            </a:pPr>
            <a:r>
              <a:rPr lang="fr-CA" sz="1100" b="1" dirty="0">
                <a:solidFill>
                  <a:srgbClr val="F5FAF4"/>
                </a:solidFill>
                <a:latin typeface="Century Gothic"/>
                <a:cs typeface="Century Gothic"/>
              </a:rPr>
              <a:t>GÉNÉRER</a:t>
            </a:r>
          </a:p>
        </p:txBody>
      </p:sp>
      <p:sp>
        <p:nvSpPr>
          <p:cNvPr id="39" name="object 39"/>
          <p:cNvSpPr txBox="1"/>
          <p:nvPr/>
        </p:nvSpPr>
        <p:spPr>
          <a:xfrm>
            <a:off x="3143498" y="4618638"/>
            <a:ext cx="1463267" cy="215444"/>
          </a:xfrm>
          <a:prstGeom prst="rect">
            <a:avLst/>
          </a:prstGeom>
        </p:spPr>
        <p:txBody>
          <a:bodyPr vert="horz" wrap="square" lIns="0" tIns="0" rIns="0" bIns="0" rtlCol="0">
            <a:spAutoFit/>
          </a:bodyPr>
          <a:lstStyle/>
          <a:p>
            <a:pPr marL="12700">
              <a:lnSpc>
                <a:spcPct val="100000"/>
              </a:lnSpc>
            </a:pPr>
            <a:r>
              <a:rPr lang="fr-CA" sz="700" dirty="0">
                <a:latin typeface="Century Gothic"/>
                <a:cs typeface="Century Gothic"/>
              </a:rPr>
              <a:t>OBJECTIFS PRINCIPAUX</a:t>
            </a:r>
          </a:p>
          <a:p>
            <a:pPr marL="12700">
              <a:lnSpc>
                <a:spcPct val="100000"/>
              </a:lnSpc>
              <a:spcBef>
                <a:spcPts val="15"/>
              </a:spcBef>
            </a:pPr>
            <a:r>
              <a:rPr lang="fr-CA" sz="700" dirty="0">
                <a:solidFill>
                  <a:srgbClr val="D1C84C"/>
                </a:solidFill>
                <a:latin typeface="Century Gothic"/>
                <a:cs typeface="Century Gothic"/>
              </a:rPr>
              <a:t>Idées et prototypes</a:t>
            </a:r>
          </a:p>
        </p:txBody>
      </p:sp>
      <p:sp>
        <p:nvSpPr>
          <p:cNvPr id="40" name="object 40"/>
          <p:cNvSpPr txBox="1"/>
          <p:nvPr/>
        </p:nvSpPr>
        <p:spPr>
          <a:xfrm>
            <a:off x="3143498" y="4945046"/>
            <a:ext cx="1217153" cy="435247"/>
          </a:xfrm>
          <a:prstGeom prst="rect">
            <a:avLst/>
          </a:prstGeom>
        </p:spPr>
        <p:txBody>
          <a:bodyPr vert="horz" wrap="square" lIns="0" tIns="0" rIns="0" bIns="0" rtlCol="0">
            <a:spAutoFit/>
          </a:bodyPr>
          <a:lstStyle/>
          <a:p>
            <a:pPr marL="12700">
              <a:lnSpc>
                <a:spcPct val="100000"/>
              </a:lnSpc>
            </a:pPr>
            <a:r>
              <a:rPr lang="fr-CA" sz="700" dirty="0">
                <a:latin typeface="Century Gothic"/>
                <a:cs typeface="Century Gothic"/>
              </a:rPr>
              <a:t>ACTIVITÉS PRINCIPALES </a:t>
            </a:r>
            <a:r>
              <a:rPr lang="fr-CA" sz="700" dirty="0" smtClean="0">
                <a:solidFill>
                  <a:srgbClr val="D1C84C"/>
                </a:solidFill>
                <a:latin typeface="Century Gothic"/>
                <a:cs typeface="Century Gothic"/>
              </a:rPr>
              <a:t>Formulation d’idées</a:t>
            </a:r>
            <a:endParaRPr lang="fr-CA" sz="700" dirty="0">
              <a:solidFill>
                <a:srgbClr val="D1C84C"/>
              </a:solidFill>
              <a:latin typeface="Century Gothic"/>
              <a:cs typeface="Century Gothic"/>
            </a:endParaRPr>
          </a:p>
          <a:p>
            <a:pPr marL="12700" marR="5080">
              <a:lnSpc>
                <a:spcPct val="102000"/>
              </a:lnSpc>
            </a:pPr>
            <a:r>
              <a:rPr lang="fr-CA" sz="700" dirty="0">
                <a:solidFill>
                  <a:srgbClr val="D1C84C"/>
                </a:solidFill>
                <a:latin typeface="Century Gothic"/>
                <a:cs typeface="Century Gothic"/>
              </a:rPr>
              <a:t>Prototypage rapide  </a:t>
            </a:r>
            <a:br>
              <a:rPr lang="fr-CA" sz="700" dirty="0">
                <a:solidFill>
                  <a:srgbClr val="D1C84C"/>
                </a:solidFill>
                <a:latin typeface="Century Gothic"/>
                <a:cs typeface="Century Gothic"/>
              </a:rPr>
            </a:br>
            <a:r>
              <a:rPr lang="fr-CA" sz="700" dirty="0">
                <a:solidFill>
                  <a:srgbClr val="D1C84C"/>
                </a:solidFill>
                <a:latin typeface="Century Gothic"/>
                <a:cs typeface="Century Gothic"/>
              </a:rPr>
              <a:t>Plans des services</a:t>
            </a:r>
          </a:p>
        </p:txBody>
      </p:sp>
      <p:sp>
        <p:nvSpPr>
          <p:cNvPr id="41" name="object 41"/>
          <p:cNvSpPr txBox="1"/>
          <p:nvPr/>
        </p:nvSpPr>
        <p:spPr>
          <a:xfrm>
            <a:off x="3143498" y="5489061"/>
            <a:ext cx="1151745" cy="215444"/>
          </a:xfrm>
          <a:prstGeom prst="rect">
            <a:avLst/>
          </a:prstGeom>
        </p:spPr>
        <p:txBody>
          <a:bodyPr vert="horz" wrap="square" lIns="0" tIns="0" rIns="0" bIns="0" rtlCol="0">
            <a:spAutoFit/>
          </a:bodyPr>
          <a:lstStyle/>
          <a:p>
            <a:pPr marL="12700">
              <a:lnSpc>
                <a:spcPct val="100000"/>
              </a:lnSpc>
            </a:pPr>
            <a:r>
              <a:rPr lang="fr-CA" sz="700" dirty="0">
                <a:latin typeface="Century Gothic"/>
                <a:cs typeface="Century Gothic"/>
              </a:rPr>
              <a:t>RÉSULTAT PRINCIPAL</a:t>
            </a:r>
          </a:p>
          <a:p>
            <a:pPr marL="12700">
              <a:lnSpc>
                <a:spcPct val="100000"/>
              </a:lnSpc>
              <a:spcBef>
                <a:spcPts val="15"/>
              </a:spcBef>
            </a:pPr>
            <a:r>
              <a:rPr lang="fr-CA" sz="700" dirty="0">
                <a:solidFill>
                  <a:srgbClr val="D1C84C"/>
                </a:solidFill>
                <a:latin typeface="Century Gothic"/>
                <a:cs typeface="Century Gothic"/>
              </a:rPr>
              <a:t>Promotion des services</a:t>
            </a:r>
          </a:p>
        </p:txBody>
      </p:sp>
      <p:sp>
        <p:nvSpPr>
          <p:cNvPr id="42" name="object 42"/>
          <p:cNvSpPr txBox="1"/>
          <p:nvPr/>
        </p:nvSpPr>
        <p:spPr>
          <a:xfrm>
            <a:off x="3147216" y="4194440"/>
            <a:ext cx="1629410" cy="212238"/>
          </a:xfrm>
          <a:prstGeom prst="rect">
            <a:avLst/>
          </a:prstGeom>
        </p:spPr>
        <p:txBody>
          <a:bodyPr vert="horz" wrap="square" lIns="0" tIns="0" rIns="0" bIns="0" rtlCol="0">
            <a:spAutoFit/>
          </a:bodyPr>
          <a:lstStyle/>
          <a:p>
            <a:pPr marL="12700" marR="5080">
              <a:lnSpc>
                <a:spcPct val="102000"/>
              </a:lnSpc>
            </a:pPr>
            <a:r>
              <a:rPr lang="fr-CA" sz="700" i="1" dirty="0">
                <a:solidFill>
                  <a:srgbClr val="D1C84C"/>
                </a:solidFill>
                <a:latin typeface="Century Gothic"/>
                <a:cs typeface="Century Gothic"/>
              </a:rPr>
              <a:t>Comment pouvez-vous améliorer leur expérience?</a:t>
            </a:r>
          </a:p>
        </p:txBody>
      </p:sp>
      <p:sp>
        <p:nvSpPr>
          <p:cNvPr id="43" name="object 43"/>
          <p:cNvSpPr/>
          <p:nvPr/>
        </p:nvSpPr>
        <p:spPr>
          <a:xfrm>
            <a:off x="3154968" y="4535114"/>
            <a:ext cx="1631950" cy="0"/>
          </a:xfrm>
          <a:custGeom>
            <a:avLst/>
            <a:gdLst/>
            <a:ahLst/>
            <a:cxnLst/>
            <a:rect l="l" t="t" r="r" b="b"/>
            <a:pathLst>
              <a:path w="1631950">
                <a:moveTo>
                  <a:pt x="0" y="0"/>
                </a:moveTo>
                <a:lnTo>
                  <a:pt x="1631467" y="0"/>
                </a:lnTo>
              </a:path>
            </a:pathLst>
          </a:custGeom>
          <a:ln w="7556">
            <a:solidFill>
              <a:srgbClr val="D1C84C"/>
            </a:solidFill>
          </a:ln>
        </p:spPr>
        <p:txBody>
          <a:bodyPr wrap="square" lIns="0" tIns="0" rIns="0" bIns="0" rtlCol="0"/>
          <a:lstStyle/>
          <a:p>
            <a:endParaRPr/>
          </a:p>
        </p:txBody>
      </p:sp>
      <p:sp>
        <p:nvSpPr>
          <p:cNvPr id="44" name="object 44"/>
          <p:cNvSpPr/>
          <p:nvPr/>
        </p:nvSpPr>
        <p:spPr>
          <a:xfrm>
            <a:off x="3154968" y="4112125"/>
            <a:ext cx="1632585" cy="0"/>
          </a:xfrm>
          <a:custGeom>
            <a:avLst/>
            <a:gdLst/>
            <a:ahLst/>
            <a:cxnLst/>
            <a:rect l="l" t="t" r="r" b="b"/>
            <a:pathLst>
              <a:path w="1632585">
                <a:moveTo>
                  <a:pt x="0" y="0"/>
                </a:moveTo>
                <a:lnTo>
                  <a:pt x="1632038" y="0"/>
                </a:lnTo>
              </a:path>
            </a:pathLst>
          </a:custGeom>
          <a:ln w="7556">
            <a:solidFill>
              <a:srgbClr val="D1C84C"/>
            </a:solidFill>
          </a:ln>
        </p:spPr>
        <p:txBody>
          <a:bodyPr wrap="square" lIns="0" tIns="0" rIns="0" bIns="0" rtlCol="0"/>
          <a:lstStyle/>
          <a:p>
            <a:endParaRPr/>
          </a:p>
        </p:txBody>
      </p:sp>
      <p:sp>
        <p:nvSpPr>
          <p:cNvPr id="45" name="object 45"/>
          <p:cNvSpPr/>
          <p:nvPr/>
        </p:nvSpPr>
        <p:spPr>
          <a:xfrm>
            <a:off x="5404450" y="2545433"/>
            <a:ext cx="1383030" cy="1383030"/>
          </a:xfrm>
          <a:custGeom>
            <a:avLst/>
            <a:gdLst/>
            <a:ahLst/>
            <a:cxnLst/>
            <a:rect l="l" t="t" r="r" b="b"/>
            <a:pathLst>
              <a:path w="1383029" h="1383029">
                <a:moveTo>
                  <a:pt x="691210" y="0"/>
                </a:moveTo>
                <a:lnTo>
                  <a:pt x="0" y="691210"/>
                </a:lnTo>
                <a:lnTo>
                  <a:pt x="691210" y="1382420"/>
                </a:lnTo>
                <a:lnTo>
                  <a:pt x="1382433" y="691210"/>
                </a:lnTo>
                <a:lnTo>
                  <a:pt x="691210" y="0"/>
                </a:lnTo>
                <a:close/>
              </a:path>
            </a:pathLst>
          </a:custGeom>
          <a:solidFill>
            <a:srgbClr val="627785"/>
          </a:solidFill>
        </p:spPr>
        <p:txBody>
          <a:bodyPr wrap="square" lIns="0" tIns="0" rIns="0" bIns="0" rtlCol="0"/>
          <a:lstStyle/>
          <a:p>
            <a:endParaRPr/>
          </a:p>
        </p:txBody>
      </p:sp>
      <p:sp>
        <p:nvSpPr>
          <p:cNvPr id="46" name="object 46"/>
          <p:cNvSpPr/>
          <p:nvPr/>
        </p:nvSpPr>
        <p:spPr>
          <a:xfrm>
            <a:off x="5404450" y="2545433"/>
            <a:ext cx="1383030" cy="1383030"/>
          </a:xfrm>
          <a:custGeom>
            <a:avLst/>
            <a:gdLst/>
            <a:ahLst/>
            <a:cxnLst/>
            <a:rect l="l" t="t" r="r" b="b"/>
            <a:pathLst>
              <a:path w="1383029" h="1383029">
                <a:moveTo>
                  <a:pt x="0" y="691210"/>
                </a:moveTo>
                <a:lnTo>
                  <a:pt x="691210" y="1382420"/>
                </a:lnTo>
                <a:lnTo>
                  <a:pt x="1382433" y="691210"/>
                </a:lnTo>
                <a:lnTo>
                  <a:pt x="691210" y="0"/>
                </a:lnTo>
                <a:lnTo>
                  <a:pt x="0" y="691210"/>
                </a:lnTo>
                <a:close/>
              </a:path>
            </a:pathLst>
          </a:custGeom>
          <a:ln w="3175">
            <a:solidFill>
              <a:srgbClr val="D97864"/>
            </a:solidFill>
          </a:ln>
        </p:spPr>
        <p:txBody>
          <a:bodyPr wrap="square" lIns="0" tIns="0" rIns="0" bIns="0" rtlCol="0"/>
          <a:lstStyle/>
          <a:p>
            <a:endParaRPr/>
          </a:p>
        </p:txBody>
      </p:sp>
      <p:sp>
        <p:nvSpPr>
          <p:cNvPr id="47" name="object 47"/>
          <p:cNvSpPr/>
          <p:nvPr/>
        </p:nvSpPr>
        <p:spPr>
          <a:xfrm>
            <a:off x="6097023" y="2544225"/>
            <a:ext cx="692785" cy="1386205"/>
          </a:xfrm>
          <a:custGeom>
            <a:avLst/>
            <a:gdLst/>
            <a:ahLst/>
            <a:cxnLst/>
            <a:rect l="l" t="t" r="r" b="b"/>
            <a:pathLst>
              <a:path w="692784" h="1386204">
                <a:moveTo>
                  <a:pt x="0" y="0"/>
                </a:moveTo>
                <a:lnTo>
                  <a:pt x="0" y="1386128"/>
                </a:lnTo>
                <a:lnTo>
                  <a:pt x="692416" y="692416"/>
                </a:lnTo>
                <a:lnTo>
                  <a:pt x="0" y="0"/>
                </a:lnTo>
                <a:close/>
              </a:path>
            </a:pathLst>
          </a:custGeom>
          <a:solidFill>
            <a:srgbClr val="536672"/>
          </a:solidFill>
        </p:spPr>
        <p:txBody>
          <a:bodyPr wrap="square" lIns="0" tIns="0" rIns="0" bIns="0" rtlCol="0"/>
          <a:lstStyle/>
          <a:p>
            <a:endParaRPr/>
          </a:p>
        </p:txBody>
      </p:sp>
      <p:sp>
        <p:nvSpPr>
          <p:cNvPr id="48" name="object 48"/>
          <p:cNvSpPr/>
          <p:nvPr/>
        </p:nvSpPr>
        <p:spPr>
          <a:xfrm>
            <a:off x="5408049" y="2555250"/>
            <a:ext cx="1375410" cy="1375410"/>
          </a:xfrm>
          <a:custGeom>
            <a:avLst/>
            <a:gdLst/>
            <a:ahLst/>
            <a:cxnLst/>
            <a:rect l="l" t="t" r="r" b="b"/>
            <a:pathLst>
              <a:path w="1375409" h="1375410">
                <a:moveTo>
                  <a:pt x="687616" y="0"/>
                </a:moveTo>
                <a:lnTo>
                  <a:pt x="0" y="687616"/>
                </a:lnTo>
                <a:lnTo>
                  <a:pt x="687616" y="1375219"/>
                </a:lnTo>
                <a:lnTo>
                  <a:pt x="1375232" y="687616"/>
                </a:lnTo>
                <a:lnTo>
                  <a:pt x="687616" y="0"/>
                </a:lnTo>
                <a:close/>
              </a:path>
            </a:pathLst>
          </a:custGeom>
          <a:ln w="27203">
            <a:solidFill>
              <a:srgbClr val="000000"/>
            </a:solidFill>
          </a:ln>
        </p:spPr>
        <p:txBody>
          <a:bodyPr wrap="square" lIns="0" tIns="0" rIns="0" bIns="0" rtlCol="0"/>
          <a:lstStyle/>
          <a:p>
            <a:endParaRPr/>
          </a:p>
        </p:txBody>
      </p:sp>
      <p:sp>
        <p:nvSpPr>
          <p:cNvPr id="49" name="object 49"/>
          <p:cNvSpPr/>
          <p:nvPr/>
        </p:nvSpPr>
        <p:spPr>
          <a:xfrm>
            <a:off x="6418826" y="2875552"/>
            <a:ext cx="0" cy="65405"/>
          </a:xfrm>
          <a:custGeom>
            <a:avLst/>
            <a:gdLst/>
            <a:ahLst/>
            <a:cxnLst/>
            <a:rect l="l" t="t" r="r" b="b"/>
            <a:pathLst>
              <a:path h="65405">
                <a:moveTo>
                  <a:pt x="0" y="0"/>
                </a:moveTo>
                <a:lnTo>
                  <a:pt x="0" y="65277"/>
                </a:lnTo>
              </a:path>
            </a:pathLst>
          </a:custGeom>
          <a:ln w="20396">
            <a:solidFill>
              <a:srgbClr val="000000"/>
            </a:solidFill>
          </a:ln>
        </p:spPr>
        <p:txBody>
          <a:bodyPr wrap="square" lIns="0" tIns="0" rIns="0" bIns="0" rtlCol="0"/>
          <a:lstStyle/>
          <a:p>
            <a:endParaRPr/>
          </a:p>
        </p:txBody>
      </p:sp>
      <p:sp>
        <p:nvSpPr>
          <p:cNvPr id="50" name="object 50"/>
          <p:cNvSpPr/>
          <p:nvPr/>
        </p:nvSpPr>
        <p:spPr>
          <a:xfrm>
            <a:off x="6418830" y="2878952"/>
            <a:ext cx="65405" cy="0"/>
          </a:xfrm>
          <a:custGeom>
            <a:avLst/>
            <a:gdLst/>
            <a:ahLst/>
            <a:cxnLst/>
            <a:rect l="l" t="t" r="r" b="b"/>
            <a:pathLst>
              <a:path w="65404">
                <a:moveTo>
                  <a:pt x="65277" y="0"/>
                </a:moveTo>
                <a:lnTo>
                  <a:pt x="0" y="0"/>
                </a:lnTo>
              </a:path>
            </a:pathLst>
          </a:custGeom>
          <a:ln w="20396">
            <a:solidFill>
              <a:srgbClr val="000000"/>
            </a:solidFill>
          </a:ln>
        </p:spPr>
        <p:txBody>
          <a:bodyPr wrap="square" lIns="0" tIns="0" rIns="0" bIns="0" rtlCol="0"/>
          <a:lstStyle/>
          <a:p>
            <a:endParaRPr/>
          </a:p>
        </p:txBody>
      </p:sp>
      <p:sp>
        <p:nvSpPr>
          <p:cNvPr id="51" name="object 51"/>
          <p:cNvSpPr/>
          <p:nvPr/>
        </p:nvSpPr>
        <p:spPr>
          <a:xfrm>
            <a:off x="5743075" y="3517834"/>
            <a:ext cx="0" cy="65405"/>
          </a:xfrm>
          <a:custGeom>
            <a:avLst/>
            <a:gdLst/>
            <a:ahLst/>
            <a:cxnLst/>
            <a:rect l="l" t="t" r="r" b="b"/>
            <a:pathLst>
              <a:path h="65404">
                <a:moveTo>
                  <a:pt x="0" y="65277"/>
                </a:moveTo>
                <a:lnTo>
                  <a:pt x="0" y="0"/>
                </a:lnTo>
              </a:path>
            </a:pathLst>
          </a:custGeom>
          <a:ln w="20396">
            <a:solidFill>
              <a:srgbClr val="000000"/>
            </a:solidFill>
          </a:ln>
        </p:spPr>
        <p:txBody>
          <a:bodyPr wrap="square" lIns="0" tIns="0" rIns="0" bIns="0" rtlCol="0"/>
          <a:lstStyle/>
          <a:p>
            <a:endParaRPr/>
          </a:p>
        </p:txBody>
      </p:sp>
      <p:sp>
        <p:nvSpPr>
          <p:cNvPr id="52" name="object 52"/>
          <p:cNvSpPr/>
          <p:nvPr/>
        </p:nvSpPr>
        <p:spPr>
          <a:xfrm>
            <a:off x="5677795" y="3579710"/>
            <a:ext cx="65405" cy="0"/>
          </a:xfrm>
          <a:custGeom>
            <a:avLst/>
            <a:gdLst/>
            <a:ahLst/>
            <a:cxnLst/>
            <a:rect l="l" t="t" r="r" b="b"/>
            <a:pathLst>
              <a:path w="65404">
                <a:moveTo>
                  <a:pt x="0" y="0"/>
                </a:moveTo>
                <a:lnTo>
                  <a:pt x="65277" y="0"/>
                </a:lnTo>
              </a:path>
            </a:pathLst>
          </a:custGeom>
          <a:ln w="20396">
            <a:solidFill>
              <a:srgbClr val="000000"/>
            </a:solidFill>
          </a:ln>
        </p:spPr>
        <p:txBody>
          <a:bodyPr wrap="square" lIns="0" tIns="0" rIns="0" bIns="0" rtlCol="0"/>
          <a:lstStyle/>
          <a:p>
            <a:endParaRPr/>
          </a:p>
        </p:txBody>
      </p:sp>
      <p:sp>
        <p:nvSpPr>
          <p:cNvPr id="53" name="object 53"/>
          <p:cNvSpPr txBox="1"/>
          <p:nvPr/>
        </p:nvSpPr>
        <p:spPr>
          <a:xfrm rot="18900000">
            <a:off x="5475976" y="2795324"/>
            <a:ext cx="411869" cy="79702"/>
          </a:xfrm>
          <a:prstGeom prst="rect">
            <a:avLst/>
          </a:prstGeom>
        </p:spPr>
        <p:txBody>
          <a:bodyPr vert="horz" wrap="square" lIns="0" tIns="0" rIns="0" bIns="0" rtlCol="0">
            <a:spAutoFit/>
          </a:bodyPr>
          <a:lstStyle/>
          <a:p>
            <a:pPr>
              <a:lnSpc>
                <a:spcPts val="645"/>
              </a:lnSpc>
            </a:pPr>
            <a:r>
              <a:rPr lang="fr-CA" sz="650" b="1" i="1" dirty="0">
                <a:latin typeface="Calibri"/>
                <a:cs typeface="Calibri"/>
              </a:rPr>
              <a:t>Divergence</a:t>
            </a:r>
          </a:p>
        </p:txBody>
      </p:sp>
      <p:sp>
        <p:nvSpPr>
          <p:cNvPr id="54" name="object 54"/>
          <p:cNvSpPr txBox="1"/>
          <p:nvPr/>
        </p:nvSpPr>
        <p:spPr>
          <a:xfrm rot="8100000">
            <a:off x="6148920" y="3674151"/>
            <a:ext cx="557220" cy="79702"/>
          </a:xfrm>
          <a:prstGeom prst="rect">
            <a:avLst/>
          </a:prstGeom>
        </p:spPr>
        <p:txBody>
          <a:bodyPr vert="horz" wrap="square" lIns="0" tIns="0" rIns="0" bIns="0" rtlCol="0">
            <a:spAutoFit/>
          </a:bodyPr>
          <a:lstStyle/>
          <a:p>
            <a:pPr>
              <a:lnSpc>
                <a:spcPts val="645"/>
              </a:lnSpc>
            </a:pPr>
            <a:r>
              <a:rPr lang="fr-CA" sz="650" b="1" i="1" dirty="0">
                <a:latin typeface="Calibri"/>
                <a:cs typeface="Calibri"/>
              </a:rPr>
              <a:t>Convergence</a:t>
            </a:r>
          </a:p>
        </p:txBody>
      </p:sp>
      <p:sp>
        <p:nvSpPr>
          <p:cNvPr id="55" name="object 55"/>
          <p:cNvSpPr txBox="1"/>
          <p:nvPr/>
        </p:nvSpPr>
        <p:spPr>
          <a:xfrm>
            <a:off x="5743075" y="3147001"/>
            <a:ext cx="741156" cy="169277"/>
          </a:xfrm>
          <a:prstGeom prst="rect">
            <a:avLst/>
          </a:prstGeom>
        </p:spPr>
        <p:txBody>
          <a:bodyPr vert="horz" wrap="square" lIns="0" tIns="0" rIns="0" bIns="0" rtlCol="0">
            <a:spAutoFit/>
          </a:bodyPr>
          <a:lstStyle/>
          <a:p>
            <a:pPr marL="12700">
              <a:lnSpc>
                <a:spcPct val="100000"/>
              </a:lnSpc>
            </a:pPr>
            <a:r>
              <a:rPr lang="fr-CA" sz="1100" b="1" dirty="0">
                <a:solidFill>
                  <a:srgbClr val="F5FAF4"/>
                </a:solidFill>
                <a:latin typeface="Century Gothic"/>
                <a:cs typeface="Century Gothic"/>
              </a:rPr>
              <a:t>DIFFUSER</a:t>
            </a:r>
          </a:p>
        </p:txBody>
      </p:sp>
      <p:sp>
        <p:nvSpPr>
          <p:cNvPr id="56" name="object 56"/>
          <p:cNvSpPr txBox="1"/>
          <p:nvPr/>
        </p:nvSpPr>
        <p:spPr>
          <a:xfrm>
            <a:off x="5263546" y="4619230"/>
            <a:ext cx="1135380" cy="215444"/>
          </a:xfrm>
          <a:prstGeom prst="rect">
            <a:avLst/>
          </a:prstGeom>
        </p:spPr>
        <p:txBody>
          <a:bodyPr vert="horz" wrap="square" lIns="0" tIns="0" rIns="0" bIns="0" rtlCol="0">
            <a:spAutoFit/>
          </a:bodyPr>
          <a:lstStyle/>
          <a:p>
            <a:pPr marL="12700">
              <a:lnSpc>
                <a:spcPct val="100000"/>
              </a:lnSpc>
            </a:pPr>
            <a:r>
              <a:rPr lang="fr-CA" sz="700" dirty="0">
                <a:latin typeface="Century Gothic"/>
                <a:cs typeface="Century Gothic"/>
              </a:rPr>
              <a:t>OBJECTIFS PRINCIPAUX</a:t>
            </a:r>
          </a:p>
          <a:p>
            <a:pPr marL="12700">
              <a:lnSpc>
                <a:spcPct val="100000"/>
              </a:lnSpc>
              <a:spcBef>
                <a:spcPts val="15"/>
              </a:spcBef>
            </a:pPr>
            <a:r>
              <a:rPr lang="fr-CA" sz="700" dirty="0">
                <a:solidFill>
                  <a:srgbClr val="627785"/>
                </a:solidFill>
                <a:latin typeface="Century Gothic"/>
                <a:cs typeface="Century Gothic"/>
              </a:rPr>
              <a:t>Engagement et culture</a:t>
            </a:r>
          </a:p>
        </p:txBody>
      </p:sp>
      <p:sp>
        <p:nvSpPr>
          <p:cNvPr id="57" name="object 57"/>
          <p:cNvSpPr txBox="1"/>
          <p:nvPr/>
        </p:nvSpPr>
        <p:spPr>
          <a:xfrm>
            <a:off x="5263546" y="4945638"/>
            <a:ext cx="1092200" cy="429861"/>
          </a:xfrm>
          <a:prstGeom prst="rect">
            <a:avLst/>
          </a:prstGeom>
        </p:spPr>
        <p:txBody>
          <a:bodyPr vert="horz" wrap="square" lIns="0" tIns="0" rIns="0" bIns="0" rtlCol="0">
            <a:spAutoFit/>
          </a:bodyPr>
          <a:lstStyle/>
          <a:p>
            <a:pPr marL="12700">
              <a:lnSpc>
                <a:spcPct val="100000"/>
              </a:lnSpc>
            </a:pPr>
            <a:r>
              <a:rPr lang="fr-CA" sz="700" dirty="0">
                <a:latin typeface="Century Gothic"/>
                <a:cs typeface="Century Gothic"/>
              </a:rPr>
              <a:t>ACTIVITÉS PRINCIPALES </a:t>
            </a:r>
            <a:r>
              <a:rPr lang="fr-CA" sz="700" dirty="0" smtClean="0">
                <a:solidFill>
                  <a:srgbClr val="627785"/>
                </a:solidFill>
                <a:latin typeface="Century Gothic"/>
                <a:cs typeface="Century Gothic"/>
              </a:rPr>
              <a:t>Scénarios  </a:t>
            </a:r>
            <a:r>
              <a:rPr lang="fr-CA" sz="700" dirty="0">
                <a:solidFill>
                  <a:srgbClr val="627785"/>
                </a:solidFill>
                <a:latin typeface="Century Gothic"/>
                <a:cs typeface="Century Gothic"/>
              </a:rPr>
              <a:t/>
            </a:r>
            <a:br>
              <a:rPr lang="fr-CA" sz="700" dirty="0">
                <a:solidFill>
                  <a:srgbClr val="627785"/>
                </a:solidFill>
                <a:latin typeface="Century Gothic"/>
                <a:cs typeface="Century Gothic"/>
              </a:rPr>
            </a:br>
            <a:r>
              <a:rPr lang="fr-CA" sz="700" dirty="0">
                <a:solidFill>
                  <a:srgbClr val="627785"/>
                </a:solidFill>
                <a:latin typeface="Century Gothic"/>
                <a:cs typeface="Century Gothic"/>
              </a:rPr>
              <a:t>Vidéos  </a:t>
            </a:r>
            <a:br>
              <a:rPr lang="fr-CA" sz="700" dirty="0">
                <a:solidFill>
                  <a:srgbClr val="627785"/>
                </a:solidFill>
                <a:latin typeface="Century Gothic"/>
                <a:cs typeface="Century Gothic"/>
              </a:rPr>
            </a:br>
            <a:r>
              <a:rPr lang="fr-CA" sz="700" dirty="0">
                <a:solidFill>
                  <a:srgbClr val="627785"/>
                </a:solidFill>
                <a:latin typeface="Century Gothic"/>
                <a:cs typeface="Century Gothic"/>
              </a:rPr>
              <a:t>Tableaux de bord</a:t>
            </a:r>
          </a:p>
        </p:txBody>
      </p:sp>
      <p:sp>
        <p:nvSpPr>
          <p:cNvPr id="58" name="object 58"/>
          <p:cNvSpPr txBox="1"/>
          <p:nvPr/>
        </p:nvSpPr>
        <p:spPr>
          <a:xfrm>
            <a:off x="5263546" y="5489653"/>
            <a:ext cx="981710" cy="215444"/>
          </a:xfrm>
          <a:prstGeom prst="rect">
            <a:avLst/>
          </a:prstGeom>
        </p:spPr>
        <p:txBody>
          <a:bodyPr vert="horz" wrap="square" lIns="0" tIns="0" rIns="0" bIns="0" rtlCol="0">
            <a:spAutoFit/>
          </a:bodyPr>
          <a:lstStyle/>
          <a:p>
            <a:pPr marL="12700">
              <a:lnSpc>
                <a:spcPct val="100000"/>
              </a:lnSpc>
            </a:pPr>
            <a:r>
              <a:rPr lang="fr-CA" sz="700" dirty="0">
                <a:latin typeface="Century Gothic"/>
                <a:cs typeface="Century Gothic"/>
              </a:rPr>
              <a:t>RÉSULTAT PRINCIPAL</a:t>
            </a:r>
          </a:p>
          <a:p>
            <a:pPr marL="12700">
              <a:lnSpc>
                <a:spcPct val="100000"/>
              </a:lnSpc>
              <a:spcBef>
                <a:spcPts val="15"/>
              </a:spcBef>
            </a:pPr>
            <a:r>
              <a:rPr lang="fr-CA" sz="700" dirty="0">
                <a:solidFill>
                  <a:srgbClr val="627785"/>
                </a:solidFill>
                <a:latin typeface="Century Gothic"/>
                <a:cs typeface="Century Gothic"/>
              </a:rPr>
              <a:t>Visualisation</a:t>
            </a:r>
          </a:p>
        </p:txBody>
      </p:sp>
      <p:sp>
        <p:nvSpPr>
          <p:cNvPr id="59" name="object 59"/>
          <p:cNvSpPr txBox="1"/>
          <p:nvPr/>
        </p:nvSpPr>
        <p:spPr>
          <a:xfrm>
            <a:off x="5263002" y="4195031"/>
            <a:ext cx="1424940" cy="212238"/>
          </a:xfrm>
          <a:prstGeom prst="rect">
            <a:avLst/>
          </a:prstGeom>
        </p:spPr>
        <p:txBody>
          <a:bodyPr vert="horz" wrap="square" lIns="0" tIns="0" rIns="0" bIns="0" rtlCol="0">
            <a:spAutoFit/>
          </a:bodyPr>
          <a:lstStyle/>
          <a:p>
            <a:pPr marL="12700" marR="5080">
              <a:lnSpc>
                <a:spcPct val="102000"/>
              </a:lnSpc>
            </a:pPr>
            <a:r>
              <a:rPr lang="fr-CA" sz="700" i="1" dirty="0">
                <a:solidFill>
                  <a:srgbClr val="627785"/>
                </a:solidFill>
                <a:latin typeface="Century Gothic"/>
                <a:cs typeface="Century Gothic"/>
              </a:rPr>
              <a:t>Comment faites-vous connaître les améliorations apportées?</a:t>
            </a:r>
          </a:p>
        </p:txBody>
      </p:sp>
      <p:sp>
        <p:nvSpPr>
          <p:cNvPr id="60" name="object 60"/>
          <p:cNvSpPr/>
          <p:nvPr/>
        </p:nvSpPr>
        <p:spPr>
          <a:xfrm>
            <a:off x="5281570" y="4535704"/>
            <a:ext cx="1631950" cy="0"/>
          </a:xfrm>
          <a:custGeom>
            <a:avLst/>
            <a:gdLst/>
            <a:ahLst/>
            <a:cxnLst/>
            <a:rect l="l" t="t" r="r" b="b"/>
            <a:pathLst>
              <a:path w="1631950">
                <a:moveTo>
                  <a:pt x="0" y="0"/>
                </a:moveTo>
                <a:lnTo>
                  <a:pt x="1631480" y="0"/>
                </a:lnTo>
              </a:path>
            </a:pathLst>
          </a:custGeom>
          <a:ln w="7556">
            <a:solidFill>
              <a:srgbClr val="627785"/>
            </a:solidFill>
          </a:ln>
        </p:spPr>
        <p:txBody>
          <a:bodyPr wrap="square" lIns="0" tIns="0" rIns="0" bIns="0" rtlCol="0"/>
          <a:lstStyle/>
          <a:p>
            <a:endParaRPr/>
          </a:p>
        </p:txBody>
      </p:sp>
      <p:sp>
        <p:nvSpPr>
          <p:cNvPr id="61" name="object 61"/>
          <p:cNvSpPr/>
          <p:nvPr/>
        </p:nvSpPr>
        <p:spPr>
          <a:xfrm>
            <a:off x="5281570" y="4112716"/>
            <a:ext cx="1632585" cy="0"/>
          </a:xfrm>
          <a:custGeom>
            <a:avLst/>
            <a:gdLst/>
            <a:ahLst/>
            <a:cxnLst/>
            <a:rect l="l" t="t" r="r" b="b"/>
            <a:pathLst>
              <a:path w="1632584">
                <a:moveTo>
                  <a:pt x="0" y="0"/>
                </a:moveTo>
                <a:lnTo>
                  <a:pt x="1632038" y="0"/>
                </a:lnTo>
              </a:path>
            </a:pathLst>
          </a:custGeom>
          <a:ln w="7556">
            <a:solidFill>
              <a:srgbClr val="627785"/>
            </a:solidFill>
          </a:ln>
        </p:spPr>
        <p:txBody>
          <a:bodyPr wrap="square" lIns="0" tIns="0" rIns="0" bIns="0" rtlCol="0"/>
          <a:lstStyle/>
          <a:p>
            <a:endParaRPr/>
          </a:p>
        </p:txBody>
      </p:sp>
      <p:sp>
        <p:nvSpPr>
          <p:cNvPr id="62" name="object 62"/>
          <p:cNvSpPr txBox="1"/>
          <p:nvPr/>
        </p:nvSpPr>
        <p:spPr>
          <a:xfrm>
            <a:off x="1028700" y="1848002"/>
            <a:ext cx="3810000" cy="479618"/>
          </a:xfrm>
          <a:prstGeom prst="rect">
            <a:avLst/>
          </a:prstGeom>
        </p:spPr>
        <p:txBody>
          <a:bodyPr vert="horz" wrap="square" lIns="0" tIns="193040" rIns="0" bIns="0" rtlCol="0">
            <a:spAutoFit/>
          </a:bodyPr>
          <a:lstStyle/>
          <a:p>
            <a:pPr marL="5715">
              <a:lnSpc>
                <a:spcPct val="100000"/>
              </a:lnSpc>
              <a:spcBef>
                <a:spcPts val="1520"/>
              </a:spcBef>
            </a:pPr>
            <a:r>
              <a:rPr lang="fr-CA" sz="1850" b="1" dirty="0">
                <a:solidFill>
                  <a:srgbClr val="627785"/>
                </a:solidFill>
                <a:latin typeface="Century Gothic"/>
                <a:cs typeface="Century Gothic"/>
              </a:rPr>
              <a:t>UN PROCESSUS DYNAMIQUE</a:t>
            </a:r>
          </a:p>
        </p:txBody>
      </p:sp>
      <p:sp>
        <p:nvSpPr>
          <p:cNvPr id="63" name="object 63"/>
          <p:cNvSpPr txBox="1"/>
          <p:nvPr/>
        </p:nvSpPr>
        <p:spPr>
          <a:xfrm rot="18900000">
            <a:off x="7599516" y="2792996"/>
            <a:ext cx="467882" cy="79702"/>
          </a:xfrm>
          <a:prstGeom prst="rect">
            <a:avLst/>
          </a:prstGeom>
        </p:spPr>
        <p:txBody>
          <a:bodyPr vert="horz" wrap="square" lIns="0" tIns="0" rIns="0" bIns="0" rtlCol="0">
            <a:spAutoFit/>
          </a:bodyPr>
          <a:lstStyle/>
          <a:p>
            <a:pPr>
              <a:lnSpc>
                <a:spcPts val="645"/>
              </a:lnSpc>
            </a:pPr>
            <a:r>
              <a:rPr lang="fr-CA" sz="650" b="1" i="1" dirty="0">
                <a:latin typeface="Calibri"/>
                <a:cs typeface="Calibri"/>
              </a:rPr>
              <a:t>Divergence</a:t>
            </a:r>
          </a:p>
        </p:txBody>
      </p:sp>
      <p:sp>
        <p:nvSpPr>
          <p:cNvPr id="64" name="object 64"/>
          <p:cNvSpPr txBox="1"/>
          <p:nvPr/>
        </p:nvSpPr>
        <p:spPr>
          <a:xfrm rot="8100000">
            <a:off x="8271363" y="3657927"/>
            <a:ext cx="537006" cy="79702"/>
          </a:xfrm>
          <a:prstGeom prst="rect">
            <a:avLst/>
          </a:prstGeom>
        </p:spPr>
        <p:txBody>
          <a:bodyPr vert="horz" wrap="square" lIns="0" tIns="0" rIns="0" bIns="0" rtlCol="0">
            <a:spAutoFit/>
          </a:bodyPr>
          <a:lstStyle/>
          <a:p>
            <a:pPr>
              <a:lnSpc>
                <a:spcPts val="645"/>
              </a:lnSpc>
            </a:pPr>
            <a:r>
              <a:rPr lang="fr-CA" sz="650" b="1" i="1" dirty="0">
                <a:latin typeface="Calibri"/>
                <a:cs typeface="Calibri"/>
              </a:rPr>
              <a:t>Convergence</a:t>
            </a:r>
          </a:p>
        </p:txBody>
      </p:sp>
      <p:sp>
        <p:nvSpPr>
          <p:cNvPr id="65" name="object 65"/>
          <p:cNvSpPr/>
          <p:nvPr/>
        </p:nvSpPr>
        <p:spPr>
          <a:xfrm>
            <a:off x="7516786" y="2543502"/>
            <a:ext cx="1383030" cy="1383030"/>
          </a:xfrm>
          <a:custGeom>
            <a:avLst/>
            <a:gdLst/>
            <a:ahLst/>
            <a:cxnLst/>
            <a:rect l="l" t="t" r="r" b="b"/>
            <a:pathLst>
              <a:path w="1383029" h="1383029">
                <a:moveTo>
                  <a:pt x="691210" y="0"/>
                </a:moveTo>
                <a:lnTo>
                  <a:pt x="0" y="691210"/>
                </a:lnTo>
                <a:lnTo>
                  <a:pt x="691210" y="1382420"/>
                </a:lnTo>
                <a:lnTo>
                  <a:pt x="1382433" y="691210"/>
                </a:lnTo>
                <a:lnTo>
                  <a:pt x="691210" y="0"/>
                </a:lnTo>
                <a:close/>
              </a:path>
            </a:pathLst>
          </a:custGeom>
          <a:solidFill>
            <a:srgbClr val="D97864"/>
          </a:solidFill>
        </p:spPr>
        <p:txBody>
          <a:bodyPr wrap="square" lIns="0" tIns="0" rIns="0" bIns="0" rtlCol="0"/>
          <a:lstStyle/>
          <a:p>
            <a:endParaRPr/>
          </a:p>
        </p:txBody>
      </p:sp>
      <p:sp>
        <p:nvSpPr>
          <p:cNvPr id="66" name="object 66"/>
          <p:cNvSpPr/>
          <p:nvPr/>
        </p:nvSpPr>
        <p:spPr>
          <a:xfrm>
            <a:off x="7516786" y="2543502"/>
            <a:ext cx="1383030" cy="1383030"/>
          </a:xfrm>
          <a:custGeom>
            <a:avLst/>
            <a:gdLst/>
            <a:ahLst/>
            <a:cxnLst/>
            <a:rect l="l" t="t" r="r" b="b"/>
            <a:pathLst>
              <a:path w="1383029" h="1383029">
                <a:moveTo>
                  <a:pt x="0" y="691210"/>
                </a:moveTo>
                <a:lnTo>
                  <a:pt x="691210" y="1382420"/>
                </a:lnTo>
                <a:lnTo>
                  <a:pt x="1382433" y="691210"/>
                </a:lnTo>
                <a:lnTo>
                  <a:pt x="691210" y="0"/>
                </a:lnTo>
                <a:lnTo>
                  <a:pt x="0" y="691210"/>
                </a:lnTo>
                <a:close/>
              </a:path>
            </a:pathLst>
          </a:custGeom>
          <a:ln w="3175">
            <a:solidFill>
              <a:srgbClr val="D97864"/>
            </a:solidFill>
          </a:ln>
        </p:spPr>
        <p:txBody>
          <a:bodyPr wrap="square" lIns="0" tIns="0" rIns="0" bIns="0" rtlCol="0"/>
          <a:lstStyle/>
          <a:p>
            <a:endParaRPr/>
          </a:p>
        </p:txBody>
      </p:sp>
      <p:sp>
        <p:nvSpPr>
          <p:cNvPr id="67" name="object 67"/>
          <p:cNvSpPr/>
          <p:nvPr/>
        </p:nvSpPr>
        <p:spPr>
          <a:xfrm>
            <a:off x="8209360" y="2542294"/>
            <a:ext cx="692785" cy="1386205"/>
          </a:xfrm>
          <a:custGeom>
            <a:avLst/>
            <a:gdLst/>
            <a:ahLst/>
            <a:cxnLst/>
            <a:rect l="l" t="t" r="r" b="b"/>
            <a:pathLst>
              <a:path w="692784" h="1386204">
                <a:moveTo>
                  <a:pt x="0" y="0"/>
                </a:moveTo>
                <a:lnTo>
                  <a:pt x="0" y="1386128"/>
                </a:lnTo>
                <a:lnTo>
                  <a:pt x="692416" y="692416"/>
                </a:lnTo>
                <a:lnTo>
                  <a:pt x="0" y="0"/>
                </a:lnTo>
                <a:close/>
              </a:path>
            </a:pathLst>
          </a:custGeom>
          <a:solidFill>
            <a:srgbClr val="BF6A58"/>
          </a:solidFill>
        </p:spPr>
        <p:txBody>
          <a:bodyPr wrap="square" lIns="0" tIns="0" rIns="0" bIns="0" rtlCol="0"/>
          <a:lstStyle/>
          <a:p>
            <a:endParaRPr/>
          </a:p>
        </p:txBody>
      </p:sp>
      <p:sp>
        <p:nvSpPr>
          <p:cNvPr id="68" name="object 68"/>
          <p:cNvSpPr/>
          <p:nvPr/>
        </p:nvSpPr>
        <p:spPr>
          <a:xfrm>
            <a:off x="7520385" y="2553321"/>
            <a:ext cx="1375410" cy="1375410"/>
          </a:xfrm>
          <a:custGeom>
            <a:avLst/>
            <a:gdLst/>
            <a:ahLst/>
            <a:cxnLst/>
            <a:rect l="l" t="t" r="r" b="b"/>
            <a:pathLst>
              <a:path w="1375409" h="1375410">
                <a:moveTo>
                  <a:pt x="687616" y="0"/>
                </a:moveTo>
                <a:lnTo>
                  <a:pt x="0" y="687616"/>
                </a:lnTo>
                <a:lnTo>
                  <a:pt x="687616" y="1375219"/>
                </a:lnTo>
                <a:lnTo>
                  <a:pt x="1375219" y="687616"/>
                </a:lnTo>
                <a:lnTo>
                  <a:pt x="687616" y="0"/>
                </a:lnTo>
                <a:close/>
              </a:path>
            </a:pathLst>
          </a:custGeom>
          <a:ln w="27203">
            <a:solidFill>
              <a:srgbClr val="000000"/>
            </a:solidFill>
          </a:ln>
        </p:spPr>
        <p:txBody>
          <a:bodyPr wrap="square" lIns="0" tIns="0" rIns="0" bIns="0" rtlCol="0"/>
          <a:lstStyle/>
          <a:p>
            <a:endParaRPr/>
          </a:p>
        </p:txBody>
      </p:sp>
      <p:sp>
        <p:nvSpPr>
          <p:cNvPr id="69" name="object 69"/>
          <p:cNvSpPr/>
          <p:nvPr/>
        </p:nvSpPr>
        <p:spPr>
          <a:xfrm>
            <a:off x="8531162" y="2873621"/>
            <a:ext cx="0" cy="65405"/>
          </a:xfrm>
          <a:custGeom>
            <a:avLst/>
            <a:gdLst/>
            <a:ahLst/>
            <a:cxnLst/>
            <a:rect l="l" t="t" r="r" b="b"/>
            <a:pathLst>
              <a:path h="65405">
                <a:moveTo>
                  <a:pt x="0" y="0"/>
                </a:moveTo>
                <a:lnTo>
                  <a:pt x="0" y="65277"/>
                </a:lnTo>
              </a:path>
            </a:pathLst>
          </a:custGeom>
          <a:ln w="20396">
            <a:solidFill>
              <a:srgbClr val="000000"/>
            </a:solidFill>
          </a:ln>
        </p:spPr>
        <p:txBody>
          <a:bodyPr wrap="square" lIns="0" tIns="0" rIns="0" bIns="0" rtlCol="0"/>
          <a:lstStyle/>
          <a:p>
            <a:endParaRPr/>
          </a:p>
        </p:txBody>
      </p:sp>
      <p:sp>
        <p:nvSpPr>
          <p:cNvPr id="70" name="object 70"/>
          <p:cNvSpPr/>
          <p:nvPr/>
        </p:nvSpPr>
        <p:spPr>
          <a:xfrm>
            <a:off x="8531166" y="2877022"/>
            <a:ext cx="65405" cy="0"/>
          </a:xfrm>
          <a:custGeom>
            <a:avLst/>
            <a:gdLst/>
            <a:ahLst/>
            <a:cxnLst/>
            <a:rect l="l" t="t" r="r" b="b"/>
            <a:pathLst>
              <a:path w="65404">
                <a:moveTo>
                  <a:pt x="65277" y="0"/>
                </a:moveTo>
                <a:lnTo>
                  <a:pt x="0" y="0"/>
                </a:lnTo>
              </a:path>
            </a:pathLst>
          </a:custGeom>
          <a:ln w="20396">
            <a:solidFill>
              <a:srgbClr val="000000"/>
            </a:solidFill>
          </a:ln>
        </p:spPr>
        <p:txBody>
          <a:bodyPr wrap="square" lIns="0" tIns="0" rIns="0" bIns="0" rtlCol="0"/>
          <a:lstStyle/>
          <a:p>
            <a:endParaRPr/>
          </a:p>
        </p:txBody>
      </p:sp>
      <p:sp>
        <p:nvSpPr>
          <p:cNvPr id="71" name="object 71"/>
          <p:cNvSpPr/>
          <p:nvPr/>
        </p:nvSpPr>
        <p:spPr>
          <a:xfrm>
            <a:off x="7855411" y="3515903"/>
            <a:ext cx="0" cy="65405"/>
          </a:xfrm>
          <a:custGeom>
            <a:avLst/>
            <a:gdLst/>
            <a:ahLst/>
            <a:cxnLst/>
            <a:rect l="l" t="t" r="r" b="b"/>
            <a:pathLst>
              <a:path h="65404">
                <a:moveTo>
                  <a:pt x="0" y="65277"/>
                </a:moveTo>
                <a:lnTo>
                  <a:pt x="0" y="0"/>
                </a:lnTo>
              </a:path>
            </a:pathLst>
          </a:custGeom>
          <a:ln w="20396">
            <a:solidFill>
              <a:srgbClr val="000000"/>
            </a:solidFill>
          </a:ln>
        </p:spPr>
        <p:txBody>
          <a:bodyPr wrap="square" lIns="0" tIns="0" rIns="0" bIns="0" rtlCol="0"/>
          <a:lstStyle/>
          <a:p>
            <a:endParaRPr/>
          </a:p>
        </p:txBody>
      </p:sp>
      <p:sp>
        <p:nvSpPr>
          <p:cNvPr id="72" name="object 72"/>
          <p:cNvSpPr/>
          <p:nvPr/>
        </p:nvSpPr>
        <p:spPr>
          <a:xfrm>
            <a:off x="7790130" y="3577780"/>
            <a:ext cx="65405" cy="0"/>
          </a:xfrm>
          <a:custGeom>
            <a:avLst/>
            <a:gdLst/>
            <a:ahLst/>
            <a:cxnLst/>
            <a:rect l="l" t="t" r="r" b="b"/>
            <a:pathLst>
              <a:path w="65404">
                <a:moveTo>
                  <a:pt x="0" y="0"/>
                </a:moveTo>
                <a:lnTo>
                  <a:pt x="65277" y="0"/>
                </a:lnTo>
              </a:path>
            </a:pathLst>
          </a:custGeom>
          <a:ln w="20396">
            <a:solidFill>
              <a:srgbClr val="000000"/>
            </a:solidFill>
          </a:ln>
        </p:spPr>
        <p:txBody>
          <a:bodyPr wrap="square" lIns="0" tIns="0" rIns="0" bIns="0" rtlCol="0"/>
          <a:lstStyle/>
          <a:p>
            <a:endParaRPr/>
          </a:p>
        </p:txBody>
      </p:sp>
      <p:sp>
        <p:nvSpPr>
          <p:cNvPr id="73" name="object 73"/>
          <p:cNvSpPr txBox="1"/>
          <p:nvPr/>
        </p:nvSpPr>
        <p:spPr>
          <a:xfrm>
            <a:off x="7877829" y="3072809"/>
            <a:ext cx="737914" cy="338554"/>
          </a:xfrm>
          <a:prstGeom prst="rect">
            <a:avLst/>
          </a:prstGeom>
        </p:spPr>
        <p:txBody>
          <a:bodyPr vert="horz" wrap="square" lIns="0" tIns="0" rIns="0" bIns="0" rtlCol="0">
            <a:spAutoFit/>
          </a:bodyPr>
          <a:lstStyle/>
          <a:p>
            <a:pPr marL="12700" algn="ctr">
              <a:lnSpc>
                <a:spcPct val="100000"/>
              </a:lnSpc>
            </a:pPr>
            <a:r>
              <a:rPr lang="fr-CA" sz="1100" b="1" dirty="0">
                <a:solidFill>
                  <a:srgbClr val="F5FAF4"/>
                </a:solidFill>
                <a:latin typeface="Century Gothic"/>
                <a:cs typeface="Century Gothic"/>
              </a:rPr>
              <a:t>METTRE À L’ESSAI</a:t>
            </a:r>
          </a:p>
        </p:txBody>
      </p:sp>
      <p:sp>
        <p:nvSpPr>
          <p:cNvPr id="74" name="object 74"/>
          <p:cNvSpPr txBox="1"/>
          <p:nvPr/>
        </p:nvSpPr>
        <p:spPr>
          <a:xfrm>
            <a:off x="7381926" y="4618638"/>
            <a:ext cx="1513869" cy="215444"/>
          </a:xfrm>
          <a:prstGeom prst="rect">
            <a:avLst/>
          </a:prstGeom>
        </p:spPr>
        <p:txBody>
          <a:bodyPr vert="horz" wrap="square" lIns="0" tIns="0" rIns="0" bIns="0" rtlCol="0">
            <a:spAutoFit/>
          </a:bodyPr>
          <a:lstStyle/>
          <a:p>
            <a:pPr marL="12700">
              <a:lnSpc>
                <a:spcPct val="100000"/>
              </a:lnSpc>
            </a:pPr>
            <a:r>
              <a:rPr lang="fr-CA" sz="700" dirty="0">
                <a:latin typeface="Century Gothic"/>
                <a:cs typeface="Century Gothic"/>
              </a:rPr>
              <a:t>OBJECTIFS PRINCIPAUX</a:t>
            </a:r>
          </a:p>
          <a:p>
            <a:pPr marL="12700">
              <a:lnSpc>
                <a:spcPct val="100000"/>
              </a:lnSpc>
              <a:spcBef>
                <a:spcPts val="15"/>
              </a:spcBef>
            </a:pPr>
            <a:r>
              <a:rPr lang="fr-CA" sz="700" dirty="0">
                <a:solidFill>
                  <a:srgbClr val="D97864"/>
                </a:solidFill>
                <a:latin typeface="Century Gothic"/>
                <a:cs typeface="Century Gothic"/>
              </a:rPr>
              <a:t>Résultats et mesures</a:t>
            </a:r>
          </a:p>
        </p:txBody>
      </p:sp>
      <p:sp>
        <p:nvSpPr>
          <p:cNvPr id="75" name="object 75"/>
          <p:cNvSpPr txBox="1"/>
          <p:nvPr/>
        </p:nvSpPr>
        <p:spPr>
          <a:xfrm>
            <a:off x="7381925" y="4945046"/>
            <a:ext cx="1631949" cy="435247"/>
          </a:xfrm>
          <a:prstGeom prst="rect">
            <a:avLst/>
          </a:prstGeom>
        </p:spPr>
        <p:txBody>
          <a:bodyPr vert="horz" wrap="square" lIns="0" tIns="0" rIns="0" bIns="0" rtlCol="0">
            <a:spAutoFit/>
          </a:bodyPr>
          <a:lstStyle/>
          <a:p>
            <a:pPr marL="12700">
              <a:lnSpc>
                <a:spcPct val="100000"/>
              </a:lnSpc>
            </a:pPr>
            <a:r>
              <a:rPr lang="fr-CA" sz="700" dirty="0">
                <a:latin typeface="Century Gothic"/>
                <a:cs typeface="Century Gothic"/>
              </a:rPr>
              <a:t>ACTIVITÉS </a:t>
            </a:r>
            <a:r>
              <a:rPr lang="fr-CA" sz="700" dirty="0" smtClean="0">
                <a:latin typeface="Century Gothic"/>
                <a:cs typeface="Century Gothic"/>
              </a:rPr>
              <a:t>PRINCIPALES</a:t>
            </a:r>
          </a:p>
          <a:p>
            <a:pPr marL="12700">
              <a:lnSpc>
                <a:spcPct val="100000"/>
              </a:lnSpc>
            </a:pPr>
            <a:r>
              <a:rPr lang="fr-CA" sz="700" dirty="0" smtClean="0">
                <a:solidFill>
                  <a:srgbClr val="D97864"/>
                </a:solidFill>
                <a:latin typeface="Century Gothic"/>
                <a:cs typeface="Century Gothic"/>
              </a:rPr>
              <a:t>Essais </a:t>
            </a:r>
            <a:r>
              <a:rPr lang="fr-CA" sz="700" dirty="0">
                <a:solidFill>
                  <a:srgbClr val="D97864"/>
                </a:solidFill>
                <a:latin typeface="Century Gothic"/>
                <a:cs typeface="Century Gothic"/>
              </a:rPr>
              <a:t>contrôlés aléatoires </a:t>
            </a:r>
            <a:br>
              <a:rPr lang="fr-CA" sz="700" dirty="0">
                <a:solidFill>
                  <a:srgbClr val="D97864"/>
                </a:solidFill>
                <a:latin typeface="Century Gothic"/>
                <a:cs typeface="Century Gothic"/>
              </a:rPr>
            </a:br>
            <a:r>
              <a:rPr lang="fr-CA" sz="700" dirty="0">
                <a:solidFill>
                  <a:srgbClr val="D97864"/>
                </a:solidFill>
                <a:latin typeface="Century Gothic"/>
                <a:cs typeface="Century Gothic"/>
              </a:rPr>
              <a:t>Tests A/B</a:t>
            </a:r>
          </a:p>
          <a:p>
            <a:pPr marL="12700">
              <a:lnSpc>
                <a:spcPct val="100000"/>
              </a:lnSpc>
              <a:spcBef>
                <a:spcPts val="15"/>
              </a:spcBef>
            </a:pPr>
            <a:r>
              <a:rPr lang="fr-CA" sz="700" dirty="0">
                <a:solidFill>
                  <a:srgbClr val="D97864"/>
                </a:solidFill>
                <a:latin typeface="Century Gothic"/>
                <a:cs typeface="Century Gothic"/>
              </a:rPr>
              <a:t>Essais de convivialité indépendants</a:t>
            </a:r>
          </a:p>
        </p:txBody>
      </p:sp>
      <p:sp>
        <p:nvSpPr>
          <p:cNvPr id="76" name="object 76"/>
          <p:cNvSpPr txBox="1"/>
          <p:nvPr/>
        </p:nvSpPr>
        <p:spPr>
          <a:xfrm>
            <a:off x="7381925" y="5489061"/>
            <a:ext cx="1240167" cy="215444"/>
          </a:xfrm>
          <a:prstGeom prst="rect">
            <a:avLst/>
          </a:prstGeom>
        </p:spPr>
        <p:txBody>
          <a:bodyPr vert="horz" wrap="square" lIns="0" tIns="0" rIns="0" bIns="0" rtlCol="0">
            <a:spAutoFit/>
          </a:bodyPr>
          <a:lstStyle/>
          <a:p>
            <a:pPr marL="12700">
              <a:lnSpc>
                <a:spcPct val="100000"/>
              </a:lnSpc>
            </a:pPr>
            <a:r>
              <a:rPr lang="fr-CA" sz="700" dirty="0">
                <a:latin typeface="Century Gothic"/>
                <a:cs typeface="Century Gothic"/>
              </a:rPr>
              <a:t>RÉSULTAT PRINCIPAL</a:t>
            </a:r>
          </a:p>
          <a:p>
            <a:pPr marL="12700">
              <a:lnSpc>
                <a:spcPct val="100000"/>
              </a:lnSpc>
              <a:spcBef>
                <a:spcPts val="15"/>
              </a:spcBef>
            </a:pPr>
            <a:r>
              <a:rPr lang="fr-CA" sz="700" dirty="0">
                <a:solidFill>
                  <a:srgbClr val="D97864"/>
                </a:solidFill>
                <a:latin typeface="Century Gothic"/>
                <a:cs typeface="Century Gothic"/>
              </a:rPr>
              <a:t>Mesures des incidences</a:t>
            </a:r>
          </a:p>
        </p:txBody>
      </p:sp>
      <p:sp>
        <p:nvSpPr>
          <p:cNvPr id="77" name="object 77"/>
          <p:cNvSpPr txBox="1"/>
          <p:nvPr/>
        </p:nvSpPr>
        <p:spPr>
          <a:xfrm>
            <a:off x="7381382" y="4194440"/>
            <a:ext cx="1569085" cy="322139"/>
          </a:xfrm>
          <a:prstGeom prst="rect">
            <a:avLst/>
          </a:prstGeom>
        </p:spPr>
        <p:txBody>
          <a:bodyPr vert="horz" wrap="square" lIns="0" tIns="0" rIns="0" bIns="0" rtlCol="0">
            <a:spAutoFit/>
          </a:bodyPr>
          <a:lstStyle/>
          <a:p>
            <a:pPr marL="12700" marR="5080">
              <a:lnSpc>
                <a:spcPct val="102000"/>
              </a:lnSpc>
            </a:pPr>
            <a:r>
              <a:rPr lang="fr-CA" sz="700" i="1" dirty="0">
                <a:solidFill>
                  <a:srgbClr val="D97864"/>
                </a:solidFill>
                <a:latin typeface="Century Gothic"/>
                <a:cs typeface="Century Gothic"/>
              </a:rPr>
              <a:t>Comment pouvez-vous savoir si le changement apporté s’est avéré utile?</a:t>
            </a:r>
          </a:p>
        </p:txBody>
      </p:sp>
      <p:sp>
        <p:nvSpPr>
          <p:cNvPr id="78" name="object 78"/>
          <p:cNvSpPr/>
          <p:nvPr/>
        </p:nvSpPr>
        <p:spPr>
          <a:xfrm>
            <a:off x="7394061" y="4523780"/>
            <a:ext cx="1631950" cy="0"/>
          </a:xfrm>
          <a:custGeom>
            <a:avLst/>
            <a:gdLst/>
            <a:ahLst/>
            <a:cxnLst/>
            <a:rect l="l" t="t" r="r" b="b"/>
            <a:pathLst>
              <a:path w="1631950">
                <a:moveTo>
                  <a:pt x="0" y="0"/>
                </a:moveTo>
                <a:lnTo>
                  <a:pt x="1631480" y="0"/>
                </a:lnTo>
              </a:path>
            </a:pathLst>
          </a:custGeom>
          <a:ln w="7556">
            <a:solidFill>
              <a:srgbClr val="D97864"/>
            </a:solidFill>
          </a:ln>
        </p:spPr>
        <p:txBody>
          <a:bodyPr wrap="square" lIns="0" tIns="0" rIns="0" bIns="0" rtlCol="0"/>
          <a:lstStyle/>
          <a:p>
            <a:endParaRPr/>
          </a:p>
        </p:txBody>
      </p:sp>
      <p:sp>
        <p:nvSpPr>
          <p:cNvPr id="79" name="object 79"/>
          <p:cNvSpPr/>
          <p:nvPr/>
        </p:nvSpPr>
        <p:spPr>
          <a:xfrm>
            <a:off x="7394061" y="4100791"/>
            <a:ext cx="1632585" cy="0"/>
          </a:xfrm>
          <a:custGeom>
            <a:avLst/>
            <a:gdLst/>
            <a:ahLst/>
            <a:cxnLst/>
            <a:rect l="l" t="t" r="r" b="b"/>
            <a:pathLst>
              <a:path w="1632584">
                <a:moveTo>
                  <a:pt x="0" y="0"/>
                </a:moveTo>
                <a:lnTo>
                  <a:pt x="1632038" y="0"/>
                </a:lnTo>
              </a:path>
            </a:pathLst>
          </a:custGeom>
          <a:ln w="7556">
            <a:solidFill>
              <a:srgbClr val="D97864"/>
            </a:solidFill>
          </a:ln>
        </p:spPr>
        <p:txBody>
          <a:bodyPr wrap="square" lIns="0" tIns="0" rIns="0" bIns="0" rtlCol="0"/>
          <a:lstStyle/>
          <a:p>
            <a:endParaRPr/>
          </a:p>
        </p:txBody>
      </p:sp>
      <p:sp>
        <p:nvSpPr>
          <p:cNvPr id="80" name="object 80"/>
          <p:cNvSpPr/>
          <p:nvPr/>
        </p:nvSpPr>
        <p:spPr>
          <a:xfrm>
            <a:off x="1028700" y="1848002"/>
            <a:ext cx="3810000" cy="651510"/>
          </a:xfrm>
          <a:custGeom>
            <a:avLst/>
            <a:gdLst/>
            <a:ahLst/>
            <a:cxnLst/>
            <a:rect l="l" t="t" r="r" b="b"/>
            <a:pathLst>
              <a:path w="3810000" h="651510">
                <a:moveTo>
                  <a:pt x="0" y="651357"/>
                </a:moveTo>
                <a:lnTo>
                  <a:pt x="3810000" y="651357"/>
                </a:lnTo>
                <a:lnTo>
                  <a:pt x="3810000" y="0"/>
                </a:lnTo>
                <a:lnTo>
                  <a:pt x="0" y="0"/>
                </a:lnTo>
                <a:lnTo>
                  <a:pt x="0" y="651357"/>
                </a:lnTo>
                <a:close/>
              </a:path>
            </a:pathLst>
          </a:custGeom>
          <a:solidFill>
            <a:srgbClr val="F5FAF4"/>
          </a:solidFill>
        </p:spPr>
        <p:txBody>
          <a:bodyPr wrap="square" lIns="0" tIns="0" rIns="0" bIns="0" rtlCol="0"/>
          <a:lstStyle/>
          <a:p>
            <a:endParaRPr/>
          </a:p>
        </p:txBody>
      </p:sp>
      <p:sp>
        <p:nvSpPr>
          <p:cNvPr id="81" name="object 81"/>
          <p:cNvSpPr/>
          <p:nvPr/>
        </p:nvSpPr>
        <p:spPr>
          <a:xfrm>
            <a:off x="1028700" y="1828797"/>
            <a:ext cx="3810000" cy="38735"/>
          </a:xfrm>
          <a:custGeom>
            <a:avLst/>
            <a:gdLst/>
            <a:ahLst/>
            <a:cxnLst/>
            <a:rect l="l" t="t" r="r" b="b"/>
            <a:pathLst>
              <a:path w="3810000" h="38735">
                <a:moveTo>
                  <a:pt x="0" y="38328"/>
                </a:moveTo>
                <a:lnTo>
                  <a:pt x="3810000" y="38328"/>
                </a:lnTo>
                <a:lnTo>
                  <a:pt x="3810000" y="0"/>
                </a:lnTo>
                <a:lnTo>
                  <a:pt x="0" y="0"/>
                </a:lnTo>
                <a:lnTo>
                  <a:pt x="0" y="38328"/>
                </a:lnTo>
                <a:close/>
              </a:path>
            </a:pathLst>
          </a:custGeom>
          <a:solidFill>
            <a:srgbClr val="F5FAF4"/>
          </a:solidFill>
        </p:spPr>
        <p:txBody>
          <a:bodyPr wrap="square" lIns="0" tIns="0" rIns="0" bIns="0" rtlCol="0"/>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04900" y="2025698"/>
            <a:ext cx="7924800" cy="4645229"/>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066800" y="1041400"/>
            <a:ext cx="701040" cy="0"/>
          </a:xfrm>
          <a:custGeom>
            <a:avLst/>
            <a:gdLst/>
            <a:ahLst/>
            <a:cxnLst/>
            <a:rect l="l" t="t" r="r" b="b"/>
            <a:pathLst>
              <a:path w="701039">
                <a:moveTo>
                  <a:pt x="0" y="0"/>
                </a:moveTo>
                <a:lnTo>
                  <a:pt x="701040" y="0"/>
                </a:lnTo>
              </a:path>
            </a:pathLst>
          </a:custGeom>
          <a:ln w="25400">
            <a:solidFill>
              <a:srgbClr val="EF4134"/>
            </a:solidFill>
          </a:ln>
        </p:spPr>
        <p:txBody>
          <a:bodyPr wrap="square" lIns="0" tIns="0" rIns="0" bIns="0" rtlCol="0"/>
          <a:lstStyle/>
          <a:p>
            <a:endParaRPr/>
          </a:p>
        </p:txBody>
      </p:sp>
      <p:sp>
        <p:nvSpPr>
          <p:cNvPr id="4" name="object 4"/>
          <p:cNvSpPr txBox="1">
            <a:spLocks noGrp="1"/>
          </p:cNvSpPr>
          <p:nvPr>
            <p:ph type="title"/>
          </p:nvPr>
        </p:nvSpPr>
        <p:spPr>
          <a:xfrm>
            <a:off x="1054100" y="1124584"/>
            <a:ext cx="7099300" cy="323165"/>
          </a:xfrm>
          <a:prstGeom prst="rect">
            <a:avLst/>
          </a:prstGeom>
        </p:spPr>
        <p:txBody>
          <a:bodyPr vert="horz" wrap="square" lIns="0" tIns="0" rIns="0" bIns="0" rtlCol="0">
            <a:spAutoFit/>
          </a:bodyPr>
          <a:lstStyle/>
          <a:p>
            <a:pPr marL="12700">
              <a:lnSpc>
                <a:spcPct val="100000"/>
              </a:lnSpc>
            </a:pPr>
            <a:r>
              <a:rPr lang="fr-CA" b="0" dirty="0">
                <a:latin typeface="Arial"/>
                <a:cs typeface="Arial"/>
              </a:rPr>
              <a:t>Processus de pensée conceptuelle du Design Council</a:t>
            </a:r>
          </a:p>
        </p:txBody>
      </p:sp>
      <p:sp>
        <p:nvSpPr>
          <p:cNvPr id="5" name="object 5"/>
          <p:cNvSpPr txBox="1"/>
          <p:nvPr/>
        </p:nvSpPr>
        <p:spPr>
          <a:xfrm>
            <a:off x="1054100" y="6670927"/>
            <a:ext cx="8394700" cy="153888"/>
          </a:xfrm>
          <a:prstGeom prst="rect">
            <a:avLst/>
          </a:prstGeom>
        </p:spPr>
        <p:txBody>
          <a:bodyPr vert="horz" wrap="square" lIns="0" tIns="0" rIns="0" bIns="0" rtlCol="0">
            <a:spAutoFit/>
          </a:bodyPr>
          <a:lstStyle/>
          <a:p>
            <a:pPr marL="12700">
              <a:lnSpc>
                <a:spcPct val="100000"/>
              </a:lnSpc>
            </a:pPr>
            <a:r>
              <a:rPr lang="fr-CA" sz="1000" dirty="0">
                <a:latin typeface="Arial" panose="020B0604020202020204" pitchFamily="34" charset="0"/>
                <a:cs typeface="Arial" panose="020B0604020202020204" pitchFamily="34" charset="0"/>
              </a:rPr>
              <a:t>Source de l’image  : Design Council, consultée à l’adresse : htt</a:t>
            </a:r>
            <a:r>
              <a:rPr lang="fr-CA" sz="1000" dirty="0">
                <a:latin typeface="Arial" panose="020B0604020202020204" pitchFamily="34" charset="0"/>
                <a:cs typeface="Arial" panose="020B0604020202020204" pitchFamily="34" charset="0"/>
                <a:hlinkClick r:id="rId4"/>
              </a:rPr>
              <a:t>ps://w</a:t>
            </a:r>
            <a:r>
              <a:rPr lang="fr-CA" sz="1000" dirty="0">
                <a:latin typeface="Arial" panose="020B0604020202020204" pitchFamily="34" charset="0"/>
                <a:cs typeface="Arial" panose="020B0604020202020204" pitchFamily="34" charset="0"/>
              </a:rPr>
              <a:t>ww</a:t>
            </a:r>
            <a:r>
              <a:rPr lang="fr-CA" sz="1000" dirty="0">
                <a:latin typeface="Arial" panose="020B0604020202020204" pitchFamily="34" charset="0"/>
                <a:cs typeface="Arial" panose="020B0604020202020204" pitchFamily="34" charset="0"/>
                <a:hlinkClick r:id="rId4"/>
              </a:rPr>
              <a:t>.desig</a:t>
            </a:r>
            <a:r>
              <a:rPr lang="fr-CA" sz="1000" dirty="0">
                <a:latin typeface="Arial" panose="020B0604020202020204" pitchFamily="34" charset="0"/>
                <a:cs typeface="Arial" panose="020B0604020202020204" pitchFamily="34" charset="0"/>
              </a:rPr>
              <a:t>nco</a:t>
            </a:r>
            <a:r>
              <a:rPr lang="fr-CA" sz="1000" dirty="0">
                <a:latin typeface="Arial" panose="020B0604020202020204" pitchFamily="34" charset="0"/>
                <a:cs typeface="Arial" panose="020B0604020202020204" pitchFamily="34" charset="0"/>
                <a:hlinkClick r:id="rId4"/>
              </a:rPr>
              <a:t>uncil.org.uk/news-opinion/design-process-what-double-diamond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66800" y="1054100"/>
            <a:ext cx="701040" cy="0"/>
          </a:xfrm>
          <a:custGeom>
            <a:avLst/>
            <a:gdLst/>
            <a:ahLst/>
            <a:cxnLst/>
            <a:rect l="l" t="t" r="r" b="b"/>
            <a:pathLst>
              <a:path w="701039">
                <a:moveTo>
                  <a:pt x="0" y="0"/>
                </a:moveTo>
                <a:lnTo>
                  <a:pt x="701040" y="0"/>
                </a:lnTo>
              </a:path>
            </a:pathLst>
          </a:custGeom>
          <a:ln w="25400">
            <a:solidFill>
              <a:srgbClr val="EF4134"/>
            </a:solidFill>
          </a:ln>
        </p:spPr>
        <p:txBody>
          <a:bodyPr wrap="square" lIns="0" tIns="0" rIns="0" bIns="0" rtlCol="0"/>
          <a:lstStyle/>
          <a:p>
            <a:endParaRPr/>
          </a:p>
        </p:txBody>
      </p:sp>
      <p:sp>
        <p:nvSpPr>
          <p:cNvPr id="3" name="object 3"/>
          <p:cNvSpPr/>
          <p:nvPr/>
        </p:nvSpPr>
        <p:spPr>
          <a:xfrm>
            <a:off x="1058294" y="2316492"/>
            <a:ext cx="7941810" cy="3524165"/>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1054100" y="1122045"/>
            <a:ext cx="8623300" cy="323165"/>
          </a:xfrm>
          <a:prstGeom prst="rect">
            <a:avLst/>
          </a:prstGeom>
        </p:spPr>
        <p:txBody>
          <a:bodyPr vert="horz" wrap="square" lIns="0" tIns="0" rIns="0" bIns="0" rtlCol="0">
            <a:spAutoFit/>
          </a:bodyPr>
          <a:lstStyle/>
          <a:p>
            <a:pPr marL="12700">
              <a:lnSpc>
                <a:spcPct val="100000"/>
              </a:lnSpc>
            </a:pPr>
            <a:r>
              <a:rPr lang="fr-CA" b="0" dirty="0">
                <a:latin typeface="Arial"/>
                <a:cs typeface="Arial"/>
              </a:rPr>
              <a:t>Processus de la réflexion conceptuelle de la Stanford Design </a:t>
            </a:r>
            <a:r>
              <a:rPr lang="fr-CA" b="0" dirty="0" err="1">
                <a:latin typeface="Arial"/>
                <a:cs typeface="Arial"/>
              </a:rPr>
              <a:t>School</a:t>
            </a:r>
            <a:r>
              <a:rPr lang="fr-CA" b="0" dirty="0">
                <a:latin typeface="Arial"/>
                <a:cs typeface="Arial"/>
              </a:rPr>
              <a:t>.</a:t>
            </a:r>
          </a:p>
        </p:txBody>
      </p:sp>
      <p:sp>
        <p:nvSpPr>
          <p:cNvPr id="5" name="object 5"/>
          <p:cNvSpPr txBox="1"/>
          <p:nvPr/>
        </p:nvSpPr>
        <p:spPr>
          <a:xfrm>
            <a:off x="1054100" y="6469611"/>
            <a:ext cx="8699500" cy="161583"/>
          </a:xfrm>
          <a:prstGeom prst="rect">
            <a:avLst/>
          </a:prstGeom>
        </p:spPr>
        <p:txBody>
          <a:bodyPr vert="horz" wrap="square" lIns="0" tIns="0" rIns="0" bIns="0" rtlCol="0">
            <a:spAutoFit/>
          </a:bodyPr>
          <a:lstStyle/>
          <a:p>
            <a:pPr marL="12700">
              <a:lnSpc>
                <a:spcPct val="100000"/>
              </a:lnSpc>
            </a:pPr>
            <a:r>
              <a:rPr lang="fr-CA" sz="1050" dirty="0">
                <a:latin typeface="Arial" panose="020B0604020202020204" pitchFamily="34" charset="0"/>
                <a:cs typeface="Arial" panose="020B0604020202020204" pitchFamily="34" charset="0"/>
              </a:rPr>
              <a:t>Image consultée à l’adresse : </a:t>
            </a:r>
            <a:r>
              <a:rPr lang="en-US" sz="1050" spc="35" dirty="0">
                <a:latin typeface="Arial" panose="020B0604020202020204" pitchFamily="34" charset="0"/>
                <a:cs typeface="Arial" panose="020B0604020202020204" pitchFamily="34" charset="0"/>
                <a:hlinkClick r:id="rId4"/>
              </a:rPr>
              <a:t>https://medium.com/@philmichaels/5-components-to-design-thinking-by-stanford-d-school-48dd111bbbe5</a:t>
            </a:r>
            <a:endParaRPr lang="fr-CA" sz="1050" dirty="0">
              <a:latin typeface="Arial" panose="020B0604020202020204" pitchFamily="34" charset="0"/>
              <a:cs typeface="Arial" panose="020B0604020202020204" pitchFamily="34" charset="0"/>
              <a:hlinkClick r:id="rId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66800" y="1054100"/>
            <a:ext cx="701040" cy="0"/>
          </a:xfrm>
          <a:custGeom>
            <a:avLst/>
            <a:gdLst/>
            <a:ahLst/>
            <a:cxnLst/>
            <a:rect l="l" t="t" r="r" b="b"/>
            <a:pathLst>
              <a:path w="701039">
                <a:moveTo>
                  <a:pt x="0" y="0"/>
                </a:moveTo>
                <a:lnTo>
                  <a:pt x="701040" y="0"/>
                </a:lnTo>
              </a:path>
            </a:pathLst>
          </a:custGeom>
          <a:ln w="25400">
            <a:solidFill>
              <a:srgbClr val="EF4134"/>
            </a:solidFill>
          </a:ln>
        </p:spPr>
        <p:txBody>
          <a:bodyPr wrap="square" lIns="0" tIns="0" rIns="0" bIns="0" rtlCol="0"/>
          <a:lstStyle/>
          <a:p>
            <a:endParaRPr/>
          </a:p>
        </p:txBody>
      </p:sp>
      <p:sp>
        <p:nvSpPr>
          <p:cNvPr id="3" name="object 3"/>
          <p:cNvSpPr/>
          <p:nvPr/>
        </p:nvSpPr>
        <p:spPr>
          <a:xfrm>
            <a:off x="6778569" y="2491336"/>
            <a:ext cx="1982470" cy="1982470"/>
          </a:xfrm>
          <a:custGeom>
            <a:avLst/>
            <a:gdLst/>
            <a:ahLst/>
            <a:cxnLst/>
            <a:rect l="l" t="t" r="r" b="b"/>
            <a:pathLst>
              <a:path w="1982470" h="1982470">
                <a:moveTo>
                  <a:pt x="991069" y="0"/>
                </a:moveTo>
                <a:lnTo>
                  <a:pt x="943051" y="1142"/>
                </a:lnTo>
                <a:lnTo>
                  <a:pt x="895622" y="4536"/>
                </a:lnTo>
                <a:lnTo>
                  <a:pt x="848835" y="10130"/>
                </a:lnTo>
                <a:lnTo>
                  <a:pt x="802742" y="17870"/>
                </a:lnTo>
                <a:lnTo>
                  <a:pt x="757394" y="27706"/>
                </a:lnTo>
                <a:lnTo>
                  <a:pt x="712844" y="39586"/>
                </a:lnTo>
                <a:lnTo>
                  <a:pt x="669143" y="53457"/>
                </a:lnTo>
                <a:lnTo>
                  <a:pt x="626344" y="69267"/>
                </a:lnTo>
                <a:lnTo>
                  <a:pt x="584498" y="86966"/>
                </a:lnTo>
                <a:lnTo>
                  <a:pt x="543657" y="106500"/>
                </a:lnTo>
                <a:lnTo>
                  <a:pt x="503873" y="127818"/>
                </a:lnTo>
                <a:lnTo>
                  <a:pt x="465198" y="150868"/>
                </a:lnTo>
                <a:lnTo>
                  <a:pt x="427684" y="175598"/>
                </a:lnTo>
                <a:lnTo>
                  <a:pt x="391383" y="201956"/>
                </a:lnTo>
                <a:lnTo>
                  <a:pt x="356346" y="229891"/>
                </a:lnTo>
                <a:lnTo>
                  <a:pt x="322627" y="259349"/>
                </a:lnTo>
                <a:lnTo>
                  <a:pt x="290275" y="290280"/>
                </a:lnTo>
                <a:lnTo>
                  <a:pt x="259345" y="322632"/>
                </a:lnTo>
                <a:lnTo>
                  <a:pt x="229886" y="356352"/>
                </a:lnTo>
                <a:lnTo>
                  <a:pt x="201952" y="391388"/>
                </a:lnTo>
                <a:lnTo>
                  <a:pt x="175595" y="427690"/>
                </a:lnTo>
                <a:lnTo>
                  <a:pt x="150865" y="465204"/>
                </a:lnTo>
                <a:lnTo>
                  <a:pt x="127815" y="503878"/>
                </a:lnTo>
                <a:lnTo>
                  <a:pt x="106498" y="543662"/>
                </a:lnTo>
                <a:lnTo>
                  <a:pt x="86964" y="584503"/>
                </a:lnTo>
                <a:lnTo>
                  <a:pt x="69266" y="626349"/>
                </a:lnTo>
                <a:lnTo>
                  <a:pt x="53455" y="669148"/>
                </a:lnTo>
                <a:lnTo>
                  <a:pt x="39585" y="712849"/>
                </a:lnTo>
                <a:lnTo>
                  <a:pt x="27706" y="757398"/>
                </a:lnTo>
                <a:lnTo>
                  <a:pt x="17870" y="802745"/>
                </a:lnTo>
                <a:lnTo>
                  <a:pt x="10129" y="848838"/>
                </a:lnTo>
                <a:lnTo>
                  <a:pt x="4536" y="895624"/>
                </a:lnTo>
                <a:lnTo>
                  <a:pt x="1142" y="943052"/>
                </a:lnTo>
                <a:lnTo>
                  <a:pt x="0" y="991069"/>
                </a:lnTo>
                <a:lnTo>
                  <a:pt x="1142" y="1039088"/>
                </a:lnTo>
                <a:lnTo>
                  <a:pt x="4536" y="1086517"/>
                </a:lnTo>
                <a:lnTo>
                  <a:pt x="10129" y="1133304"/>
                </a:lnTo>
                <a:lnTo>
                  <a:pt x="17870" y="1179397"/>
                </a:lnTo>
                <a:lnTo>
                  <a:pt x="27706" y="1224745"/>
                </a:lnTo>
                <a:lnTo>
                  <a:pt x="39585" y="1269295"/>
                </a:lnTo>
                <a:lnTo>
                  <a:pt x="53455" y="1312996"/>
                </a:lnTo>
                <a:lnTo>
                  <a:pt x="69266" y="1355795"/>
                </a:lnTo>
                <a:lnTo>
                  <a:pt x="86964" y="1397641"/>
                </a:lnTo>
                <a:lnTo>
                  <a:pt x="106498" y="1438482"/>
                </a:lnTo>
                <a:lnTo>
                  <a:pt x="127815" y="1478266"/>
                </a:lnTo>
                <a:lnTo>
                  <a:pt x="150865" y="1516941"/>
                </a:lnTo>
                <a:lnTo>
                  <a:pt x="175595" y="1554455"/>
                </a:lnTo>
                <a:lnTo>
                  <a:pt x="201952" y="1590756"/>
                </a:lnTo>
                <a:lnTo>
                  <a:pt x="229886" y="1625792"/>
                </a:lnTo>
                <a:lnTo>
                  <a:pt x="259345" y="1659512"/>
                </a:lnTo>
                <a:lnTo>
                  <a:pt x="290275" y="1691863"/>
                </a:lnTo>
                <a:lnTo>
                  <a:pt x="322627" y="1722794"/>
                </a:lnTo>
                <a:lnTo>
                  <a:pt x="356346" y="1752252"/>
                </a:lnTo>
                <a:lnTo>
                  <a:pt x="391383" y="1780186"/>
                </a:lnTo>
                <a:lnTo>
                  <a:pt x="427684" y="1806544"/>
                </a:lnTo>
                <a:lnTo>
                  <a:pt x="465198" y="1831274"/>
                </a:lnTo>
                <a:lnTo>
                  <a:pt x="503873" y="1854324"/>
                </a:lnTo>
                <a:lnTo>
                  <a:pt x="543657" y="1875641"/>
                </a:lnTo>
                <a:lnTo>
                  <a:pt x="584498" y="1895175"/>
                </a:lnTo>
                <a:lnTo>
                  <a:pt x="626344" y="1912873"/>
                </a:lnTo>
                <a:lnTo>
                  <a:pt x="669143" y="1928683"/>
                </a:lnTo>
                <a:lnTo>
                  <a:pt x="712844" y="1942554"/>
                </a:lnTo>
                <a:lnTo>
                  <a:pt x="757394" y="1954433"/>
                </a:lnTo>
                <a:lnTo>
                  <a:pt x="802742" y="1964269"/>
                </a:lnTo>
                <a:lnTo>
                  <a:pt x="848835" y="1972009"/>
                </a:lnTo>
                <a:lnTo>
                  <a:pt x="895622" y="1977603"/>
                </a:lnTo>
                <a:lnTo>
                  <a:pt x="943051" y="1980996"/>
                </a:lnTo>
                <a:lnTo>
                  <a:pt x="991069" y="1982139"/>
                </a:lnTo>
                <a:lnTo>
                  <a:pt x="1039088" y="1980996"/>
                </a:lnTo>
                <a:lnTo>
                  <a:pt x="1086517" y="1977603"/>
                </a:lnTo>
                <a:lnTo>
                  <a:pt x="1133304" y="1972009"/>
                </a:lnTo>
                <a:lnTo>
                  <a:pt x="1179397" y="1964269"/>
                </a:lnTo>
                <a:lnTo>
                  <a:pt x="1224745" y="1954433"/>
                </a:lnTo>
                <a:lnTo>
                  <a:pt x="1269295" y="1942554"/>
                </a:lnTo>
                <a:lnTo>
                  <a:pt x="1312996" y="1928683"/>
                </a:lnTo>
                <a:lnTo>
                  <a:pt x="1355795" y="1912873"/>
                </a:lnTo>
                <a:lnTo>
                  <a:pt x="1397641" y="1895175"/>
                </a:lnTo>
                <a:lnTo>
                  <a:pt x="1438482" y="1875641"/>
                </a:lnTo>
                <a:lnTo>
                  <a:pt x="1478266" y="1854324"/>
                </a:lnTo>
                <a:lnTo>
                  <a:pt x="1516941" y="1831274"/>
                </a:lnTo>
                <a:lnTo>
                  <a:pt x="1554455" y="1806544"/>
                </a:lnTo>
                <a:lnTo>
                  <a:pt x="1590756" y="1780186"/>
                </a:lnTo>
                <a:lnTo>
                  <a:pt x="1625792" y="1752252"/>
                </a:lnTo>
                <a:lnTo>
                  <a:pt x="1659512" y="1722794"/>
                </a:lnTo>
                <a:lnTo>
                  <a:pt x="1691863" y="1691863"/>
                </a:lnTo>
                <a:lnTo>
                  <a:pt x="1722794" y="1659512"/>
                </a:lnTo>
                <a:lnTo>
                  <a:pt x="1752252" y="1625792"/>
                </a:lnTo>
                <a:lnTo>
                  <a:pt x="1780186" y="1590756"/>
                </a:lnTo>
                <a:lnTo>
                  <a:pt x="1806544" y="1554455"/>
                </a:lnTo>
                <a:lnTo>
                  <a:pt x="1831274" y="1516941"/>
                </a:lnTo>
                <a:lnTo>
                  <a:pt x="1854324" y="1478266"/>
                </a:lnTo>
                <a:lnTo>
                  <a:pt x="1875641" y="1438482"/>
                </a:lnTo>
                <a:lnTo>
                  <a:pt x="1895175" y="1397641"/>
                </a:lnTo>
                <a:lnTo>
                  <a:pt x="1912873" y="1355795"/>
                </a:lnTo>
                <a:lnTo>
                  <a:pt x="1928683" y="1312996"/>
                </a:lnTo>
                <a:lnTo>
                  <a:pt x="1942554" y="1269295"/>
                </a:lnTo>
                <a:lnTo>
                  <a:pt x="1954433" y="1224745"/>
                </a:lnTo>
                <a:lnTo>
                  <a:pt x="1964269" y="1179397"/>
                </a:lnTo>
                <a:lnTo>
                  <a:pt x="1972009" y="1133304"/>
                </a:lnTo>
                <a:lnTo>
                  <a:pt x="1977603" y="1086517"/>
                </a:lnTo>
                <a:lnTo>
                  <a:pt x="1980996" y="1039088"/>
                </a:lnTo>
                <a:lnTo>
                  <a:pt x="1982139" y="991069"/>
                </a:lnTo>
                <a:lnTo>
                  <a:pt x="1980996" y="943052"/>
                </a:lnTo>
                <a:lnTo>
                  <a:pt x="1977603" y="895624"/>
                </a:lnTo>
                <a:lnTo>
                  <a:pt x="1972009" y="848838"/>
                </a:lnTo>
                <a:lnTo>
                  <a:pt x="1964269" y="802745"/>
                </a:lnTo>
                <a:lnTo>
                  <a:pt x="1954433" y="757398"/>
                </a:lnTo>
                <a:lnTo>
                  <a:pt x="1942554" y="712849"/>
                </a:lnTo>
                <a:lnTo>
                  <a:pt x="1928683" y="669148"/>
                </a:lnTo>
                <a:lnTo>
                  <a:pt x="1912873" y="626349"/>
                </a:lnTo>
                <a:lnTo>
                  <a:pt x="1895175" y="584503"/>
                </a:lnTo>
                <a:lnTo>
                  <a:pt x="1875641" y="543662"/>
                </a:lnTo>
                <a:lnTo>
                  <a:pt x="1854324" y="503878"/>
                </a:lnTo>
                <a:lnTo>
                  <a:pt x="1831274" y="465204"/>
                </a:lnTo>
                <a:lnTo>
                  <a:pt x="1806544" y="427690"/>
                </a:lnTo>
                <a:lnTo>
                  <a:pt x="1780186" y="391388"/>
                </a:lnTo>
                <a:lnTo>
                  <a:pt x="1752252" y="356352"/>
                </a:lnTo>
                <a:lnTo>
                  <a:pt x="1722794" y="322632"/>
                </a:lnTo>
                <a:lnTo>
                  <a:pt x="1691863" y="290280"/>
                </a:lnTo>
                <a:lnTo>
                  <a:pt x="1659512" y="259349"/>
                </a:lnTo>
                <a:lnTo>
                  <a:pt x="1625792" y="229891"/>
                </a:lnTo>
                <a:lnTo>
                  <a:pt x="1590756" y="201956"/>
                </a:lnTo>
                <a:lnTo>
                  <a:pt x="1554455" y="175598"/>
                </a:lnTo>
                <a:lnTo>
                  <a:pt x="1516941" y="150868"/>
                </a:lnTo>
                <a:lnTo>
                  <a:pt x="1478266" y="127818"/>
                </a:lnTo>
                <a:lnTo>
                  <a:pt x="1438482" y="106500"/>
                </a:lnTo>
                <a:lnTo>
                  <a:pt x="1397641" y="86966"/>
                </a:lnTo>
                <a:lnTo>
                  <a:pt x="1355795" y="69267"/>
                </a:lnTo>
                <a:lnTo>
                  <a:pt x="1312996" y="53457"/>
                </a:lnTo>
                <a:lnTo>
                  <a:pt x="1269295" y="39586"/>
                </a:lnTo>
                <a:lnTo>
                  <a:pt x="1224745" y="27706"/>
                </a:lnTo>
                <a:lnTo>
                  <a:pt x="1179397" y="17870"/>
                </a:lnTo>
                <a:lnTo>
                  <a:pt x="1133304" y="10130"/>
                </a:lnTo>
                <a:lnTo>
                  <a:pt x="1086517" y="4536"/>
                </a:lnTo>
                <a:lnTo>
                  <a:pt x="1039088" y="1142"/>
                </a:lnTo>
                <a:lnTo>
                  <a:pt x="991069" y="0"/>
                </a:lnTo>
                <a:close/>
              </a:path>
            </a:pathLst>
          </a:custGeom>
          <a:solidFill>
            <a:srgbClr val="E6E7E8"/>
          </a:solidFill>
        </p:spPr>
        <p:txBody>
          <a:bodyPr wrap="square" lIns="0" tIns="0" rIns="0" bIns="0" rtlCol="0"/>
          <a:lstStyle/>
          <a:p>
            <a:endParaRPr/>
          </a:p>
        </p:txBody>
      </p:sp>
      <p:sp>
        <p:nvSpPr>
          <p:cNvPr id="4" name="object 4"/>
          <p:cNvSpPr/>
          <p:nvPr/>
        </p:nvSpPr>
        <p:spPr>
          <a:xfrm>
            <a:off x="4046390" y="2606752"/>
            <a:ext cx="1982470" cy="1982470"/>
          </a:xfrm>
          <a:custGeom>
            <a:avLst/>
            <a:gdLst/>
            <a:ahLst/>
            <a:cxnLst/>
            <a:rect l="l" t="t" r="r" b="b"/>
            <a:pathLst>
              <a:path w="1982470" h="1982470">
                <a:moveTo>
                  <a:pt x="991069" y="0"/>
                </a:moveTo>
                <a:lnTo>
                  <a:pt x="943051" y="1142"/>
                </a:lnTo>
                <a:lnTo>
                  <a:pt x="895622" y="4536"/>
                </a:lnTo>
                <a:lnTo>
                  <a:pt x="848835" y="10130"/>
                </a:lnTo>
                <a:lnTo>
                  <a:pt x="802742" y="17870"/>
                </a:lnTo>
                <a:lnTo>
                  <a:pt x="757394" y="27706"/>
                </a:lnTo>
                <a:lnTo>
                  <a:pt x="712844" y="39586"/>
                </a:lnTo>
                <a:lnTo>
                  <a:pt x="669143" y="53457"/>
                </a:lnTo>
                <a:lnTo>
                  <a:pt x="626344" y="69267"/>
                </a:lnTo>
                <a:lnTo>
                  <a:pt x="584498" y="86966"/>
                </a:lnTo>
                <a:lnTo>
                  <a:pt x="543657" y="106500"/>
                </a:lnTo>
                <a:lnTo>
                  <a:pt x="503873" y="127818"/>
                </a:lnTo>
                <a:lnTo>
                  <a:pt x="465198" y="150868"/>
                </a:lnTo>
                <a:lnTo>
                  <a:pt x="427684" y="175598"/>
                </a:lnTo>
                <a:lnTo>
                  <a:pt x="391383" y="201956"/>
                </a:lnTo>
                <a:lnTo>
                  <a:pt x="356346" y="229891"/>
                </a:lnTo>
                <a:lnTo>
                  <a:pt x="322627" y="259349"/>
                </a:lnTo>
                <a:lnTo>
                  <a:pt x="290275" y="290280"/>
                </a:lnTo>
                <a:lnTo>
                  <a:pt x="259345" y="322632"/>
                </a:lnTo>
                <a:lnTo>
                  <a:pt x="229886" y="356352"/>
                </a:lnTo>
                <a:lnTo>
                  <a:pt x="201952" y="391388"/>
                </a:lnTo>
                <a:lnTo>
                  <a:pt x="175595" y="427690"/>
                </a:lnTo>
                <a:lnTo>
                  <a:pt x="150865" y="465204"/>
                </a:lnTo>
                <a:lnTo>
                  <a:pt x="127815" y="503878"/>
                </a:lnTo>
                <a:lnTo>
                  <a:pt x="106498" y="543662"/>
                </a:lnTo>
                <a:lnTo>
                  <a:pt x="86964" y="584503"/>
                </a:lnTo>
                <a:lnTo>
                  <a:pt x="69266" y="626349"/>
                </a:lnTo>
                <a:lnTo>
                  <a:pt x="53455" y="669148"/>
                </a:lnTo>
                <a:lnTo>
                  <a:pt x="39585" y="712849"/>
                </a:lnTo>
                <a:lnTo>
                  <a:pt x="27706" y="757398"/>
                </a:lnTo>
                <a:lnTo>
                  <a:pt x="17870" y="802745"/>
                </a:lnTo>
                <a:lnTo>
                  <a:pt x="10129" y="848838"/>
                </a:lnTo>
                <a:lnTo>
                  <a:pt x="4536" y="895624"/>
                </a:lnTo>
                <a:lnTo>
                  <a:pt x="1142" y="943052"/>
                </a:lnTo>
                <a:lnTo>
                  <a:pt x="0" y="991069"/>
                </a:lnTo>
                <a:lnTo>
                  <a:pt x="1142" y="1039088"/>
                </a:lnTo>
                <a:lnTo>
                  <a:pt x="4536" y="1086517"/>
                </a:lnTo>
                <a:lnTo>
                  <a:pt x="10129" y="1133304"/>
                </a:lnTo>
                <a:lnTo>
                  <a:pt x="17870" y="1179397"/>
                </a:lnTo>
                <a:lnTo>
                  <a:pt x="27706" y="1224745"/>
                </a:lnTo>
                <a:lnTo>
                  <a:pt x="39585" y="1269295"/>
                </a:lnTo>
                <a:lnTo>
                  <a:pt x="53455" y="1312996"/>
                </a:lnTo>
                <a:lnTo>
                  <a:pt x="69266" y="1355795"/>
                </a:lnTo>
                <a:lnTo>
                  <a:pt x="86964" y="1397641"/>
                </a:lnTo>
                <a:lnTo>
                  <a:pt x="106498" y="1438482"/>
                </a:lnTo>
                <a:lnTo>
                  <a:pt x="127815" y="1478266"/>
                </a:lnTo>
                <a:lnTo>
                  <a:pt x="150865" y="1516941"/>
                </a:lnTo>
                <a:lnTo>
                  <a:pt x="175595" y="1554455"/>
                </a:lnTo>
                <a:lnTo>
                  <a:pt x="201952" y="1590756"/>
                </a:lnTo>
                <a:lnTo>
                  <a:pt x="229886" y="1625792"/>
                </a:lnTo>
                <a:lnTo>
                  <a:pt x="259345" y="1659512"/>
                </a:lnTo>
                <a:lnTo>
                  <a:pt x="290275" y="1691863"/>
                </a:lnTo>
                <a:lnTo>
                  <a:pt x="322627" y="1722794"/>
                </a:lnTo>
                <a:lnTo>
                  <a:pt x="356346" y="1752252"/>
                </a:lnTo>
                <a:lnTo>
                  <a:pt x="391383" y="1780186"/>
                </a:lnTo>
                <a:lnTo>
                  <a:pt x="427684" y="1806544"/>
                </a:lnTo>
                <a:lnTo>
                  <a:pt x="465198" y="1831274"/>
                </a:lnTo>
                <a:lnTo>
                  <a:pt x="503873" y="1854324"/>
                </a:lnTo>
                <a:lnTo>
                  <a:pt x="543657" y="1875641"/>
                </a:lnTo>
                <a:lnTo>
                  <a:pt x="584498" y="1895175"/>
                </a:lnTo>
                <a:lnTo>
                  <a:pt x="626344" y="1912873"/>
                </a:lnTo>
                <a:lnTo>
                  <a:pt x="669143" y="1928683"/>
                </a:lnTo>
                <a:lnTo>
                  <a:pt x="712844" y="1942554"/>
                </a:lnTo>
                <a:lnTo>
                  <a:pt x="757394" y="1954433"/>
                </a:lnTo>
                <a:lnTo>
                  <a:pt x="802742" y="1964269"/>
                </a:lnTo>
                <a:lnTo>
                  <a:pt x="848835" y="1972009"/>
                </a:lnTo>
                <a:lnTo>
                  <a:pt x="895622" y="1977603"/>
                </a:lnTo>
                <a:lnTo>
                  <a:pt x="943051" y="1980996"/>
                </a:lnTo>
                <a:lnTo>
                  <a:pt x="991069" y="1982139"/>
                </a:lnTo>
                <a:lnTo>
                  <a:pt x="1039088" y="1980996"/>
                </a:lnTo>
                <a:lnTo>
                  <a:pt x="1086517" y="1977603"/>
                </a:lnTo>
                <a:lnTo>
                  <a:pt x="1133304" y="1972009"/>
                </a:lnTo>
                <a:lnTo>
                  <a:pt x="1179397" y="1964269"/>
                </a:lnTo>
                <a:lnTo>
                  <a:pt x="1224745" y="1954433"/>
                </a:lnTo>
                <a:lnTo>
                  <a:pt x="1269295" y="1942554"/>
                </a:lnTo>
                <a:lnTo>
                  <a:pt x="1312996" y="1928683"/>
                </a:lnTo>
                <a:lnTo>
                  <a:pt x="1355795" y="1912873"/>
                </a:lnTo>
                <a:lnTo>
                  <a:pt x="1397641" y="1895175"/>
                </a:lnTo>
                <a:lnTo>
                  <a:pt x="1438482" y="1875641"/>
                </a:lnTo>
                <a:lnTo>
                  <a:pt x="1478266" y="1854324"/>
                </a:lnTo>
                <a:lnTo>
                  <a:pt x="1516941" y="1831274"/>
                </a:lnTo>
                <a:lnTo>
                  <a:pt x="1554455" y="1806544"/>
                </a:lnTo>
                <a:lnTo>
                  <a:pt x="1590756" y="1780186"/>
                </a:lnTo>
                <a:lnTo>
                  <a:pt x="1625792" y="1752252"/>
                </a:lnTo>
                <a:lnTo>
                  <a:pt x="1659512" y="1722794"/>
                </a:lnTo>
                <a:lnTo>
                  <a:pt x="1691863" y="1691863"/>
                </a:lnTo>
                <a:lnTo>
                  <a:pt x="1722794" y="1659512"/>
                </a:lnTo>
                <a:lnTo>
                  <a:pt x="1752252" y="1625792"/>
                </a:lnTo>
                <a:lnTo>
                  <a:pt x="1780186" y="1590756"/>
                </a:lnTo>
                <a:lnTo>
                  <a:pt x="1806544" y="1554455"/>
                </a:lnTo>
                <a:lnTo>
                  <a:pt x="1831274" y="1516941"/>
                </a:lnTo>
                <a:lnTo>
                  <a:pt x="1854324" y="1478266"/>
                </a:lnTo>
                <a:lnTo>
                  <a:pt x="1875641" y="1438482"/>
                </a:lnTo>
                <a:lnTo>
                  <a:pt x="1895175" y="1397641"/>
                </a:lnTo>
                <a:lnTo>
                  <a:pt x="1912873" y="1355795"/>
                </a:lnTo>
                <a:lnTo>
                  <a:pt x="1928683" y="1312996"/>
                </a:lnTo>
                <a:lnTo>
                  <a:pt x="1942554" y="1269295"/>
                </a:lnTo>
                <a:lnTo>
                  <a:pt x="1954433" y="1224745"/>
                </a:lnTo>
                <a:lnTo>
                  <a:pt x="1964269" y="1179397"/>
                </a:lnTo>
                <a:lnTo>
                  <a:pt x="1972009" y="1133304"/>
                </a:lnTo>
                <a:lnTo>
                  <a:pt x="1977603" y="1086517"/>
                </a:lnTo>
                <a:lnTo>
                  <a:pt x="1980996" y="1039088"/>
                </a:lnTo>
                <a:lnTo>
                  <a:pt x="1982139" y="991069"/>
                </a:lnTo>
                <a:lnTo>
                  <a:pt x="1980996" y="943052"/>
                </a:lnTo>
                <a:lnTo>
                  <a:pt x="1977603" y="895624"/>
                </a:lnTo>
                <a:lnTo>
                  <a:pt x="1972009" y="848838"/>
                </a:lnTo>
                <a:lnTo>
                  <a:pt x="1964269" y="802745"/>
                </a:lnTo>
                <a:lnTo>
                  <a:pt x="1954433" y="757398"/>
                </a:lnTo>
                <a:lnTo>
                  <a:pt x="1942554" y="712849"/>
                </a:lnTo>
                <a:lnTo>
                  <a:pt x="1928683" y="669148"/>
                </a:lnTo>
                <a:lnTo>
                  <a:pt x="1912873" y="626349"/>
                </a:lnTo>
                <a:lnTo>
                  <a:pt x="1895175" y="584503"/>
                </a:lnTo>
                <a:lnTo>
                  <a:pt x="1875641" y="543662"/>
                </a:lnTo>
                <a:lnTo>
                  <a:pt x="1854324" y="503878"/>
                </a:lnTo>
                <a:lnTo>
                  <a:pt x="1831274" y="465204"/>
                </a:lnTo>
                <a:lnTo>
                  <a:pt x="1806544" y="427690"/>
                </a:lnTo>
                <a:lnTo>
                  <a:pt x="1780186" y="391388"/>
                </a:lnTo>
                <a:lnTo>
                  <a:pt x="1752252" y="356352"/>
                </a:lnTo>
                <a:lnTo>
                  <a:pt x="1722794" y="322632"/>
                </a:lnTo>
                <a:lnTo>
                  <a:pt x="1691863" y="290280"/>
                </a:lnTo>
                <a:lnTo>
                  <a:pt x="1659512" y="259349"/>
                </a:lnTo>
                <a:lnTo>
                  <a:pt x="1625792" y="229891"/>
                </a:lnTo>
                <a:lnTo>
                  <a:pt x="1590756" y="201956"/>
                </a:lnTo>
                <a:lnTo>
                  <a:pt x="1554455" y="175598"/>
                </a:lnTo>
                <a:lnTo>
                  <a:pt x="1516941" y="150868"/>
                </a:lnTo>
                <a:lnTo>
                  <a:pt x="1478266" y="127818"/>
                </a:lnTo>
                <a:lnTo>
                  <a:pt x="1438482" y="106500"/>
                </a:lnTo>
                <a:lnTo>
                  <a:pt x="1397641" y="86966"/>
                </a:lnTo>
                <a:lnTo>
                  <a:pt x="1355795" y="69267"/>
                </a:lnTo>
                <a:lnTo>
                  <a:pt x="1312996" y="53457"/>
                </a:lnTo>
                <a:lnTo>
                  <a:pt x="1269295" y="39586"/>
                </a:lnTo>
                <a:lnTo>
                  <a:pt x="1224745" y="27706"/>
                </a:lnTo>
                <a:lnTo>
                  <a:pt x="1179397" y="17870"/>
                </a:lnTo>
                <a:lnTo>
                  <a:pt x="1133304" y="10130"/>
                </a:lnTo>
                <a:lnTo>
                  <a:pt x="1086517" y="4536"/>
                </a:lnTo>
                <a:lnTo>
                  <a:pt x="1039088" y="1142"/>
                </a:lnTo>
                <a:lnTo>
                  <a:pt x="991069" y="0"/>
                </a:lnTo>
                <a:close/>
              </a:path>
            </a:pathLst>
          </a:custGeom>
          <a:solidFill>
            <a:srgbClr val="E6E7E8"/>
          </a:solidFill>
        </p:spPr>
        <p:txBody>
          <a:bodyPr wrap="square" lIns="0" tIns="0" rIns="0" bIns="0" rtlCol="0"/>
          <a:lstStyle/>
          <a:p>
            <a:endParaRPr/>
          </a:p>
        </p:txBody>
      </p:sp>
      <p:sp>
        <p:nvSpPr>
          <p:cNvPr id="5" name="object 5"/>
          <p:cNvSpPr/>
          <p:nvPr/>
        </p:nvSpPr>
        <p:spPr>
          <a:xfrm>
            <a:off x="1289754" y="2604816"/>
            <a:ext cx="1982470" cy="1982470"/>
          </a:xfrm>
          <a:custGeom>
            <a:avLst/>
            <a:gdLst/>
            <a:ahLst/>
            <a:cxnLst/>
            <a:rect l="l" t="t" r="r" b="b"/>
            <a:pathLst>
              <a:path w="1982470" h="1982470">
                <a:moveTo>
                  <a:pt x="991069" y="0"/>
                </a:moveTo>
                <a:lnTo>
                  <a:pt x="943051" y="1142"/>
                </a:lnTo>
                <a:lnTo>
                  <a:pt x="895622" y="4536"/>
                </a:lnTo>
                <a:lnTo>
                  <a:pt x="848835" y="10130"/>
                </a:lnTo>
                <a:lnTo>
                  <a:pt x="802742" y="17870"/>
                </a:lnTo>
                <a:lnTo>
                  <a:pt x="757394" y="27706"/>
                </a:lnTo>
                <a:lnTo>
                  <a:pt x="712844" y="39586"/>
                </a:lnTo>
                <a:lnTo>
                  <a:pt x="669143" y="53457"/>
                </a:lnTo>
                <a:lnTo>
                  <a:pt x="626344" y="69267"/>
                </a:lnTo>
                <a:lnTo>
                  <a:pt x="584498" y="86966"/>
                </a:lnTo>
                <a:lnTo>
                  <a:pt x="543657" y="106500"/>
                </a:lnTo>
                <a:lnTo>
                  <a:pt x="503873" y="127818"/>
                </a:lnTo>
                <a:lnTo>
                  <a:pt x="465198" y="150868"/>
                </a:lnTo>
                <a:lnTo>
                  <a:pt x="427684" y="175598"/>
                </a:lnTo>
                <a:lnTo>
                  <a:pt x="391383" y="201956"/>
                </a:lnTo>
                <a:lnTo>
                  <a:pt x="356346" y="229891"/>
                </a:lnTo>
                <a:lnTo>
                  <a:pt x="322627" y="259349"/>
                </a:lnTo>
                <a:lnTo>
                  <a:pt x="290275" y="290280"/>
                </a:lnTo>
                <a:lnTo>
                  <a:pt x="259345" y="322632"/>
                </a:lnTo>
                <a:lnTo>
                  <a:pt x="229886" y="356352"/>
                </a:lnTo>
                <a:lnTo>
                  <a:pt x="201952" y="391388"/>
                </a:lnTo>
                <a:lnTo>
                  <a:pt x="175595" y="427690"/>
                </a:lnTo>
                <a:lnTo>
                  <a:pt x="150865" y="465204"/>
                </a:lnTo>
                <a:lnTo>
                  <a:pt x="127815" y="503878"/>
                </a:lnTo>
                <a:lnTo>
                  <a:pt x="106498" y="543662"/>
                </a:lnTo>
                <a:lnTo>
                  <a:pt x="86964" y="584503"/>
                </a:lnTo>
                <a:lnTo>
                  <a:pt x="69266" y="626349"/>
                </a:lnTo>
                <a:lnTo>
                  <a:pt x="53455" y="669148"/>
                </a:lnTo>
                <a:lnTo>
                  <a:pt x="39585" y="712849"/>
                </a:lnTo>
                <a:lnTo>
                  <a:pt x="27706" y="757398"/>
                </a:lnTo>
                <a:lnTo>
                  <a:pt x="17870" y="802745"/>
                </a:lnTo>
                <a:lnTo>
                  <a:pt x="10129" y="848838"/>
                </a:lnTo>
                <a:lnTo>
                  <a:pt x="4536" y="895624"/>
                </a:lnTo>
                <a:lnTo>
                  <a:pt x="1142" y="943052"/>
                </a:lnTo>
                <a:lnTo>
                  <a:pt x="0" y="991069"/>
                </a:lnTo>
                <a:lnTo>
                  <a:pt x="1142" y="1039088"/>
                </a:lnTo>
                <a:lnTo>
                  <a:pt x="4536" y="1086517"/>
                </a:lnTo>
                <a:lnTo>
                  <a:pt x="10129" y="1133304"/>
                </a:lnTo>
                <a:lnTo>
                  <a:pt x="17870" y="1179397"/>
                </a:lnTo>
                <a:lnTo>
                  <a:pt x="27706" y="1224745"/>
                </a:lnTo>
                <a:lnTo>
                  <a:pt x="39585" y="1269295"/>
                </a:lnTo>
                <a:lnTo>
                  <a:pt x="53455" y="1312996"/>
                </a:lnTo>
                <a:lnTo>
                  <a:pt x="69266" y="1355795"/>
                </a:lnTo>
                <a:lnTo>
                  <a:pt x="86964" y="1397641"/>
                </a:lnTo>
                <a:lnTo>
                  <a:pt x="106498" y="1438482"/>
                </a:lnTo>
                <a:lnTo>
                  <a:pt x="127815" y="1478266"/>
                </a:lnTo>
                <a:lnTo>
                  <a:pt x="150865" y="1516941"/>
                </a:lnTo>
                <a:lnTo>
                  <a:pt x="175595" y="1554455"/>
                </a:lnTo>
                <a:lnTo>
                  <a:pt x="201952" y="1590756"/>
                </a:lnTo>
                <a:lnTo>
                  <a:pt x="229886" y="1625792"/>
                </a:lnTo>
                <a:lnTo>
                  <a:pt x="259345" y="1659512"/>
                </a:lnTo>
                <a:lnTo>
                  <a:pt x="290275" y="1691863"/>
                </a:lnTo>
                <a:lnTo>
                  <a:pt x="322627" y="1722794"/>
                </a:lnTo>
                <a:lnTo>
                  <a:pt x="356346" y="1752252"/>
                </a:lnTo>
                <a:lnTo>
                  <a:pt x="391383" y="1780186"/>
                </a:lnTo>
                <a:lnTo>
                  <a:pt x="427684" y="1806544"/>
                </a:lnTo>
                <a:lnTo>
                  <a:pt x="465198" y="1831274"/>
                </a:lnTo>
                <a:lnTo>
                  <a:pt x="503873" y="1854324"/>
                </a:lnTo>
                <a:lnTo>
                  <a:pt x="543657" y="1875641"/>
                </a:lnTo>
                <a:lnTo>
                  <a:pt x="584498" y="1895175"/>
                </a:lnTo>
                <a:lnTo>
                  <a:pt x="626344" y="1912873"/>
                </a:lnTo>
                <a:lnTo>
                  <a:pt x="669143" y="1928683"/>
                </a:lnTo>
                <a:lnTo>
                  <a:pt x="712844" y="1942554"/>
                </a:lnTo>
                <a:lnTo>
                  <a:pt x="757394" y="1954433"/>
                </a:lnTo>
                <a:lnTo>
                  <a:pt x="802742" y="1964269"/>
                </a:lnTo>
                <a:lnTo>
                  <a:pt x="848835" y="1972009"/>
                </a:lnTo>
                <a:lnTo>
                  <a:pt x="895622" y="1977603"/>
                </a:lnTo>
                <a:lnTo>
                  <a:pt x="943051" y="1980996"/>
                </a:lnTo>
                <a:lnTo>
                  <a:pt x="991069" y="1982139"/>
                </a:lnTo>
                <a:lnTo>
                  <a:pt x="1039088" y="1980996"/>
                </a:lnTo>
                <a:lnTo>
                  <a:pt x="1086517" y="1977603"/>
                </a:lnTo>
                <a:lnTo>
                  <a:pt x="1133304" y="1972009"/>
                </a:lnTo>
                <a:lnTo>
                  <a:pt x="1179397" y="1964269"/>
                </a:lnTo>
                <a:lnTo>
                  <a:pt x="1224745" y="1954433"/>
                </a:lnTo>
                <a:lnTo>
                  <a:pt x="1269295" y="1942554"/>
                </a:lnTo>
                <a:lnTo>
                  <a:pt x="1312996" y="1928683"/>
                </a:lnTo>
                <a:lnTo>
                  <a:pt x="1355795" y="1912873"/>
                </a:lnTo>
                <a:lnTo>
                  <a:pt x="1397641" y="1895175"/>
                </a:lnTo>
                <a:lnTo>
                  <a:pt x="1438482" y="1875641"/>
                </a:lnTo>
                <a:lnTo>
                  <a:pt x="1478266" y="1854324"/>
                </a:lnTo>
                <a:lnTo>
                  <a:pt x="1516941" y="1831274"/>
                </a:lnTo>
                <a:lnTo>
                  <a:pt x="1554455" y="1806544"/>
                </a:lnTo>
                <a:lnTo>
                  <a:pt x="1590756" y="1780186"/>
                </a:lnTo>
                <a:lnTo>
                  <a:pt x="1625792" y="1752252"/>
                </a:lnTo>
                <a:lnTo>
                  <a:pt x="1659512" y="1722794"/>
                </a:lnTo>
                <a:lnTo>
                  <a:pt x="1691863" y="1691863"/>
                </a:lnTo>
                <a:lnTo>
                  <a:pt x="1722794" y="1659512"/>
                </a:lnTo>
                <a:lnTo>
                  <a:pt x="1752252" y="1625792"/>
                </a:lnTo>
                <a:lnTo>
                  <a:pt x="1780186" y="1590756"/>
                </a:lnTo>
                <a:lnTo>
                  <a:pt x="1806544" y="1554455"/>
                </a:lnTo>
                <a:lnTo>
                  <a:pt x="1831274" y="1516941"/>
                </a:lnTo>
                <a:lnTo>
                  <a:pt x="1854324" y="1478266"/>
                </a:lnTo>
                <a:lnTo>
                  <a:pt x="1875641" y="1438482"/>
                </a:lnTo>
                <a:lnTo>
                  <a:pt x="1895175" y="1397641"/>
                </a:lnTo>
                <a:lnTo>
                  <a:pt x="1912873" y="1355795"/>
                </a:lnTo>
                <a:lnTo>
                  <a:pt x="1928683" y="1312996"/>
                </a:lnTo>
                <a:lnTo>
                  <a:pt x="1942554" y="1269295"/>
                </a:lnTo>
                <a:lnTo>
                  <a:pt x="1954433" y="1224745"/>
                </a:lnTo>
                <a:lnTo>
                  <a:pt x="1964269" y="1179397"/>
                </a:lnTo>
                <a:lnTo>
                  <a:pt x="1972009" y="1133304"/>
                </a:lnTo>
                <a:lnTo>
                  <a:pt x="1977603" y="1086517"/>
                </a:lnTo>
                <a:lnTo>
                  <a:pt x="1980996" y="1039088"/>
                </a:lnTo>
                <a:lnTo>
                  <a:pt x="1982139" y="991069"/>
                </a:lnTo>
                <a:lnTo>
                  <a:pt x="1980996" y="943052"/>
                </a:lnTo>
                <a:lnTo>
                  <a:pt x="1977603" y="895624"/>
                </a:lnTo>
                <a:lnTo>
                  <a:pt x="1972009" y="848838"/>
                </a:lnTo>
                <a:lnTo>
                  <a:pt x="1964269" y="802745"/>
                </a:lnTo>
                <a:lnTo>
                  <a:pt x="1954433" y="757398"/>
                </a:lnTo>
                <a:lnTo>
                  <a:pt x="1942554" y="712849"/>
                </a:lnTo>
                <a:lnTo>
                  <a:pt x="1928683" y="669148"/>
                </a:lnTo>
                <a:lnTo>
                  <a:pt x="1912873" y="626349"/>
                </a:lnTo>
                <a:lnTo>
                  <a:pt x="1895175" y="584503"/>
                </a:lnTo>
                <a:lnTo>
                  <a:pt x="1875641" y="543662"/>
                </a:lnTo>
                <a:lnTo>
                  <a:pt x="1854324" y="503878"/>
                </a:lnTo>
                <a:lnTo>
                  <a:pt x="1831274" y="465204"/>
                </a:lnTo>
                <a:lnTo>
                  <a:pt x="1806544" y="427690"/>
                </a:lnTo>
                <a:lnTo>
                  <a:pt x="1780186" y="391388"/>
                </a:lnTo>
                <a:lnTo>
                  <a:pt x="1752252" y="356352"/>
                </a:lnTo>
                <a:lnTo>
                  <a:pt x="1722794" y="322632"/>
                </a:lnTo>
                <a:lnTo>
                  <a:pt x="1691863" y="290280"/>
                </a:lnTo>
                <a:lnTo>
                  <a:pt x="1659512" y="259349"/>
                </a:lnTo>
                <a:lnTo>
                  <a:pt x="1625792" y="229891"/>
                </a:lnTo>
                <a:lnTo>
                  <a:pt x="1590756" y="201956"/>
                </a:lnTo>
                <a:lnTo>
                  <a:pt x="1554455" y="175598"/>
                </a:lnTo>
                <a:lnTo>
                  <a:pt x="1516941" y="150868"/>
                </a:lnTo>
                <a:lnTo>
                  <a:pt x="1478266" y="127818"/>
                </a:lnTo>
                <a:lnTo>
                  <a:pt x="1438482" y="106500"/>
                </a:lnTo>
                <a:lnTo>
                  <a:pt x="1397641" y="86966"/>
                </a:lnTo>
                <a:lnTo>
                  <a:pt x="1355795" y="69267"/>
                </a:lnTo>
                <a:lnTo>
                  <a:pt x="1312996" y="53457"/>
                </a:lnTo>
                <a:lnTo>
                  <a:pt x="1269295" y="39586"/>
                </a:lnTo>
                <a:lnTo>
                  <a:pt x="1224745" y="27706"/>
                </a:lnTo>
                <a:lnTo>
                  <a:pt x="1179397" y="17870"/>
                </a:lnTo>
                <a:lnTo>
                  <a:pt x="1133304" y="10130"/>
                </a:lnTo>
                <a:lnTo>
                  <a:pt x="1086517" y="4536"/>
                </a:lnTo>
                <a:lnTo>
                  <a:pt x="1039088" y="1142"/>
                </a:lnTo>
                <a:lnTo>
                  <a:pt x="991069" y="0"/>
                </a:lnTo>
                <a:close/>
              </a:path>
            </a:pathLst>
          </a:custGeom>
          <a:solidFill>
            <a:srgbClr val="E6E7E8"/>
          </a:solidFill>
        </p:spPr>
        <p:txBody>
          <a:bodyPr wrap="square" lIns="0" tIns="0" rIns="0" bIns="0" rtlCol="0"/>
          <a:lstStyle/>
          <a:p>
            <a:endParaRPr/>
          </a:p>
        </p:txBody>
      </p:sp>
      <p:sp>
        <p:nvSpPr>
          <p:cNvPr id="6" name="object 6"/>
          <p:cNvSpPr txBox="1">
            <a:spLocks noGrp="1"/>
          </p:cNvSpPr>
          <p:nvPr>
            <p:ph type="title"/>
          </p:nvPr>
        </p:nvSpPr>
        <p:spPr>
          <a:xfrm>
            <a:off x="1054100" y="1123119"/>
            <a:ext cx="6946900" cy="638636"/>
          </a:xfrm>
          <a:prstGeom prst="rect">
            <a:avLst/>
          </a:prstGeom>
        </p:spPr>
        <p:txBody>
          <a:bodyPr vert="horz" wrap="square" lIns="0" tIns="0" rIns="0" bIns="0" rtlCol="0">
            <a:spAutoFit/>
          </a:bodyPr>
          <a:lstStyle/>
          <a:p>
            <a:pPr marL="12700">
              <a:lnSpc>
                <a:spcPct val="100000"/>
              </a:lnSpc>
            </a:pPr>
            <a:r>
              <a:rPr lang="fr-CA" b="0" dirty="0" smtClean="0">
                <a:latin typeface="Arial"/>
                <a:cs typeface="Arial"/>
              </a:rPr>
              <a:t>États d’esprit de de </a:t>
            </a:r>
            <a:r>
              <a:rPr lang="fr-CA" b="0" dirty="0">
                <a:latin typeface="Arial"/>
                <a:cs typeface="Arial"/>
              </a:rPr>
              <a:t>pensée conceptuelle</a:t>
            </a:r>
          </a:p>
          <a:p>
            <a:pPr marL="12700">
              <a:lnSpc>
                <a:spcPct val="100000"/>
              </a:lnSpc>
              <a:spcBef>
                <a:spcPts val="300"/>
              </a:spcBef>
            </a:pPr>
            <a:r>
              <a:rPr lang="fr-CA" sz="1800" b="0" i="1" dirty="0" smtClean="0">
                <a:latin typeface="Arial"/>
                <a:cs typeface="Arial"/>
              </a:rPr>
              <a:t>Approche de </a:t>
            </a:r>
            <a:r>
              <a:rPr lang="fr-CA" sz="1800" b="0" i="1" dirty="0">
                <a:latin typeface="Arial"/>
                <a:cs typeface="Arial"/>
              </a:rPr>
              <a:t>la résolution créative des problèmes</a:t>
            </a:r>
          </a:p>
        </p:txBody>
      </p:sp>
      <p:sp>
        <p:nvSpPr>
          <p:cNvPr id="7" name="object 7"/>
          <p:cNvSpPr txBox="1"/>
          <p:nvPr/>
        </p:nvSpPr>
        <p:spPr>
          <a:xfrm>
            <a:off x="7370018" y="4861559"/>
            <a:ext cx="805815" cy="246221"/>
          </a:xfrm>
          <a:prstGeom prst="rect">
            <a:avLst/>
          </a:prstGeom>
        </p:spPr>
        <p:txBody>
          <a:bodyPr vert="horz" wrap="square" lIns="0" tIns="0" rIns="0" bIns="0" rtlCol="0">
            <a:spAutoFit/>
          </a:bodyPr>
          <a:lstStyle/>
          <a:p>
            <a:pPr marL="12700">
              <a:lnSpc>
                <a:spcPct val="100000"/>
              </a:lnSpc>
            </a:pPr>
            <a:r>
              <a:rPr lang="fr-CA" sz="1600" b="1" dirty="0">
                <a:solidFill>
                  <a:srgbClr val="D3413F"/>
                </a:solidFill>
                <a:latin typeface="Arial"/>
                <a:cs typeface="Arial"/>
              </a:rPr>
              <a:t>Itérative</a:t>
            </a:r>
          </a:p>
        </p:txBody>
      </p:sp>
      <p:sp>
        <p:nvSpPr>
          <p:cNvPr id="8" name="object 8"/>
          <p:cNvSpPr txBox="1"/>
          <p:nvPr/>
        </p:nvSpPr>
        <p:spPr>
          <a:xfrm>
            <a:off x="6598460" y="5278120"/>
            <a:ext cx="2348230" cy="861774"/>
          </a:xfrm>
          <a:prstGeom prst="rect">
            <a:avLst/>
          </a:prstGeom>
        </p:spPr>
        <p:txBody>
          <a:bodyPr vert="horz" wrap="square" lIns="0" tIns="0" rIns="0" bIns="0" rtlCol="0">
            <a:spAutoFit/>
          </a:bodyPr>
          <a:lstStyle/>
          <a:p>
            <a:pPr marL="12700" marR="5080" algn="ctr">
              <a:lnSpc>
                <a:spcPct val="100000"/>
              </a:lnSpc>
            </a:pPr>
            <a:r>
              <a:rPr lang="fr-CA" sz="1400" dirty="0">
                <a:latin typeface="Arial"/>
                <a:cs typeface="Arial"/>
              </a:rPr>
              <a:t>L’itération </a:t>
            </a:r>
            <a:r>
              <a:rPr lang="fr-CA" sz="1400" dirty="0" smtClean="0">
                <a:latin typeface="Arial"/>
                <a:cs typeface="Arial"/>
              </a:rPr>
              <a:t>suppose que le succès ne vient pas du </a:t>
            </a:r>
            <a:r>
              <a:rPr lang="fr-CA" sz="1400" dirty="0">
                <a:latin typeface="Arial"/>
                <a:cs typeface="Arial"/>
              </a:rPr>
              <a:t>premier coup, mais plutôt </a:t>
            </a:r>
            <a:r>
              <a:rPr lang="fr-CA" sz="1400" dirty="0" smtClean="0">
                <a:latin typeface="Arial"/>
                <a:cs typeface="Arial"/>
              </a:rPr>
              <a:t>grâce à des essais continus.</a:t>
            </a:r>
            <a:endParaRPr lang="fr-CA" sz="1400" dirty="0">
              <a:latin typeface="Arial"/>
              <a:cs typeface="Arial"/>
            </a:endParaRPr>
          </a:p>
        </p:txBody>
      </p:sp>
      <p:sp>
        <p:nvSpPr>
          <p:cNvPr id="9" name="object 9"/>
          <p:cNvSpPr txBox="1"/>
          <p:nvPr/>
        </p:nvSpPr>
        <p:spPr>
          <a:xfrm>
            <a:off x="4380487" y="4861559"/>
            <a:ext cx="1311910" cy="246221"/>
          </a:xfrm>
          <a:prstGeom prst="rect">
            <a:avLst/>
          </a:prstGeom>
        </p:spPr>
        <p:txBody>
          <a:bodyPr vert="horz" wrap="square" lIns="0" tIns="0" rIns="0" bIns="0" rtlCol="0">
            <a:spAutoFit/>
          </a:bodyPr>
          <a:lstStyle/>
          <a:p>
            <a:pPr marL="12700">
              <a:lnSpc>
                <a:spcPct val="100000"/>
              </a:lnSpc>
            </a:pPr>
            <a:r>
              <a:rPr lang="fr-CA" sz="1600" b="1" dirty="0">
                <a:solidFill>
                  <a:srgbClr val="D3413F"/>
                </a:solidFill>
                <a:latin typeface="Arial"/>
                <a:cs typeface="Arial"/>
              </a:rPr>
              <a:t>Collaborative</a:t>
            </a:r>
          </a:p>
        </p:txBody>
      </p:sp>
      <p:sp>
        <p:nvSpPr>
          <p:cNvPr id="10" name="object 10"/>
          <p:cNvSpPr txBox="1"/>
          <p:nvPr/>
        </p:nvSpPr>
        <p:spPr>
          <a:xfrm>
            <a:off x="3927053" y="5278120"/>
            <a:ext cx="2219960" cy="1077218"/>
          </a:xfrm>
          <a:prstGeom prst="rect">
            <a:avLst/>
          </a:prstGeom>
        </p:spPr>
        <p:txBody>
          <a:bodyPr vert="horz" wrap="square" lIns="0" tIns="0" rIns="0" bIns="0" rtlCol="0">
            <a:spAutoFit/>
          </a:bodyPr>
          <a:lstStyle/>
          <a:p>
            <a:pPr marL="12700" marR="5080" indent="-635" algn="ctr">
              <a:lnSpc>
                <a:spcPct val="100000"/>
              </a:lnSpc>
            </a:pPr>
            <a:r>
              <a:rPr lang="fr-CA" sz="1400" dirty="0">
                <a:latin typeface="Arial"/>
                <a:cs typeface="Arial"/>
              </a:rPr>
              <a:t>La collaboration permet de concilier des perspectives différentes afin d’assurer des résultats globaux et inclusifs.</a:t>
            </a:r>
          </a:p>
        </p:txBody>
      </p:sp>
      <p:sp>
        <p:nvSpPr>
          <p:cNvPr id="11" name="object 11"/>
          <p:cNvSpPr txBox="1"/>
          <p:nvPr/>
        </p:nvSpPr>
        <p:spPr>
          <a:xfrm>
            <a:off x="1219200" y="4861559"/>
            <a:ext cx="2256406" cy="246221"/>
          </a:xfrm>
          <a:prstGeom prst="rect">
            <a:avLst/>
          </a:prstGeom>
        </p:spPr>
        <p:txBody>
          <a:bodyPr vert="horz" wrap="square" lIns="0" tIns="0" rIns="0" bIns="0" rtlCol="0">
            <a:spAutoFit/>
          </a:bodyPr>
          <a:lstStyle/>
          <a:p>
            <a:pPr marL="12700">
              <a:lnSpc>
                <a:spcPct val="100000"/>
              </a:lnSpc>
            </a:pPr>
            <a:r>
              <a:rPr lang="fr-CA" sz="1600" b="1" dirty="0" smtClean="0">
                <a:solidFill>
                  <a:srgbClr val="D3413F"/>
                </a:solidFill>
                <a:latin typeface="Arial"/>
                <a:cs typeface="Arial"/>
              </a:rPr>
              <a:t>Centrée sur </a:t>
            </a:r>
            <a:r>
              <a:rPr lang="fr-CA" sz="1600" b="1" dirty="0">
                <a:solidFill>
                  <a:srgbClr val="D3413F"/>
                </a:solidFill>
                <a:latin typeface="Arial"/>
                <a:cs typeface="Arial"/>
              </a:rPr>
              <a:t>l’humain</a:t>
            </a:r>
          </a:p>
        </p:txBody>
      </p:sp>
      <p:sp>
        <p:nvSpPr>
          <p:cNvPr id="12" name="object 12"/>
          <p:cNvSpPr txBox="1"/>
          <p:nvPr/>
        </p:nvSpPr>
        <p:spPr>
          <a:xfrm>
            <a:off x="1062906" y="5278120"/>
            <a:ext cx="2446020" cy="1508105"/>
          </a:xfrm>
          <a:prstGeom prst="rect">
            <a:avLst/>
          </a:prstGeom>
        </p:spPr>
        <p:txBody>
          <a:bodyPr vert="horz" wrap="square" lIns="0" tIns="0" rIns="0" bIns="0" rtlCol="0">
            <a:spAutoFit/>
          </a:bodyPr>
          <a:lstStyle/>
          <a:p>
            <a:pPr marL="12700" marR="5080" algn="ctr">
              <a:lnSpc>
                <a:spcPct val="100000"/>
              </a:lnSpc>
            </a:pPr>
            <a:r>
              <a:rPr lang="fr-CA" sz="1400" dirty="0">
                <a:latin typeface="Arial"/>
                <a:cs typeface="Arial"/>
              </a:rPr>
              <a:t>La conception </a:t>
            </a:r>
            <a:r>
              <a:rPr lang="fr-CA" sz="1400" dirty="0" smtClean="0">
                <a:latin typeface="Arial"/>
                <a:cs typeface="Arial"/>
              </a:rPr>
              <a:t>centrée sur </a:t>
            </a:r>
            <a:r>
              <a:rPr lang="fr-CA" sz="1400" dirty="0">
                <a:latin typeface="Arial"/>
                <a:cs typeface="Arial"/>
              </a:rPr>
              <a:t>l’humain </a:t>
            </a:r>
            <a:r>
              <a:rPr lang="fr-CA" sz="1400" dirty="0" smtClean="0">
                <a:latin typeface="Arial"/>
                <a:cs typeface="Arial"/>
              </a:rPr>
              <a:t>(CCH</a:t>
            </a:r>
            <a:r>
              <a:rPr lang="fr-CA" sz="1400" dirty="0">
                <a:latin typeface="Arial"/>
                <a:cs typeface="Arial"/>
              </a:rPr>
              <a:t>) est un processus qui commence par le développement d’une empathie profonde pour les personnes et la découverte des besoins.</a:t>
            </a:r>
          </a:p>
        </p:txBody>
      </p:sp>
      <p:sp>
        <p:nvSpPr>
          <p:cNvPr id="13" name="object 13"/>
          <p:cNvSpPr/>
          <p:nvPr/>
        </p:nvSpPr>
        <p:spPr>
          <a:xfrm>
            <a:off x="6837680" y="2568143"/>
            <a:ext cx="1907741" cy="1638096"/>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1582419" y="3040380"/>
            <a:ext cx="1352264" cy="1165859"/>
          </a:xfrm>
          <a:prstGeom prst="rect">
            <a:avLst/>
          </a:prstGeom>
          <a:blipFill>
            <a:blip r:embed="rId4" cstate="print"/>
            <a:stretch>
              <a:fillRect/>
            </a:stretch>
          </a:blipFill>
        </p:spPr>
        <p:txBody>
          <a:bodyPr wrap="square" lIns="0" tIns="0" rIns="0" bIns="0" rtlCol="0"/>
          <a:lstStyle/>
          <a:p>
            <a:endParaRPr/>
          </a:p>
        </p:txBody>
      </p:sp>
      <p:sp>
        <p:nvSpPr>
          <p:cNvPr id="15" name="object 15"/>
          <p:cNvSpPr/>
          <p:nvPr/>
        </p:nvSpPr>
        <p:spPr>
          <a:xfrm>
            <a:off x="4363164" y="3079109"/>
            <a:ext cx="1315081" cy="1127130"/>
          </a:xfrm>
          <a:prstGeom prst="rect">
            <a:avLst/>
          </a:prstGeom>
          <a:blipFill>
            <a:blip r:embed="rId5" cstate="print"/>
            <a:stretch>
              <a:fillRect/>
            </a:stretch>
          </a:blipFill>
        </p:spPr>
        <p:txBody>
          <a:bodyPr wrap="square" lIns="0" tIns="0" rIns="0" bIns="0" rtlCol="0"/>
          <a:lstStyle/>
          <a:p>
            <a:endParaRPr/>
          </a:p>
        </p:txBody>
      </p:sp>
      <p:sp>
        <p:nvSpPr>
          <p:cNvPr id="16" name="object 16"/>
          <p:cNvSpPr txBox="1"/>
          <p:nvPr/>
        </p:nvSpPr>
        <p:spPr>
          <a:xfrm>
            <a:off x="1029968" y="6934201"/>
            <a:ext cx="4380231" cy="123111"/>
          </a:xfrm>
          <a:prstGeom prst="rect">
            <a:avLst/>
          </a:prstGeom>
        </p:spPr>
        <p:txBody>
          <a:bodyPr vert="horz" wrap="square" lIns="0" tIns="0" rIns="0" bIns="0" rtlCol="0">
            <a:spAutoFit/>
          </a:bodyPr>
          <a:lstStyle/>
          <a:p>
            <a:pPr marL="12700">
              <a:lnSpc>
                <a:spcPct val="100000"/>
              </a:lnSpc>
            </a:pPr>
            <a:r>
              <a:rPr lang="fr-CA" sz="800" dirty="0">
                <a:solidFill>
                  <a:srgbClr val="58595B"/>
                </a:solidFill>
                <a:latin typeface="Arial"/>
                <a:cs typeface="Arial"/>
              </a:rPr>
              <a:t>Icônes créées par Rose Alice Design, Maxim </a:t>
            </a:r>
            <a:r>
              <a:rPr lang="fr-CA" sz="800" dirty="0" err="1">
                <a:solidFill>
                  <a:srgbClr val="58595B"/>
                </a:solidFill>
                <a:latin typeface="Arial"/>
                <a:cs typeface="Arial"/>
              </a:rPr>
              <a:t>Kulikov</a:t>
            </a:r>
            <a:r>
              <a:rPr lang="fr-CA" sz="800" dirty="0">
                <a:solidFill>
                  <a:srgbClr val="58595B"/>
                </a:solidFill>
                <a:latin typeface="Arial"/>
                <a:cs typeface="Arial"/>
              </a:rPr>
              <a:t>, Emily Ils à partir du Noun Project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66800" y="1054100"/>
            <a:ext cx="701040" cy="0"/>
          </a:xfrm>
          <a:custGeom>
            <a:avLst/>
            <a:gdLst/>
            <a:ahLst/>
            <a:cxnLst/>
            <a:rect l="l" t="t" r="r" b="b"/>
            <a:pathLst>
              <a:path w="701039">
                <a:moveTo>
                  <a:pt x="0" y="0"/>
                </a:moveTo>
                <a:lnTo>
                  <a:pt x="701040" y="0"/>
                </a:lnTo>
              </a:path>
            </a:pathLst>
          </a:custGeom>
          <a:ln w="25400">
            <a:solidFill>
              <a:srgbClr val="EF4134"/>
            </a:solidFill>
          </a:ln>
        </p:spPr>
        <p:txBody>
          <a:bodyPr wrap="square" lIns="0" tIns="0" rIns="0" bIns="0" rtlCol="0"/>
          <a:lstStyle/>
          <a:p>
            <a:endParaRPr/>
          </a:p>
        </p:txBody>
      </p:sp>
      <p:sp>
        <p:nvSpPr>
          <p:cNvPr id="3" name="object 3"/>
          <p:cNvSpPr/>
          <p:nvPr/>
        </p:nvSpPr>
        <p:spPr>
          <a:xfrm>
            <a:off x="6779040" y="2133602"/>
            <a:ext cx="1982470" cy="1982470"/>
          </a:xfrm>
          <a:custGeom>
            <a:avLst/>
            <a:gdLst/>
            <a:ahLst/>
            <a:cxnLst/>
            <a:rect l="l" t="t" r="r" b="b"/>
            <a:pathLst>
              <a:path w="1982470" h="1982470">
                <a:moveTo>
                  <a:pt x="991069" y="0"/>
                </a:moveTo>
                <a:lnTo>
                  <a:pt x="943051" y="1142"/>
                </a:lnTo>
                <a:lnTo>
                  <a:pt x="895622" y="4536"/>
                </a:lnTo>
                <a:lnTo>
                  <a:pt x="848835" y="10130"/>
                </a:lnTo>
                <a:lnTo>
                  <a:pt x="802742" y="17870"/>
                </a:lnTo>
                <a:lnTo>
                  <a:pt x="757394" y="27706"/>
                </a:lnTo>
                <a:lnTo>
                  <a:pt x="712844" y="39586"/>
                </a:lnTo>
                <a:lnTo>
                  <a:pt x="669143" y="53457"/>
                </a:lnTo>
                <a:lnTo>
                  <a:pt x="626344" y="69267"/>
                </a:lnTo>
                <a:lnTo>
                  <a:pt x="584498" y="86966"/>
                </a:lnTo>
                <a:lnTo>
                  <a:pt x="543657" y="106500"/>
                </a:lnTo>
                <a:lnTo>
                  <a:pt x="503873" y="127818"/>
                </a:lnTo>
                <a:lnTo>
                  <a:pt x="465198" y="150868"/>
                </a:lnTo>
                <a:lnTo>
                  <a:pt x="427684" y="175598"/>
                </a:lnTo>
                <a:lnTo>
                  <a:pt x="391383" y="201956"/>
                </a:lnTo>
                <a:lnTo>
                  <a:pt x="356346" y="229891"/>
                </a:lnTo>
                <a:lnTo>
                  <a:pt x="322627" y="259349"/>
                </a:lnTo>
                <a:lnTo>
                  <a:pt x="290275" y="290280"/>
                </a:lnTo>
                <a:lnTo>
                  <a:pt x="259345" y="322632"/>
                </a:lnTo>
                <a:lnTo>
                  <a:pt x="229886" y="356352"/>
                </a:lnTo>
                <a:lnTo>
                  <a:pt x="201952" y="391388"/>
                </a:lnTo>
                <a:lnTo>
                  <a:pt x="175595" y="427690"/>
                </a:lnTo>
                <a:lnTo>
                  <a:pt x="150865" y="465204"/>
                </a:lnTo>
                <a:lnTo>
                  <a:pt x="127815" y="503878"/>
                </a:lnTo>
                <a:lnTo>
                  <a:pt x="106498" y="543662"/>
                </a:lnTo>
                <a:lnTo>
                  <a:pt x="86964" y="584503"/>
                </a:lnTo>
                <a:lnTo>
                  <a:pt x="69266" y="626349"/>
                </a:lnTo>
                <a:lnTo>
                  <a:pt x="53455" y="669148"/>
                </a:lnTo>
                <a:lnTo>
                  <a:pt x="39585" y="712849"/>
                </a:lnTo>
                <a:lnTo>
                  <a:pt x="27706" y="757398"/>
                </a:lnTo>
                <a:lnTo>
                  <a:pt x="17870" y="802745"/>
                </a:lnTo>
                <a:lnTo>
                  <a:pt x="10129" y="848838"/>
                </a:lnTo>
                <a:lnTo>
                  <a:pt x="4536" y="895624"/>
                </a:lnTo>
                <a:lnTo>
                  <a:pt x="1142" y="943052"/>
                </a:lnTo>
                <a:lnTo>
                  <a:pt x="0" y="991069"/>
                </a:lnTo>
                <a:lnTo>
                  <a:pt x="1142" y="1039088"/>
                </a:lnTo>
                <a:lnTo>
                  <a:pt x="4536" y="1086517"/>
                </a:lnTo>
                <a:lnTo>
                  <a:pt x="10129" y="1133304"/>
                </a:lnTo>
                <a:lnTo>
                  <a:pt x="17870" y="1179397"/>
                </a:lnTo>
                <a:lnTo>
                  <a:pt x="27706" y="1224745"/>
                </a:lnTo>
                <a:lnTo>
                  <a:pt x="39585" y="1269295"/>
                </a:lnTo>
                <a:lnTo>
                  <a:pt x="53455" y="1312996"/>
                </a:lnTo>
                <a:lnTo>
                  <a:pt x="69266" y="1355795"/>
                </a:lnTo>
                <a:lnTo>
                  <a:pt x="86964" y="1397641"/>
                </a:lnTo>
                <a:lnTo>
                  <a:pt x="106498" y="1438482"/>
                </a:lnTo>
                <a:lnTo>
                  <a:pt x="127815" y="1478266"/>
                </a:lnTo>
                <a:lnTo>
                  <a:pt x="150865" y="1516941"/>
                </a:lnTo>
                <a:lnTo>
                  <a:pt x="175595" y="1554455"/>
                </a:lnTo>
                <a:lnTo>
                  <a:pt x="201952" y="1590756"/>
                </a:lnTo>
                <a:lnTo>
                  <a:pt x="229886" y="1625792"/>
                </a:lnTo>
                <a:lnTo>
                  <a:pt x="259345" y="1659512"/>
                </a:lnTo>
                <a:lnTo>
                  <a:pt x="290275" y="1691863"/>
                </a:lnTo>
                <a:lnTo>
                  <a:pt x="322627" y="1722794"/>
                </a:lnTo>
                <a:lnTo>
                  <a:pt x="356346" y="1752252"/>
                </a:lnTo>
                <a:lnTo>
                  <a:pt x="391383" y="1780186"/>
                </a:lnTo>
                <a:lnTo>
                  <a:pt x="427684" y="1806544"/>
                </a:lnTo>
                <a:lnTo>
                  <a:pt x="465198" y="1831274"/>
                </a:lnTo>
                <a:lnTo>
                  <a:pt x="503873" y="1854324"/>
                </a:lnTo>
                <a:lnTo>
                  <a:pt x="543657" y="1875641"/>
                </a:lnTo>
                <a:lnTo>
                  <a:pt x="584498" y="1895175"/>
                </a:lnTo>
                <a:lnTo>
                  <a:pt x="626344" y="1912873"/>
                </a:lnTo>
                <a:lnTo>
                  <a:pt x="669143" y="1928683"/>
                </a:lnTo>
                <a:lnTo>
                  <a:pt x="712844" y="1942554"/>
                </a:lnTo>
                <a:lnTo>
                  <a:pt x="757394" y="1954433"/>
                </a:lnTo>
                <a:lnTo>
                  <a:pt x="802742" y="1964269"/>
                </a:lnTo>
                <a:lnTo>
                  <a:pt x="848835" y="1972009"/>
                </a:lnTo>
                <a:lnTo>
                  <a:pt x="895622" y="1977603"/>
                </a:lnTo>
                <a:lnTo>
                  <a:pt x="943051" y="1980996"/>
                </a:lnTo>
                <a:lnTo>
                  <a:pt x="991069" y="1982139"/>
                </a:lnTo>
                <a:lnTo>
                  <a:pt x="1039088" y="1980996"/>
                </a:lnTo>
                <a:lnTo>
                  <a:pt x="1086517" y="1977603"/>
                </a:lnTo>
                <a:lnTo>
                  <a:pt x="1133304" y="1972009"/>
                </a:lnTo>
                <a:lnTo>
                  <a:pt x="1179397" y="1964269"/>
                </a:lnTo>
                <a:lnTo>
                  <a:pt x="1224745" y="1954433"/>
                </a:lnTo>
                <a:lnTo>
                  <a:pt x="1269295" y="1942554"/>
                </a:lnTo>
                <a:lnTo>
                  <a:pt x="1312996" y="1928683"/>
                </a:lnTo>
                <a:lnTo>
                  <a:pt x="1355795" y="1912873"/>
                </a:lnTo>
                <a:lnTo>
                  <a:pt x="1397641" y="1895175"/>
                </a:lnTo>
                <a:lnTo>
                  <a:pt x="1438482" y="1875641"/>
                </a:lnTo>
                <a:lnTo>
                  <a:pt x="1478266" y="1854324"/>
                </a:lnTo>
                <a:lnTo>
                  <a:pt x="1516941" y="1831274"/>
                </a:lnTo>
                <a:lnTo>
                  <a:pt x="1554455" y="1806544"/>
                </a:lnTo>
                <a:lnTo>
                  <a:pt x="1590756" y="1780186"/>
                </a:lnTo>
                <a:lnTo>
                  <a:pt x="1625792" y="1752252"/>
                </a:lnTo>
                <a:lnTo>
                  <a:pt x="1659512" y="1722794"/>
                </a:lnTo>
                <a:lnTo>
                  <a:pt x="1691863" y="1691863"/>
                </a:lnTo>
                <a:lnTo>
                  <a:pt x="1722794" y="1659512"/>
                </a:lnTo>
                <a:lnTo>
                  <a:pt x="1752252" y="1625792"/>
                </a:lnTo>
                <a:lnTo>
                  <a:pt x="1780186" y="1590756"/>
                </a:lnTo>
                <a:lnTo>
                  <a:pt x="1806544" y="1554455"/>
                </a:lnTo>
                <a:lnTo>
                  <a:pt x="1831274" y="1516941"/>
                </a:lnTo>
                <a:lnTo>
                  <a:pt x="1854324" y="1478266"/>
                </a:lnTo>
                <a:lnTo>
                  <a:pt x="1875641" y="1438482"/>
                </a:lnTo>
                <a:lnTo>
                  <a:pt x="1895175" y="1397641"/>
                </a:lnTo>
                <a:lnTo>
                  <a:pt x="1912873" y="1355795"/>
                </a:lnTo>
                <a:lnTo>
                  <a:pt x="1928683" y="1312996"/>
                </a:lnTo>
                <a:lnTo>
                  <a:pt x="1942554" y="1269295"/>
                </a:lnTo>
                <a:lnTo>
                  <a:pt x="1954433" y="1224745"/>
                </a:lnTo>
                <a:lnTo>
                  <a:pt x="1964269" y="1179397"/>
                </a:lnTo>
                <a:lnTo>
                  <a:pt x="1972009" y="1133304"/>
                </a:lnTo>
                <a:lnTo>
                  <a:pt x="1977603" y="1086517"/>
                </a:lnTo>
                <a:lnTo>
                  <a:pt x="1980996" y="1039088"/>
                </a:lnTo>
                <a:lnTo>
                  <a:pt x="1982139" y="991069"/>
                </a:lnTo>
                <a:lnTo>
                  <a:pt x="1980996" y="943052"/>
                </a:lnTo>
                <a:lnTo>
                  <a:pt x="1977603" y="895624"/>
                </a:lnTo>
                <a:lnTo>
                  <a:pt x="1972009" y="848838"/>
                </a:lnTo>
                <a:lnTo>
                  <a:pt x="1964269" y="802745"/>
                </a:lnTo>
                <a:lnTo>
                  <a:pt x="1954433" y="757398"/>
                </a:lnTo>
                <a:lnTo>
                  <a:pt x="1942554" y="712849"/>
                </a:lnTo>
                <a:lnTo>
                  <a:pt x="1928683" y="669148"/>
                </a:lnTo>
                <a:lnTo>
                  <a:pt x="1912873" y="626349"/>
                </a:lnTo>
                <a:lnTo>
                  <a:pt x="1895175" y="584503"/>
                </a:lnTo>
                <a:lnTo>
                  <a:pt x="1875641" y="543662"/>
                </a:lnTo>
                <a:lnTo>
                  <a:pt x="1854324" y="503878"/>
                </a:lnTo>
                <a:lnTo>
                  <a:pt x="1831274" y="465204"/>
                </a:lnTo>
                <a:lnTo>
                  <a:pt x="1806544" y="427690"/>
                </a:lnTo>
                <a:lnTo>
                  <a:pt x="1780186" y="391388"/>
                </a:lnTo>
                <a:lnTo>
                  <a:pt x="1752252" y="356352"/>
                </a:lnTo>
                <a:lnTo>
                  <a:pt x="1722794" y="322632"/>
                </a:lnTo>
                <a:lnTo>
                  <a:pt x="1691863" y="290280"/>
                </a:lnTo>
                <a:lnTo>
                  <a:pt x="1659512" y="259349"/>
                </a:lnTo>
                <a:lnTo>
                  <a:pt x="1625792" y="229891"/>
                </a:lnTo>
                <a:lnTo>
                  <a:pt x="1590756" y="201956"/>
                </a:lnTo>
                <a:lnTo>
                  <a:pt x="1554455" y="175598"/>
                </a:lnTo>
                <a:lnTo>
                  <a:pt x="1516941" y="150868"/>
                </a:lnTo>
                <a:lnTo>
                  <a:pt x="1478266" y="127818"/>
                </a:lnTo>
                <a:lnTo>
                  <a:pt x="1438482" y="106500"/>
                </a:lnTo>
                <a:lnTo>
                  <a:pt x="1397641" y="86966"/>
                </a:lnTo>
                <a:lnTo>
                  <a:pt x="1355795" y="69267"/>
                </a:lnTo>
                <a:lnTo>
                  <a:pt x="1312996" y="53457"/>
                </a:lnTo>
                <a:lnTo>
                  <a:pt x="1269295" y="39586"/>
                </a:lnTo>
                <a:lnTo>
                  <a:pt x="1224745" y="27706"/>
                </a:lnTo>
                <a:lnTo>
                  <a:pt x="1179397" y="17870"/>
                </a:lnTo>
                <a:lnTo>
                  <a:pt x="1133304" y="10130"/>
                </a:lnTo>
                <a:lnTo>
                  <a:pt x="1086517" y="4536"/>
                </a:lnTo>
                <a:lnTo>
                  <a:pt x="1039088" y="1142"/>
                </a:lnTo>
                <a:lnTo>
                  <a:pt x="991069" y="0"/>
                </a:lnTo>
                <a:close/>
              </a:path>
            </a:pathLst>
          </a:custGeom>
          <a:solidFill>
            <a:srgbClr val="E6E7E8"/>
          </a:solidFill>
        </p:spPr>
        <p:txBody>
          <a:bodyPr wrap="square" lIns="0" tIns="0" rIns="0" bIns="0" rtlCol="0"/>
          <a:lstStyle/>
          <a:p>
            <a:endParaRPr/>
          </a:p>
        </p:txBody>
      </p:sp>
      <p:sp>
        <p:nvSpPr>
          <p:cNvPr id="4" name="object 4"/>
          <p:cNvSpPr/>
          <p:nvPr/>
        </p:nvSpPr>
        <p:spPr>
          <a:xfrm>
            <a:off x="4034161" y="2249018"/>
            <a:ext cx="1982470" cy="1982470"/>
          </a:xfrm>
          <a:custGeom>
            <a:avLst/>
            <a:gdLst/>
            <a:ahLst/>
            <a:cxnLst/>
            <a:rect l="l" t="t" r="r" b="b"/>
            <a:pathLst>
              <a:path w="1982470" h="1982470">
                <a:moveTo>
                  <a:pt x="991069" y="0"/>
                </a:moveTo>
                <a:lnTo>
                  <a:pt x="943051" y="1142"/>
                </a:lnTo>
                <a:lnTo>
                  <a:pt x="895622" y="4536"/>
                </a:lnTo>
                <a:lnTo>
                  <a:pt x="848835" y="10130"/>
                </a:lnTo>
                <a:lnTo>
                  <a:pt x="802742" y="17870"/>
                </a:lnTo>
                <a:lnTo>
                  <a:pt x="757394" y="27706"/>
                </a:lnTo>
                <a:lnTo>
                  <a:pt x="712844" y="39586"/>
                </a:lnTo>
                <a:lnTo>
                  <a:pt x="669143" y="53457"/>
                </a:lnTo>
                <a:lnTo>
                  <a:pt x="626344" y="69267"/>
                </a:lnTo>
                <a:lnTo>
                  <a:pt x="584498" y="86966"/>
                </a:lnTo>
                <a:lnTo>
                  <a:pt x="543657" y="106500"/>
                </a:lnTo>
                <a:lnTo>
                  <a:pt x="503873" y="127818"/>
                </a:lnTo>
                <a:lnTo>
                  <a:pt x="465198" y="150868"/>
                </a:lnTo>
                <a:lnTo>
                  <a:pt x="427684" y="175598"/>
                </a:lnTo>
                <a:lnTo>
                  <a:pt x="391383" y="201956"/>
                </a:lnTo>
                <a:lnTo>
                  <a:pt x="356346" y="229891"/>
                </a:lnTo>
                <a:lnTo>
                  <a:pt x="322627" y="259349"/>
                </a:lnTo>
                <a:lnTo>
                  <a:pt x="290275" y="290280"/>
                </a:lnTo>
                <a:lnTo>
                  <a:pt x="259345" y="322632"/>
                </a:lnTo>
                <a:lnTo>
                  <a:pt x="229886" y="356352"/>
                </a:lnTo>
                <a:lnTo>
                  <a:pt x="201952" y="391388"/>
                </a:lnTo>
                <a:lnTo>
                  <a:pt x="175595" y="427690"/>
                </a:lnTo>
                <a:lnTo>
                  <a:pt x="150865" y="465204"/>
                </a:lnTo>
                <a:lnTo>
                  <a:pt x="127815" y="503878"/>
                </a:lnTo>
                <a:lnTo>
                  <a:pt x="106498" y="543662"/>
                </a:lnTo>
                <a:lnTo>
                  <a:pt x="86964" y="584503"/>
                </a:lnTo>
                <a:lnTo>
                  <a:pt x="69266" y="626349"/>
                </a:lnTo>
                <a:lnTo>
                  <a:pt x="53455" y="669148"/>
                </a:lnTo>
                <a:lnTo>
                  <a:pt x="39585" y="712849"/>
                </a:lnTo>
                <a:lnTo>
                  <a:pt x="27706" y="757398"/>
                </a:lnTo>
                <a:lnTo>
                  <a:pt x="17870" y="802745"/>
                </a:lnTo>
                <a:lnTo>
                  <a:pt x="10129" y="848838"/>
                </a:lnTo>
                <a:lnTo>
                  <a:pt x="4536" y="895624"/>
                </a:lnTo>
                <a:lnTo>
                  <a:pt x="1142" y="943052"/>
                </a:lnTo>
                <a:lnTo>
                  <a:pt x="0" y="991069"/>
                </a:lnTo>
                <a:lnTo>
                  <a:pt x="1142" y="1039088"/>
                </a:lnTo>
                <a:lnTo>
                  <a:pt x="4536" y="1086517"/>
                </a:lnTo>
                <a:lnTo>
                  <a:pt x="10129" y="1133304"/>
                </a:lnTo>
                <a:lnTo>
                  <a:pt x="17870" y="1179397"/>
                </a:lnTo>
                <a:lnTo>
                  <a:pt x="27706" y="1224745"/>
                </a:lnTo>
                <a:lnTo>
                  <a:pt x="39585" y="1269295"/>
                </a:lnTo>
                <a:lnTo>
                  <a:pt x="53455" y="1312996"/>
                </a:lnTo>
                <a:lnTo>
                  <a:pt x="69266" y="1355795"/>
                </a:lnTo>
                <a:lnTo>
                  <a:pt x="86964" y="1397641"/>
                </a:lnTo>
                <a:lnTo>
                  <a:pt x="106498" y="1438482"/>
                </a:lnTo>
                <a:lnTo>
                  <a:pt x="127815" y="1478266"/>
                </a:lnTo>
                <a:lnTo>
                  <a:pt x="150865" y="1516941"/>
                </a:lnTo>
                <a:lnTo>
                  <a:pt x="175595" y="1554455"/>
                </a:lnTo>
                <a:lnTo>
                  <a:pt x="201952" y="1590756"/>
                </a:lnTo>
                <a:lnTo>
                  <a:pt x="229886" y="1625792"/>
                </a:lnTo>
                <a:lnTo>
                  <a:pt x="259345" y="1659512"/>
                </a:lnTo>
                <a:lnTo>
                  <a:pt x="290275" y="1691863"/>
                </a:lnTo>
                <a:lnTo>
                  <a:pt x="322627" y="1722794"/>
                </a:lnTo>
                <a:lnTo>
                  <a:pt x="356346" y="1752252"/>
                </a:lnTo>
                <a:lnTo>
                  <a:pt x="391383" y="1780186"/>
                </a:lnTo>
                <a:lnTo>
                  <a:pt x="427684" y="1806544"/>
                </a:lnTo>
                <a:lnTo>
                  <a:pt x="465198" y="1831274"/>
                </a:lnTo>
                <a:lnTo>
                  <a:pt x="503873" y="1854324"/>
                </a:lnTo>
                <a:lnTo>
                  <a:pt x="543657" y="1875641"/>
                </a:lnTo>
                <a:lnTo>
                  <a:pt x="584498" y="1895175"/>
                </a:lnTo>
                <a:lnTo>
                  <a:pt x="626344" y="1912873"/>
                </a:lnTo>
                <a:lnTo>
                  <a:pt x="669143" y="1928683"/>
                </a:lnTo>
                <a:lnTo>
                  <a:pt x="712844" y="1942554"/>
                </a:lnTo>
                <a:lnTo>
                  <a:pt x="757394" y="1954433"/>
                </a:lnTo>
                <a:lnTo>
                  <a:pt x="802742" y="1964269"/>
                </a:lnTo>
                <a:lnTo>
                  <a:pt x="848835" y="1972009"/>
                </a:lnTo>
                <a:lnTo>
                  <a:pt x="895622" y="1977603"/>
                </a:lnTo>
                <a:lnTo>
                  <a:pt x="943051" y="1980996"/>
                </a:lnTo>
                <a:lnTo>
                  <a:pt x="991069" y="1982139"/>
                </a:lnTo>
                <a:lnTo>
                  <a:pt x="1039088" y="1980996"/>
                </a:lnTo>
                <a:lnTo>
                  <a:pt x="1086517" y="1977603"/>
                </a:lnTo>
                <a:lnTo>
                  <a:pt x="1133304" y="1972009"/>
                </a:lnTo>
                <a:lnTo>
                  <a:pt x="1179397" y="1964269"/>
                </a:lnTo>
                <a:lnTo>
                  <a:pt x="1224745" y="1954433"/>
                </a:lnTo>
                <a:lnTo>
                  <a:pt x="1269295" y="1942554"/>
                </a:lnTo>
                <a:lnTo>
                  <a:pt x="1312996" y="1928683"/>
                </a:lnTo>
                <a:lnTo>
                  <a:pt x="1355795" y="1912873"/>
                </a:lnTo>
                <a:lnTo>
                  <a:pt x="1397641" y="1895175"/>
                </a:lnTo>
                <a:lnTo>
                  <a:pt x="1438482" y="1875641"/>
                </a:lnTo>
                <a:lnTo>
                  <a:pt x="1478266" y="1854324"/>
                </a:lnTo>
                <a:lnTo>
                  <a:pt x="1516941" y="1831274"/>
                </a:lnTo>
                <a:lnTo>
                  <a:pt x="1554455" y="1806544"/>
                </a:lnTo>
                <a:lnTo>
                  <a:pt x="1590756" y="1780186"/>
                </a:lnTo>
                <a:lnTo>
                  <a:pt x="1625792" y="1752252"/>
                </a:lnTo>
                <a:lnTo>
                  <a:pt x="1659512" y="1722794"/>
                </a:lnTo>
                <a:lnTo>
                  <a:pt x="1691863" y="1691863"/>
                </a:lnTo>
                <a:lnTo>
                  <a:pt x="1722794" y="1659512"/>
                </a:lnTo>
                <a:lnTo>
                  <a:pt x="1752252" y="1625792"/>
                </a:lnTo>
                <a:lnTo>
                  <a:pt x="1780186" y="1590756"/>
                </a:lnTo>
                <a:lnTo>
                  <a:pt x="1806544" y="1554455"/>
                </a:lnTo>
                <a:lnTo>
                  <a:pt x="1831274" y="1516941"/>
                </a:lnTo>
                <a:lnTo>
                  <a:pt x="1854324" y="1478266"/>
                </a:lnTo>
                <a:lnTo>
                  <a:pt x="1875641" y="1438482"/>
                </a:lnTo>
                <a:lnTo>
                  <a:pt x="1895175" y="1397641"/>
                </a:lnTo>
                <a:lnTo>
                  <a:pt x="1912873" y="1355795"/>
                </a:lnTo>
                <a:lnTo>
                  <a:pt x="1928683" y="1312996"/>
                </a:lnTo>
                <a:lnTo>
                  <a:pt x="1942554" y="1269295"/>
                </a:lnTo>
                <a:lnTo>
                  <a:pt x="1954433" y="1224745"/>
                </a:lnTo>
                <a:lnTo>
                  <a:pt x="1964269" y="1179397"/>
                </a:lnTo>
                <a:lnTo>
                  <a:pt x="1972009" y="1133304"/>
                </a:lnTo>
                <a:lnTo>
                  <a:pt x="1977603" y="1086517"/>
                </a:lnTo>
                <a:lnTo>
                  <a:pt x="1980996" y="1039088"/>
                </a:lnTo>
                <a:lnTo>
                  <a:pt x="1982139" y="991069"/>
                </a:lnTo>
                <a:lnTo>
                  <a:pt x="1980996" y="943052"/>
                </a:lnTo>
                <a:lnTo>
                  <a:pt x="1977603" y="895624"/>
                </a:lnTo>
                <a:lnTo>
                  <a:pt x="1972009" y="848838"/>
                </a:lnTo>
                <a:lnTo>
                  <a:pt x="1964269" y="802745"/>
                </a:lnTo>
                <a:lnTo>
                  <a:pt x="1954433" y="757398"/>
                </a:lnTo>
                <a:lnTo>
                  <a:pt x="1942554" y="712849"/>
                </a:lnTo>
                <a:lnTo>
                  <a:pt x="1928683" y="669148"/>
                </a:lnTo>
                <a:lnTo>
                  <a:pt x="1912873" y="626349"/>
                </a:lnTo>
                <a:lnTo>
                  <a:pt x="1895175" y="584503"/>
                </a:lnTo>
                <a:lnTo>
                  <a:pt x="1875641" y="543662"/>
                </a:lnTo>
                <a:lnTo>
                  <a:pt x="1854324" y="503878"/>
                </a:lnTo>
                <a:lnTo>
                  <a:pt x="1831274" y="465204"/>
                </a:lnTo>
                <a:lnTo>
                  <a:pt x="1806544" y="427690"/>
                </a:lnTo>
                <a:lnTo>
                  <a:pt x="1780186" y="391388"/>
                </a:lnTo>
                <a:lnTo>
                  <a:pt x="1752252" y="356352"/>
                </a:lnTo>
                <a:lnTo>
                  <a:pt x="1722794" y="322632"/>
                </a:lnTo>
                <a:lnTo>
                  <a:pt x="1691863" y="290280"/>
                </a:lnTo>
                <a:lnTo>
                  <a:pt x="1659512" y="259349"/>
                </a:lnTo>
                <a:lnTo>
                  <a:pt x="1625792" y="229891"/>
                </a:lnTo>
                <a:lnTo>
                  <a:pt x="1590756" y="201956"/>
                </a:lnTo>
                <a:lnTo>
                  <a:pt x="1554455" y="175598"/>
                </a:lnTo>
                <a:lnTo>
                  <a:pt x="1516941" y="150868"/>
                </a:lnTo>
                <a:lnTo>
                  <a:pt x="1478266" y="127818"/>
                </a:lnTo>
                <a:lnTo>
                  <a:pt x="1438482" y="106500"/>
                </a:lnTo>
                <a:lnTo>
                  <a:pt x="1397641" y="86966"/>
                </a:lnTo>
                <a:lnTo>
                  <a:pt x="1355795" y="69267"/>
                </a:lnTo>
                <a:lnTo>
                  <a:pt x="1312996" y="53457"/>
                </a:lnTo>
                <a:lnTo>
                  <a:pt x="1269295" y="39586"/>
                </a:lnTo>
                <a:lnTo>
                  <a:pt x="1224745" y="27706"/>
                </a:lnTo>
                <a:lnTo>
                  <a:pt x="1179397" y="17870"/>
                </a:lnTo>
                <a:lnTo>
                  <a:pt x="1133304" y="10130"/>
                </a:lnTo>
                <a:lnTo>
                  <a:pt x="1086517" y="4536"/>
                </a:lnTo>
                <a:lnTo>
                  <a:pt x="1039088" y="1142"/>
                </a:lnTo>
                <a:lnTo>
                  <a:pt x="991069" y="0"/>
                </a:lnTo>
                <a:close/>
              </a:path>
            </a:pathLst>
          </a:custGeom>
          <a:solidFill>
            <a:srgbClr val="E6E7E8"/>
          </a:solidFill>
        </p:spPr>
        <p:txBody>
          <a:bodyPr wrap="square" lIns="0" tIns="0" rIns="0" bIns="0" rtlCol="0"/>
          <a:lstStyle/>
          <a:p>
            <a:endParaRPr/>
          </a:p>
        </p:txBody>
      </p:sp>
      <p:sp>
        <p:nvSpPr>
          <p:cNvPr id="5" name="object 5"/>
          <p:cNvSpPr/>
          <p:nvPr/>
        </p:nvSpPr>
        <p:spPr>
          <a:xfrm>
            <a:off x="1290225" y="2247059"/>
            <a:ext cx="1982470" cy="1982470"/>
          </a:xfrm>
          <a:custGeom>
            <a:avLst/>
            <a:gdLst/>
            <a:ahLst/>
            <a:cxnLst/>
            <a:rect l="l" t="t" r="r" b="b"/>
            <a:pathLst>
              <a:path w="1982470" h="1982470">
                <a:moveTo>
                  <a:pt x="991069" y="0"/>
                </a:moveTo>
                <a:lnTo>
                  <a:pt x="943051" y="1142"/>
                </a:lnTo>
                <a:lnTo>
                  <a:pt x="895622" y="4536"/>
                </a:lnTo>
                <a:lnTo>
                  <a:pt x="848835" y="10130"/>
                </a:lnTo>
                <a:lnTo>
                  <a:pt x="802742" y="17870"/>
                </a:lnTo>
                <a:lnTo>
                  <a:pt x="757394" y="27706"/>
                </a:lnTo>
                <a:lnTo>
                  <a:pt x="712844" y="39586"/>
                </a:lnTo>
                <a:lnTo>
                  <a:pt x="669143" y="53457"/>
                </a:lnTo>
                <a:lnTo>
                  <a:pt x="626344" y="69267"/>
                </a:lnTo>
                <a:lnTo>
                  <a:pt x="584498" y="86966"/>
                </a:lnTo>
                <a:lnTo>
                  <a:pt x="543657" y="106500"/>
                </a:lnTo>
                <a:lnTo>
                  <a:pt x="503873" y="127818"/>
                </a:lnTo>
                <a:lnTo>
                  <a:pt x="465198" y="150868"/>
                </a:lnTo>
                <a:lnTo>
                  <a:pt x="427684" y="175598"/>
                </a:lnTo>
                <a:lnTo>
                  <a:pt x="391383" y="201956"/>
                </a:lnTo>
                <a:lnTo>
                  <a:pt x="356346" y="229891"/>
                </a:lnTo>
                <a:lnTo>
                  <a:pt x="322627" y="259349"/>
                </a:lnTo>
                <a:lnTo>
                  <a:pt x="290275" y="290280"/>
                </a:lnTo>
                <a:lnTo>
                  <a:pt x="259345" y="322632"/>
                </a:lnTo>
                <a:lnTo>
                  <a:pt x="229886" y="356352"/>
                </a:lnTo>
                <a:lnTo>
                  <a:pt x="201952" y="391388"/>
                </a:lnTo>
                <a:lnTo>
                  <a:pt x="175595" y="427690"/>
                </a:lnTo>
                <a:lnTo>
                  <a:pt x="150865" y="465204"/>
                </a:lnTo>
                <a:lnTo>
                  <a:pt x="127815" y="503878"/>
                </a:lnTo>
                <a:lnTo>
                  <a:pt x="106498" y="543662"/>
                </a:lnTo>
                <a:lnTo>
                  <a:pt x="86964" y="584503"/>
                </a:lnTo>
                <a:lnTo>
                  <a:pt x="69266" y="626349"/>
                </a:lnTo>
                <a:lnTo>
                  <a:pt x="53455" y="669148"/>
                </a:lnTo>
                <a:lnTo>
                  <a:pt x="39585" y="712849"/>
                </a:lnTo>
                <a:lnTo>
                  <a:pt x="27706" y="757398"/>
                </a:lnTo>
                <a:lnTo>
                  <a:pt x="17870" y="802745"/>
                </a:lnTo>
                <a:lnTo>
                  <a:pt x="10129" y="848838"/>
                </a:lnTo>
                <a:lnTo>
                  <a:pt x="4536" y="895624"/>
                </a:lnTo>
                <a:lnTo>
                  <a:pt x="1142" y="943052"/>
                </a:lnTo>
                <a:lnTo>
                  <a:pt x="0" y="991069"/>
                </a:lnTo>
                <a:lnTo>
                  <a:pt x="1142" y="1039088"/>
                </a:lnTo>
                <a:lnTo>
                  <a:pt x="4536" y="1086517"/>
                </a:lnTo>
                <a:lnTo>
                  <a:pt x="10129" y="1133304"/>
                </a:lnTo>
                <a:lnTo>
                  <a:pt x="17870" y="1179397"/>
                </a:lnTo>
                <a:lnTo>
                  <a:pt x="27706" y="1224745"/>
                </a:lnTo>
                <a:lnTo>
                  <a:pt x="39585" y="1269295"/>
                </a:lnTo>
                <a:lnTo>
                  <a:pt x="53455" y="1312996"/>
                </a:lnTo>
                <a:lnTo>
                  <a:pt x="69266" y="1355795"/>
                </a:lnTo>
                <a:lnTo>
                  <a:pt x="86964" y="1397641"/>
                </a:lnTo>
                <a:lnTo>
                  <a:pt x="106498" y="1438482"/>
                </a:lnTo>
                <a:lnTo>
                  <a:pt x="127815" y="1478266"/>
                </a:lnTo>
                <a:lnTo>
                  <a:pt x="150865" y="1516941"/>
                </a:lnTo>
                <a:lnTo>
                  <a:pt x="175595" y="1554455"/>
                </a:lnTo>
                <a:lnTo>
                  <a:pt x="201952" y="1590756"/>
                </a:lnTo>
                <a:lnTo>
                  <a:pt x="229886" y="1625792"/>
                </a:lnTo>
                <a:lnTo>
                  <a:pt x="259345" y="1659512"/>
                </a:lnTo>
                <a:lnTo>
                  <a:pt x="290275" y="1691863"/>
                </a:lnTo>
                <a:lnTo>
                  <a:pt x="322627" y="1722794"/>
                </a:lnTo>
                <a:lnTo>
                  <a:pt x="356346" y="1752252"/>
                </a:lnTo>
                <a:lnTo>
                  <a:pt x="391383" y="1780186"/>
                </a:lnTo>
                <a:lnTo>
                  <a:pt x="427684" y="1806544"/>
                </a:lnTo>
                <a:lnTo>
                  <a:pt x="465198" y="1831274"/>
                </a:lnTo>
                <a:lnTo>
                  <a:pt x="503873" y="1854324"/>
                </a:lnTo>
                <a:lnTo>
                  <a:pt x="543657" y="1875641"/>
                </a:lnTo>
                <a:lnTo>
                  <a:pt x="584498" y="1895175"/>
                </a:lnTo>
                <a:lnTo>
                  <a:pt x="626344" y="1912873"/>
                </a:lnTo>
                <a:lnTo>
                  <a:pt x="669143" y="1928683"/>
                </a:lnTo>
                <a:lnTo>
                  <a:pt x="712844" y="1942554"/>
                </a:lnTo>
                <a:lnTo>
                  <a:pt x="757394" y="1954433"/>
                </a:lnTo>
                <a:lnTo>
                  <a:pt x="802742" y="1964269"/>
                </a:lnTo>
                <a:lnTo>
                  <a:pt x="848835" y="1972009"/>
                </a:lnTo>
                <a:lnTo>
                  <a:pt x="895622" y="1977603"/>
                </a:lnTo>
                <a:lnTo>
                  <a:pt x="943051" y="1980996"/>
                </a:lnTo>
                <a:lnTo>
                  <a:pt x="991069" y="1982139"/>
                </a:lnTo>
                <a:lnTo>
                  <a:pt x="1039088" y="1980996"/>
                </a:lnTo>
                <a:lnTo>
                  <a:pt x="1086517" y="1977603"/>
                </a:lnTo>
                <a:lnTo>
                  <a:pt x="1133304" y="1972009"/>
                </a:lnTo>
                <a:lnTo>
                  <a:pt x="1179397" y="1964269"/>
                </a:lnTo>
                <a:lnTo>
                  <a:pt x="1224745" y="1954433"/>
                </a:lnTo>
                <a:lnTo>
                  <a:pt x="1269295" y="1942554"/>
                </a:lnTo>
                <a:lnTo>
                  <a:pt x="1312996" y="1928683"/>
                </a:lnTo>
                <a:lnTo>
                  <a:pt x="1355795" y="1912873"/>
                </a:lnTo>
                <a:lnTo>
                  <a:pt x="1397641" y="1895175"/>
                </a:lnTo>
                <a:lnTo>
                  <a:pt x="1438482" y="1875641"/>
                </a:lnTo>
                <a:lnTo>
                  <a:pt x="1478266" y="1854324"/>
                </a:lnTo>
                <a:lnTo>
                  <a:pt x="1516941" y="1831274"/>
                </a:lnTo>
                <a:lnTo>
                  <a:pt x="1554455" y="1806544"/>
                </a:lnTo>
                <a:lnTo>
                  <a:pt x="1590756" y="1780186"/>
                </a:lnTo>
                <a:lnTo>
                  <a:pt x="1625792" y="1752252"/>
                </a:lnTo>
                <a:lnTo>
                  <a:pt x="1659512" y="1722794"/>
                </a:lnTo>
                <a:lnTo>
                  <a:pt x="1691863" y="1691863"/>
                </a:lnTo>
                <a:lnTo>
                  <a:pt x="1722794" y="1659512"/>
                </a:lnTo>
                <a:lnTo>
                  <a:pt x="1752252" y="1625792"/>
                </a:lnTo>
                <a:lnTo>
                  <a:pt x="1780186" y="1590756"/>
                </a:lnTo>
                <a:lnTo>
                  <a:pt x="1806544" y="1554455"/>
                </a:lnTo>
                <a:lnTo>
                  <a:pt x="1831274" y="1516941"/>
                </a:lnTo>
                <a:lnTo>
                  <a:pt x="1854324" y="1478266"/>
                </a:lnTo>
                <a:lnTo>
                  <a:pt x="1875641" y="1438482"/>
                </a:lnTo>
                <a:lnTo>
                  <a:pt x="1895175" y="1397641"/>
                </a:lnTo>
                <a:lnTo>
                  <a:pt x="1912873" y="1355795"/>
                </a:lnTo>
                <a:lnTo>
                  <a:pt x="1928683" y="1312996"/>
                </a:lnTo>
                <a:lnTo>
                  <a:pt x="1942554" y="1269295"/>
                </a:lnTo>
                <a:lnTo>
                  <a:pt x="1954433" y="1224745"/>
                </a:lnTo>
                <a:lnTo>
                  <a:pt x="1964269" y="1179397"/>
                </a:lnTo>
                <a:lnTo>
                  <a:pt x="1972009" y="1133304"/>
                </a:lnTo>
                <a:lnTo>
                  <a:pt x="1977603" y="1086517"/>
                </a:lnTo>
                <a:lnTo>
                  <a:pt x="1980996" y="1039088"/>
                </a:lnTo>
                <a:lnTo>
                  <a:pt x="1982139" y="991069"/>
                </a:lnTo>
                <a:lnTo>
                  <a:pt x="1980996" y="943052"/>
                </a:lnTo>
                <a:lnTo>
                  <a:pt x="1977603" y="895624"/>
                </a:lnTo>
                <a:lnTo>
                  <a:pt x="1972009" y="848838"/>
                </a:lnTo>
                <a:lnTo>
                  <a:pt x="1964269" y="802745"/>
                </a:lnTo>
                <a:lnTo>
                  <a:pt x="1954433" y="757398"/>
                </a:lnTo>
                <a:lnTo>
                  <a:pt x="1942554" y="712849"/>
                </a:lnTo>
                <a:lnTo>
                  <a:pt x="1928683" y="669148"/>
                </a:lnTo>
                <a:lnTo>
                  <a:pt x="1912873" y="626349"/>
                </a:lnTo>
                <a:lnTo>
                  <a:pt x="1895175" y="584503"/>
                </a:lnTo>
                <a:lnTo>
                  <a:pt x="1875641" y="543662"/>
                </a:lnTo>
                <a:lnTo>
                  <a:pt x="1854324" y="503878"/>
                </a:lnTo>
                <a:lnTo>
                  <a:pt x="1831274" y="465204"/>
                </a:lnTo>
                <a:lnTo>
                  <a:pt x="1806544" y="427690"/>
                </a:lnTo>
                <a:lnTo>
                  <a:pt x="1780186" y="391388"/>
                </a:lnTo>
                <a:lnTo>
                  <a:pt x="1752252" y="356352"/>
                </a:lnTo>
                <a:lnTo>
                  <a:pt x="1722794" y="322632"/>
                </a:lnTo>
                <a:lnTo>
                  <a:pt x="1691863" y="290280"/>
                </a:lnTo>
                <a:lnTo>
                  <a:pt x="1659512" y="259349"/>
                </a:lnTo>
                <a:lnTo>
                  <a:pt x="1625792" y="229891"/>
                </a:lnTo>
                <a:lnTo>
                  <a:pt x="1590756" y="201956"/>
                </a:lnTo>
                <a:lnTo>
                  <a:pt x="1554455" y="175598"/>
                </a:lnTo>
                <a:lnTo>
                  <a:pt x="1516941" y="150868"/>
                </a:lnTo>
                <a:lnTo>
                  <a:pt x="1478266" y="127818"/>
                </a:lnTo>
                <a:lnTo>
                  <a:pt x="1438482" y="106500"/>
                </a:lnTo>
                <a:lnTo>
                  <a:pt x="1397641" y="86966"/>
                </a:lnTo>
                <a:lnTo>
                  <a:pt x="1355795" y="69267"/>
                </a:lnTo>
                <a:lnTo>
                  <a:pt x="1312996" y="53457"/>
                </a:lnTo>
                <a:lnTo>
                  <a:pt x="1269295" y="39586"/>
                </a:lnTo>
                <a:lnTo>
                  <a:pt x="1224745" y="27706"/>
                </a:lnTo>
                <a:lnTo>
                  <a:pt x="1179397" y="17870"/>
                </a:lnTo>
                <a:lnTo>
                  <a:pt x="1133304" y="10130"/>
                </a:lnTo>
                <a:lnTo>
                  <a:pt x="1086517" y="4536"/>
                </a:lnTo>
                <a:lnTo>
                  <a:pt x="1039088" y="1142"/>
                </a:lnTo>
                <a:lnTo>
                  <a:pt x="991069" y="0"/>
                </a:lnTo>
                <a:close/>
              </a:path>
            </a:pathLst>
          </a:custGeom>
          <a:solidFill>
            <a:srgbClr val="E6E7E8"/>
          </a:solidFill>
        </p:spPr>
        <p:txBody>
          <a:bodyPr wrap="square" lIns="0" tIns="0" rIns="0" bIns="0" rtlCol="0"/>
          <a:lstStyle/>
          <a:p>
            <a:endParaRPr/>
          </a:p>
        </p:txBody>
      </p:sp>
      <p:sp>
        <p:nvSpPr>
          <p:cNvPr id="6" name="object 6"/>
          <p:cNvSpPr txBox="1">
            <a:spLocks noGrp="1"/>
          </p:cNvSpPr>
          <p:nvPr>
            <p:ph type="title"/>
          </p:nvPr>
        </p:nvSpPr>
        <p:spPr>
          <a:xfrm>
            <a:off x="1054099" y="1137284"/>
            <a:ext cx="4673585" cy="323165"/>
          </a:xfrm>
          <a:prstGeom prst="rect">
            <a:avLst/>
          </a:prstGeom>
        </p:spPr>
        <p:txBody>
          <a:bodyPr vert="horz" wrap="square" lIns="0" tIns="0" rIns="0" bIns="0" rtlCol="0">
            <a:spAutoFit/>
          </a:bodyPr>
          <a:lstStyle/>
          <a:p>
            <a:pPr marL="12700">
              <a:lnSpc>
                <a:spcPct val="100000"/>
              </a:lnSpc>
            </a:pPr>
            <a:r>
              <a:rPr lang="fr-CA" b="0" dirty="0">
                <a:latin typeface="Arial"/>
                <a:cs typeface="Arial"/>
              </a:rPr>
              <a:t>Contextes de la pensée conceptuelle</a:t>
            </a:r>
          </a:p>
        </p:txBody>
      </p:sp>
      <p:sp>
        <p:nvSpPr>
          <p:cNvPr id="7" name="object 7"/>
          <p:cNvSpPr txBox="1"/>
          <p:nvPr/>
        </p:nvSpPr>
        <p:spPr>
          <a:xfrm>
            <a:off x="1050766" y="4462145"/>
            <a:ext cx="2227104" cy="246221"/>
          </a:xfrm>
          <a:prstGeom prst="rect">
            <a:avLst/>
          </a:prstGeom>
        </p:spPr>
        <p:txBody>
          <a:bodyPr vert="horz" wrap="square" lIns="0" tIns="0" rIns="0" bIns="0" rtlCol="0">
            <a:spAutoFit/>
          </a:bodyPr>
          <a:lstStyle/>
          <a:p>
            <a:pPr marL="12700">
              <a:lnSpc>
                <a:spcPct val="100000"/>
              </a:lnSpc>
            </a:pPr>
            <a:r>
              <a:rPr lang="fr-CA" sz="1600" b="1" dirty="0" smtClean="0">
                <a:solidFill>
                  <a:srgbClr val="D3413F"/>
                </a:solidFill>
                <a:latin typeface="Arial"/>
                <a:cs typeface="Arial"/>
              </a:rPr>
              <a:t>Conception </a:t>
            </a:r>
            <a:r>
              <a:rPr lang="fr-CA" sz="1600" b="1" dirty="0">
                <a:solidFill>
                  <a:srgbClr val="D3413F"/>
                </a:solidFill>
                <a:latin typeface="Arial"/>
                <a:cs typeface="Arial"/>
              </a:rPr>
              <a:t>numérique</a:t>
            </a:r>
          </a:p>
        </p:txBody>
      </p:sp>
      <p:sp>
        <p:nvSpPr>
          <p:cNvPr id="8" name="object 8"/>
          <p:cNvSpPr txBox="1"/>
          <p:nvPr/>
        </p:nvSpPr>
        <p:spPr>
          <a:xfrm>
            <a:off x="838200" y="4883784"/>
            <a:ext cx="2669997" cy="1938992"/>
          </a:xfrm>
          <a:prstGeom prst="rect">
            <a:avLst/>
          </a:prstGeom>
        </p:spPr>
        <p:txBody>
          <a:bodyPr vert="horz" wrap="square" lIns="0" tIns="0" rIns="0" bIns="0" rtlCol="0">
            <a:spAutoFit/>
          </a:bodyPr>
          <a:lstStyle/>
          <a:p>
            <a:pPr marL="12700" marR="5080" algn="ctr">
              <a:lnSpc>
                <a:spcPct val="100000"/>
              </a:lnSpc>
            </a:pPr>
            <a:r>
              <a:rPr lang="fr-CA" sz="1400" dirty="0">
                <a:latin typeface="Arial"/>
                <a:cs typeface="Arial"/>
              </a:rPr>
              <a:t>Le numérique comprend l’expérience de l’utilisateur (EU)/l’interface utilisateur (IU). L’EU permet de garantir qu’un produit présente une logique pour l’utilisateur</a:t>
            </a:r>
            <a:r>
              <a:rPr lang="fr-CA" sz="1400" dirty="0" smtClean="0">
                <a:latin typeface="Arial"/>
                <a:cs typeface="Arial"/>
              </a:rPr>
              <a:t>, qu’il </a:t>
            </a:r>
            <a:r>
              <a:rPr lang="fr-CA" sz="1400" dirty="0">
                <a:latin typeface="Arial"/>
                <a:cs typeface="Arial"/>
              </a:rPr>
              <a:t>suit un chemin </a:t>
            </a:r>
            <a:r>
              <a:rPr lang="fr-CA" sz="1400" dirty="0" smtClean="0">
                <a:latin typeface="Arial"/>
                <a:cs typeface="Arial"/>
              </a:rPr>
              <a:t>clair, </a:t>
            </a:r>
            <a:r>
              <a:rPr lang="fr-CA" sz="1400" dirty="0">
                <a:latin typeface="Arial"/>
                <a:cs typeface="Arial"/>
              </a:rPr>
              <a:t>tandis que </a:t>
            </a:r>
            <a:r>
              <a:rPr lang="fr-CA" sz="1400" dirty="0" smtClean="0">
                <a:latin typeface="Arial"/>
                <a:cs typeface="Arial"/>
              </a:rPr>
              <a:t>l’IU </a:t>
            </a:r>
            <a:r>
              <a:rPr lang="fr-CA" sz="1400" dirty="0">
                <a:latin typeface="Arial"/>
                <a:cs typeface="Arial"/>
              </a:rPr>
              <a:t>communique visuellement chaque page avec efficacité</a:t>
            </a:r>
          </a:p>
        </p:txBody>
      </p:sp>
      <p:sp>
        <p:nvSpPr>
          <p:cNvPr id="9" name="object 9"/>
          <p:cNvSpPr txBox="1"/>
          <p:nvPr/>
        </p:nvSpPr>
        <p:spPr>
          <a:xfrm>
            <a:off x="4034161" y="4421632"/>
            <a:ext cx="2203528" cy="246221"/>
          </a:xfrm>
          <a:prstGeom prst="rect">
            <a:avLst/>
          </a:prstGeom>
        </p:spPr>
        <p:txBody>
          <a:bodyPr vert="horz" wrap="square" lIns="0" tIns="0" rIns="0" bIns="0" rtlCol="0">
            <a:spAutoFit/>
          </a:bodyPr>
          <a:lstStyle/>
          <a:p>
            <a:pPr marL="12700">
              <a:lnSpc>
                <a:spcPct val="100000"/>
              </a:lnSpc>
            </a:pPr>
            <a:r>
              <a:rPr lang="fr-CA" sz="1600" b="1" dirty="0">
                <a:solidFill>
                  <a:srgbClr val="D3413F"/>
                </a:solidFill>
                <a:latin typeface="Arial"/>
                <a:cs typeface="Arial"/>
              </a:rPr>
              <a:t>Conception du service</a:t>
            </a:r>
          </a:p>
        </p:txBody>
      </p:sp>
      <p:sp>
        <p:nvSpPr>
          <p:cNvPr id="10" name="object 10"/>
          <p:cNvSpPr txBox="1"/>
          <p:nvPr/>
        </p:nvSpPr>
        <p:spPr>
          <a:xfrm>
            <a:off x="3820879" y="4843271"/>
            <a:ext cx="2416810" cy="1508105"/>
          </a:xfrm>
          <a:prstGeom prst="rect">
            <a:avLst/>
          </a:prstGeom>
        </p:spPr>
        <p:txBody>
          <a:bodyPr vert="horz" wrap="square" lIns="0" tIns="0" rIns="0" bIns="0" rtlCol="0">
            <a:spAutoFit/>
          </a:bodyPr>
          <a:lstStyle/>
          <a:p>
            <a:pPr marL="12700" marR="5080" indent="-635" algn="ctr">
              <a:lnSpc>
                <a:spcPct val="100000"/>
              </a:lnSpc>
            </a:pPr>
            <a:r>
              <a:rPr lang="fr-CA" sz="1400" dirty="0" smtClean="0">
                <a:latin typeface="Arial"/>
                <a:cs typeface="Arial"/>
              </a:rPr>
              <a:t>Activité </a:t>
            </a:r>
            <a:r>
              <a:rPr lang="fr-CA" sz="1400" dirty="0">
                <a:latin typeface="Arial"/>
                <a:cs typeface="Arial"/>
              </a:rPr>
              <a:t>consistant à organiser les personnes, la communication et l’infrastructure en vue d’améliorer les relations entre les </a:t>
            </a:r>
            <a:r>
              <a:rPr lang="fr-CA" sz="1400" dirty="0" smtClean="0">
                <a:latin typeface="Arial"/>
                <a:cs typeface="Arial"/>
              </a:rPr>
              <a:t>fournisseurs de </a:t>
            </a:r>
            <a:r>
              <a:rPr lang="fr-CA" sz="1400" dirty="0">
                <a:latin typeface="Arial"/>
                <a:cs typeface="Arial"/>
              </a:rPr>
              <a:t>services et leurs clients.</a:t>
            </a:r>
          </a:p>
        </p:txBody>
      </p:sp>
      <p:sp>
        <p:nvSpPr>
          <p:cNvPr id="11" name="object 11"/>
          <p:cNvSpPr txBox="1"/>
          <p:nvPr/>
        </p:nvSpPr>
        <p:spPr>
          <a:xfrm>
            <a:off x="6693868" y="4414520"/>
            <a:ext cx="2907332" cy="246221"/>
          </a:xfrm>
          <a:prstGeom prst="rect">
            <a:avLst/>
          </a:prstGeom>
        </p:spPr>
        <p:txBody>
          <a:bodyPr vert="horz" wrap="square" lIns="0" tIns="0" rIns="0" bIns="0" rtlCol="0">
            <a:spAutoFit/>
          </a:bodyPr>
          <a:lstStyle/>
          <a:p>
            <a:pPr marL="12700">
              <a:lnSpc>
                <a:spcPct val="100000"/>
              </a:lnSpc>
            </a:pPr>
            <a:r>
              <a:rPr lang="fr-CA" sz="1600" b="1" dirty="0">
                <a:solidFill>
                  <a:srgbClr val="D3413F"/>
                </a:solidFill>
                <a:latin typeface="Arial"/>
                <a:cs typeface="Arial"/>
              </a:rPr>
              <a:t>Conception organisationnelle</a:t>
            </a:r>
          </a:p>
        </p:txBody>
      </p:sp>
      <p:sp>
        <p:nvSpPr>
          <p:cNvPr id="12" name="object 12"/>
          <p:cNvSpPr txBox="1"/>
          <p:nvPr/>
        </p:nvSpPr>
        <p:spPr>
          <a:xfrm>
            <a:off x="6779040" y="4753214"/>
            <a:ext cx="2473960" cy="1723549"/>
          </a:xfrm>
          <a:prstGeom prst="rect">
            <a:avLst/>
          </a:prstGeom>
        </p:spPr>
        <p:txBody>
          <a:bodyPr vert="horz" wrap="square" lIns="0" tIns="0" rIns="0" bIns="0" rtlCol="0">
            <a:spAutoFit/>
          </a:bodyPr>
          <a:lstStyle/>
          <a:p>
            <a:pPr marL="12700" marR="5080" algn="ctr">
              <a:lnSpc>
                <a:spcPct val="100000"/>
              </a:lnSpc>
            </a:pPr>
            <a:r>
              <a:rPr lang="fr-CA" sz="1400" dirty="0" smtClean="0">
                <a:latin typeface="Arial"/>
                <a:cs typeface="Arial"/>
              </a:rPr>
              <a:t>Activité </a:t>
            </a:r>
            <a:r>
              <a:rPr lang="fr-CA" sz="1400" dirty="0">
                <a:latin typeface="Arial"/>
                <a:cs typeface="Arial"/>
              </a:rPr>
              <a:t>consistant à mobiliser les personnes afin d’engendrer des changements transformationnels. Il peut s’agir de concevoir de nouveaux modèles d’affaires ou d’intégrer de nouvelles technologies.</a:t>
            </a:r>
          </a:p>
        </p:txBody>
      </p:sp>
      <p:sp>
        <p:nvSpPr>
          <p:cNvPr id="13" name="object 13"/>
          <p:cNvSpPr/>
          <p:nvPr/>
        </p:nvSpPr>
        <p:spPr>
          <a:xfrm>
            <a:off x="4336465" y="2667000"/>
            <a:ext cx="1391220" cy="1112520"/>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1796857" y="2778976"/>
            <a:ext cx="1156082" cy="1000543"/>
          </a:xfrm>
          <a:prstGeom prst="rect">
            <a:avLst/>
          </a:prstGeom>
          <a:blipFill>
            <a:blip r:embed="rId4" cstate="print"/>
            <a:stretch>
              <a:fillRect/>
            </a:stretch>
          </a:blipFill>
        </p:spPr>
        <p:txBody>
          <a:bodyPr wrap="square" lIns="0" tIns="0" rIns="0" bIns="0" rtlCol="0"/>
          <a:lstStyle/>
          <a:p>
            <a:endParaRPr/>
          </a:p>
        </p:txBody>
      </p:sp>
      <p:sp>
        <p:nvSpPr>
          <p:cNvPr id="15" name="object 15"/>
          <p:cNvSpPr/>
          <p:nvPr/>
        </p:nvSpPr>
        <p:spPr>
          <a:xfrm>
            <a:off x="6982384" y="2387720"/>
            <a:ext cx="1613896" cy="1391799"/>
          </a:xfrm>
          <a:prstGeom prst="rect">
            <a:avLst/>
          </a:prstGeom>
          <a:blipFill>
            <a:blip r:embed="rId5" cstate="print"/>
            <a:stretch>
              <a:fillRect/>
            </a:stretch>
          </a:blipFill>
        </p:spPr>
        <p:txBody>
          <a:bodyPr wrap="square" lIns="0" tIns="0" rIns="0" bIns="0" rtlCol="0"/>
          <a:lstStyle/>
          <a:p>
            <a:endParaRPr/>
          </a:p>
        </p:txBody>
      </p:sp>
      <p:sp>
        <p:nvSpPr>
          <p:cNvPr id="16" name="object 16"/>
          <p:cNvSpPr txBox="1"/>
          <p:nvPr/>
        </p:nvSpPr>
        <p:spPr>
          <a:xfrm>
            <a:off x="1050766" y="6963489"/>
            <a:ext cx="3978434" cy="123111"/>
          </a:xfrm>
          <a:prstGeom prst="rect">
            <a:avLst/>
          </a:prstGeom>
        </p:spPr>
        <p:txBody>
          <a:bodyPr vert="horz" wrap="square" lIns="0" tIns="0" rIns="0" bIns="0" rtlCol="0">
            <a:spAutoFit/>
          </a:bodyPr>
          <a:lstStyle/>
          <a:p>
            <a:pPr marL="12700">
              <a:lnSpc>
                <a:spcPct val="100000"/>
              </a:lnSpc>
            </a:pPr>
            <a:r>
              <a:rPr lang="fr-CA" sz="800" dirty="0">
                <a:solidFill>
                  <a:srgbClr val="58595B"/>
                </a:solidFill>
                <a:latin typeface="Arial"/>
                <a:cs typeface="Arial"/>
              </a:rPr>
              <a:t>Icônes créées par </a:t>
            </a:r>
            <a:r>
              <a:rPr lang="fr-CA" sz="800" dirty="0" err="1">
                <a:solidFill>
                  <a:srgbClr val="58595B"/>
                </a:solidFill>
                <a:latin typeface="Arial"/>
                <a:cs typeface="Arial"/>
              </a:rPr>
              <a:t>Tempa</a:t>
            </a:r>
            <a:r>
              <a:rPr lang="fr-CA" sz="800" dirty="0">
                <a:solidFill>
                  <a:srgbClr val="58595B"/>
                </a:solidFill>
                <a:latin typeface="Arial"/>
                <a:cs typeface="Arial"/>
              </a:rPr>
              <a:t>, </a:t>
            </a:r>
            <a:r>
              <a:rPr lang="fr-CA" sz="800" dirty="0" err="1">
                <a:solidFill>
                  <a:srgbClr val="58595B"/>
                </a:solidFill>
                <a:latin typeface="Arial"/>
                <a:cs typeface="Arial"/>
              </a:rPr>
              <a:t>Nawicon</a:t>
            </a:r>
            <a:r>
              <a:rPr lang="fr-CA" sz="800" dirty="0">
                <a:solidFill>
                  <a:srgbClr val="58595B"/>
                </a:solidFill>
                <a:latin typeface="Arial"/>
                <a:cs typeface="Arial"/>
              </a:rPr>
              <a:t>, Best Design </a:t>
            </a:r>
            <a:r>
              <a:rPr lang="fr-CA" sz="800" dirty="0" err="1">
                <a:solidFill>
                  <a:srgbClr val="58595B"/>
                </a:solidFill>
                <a:latin typeface="Arial"/>
                <a:cs typeface="Arial"/>
              </a:rPr>
              <a:t>Market</a:t>
            </a:r>
            <a:r>
              <a:rPr lang="fr-CA" sz="800" dirty="0">
                <a:solidFill>
                  <a:srgbClr val="58595B"/>
                </a:solidFill>
                <a:latin typeface="Arial"/>
                <a:cs typeface="Arial"/>
              </a:rPr>
              <a:t> à partir du Noun Project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54099" y="3270717"/>
            <a:ext cx="8318495" cy="646331"/>
          </a:xfrm>
          <a:prstGeom prst="rect">
            <a:avLst/>
          </a:prstGeom>
        </p:spPr>
        <p:txBody>
          <a:bodyPr vert="horz" wrap="square" lIns="0" tIns="0" rIns="0" bIns="0" rtlCol="0">
            <a:spAutoFit/>
          </a:bodyPr>
          <a:lstStyle/>
          <a:p>
            <a:pPr marL="279400" marR="5080">
              <a:lnSpc>
                <a:spcPct val="100000"/>
              </a:lnSpc>
            </a:pPr>
            <a:r>
              <a:rPr lang="fr-CA" dirty="0"/>
              <a:t>La conception </a:t>
            </a:r>
            <a:r>
              <a:rPr lang="fr-CA" dirty="0" smtClean="0"/>
              <a:t>des </a:t>
            </a:r>
            <a:r>
              <a:rPr lang="fr-CA" dirty="0"/>
              <a:t>services donne forme aux relations entre les personnes et les services </a:t>
            </a:r>
            <a:r>
              <a:rPr lang="fr-CA" dirty="0" smtClean="0"/>
              <a:t>et produits </a:t>
            </a:r>
            <a:r>
              <a:rPr lang="fr-CA" dirty="0"/>
              <a:t>qu’elles utilisent.</a:t>
            </a:r>
          </a:p>
        </p:txBody>
      </p:sp>
      <p:sp>
        <p:nvSpPr>
          <p:cNvPr id="3" name="object 3"/>
          <p:cNvSpPr txBox="1"/>
          <p:nvPr/>
        </p:nvSpPr>
        <p:spPr>
          <a:xfrm>
            <a:off x="1320800" y="4033301"/>
            <a:ext cx="1606550" cy="243840"/>
          </a:xfrm>
          <a:prstGeom prst="rect">
            <a:avLst/>
          </a:prstGeom>
        </p:spPr>
        <p:txBody>
          <a:bodyPr vert="horz" wrap="square" lIns="0" tIns="0" rIns="0" bIns="0" rtlCol="0">
            <a:spAutoFit/>
          </a:bodyPr>
          <a:lstStyle/>
          <a:p>
            <a:pPr marL="12700">
              <a:lnSpc>
                <a:spcPct val="100000"/>
              </a:lnSpc>
            </a:pPr>
            <a:r>
              <a:rPr lang="fr-CA" sz="1600" i="1" dirty="0">
                <a:latin typeface="Times New Roman"/>
                <a:cs typeface="Times New Roman"/>
              </a:rPr>
              <a:t>– Nancy </a:t>
            </a:r>
            <a:r>
              <a:rPr lang="fr-CA" sz="1600" i="1" dirty="0" err="1">
                <a:latin typeface="Times New Roman"/>
                <a:cs typeface="Times New Roman"/>
              </a:rPr>
              <a:t>Birkhölzer</a:t>
            </a:r>
            <a:endParaRPr lang="fr-CA" sz="1600" i="1" dirty="0">
              <a:latin typeface="Times New Roman"/>
              <a:cs typeface="Times New Roman"/>
            </a:endParaRPr>
          </a:p>
        </p:txBody>
      </p:sp>
      <p:sp>
        <p:nvSpPr>
          <p:cNvPr id="4" name="object 4"/>
          <p:cNvSpPr/>
          <p:nvPr/>
        </p:nvSpPr>
        <p:spPr>
          <a:xfrm>
            <a:off x="1079500" y="3332896"/>
            <a:ext cx="0" cy="955040"/>
          </a:xfrm>
          <a:custGeom>
            <a:avLst/>
            <a:gdLst/>
            <a:ahLst/>
            <a:cxnLst/>
            <a:rect l="l" t="t" r="r" b="b"/>
            <a:pathLst>
              <a:path h="955039">
                <a:moveTo>
                  <a:pt x="0" y="0"/>
                </a:moveTo>
                <a:lnTo>
                  <a:pt x="0" y="954938"/>
                </a:lnTo>
              </a:path>
            </a:pathLst>
          </a:custGeom>
          <a:ln w="25400">
            <a:solidFill>
              <a:srgbClr val="EF4134"/>
            </a:solidFill>
          </a:ln>
        </p:spPr>
        <p:txBody>
          <a:bodyPr wrap="square" lIns="0" tIns="0" rIns="0" bIns="0" rtlCol="0"/>
          <a:lstStyle/>
          <a:p>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286000" y="1803857"/>
            <a:ext cx="5651499" cy="4358102"/>
          </a:xfrm>
          <a:prstGeom prst="rect">
            <a:avLst/>
          </a:prstGeom>
          <a:blipFill>
            <a:blip r:embed="rId3" cstate="print"/>
            <a:stretch>
              <a:fillRect/>
            </a:stretch>
          </a:blipFill>
        </p:spPr>
        <p:txBody>
          <a:bodyPr wrap="square" lIns="0" tIns="0" rIns="0" bIns="0" rtlCol="0"/>
          <a:lstStyle/>
          <a:p>
            <a:endParaRPr/>
          </a:p>
        </p:txBody>
      </p:sp>
      <p:sp>
        <p:nvSpPr>
          <p:cNvPr id="3" name="object 3"/>
          <p:cNvSpPr txBox="1"/>
          <p:nvPr/>
        </p:nvSpPr>
        <p:spPr>
          <a:xfrm>
            <a:off x="1018539" y="6871969"/>
            <a:ext cx="6942455" cy="307777"/>
          </a:xfrm>
          <a:prstGeom prst="rect">
            <a:avLst/>
          </a:prstGeom>
        </p:spPr>
        <p:txBody>
          <a:bodyPr vert="horz" wrap="square" lIns="0" tIns="0" rIns="0" bIns="0" rtlCol="0">
            <a:spAutoFit/>
          </a:bodyPr>
          <a:lstStyle/>
          <a:p>
            <a:pPr marL="12700">
              <a:lnSpc>
                <a:spcPct val="100000"/>
              </a:lnSpc>
            </a:pPr>
            <a:r>
              <a:rPr lang="fr-CA" sz="1000" dirty="0">
                <a:latin typeface="Arial"/>
                <a:cs typeface="Arial"/>
              </a:rPr>
              <a:t>Figure : Concevoir pour les services publics. Consultée à l’adresse suivante : https://media.nesta.org.uk/documents/nesta_ideo_guide_jan2017.pdf</a:t>
            </a:r>
          </a:p>
        </p:txBody>
      </p:sp>
      <p:sp>
        <p:nvSpPr>
          <p:cNvPr id="4" name="object 4"/>
          <p:cNvSpPr txBox="1">
            <a:spLocks noGrp="1"/>
          </p:cNvSpPr>
          <p:nvPr>
            <p:ph type="title"/>
          </p:nvPr>
        </p:nvSpPr>
        <p:spPr>
          <a:xfrm>
            <a:off x="1054100" y="1089025"/>
            <a:ext cx="8470900" cy="646331"/>
          </a:xfrm>
          <a:prstGeom prst="rect">
            <a:avLst/>
          </a:prstGeom>
        </p:spPr>
        <p:txBody>
          <a:bodyPr vert="horz" wrap="square" lIns="0" tIns="0" rIns="0" bIns="0" rtlCol="0">
            <a:spAutoFit/>
          </a:bodyPr>
          <a:lstStyle/>
          <a:p>
            <a:pPr marL="12700">
              <a:lnSpc>
                <a:spcPct val="100000"/>
              </a:lnSpc>
            </a:pPr>
            <a:r>
              <a:rPr lang="fr-CA" b="0" dirty="0">
                <a:latin typeface="Arial"/>
                <a:cs typeface="Arial"/>
              </a:rPr>
              <a:t>Pourquoi une pensée conceptuelle en matière de </a:t>
            </a:r>
            <a:r>
              <a:rPr lang="fr-CA" i="1" dirty="0">
                <a:latin typeface="Arial"/>
                <a:cs typeface="Arial"/>
              </a:rPr>
              <a:t>services </a:t>
            </a:r>
            <a:r>
              <a:rPr lang="fr-CA" b="0" dirty="0">
                <a:latin typeface="Arial"/>
                <a:cs typeface="Arial"/>
              </a:rPr>
              <a:t>au gouvernement?</a:t>
            </a:r>
          </a:p>
        </p:txBody>
      </p:sp>
      <p:sp>
        <p:nvSpPr>
          <p:cNvPr id="5" name="object 5"/>
          <p:cNvSpPr/>
          <p:nvPr/>
        </p:nvSpPr>
        <p:spPr>
          <a:xfrm>
            <a:off x="1066800" y="1038860"/>
            <a:ext cx="701040" cy="0"/>
          </a:xfrm>
          <a:custGeom>
            <a:avLst/>
            <a:gdLst/>
            <a:ahLst/>
            <a:cxnLst/>
            <a:rect l="l" t="t" r="r" b="b"/>
            <a:pathLst>
              <a:path w="701039">
                <a:moveTo>
                  <a:pt x="0" y="0"/>
                </a:moveTo>
                <a:lnTo>
                  <a:pt x="701040" y="0"/>
                </a:lnTo>
              </a:path>
            </a:pathLst>
          </a:custGeom>
          <a:ln w="25400">
            <a:solidFill>
              <a:srgbClr val="EF4134"/>
            </a:solidFill>
          </a:ln>
        </p:spPr>
        <p:txBody>
          <a:bodyPr wrap="square" lIns="0" tIns="0" rIns="0" bIns="0" rtlCol="0"/>
          <a:lstStyle/>
          <a:p>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54100" y="3284726"/>
            <a:ext cx="7939405" cy="1231106"/>
          </a:xfrm>
          <a:prstGeom prst="rect">
            <a:avLst/>
          </a:prstGeom>
        </p:spPr>
        <p:txBody>
          <a:bodyPr vert="horz" wrap="square" lIns="0" tIns="0" rIns="0" bIns="0" rtlCol="0">
            <a:spAutoFit/>
          </a:bodyPr>
          <a:lstStyle/>
          <a:p>
            <a:pPr marL="12700" marR="5080" algn="just">
              <a:lnSpc>
                <a:spcPts val="2400"/>
              </a:lnSpc>
            </a:pPr>
            <a:r>
              <a:rPr lang="fr-CA" dirty="0"/>
              <a:t>« Concevez toujours une chose en la </a:t>
            </a:r>
            <a:r>
              <a:rPr lang="fr-CA" dirty="0" smtClean="0"/>
              <a:t>plaçant </a:t>
            </a:r>
            <a:r>
              <a:rPr lang="fr-CA" dirty="0"/>
              <a:t>dans le niveau de contexte supérieur – une chaise dans une pièce, une pièce dans une maison, une maison dans un environnement, un environnement dans un plan de ville. »</a:t>
            </a:r>
          </a:p>
        </p:txBody>
      </p:sp>
      <p:sp>
        <p:nvSpPr>
          <p:cNvPr id="3" name="object 3"/>
          <p:cNvSpPr txBox="1"/>
          <p:nvPr/>
        </p:nvSpPr>
        <p:spPr>
          <a:xfrm>
            <a:off x="1054100" y="4556760"/>
            <a:ext cx="1346200" cy="243840"/>
          </a:xfrm>
          <a:prstGeom prst="rect">
            <a:avLst/>
          </a:prstGeom>
        </p:spPr>
        <p:txBody>
          <a:bodyPr vert="horz" wrap="square" lIns="0" tIns="0" rIns="0" bIns="0" rtlCol="0">
            <a:spAutoFit/>
          </a:bodyPr>
          <a:lstStyle/>
          <a:p>
            <a:pPr marL="12700">
              <a:lnSpc>
                <a:spcPct val="100000"/>
              </a:lnSpc>
            </a:pPr>
            <a:r>
              <a:rPr lang="fr-CA" sz="1600" i="1" dirty="0">
                <a:latin typeface="Times New Roman"/>
                <a:cs typeface="Times New Roman"/>
              </a:rPr>
              <a:t>– Eliel Saarinen</a:t>
            </a:r>
          </a:p>
        </p:txBody>
      </p:sp>
      <p:sp>
        <p:nvSpPr>
          <p:cNvPr id="4" name="object 4"/>
          <p:cNvSpPr/>
          <p:nvPr/>
        </p:nvSpPr>
        <p:spPr>
          <a:xfrm>
            <a:off x="927100" y="3328541"/>
            <a:ext cx="0" cy="1243965"/>
          </a:xfrm>
          <a:custGeom>
            <a:avLst/>
            <a:gdLst/>
            <a:ahLst/>
            <a:cxnLst/>
            <a:rect l="l" t="t" r="r" b="b"/>
            <a:pathLst>
              <a:path h="1243964">
                <a:moveTo>
                  <a:pt x="0" y="0"/>
                </a:moveTo>
                <a:lnTo>
                  <a:pt x="0" y="1243457"/>
                </a:lnTo>
              </a:path>
            </a:pathLst>
          </a:custGeom>
          <a:ln w="25400">
            <a:solidFill>
              <a:srgbClr val="EF4134"/>
            </a:solidFill>
          </a:ln>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66800" y="1041400"/>
            <a:ext cx="701040" cy="25400"/>
          </a:xfrm>
          <a:custGeom>
            <a:avLst/>
            <a:gdLst/>
            <a:ahLst/>
            <a:cxnLst/>
            <a:rect l="l" t="t" r="r" b="b"/>
            <a:pathLst>
              <a:path w="701039" h="25400">
                <a:moveTo>
                  <a:pt x="0" y="25400"/>
                </a:moveTo>
                <a:lnTo>
                  <a:pt x="701040" y="25400"/>
                </a:lnTo>
                <a:lnTo>
                  <a:pt x="701040" y="0"/>
                </a:lnTo>
                <a:lnTo>
                  <a:pt x="0" y="0"/>
                </a:lnTo>
                <a:lnTo>
                  <a:pt x="0" y="25400"/>
                </a:lnTo>
                <a:close/>
              </a:path>
            </a:pathLst>
          </a:custGeom>
          <a:solidFill>
            <a:srgbClr val="EF4134"/>
          </a:solidFill>
        </p:spPr>
        <p:txBody>
          <a:bodyPr wrap="square" lIns="0" tIns="0" rIns="0" bIns="0" rtlCol="0"/>
          <a:lstStyle/>
          <a:p>
            <a:endParaRPr/>
          </a:p>
        </p:txBody>
      </p:sp>
      <p:sp>
        <p:nvSpPr>
          <p:cNvPr id="3" name="object 3"/>
          <p:cNvSpPr txBox="1">
            <a:spLocks noGrp="1"/>
          </p:cNvSpPr>
          <p:nvPr>
            <p:ph type="title"/>
          </p:nvPr>
        </p:nvSpPr>
        <p:spPr>
          <a:xfrm>
            <a:off x="1054100" y="1127125"/>
            <a:ext cx="3975100" cy="323165"/>
          </a:xfrm>
          <a:prstGeom prst="rect">
            <a:avLst/>
          </a:prstGeom>
        </p:spPr>
        <p:txBody>
          <a:bodyPr vert="horz" wrap="square" lIns="0" tIns="0" rIns="0" bIns="0" rtlCol="0">
            <a:spAutoFit/>
          </a:bodyPr>
          <a:lstStyle/>
          <a:p>
            <a:pPr marL="12700">
              <a:lnSpc>
                <a:spcPct val="100000"/>
              </a:lnSpc>
            </a:pPr>
            <a:r>
              <a:rPr lang="fr-CA" b="0" dirty="0">
                <a:latin typeface="Arial"/>
                <a:cs typeface="Arial"/>
              </a:rPr>
              <a:t>Bonjour, je m’appelle </a:t>
            </a:r>
            <a:r>
              <a:rPr lang="fr-CA" b="0" dirty="0" err="1">
                <a:latin typeface="Arial"/>
                <a:cs typeface="Arial"/>
              </a:rPr>
              <a:t>Nourhan</a:t>
            </a:r>
            <a:r>
              <a:rPr lang="fr-CA" b="0" dirty="0">
                <a:latin typeface="Arial"/>
                <a:cs typeface="Arial"/>
              </a:rPr>
              <a:t>.</a:t>
            </a:r>
          </a:p>
        </p:txBody>
      </p:sp>
      <p:sp>
        <p:nvSpPr>
          <p:cNvPr id="4" name="object 4"/>
          <p:cNvSpPr/>
          <p:nvPr/>
        </p:nvSpPr>
        <p:spPr>
          <a:xfrm>
            <a:off x="1066800" y="2357120"/>
            <a:ext cx="3810000" cy="381000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066800" y="1035050"/>
            <a:ext cx="701040" cy="25400"/>
          </a:xfrm>
          <a:custGeom>
            <a:avLst/>
            <a:gdLst/>
            <a:ahLst/>
            <a:cxnLst/>
            <a:rect l="l" t="t" r="r" b="b"/>
            <a:pathLst>
              <a:path w="701039" h="25400">
                <a:moveTo>
                  <a:pt x="0" y="25400"/>
                </a:moveTo>
                <a:lnTo>
                  <a:pt x="701040" y="25400"/>
                </a:lnTo>
                <a:lnTo>
                  <a:pt x="701040" y="0"/>
                </a:lnTo>
                <a:lnTo>
                  <a:pt x="0" y="0"/>
                </a:lnTo>
                <a:lnTo>
                  <a:pt x="0" y="25400"/>
                </a:lnTo>
                <a:close/>
              </a:path>
            </a:pathLst>
          </a:custGeom>
          <a:solidFill>
            <a:srgbClr val="EF4134"/>
          </a:solidFill>
        </p:spPr>
        <p:txBody>
          <a:bodyPr wrap="square" lIns="0" tIns="0" rIns="0" bIns="0" rtlCol="0"/>
          <a:lstStyle/>
          <a:p>
            <a:endParaRPr/>
          </a:p>
        </p:txBody>
      </p:sp>
      <p:sp>
        <p:nvSpPr>
          <p:cNvPr id="6" name="object 6"/>
          <p:cNvSpPr txBox="1"/>
          <p:nvPr/>
        </p:nvSpPr>
        <p:spPr>
          <a:xfrm>
            <a:off x="5168900" y="2338070"/>
            <a:ext cx="3746500" cy="1515800"/>
          </a:xfrm>
          <a:prstGeom prst="rect">
            <a:avLst/>
          </a:prstGeom>
        </p:spPr>
        <p:txBody>
          <a:bodyPr vert="horz" wrap="square" lIns="0" tIns="0" rIns="0" bIns="0" rtlCol="0">
            <a:spAutoFit/>
          </a:bodyPr>
          <a:lstStyle/>
          <a:p>
            <a:pPr marL="12700">
              <a:lnSpc>
                <a:spcPct val="100000"/>
              </a:lnSpc>
            </a:pPr>
            <a:r>
              <a:rPr lang="fr-CA" sz="1400" b="1" dirty="0">
                <a:solidFill>
                  <a:srgbClr val="D3413F"/>
                </a:solidFill>
                <a:latin typeface="Arial"/>
                <a:cs typeface="Arial"/>
              </a:rPr>
              <a:t>Conseillère en conception</a:t>
            </a:r>
          </a:p>
          <a:p>
            <a:pPr marL="12700">
              <a:lnSpc>
                <a:spcPct val="100000"/>
              </a:lnSpc>
            </a:pPr>
            <a:r>
              <a:rPr lang="fr-CA" sz="1400" dirty="0">
                <a:latin typeface="Arial"/>
                <a:cs typeface="Arial"/>
              </a:rPr>
              <a:t>Centre pour des services inclusifs pour les deux sexes</a:t>
            </a:r>
          </a:p>
          <a:p>
            <a:pPr marL="12700">
              <a:lnSpc>
                <a:spcPct val="100000"/>
              </a:lnSpc>
            </a:pPr>
            <a:r>
              <a:rPr lang="fr-CA" sz="1400" i="1" dirty="0">
                <a:latin typeface="Arial"/>
                <a:cs typeface="Arial"/>
              </a:rPr>
              <a:t>Secrétariat du Conseil du trésor du Canada</a:t>
            </a:r>
          </a:p>
          <a:p>
            <a:pPr>
              <a:lnSpc>
                <a:spcPct val="100000"/>
              </a:lnSpc>
              <a:spcBef>
                <a:spcPts val="10"/>
              </a:spcBef>
            </a:pPr>
            <a:endParaRPr lang="fr-CA" sz="1450" dirty="0">
              <a:latin typeface="Times New Roman"/>
              <a:cs typeface="Times New Roman"/>
            </a:endParaRPr>
          </a:p>
          <a:p>
            <a:pPr marL="12700">
              <a:lnSpc>
                <a:spcPct val="100000"/>
              </a:lnSpc>
            </a:pPr>
            <a:r>
              <a:rPr lang="fr-CA" sz="1400" dirty="0">
                <a:latin typeface="Arial"/>
                <a:cs typeface="Arial"/>
              </a:rPr>
              <a:t>Membre de l’Académie du numérique</a:t>
            </a:r>
          </a:p>
          <a:p>
            <a:pPr marL="12700">
              <a:lnSpc>
                <a:spcPct val="100000"/>
              </a:lnSpc>
            </a:pPr>
            <a:r>
              <a:rPr lang="fr-CA" sz="1400" i="1" dirty="0">
                <a:latin typeface="Arial"/>
                <a:cs typeface="Arial"/>
              </a:rPr>
              <a:t>École de la fonction publique du Canada</a:t>
            </a:r>
          </a:p>
        </p:txBody>
      </p:sp>
      <p:sp>
        <p:nvSpPr>
          <p:cNvPr id="7" name="object 7"/>
          <p:cNvSpPr txBox="1"/>
          <p:nvPr/>
        </p:nvSpPr>
        <p:spPr>
          <a:xfrm>
            <a:off x="5168900" y="5087620"/>
            <a:ext cx="2984500" cy="369332"/>
          </a:xfrm>
          <a:prstGeom prst="rect">
            <a:avLst/>
          </a:prstGeom>
        </p:spPr>
        <p:txBody>
          <a:bodyPr vert="horz" wrap="square" lIns="0" tIns="0" rIns="0" bIns="0" rtlCol="0">
            <a:spAutoFit/>
          </a:bodyPr>
          <a:lstStyle/>
          <a:p>
            <a:pPr marL="12700">
              <a:lnSpc>
                <a:spcPct val="100000"/>
              </a:lnSpc>
            </a:pPr>
            <a:r>
              <a:rPr lang="fr-CA" sz="1200" b="1" dirty="0">
                <a:solidFill>
                  <a:srgbClr val="D3413F"/>
                </a:solidFill>
                <a:latin typeface="Arial"/>
                <a:cs typeface="Arial"/>
              </a:rPr>
              <a:t>Courriel : </a:t>
            </a:r>
            <a:r>
              <a:rPr lang="fr-CA" sz="1200" dirty="0">
                <a:latin typeface="Arial"/>
                <a:cs typeface="Arial"/>
                <a:hlinkClick r:id="rId4"/>
              </a:rPr>
              <a:t>nourhan.hegazy@tbs-sct.gc.ca</a:t>
            </a:r>
          </a:p>
          <a:p>
            <a:pPr marL="12700">
              <a:lnSpc>
                <a:spcPct val="100000"/>
              </a:lnSpc>
            </a:pPr>
            <a:r>
              <a:rPr lang="fr-CA" sz="1200" b="1" dirty="0" smtClean="0">
                <a:solidFill>
                  <a:srgbClr val="D3413F"/>
                </a:solidFill>
                <a:latin typeface="Arial"/>
                <a:cs typeface="Arial"/>
              </a:rPr>
              <a:t>Twitter</a:t>
            </a:r>
            <a:r>
              <a:rPr lang="fr-CA" sz="1200" b="1" dirty="0">
                <a:solidFill>
                  <a:srgbClr val="D3413F"/>
                </a:solidFill>
                <a:latin typeface="Arial"/>
                <a:cs typeface="Arial"/>
              </a:rPr>
              <a:t> : </a:t>
            </a:r>
            <a:r>
              <a:rPr lang="fr-CA" sz="1200" dirty="0">
                <a:latin typeface="Arial"/>
                <a:cs typeface="Arial"/>
              </a:rPr>
              <a:t>@</a:t>
            </a:r>
            <a:r>
              <a:rPr lang="fr-CA" sz="1200" dirty="0" err="1">
                <a:latin typeface="Arial"/>
                <a:cs typeface="Arial"/>
              </a:rPr>
              <a:t>moonbeamwords</a:t>
            </a:r>
            <a:endParaRPr lang="fr-CA" sz="1200" dirty="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66800" y="1079500"/>
            <a:ext cx="701040" cy="0"/>
          </a:xfrm>
          <a:custGeom>
            <a:avLst/>
            <a:gdLst/>
            <a:ahLst/>
            <a:cxnLst/>
            <a:rect l="l" t="t" r="r" b="b"/>
            <a:pathLst>
              <a:path w="701039">
                <a:moveTo>
                  <a:pt x="0" y="0"/>
                </a:moveTo>
                <a:lnTo>
                  <a:pt x="701040" y="0"/>
                </a:lnTo>
              </a:path>
            </a:pathLst>
          </a:custGeom>
          <a:ln w="25400">
            <a:solidFill>
              <a:srgbClr val="EF4134"/>
            </a:solidFill>
          </a:ln>
        </p:spPr>
        <p:txBody>
          <a:bodyPr wrap="square" lIns="0" tIns="0" rIns="0" bIns="0" rtlCol="0"/>
          <a:lstStyle/>
          <a:p>
            <a:endParaRPr/>
          </a:p>
        </p:txBody>
      </p:sp>
      <p:sp>
        <p:nvSpPr>
          <p:cNvPr id="3" name="object 3"/>
          <p:cNvSpPr txBox="1">
            <a:spLocks noGrp="1"/>
          </p:cNvSpPr>
          <p:nvPr>
            <p:ph type="title"/>
          </p:nvPr>
        </p:nvSpPr>
        <p:spPr>
          <a:xfrm>
            <a:off x="1054100" y="1152525"/>
            <a:ext cx="5761355" cy="646331"/>
          </a:xfrm>
          <a:prstGeom prst="rect">
            <a:avLst/>
          </a:prstGeom>
        </p:spPr>
        <p:txBody>
          <a:bodyPr vert="horz" wrap="square" lIns="0" tIns="0" rIns="0" bIns="0" rtlCol="0">
            <a:spAutoFit/>
          </a:bodyPr>
          <a:lstStyle/>
          <a:p>
            <a:pPr marL="12700">
              <a:lnSpc>
                <a:spcPct val="100000"/>
              </a:lnSpc>
            </a:pPr>
            <a:r>
              <a:rPr lang="fr-CA" b="0" dirty="0">
                <a:latin typeface="Arial"/>
                <a:cs typeface="Arial"/>
              </a:rPr>
              <a:t>Activité : Jeux de rôle sur les utopies et dystopies en matière de service</a:t>
            </a:r>
          </a:p>
        </p:txBody>
      </p:sp>
      <p:sp>
        <p:nvSpPr>
          <p:cNvPr id="4" name="object 4"/>
          <p:cNvSpPr txBox="1"/>
          <p:nvPr/>
        </p:nvSpPr>
        <p:spPr>
          <a:xfrm>
            <a:off x="1054100" y="2384945"/>
            <a:ext cx="8318500" cy="3570208"/>
          </a:xfrm>
          <a:prstGeom prst="rect">
            <a:avLst/>
          </a:prstGeom>
        </p:spPr>
        <p:txBody>
          <a:bodyPr vert="horz" wrap="square" lIns="0" tIns="0" rIns="0" bIns="0" rtlCol="0">
            <a:spAutoFit/>
          </a:bodyPr>
          <a:lstStyle/>
          <a:p>
            <a:pPr marL="12700"/>
            <a:r>
              <a:rPr lang="fr-CA" sz="2100" b="1" dirty="0">
                <a:latin typeface="Arial"/>
                <a:cs typeface="Arial"/>
              </a:rPr>
              <a:t>Formez des groupes de 3 à 4 personnes</a:t>
            </a:r>
          </a:p>
          <a:p>
            <a:pPr marL="12700" marR="5080"/>
            <a:r>
              <a:rPr lang="fr-CA" sz="2100" dirty="0">
                <a:solidFill>
                  <a:srgbClr val="D3413F"/>
                </a:solidFill>
                <a:latin typeface="Arial"/>
                <a:cs typeface="Arial"/>
              </a:rPr>
              <a:t>5 min | </a:t>
            </a:r>
            <a:r>
              <a:rPr lang="fr-CA" sz="2100" dirty="0">
                <a:latin typeface="Arial"/>
                <a:cs typeface="Arial"/>
              </a:rPr>
              <a:t>individuellement, pensez à votre meilleure </a:t>
            </a:r>
            <a:r>
              <a:rPr lang="fr-CA" sz="2100" dirty="0" smtClean="0">
                <a:latin typeface="Arial"/>
                <a:cs typeface="Arial"/>
              </a:rPr>
              <a:t>ou à votre </a:t>
            </a:r>
            <a:r>
              <a:rPr lang="fr-CA" sz="2100" dirty="0">
                <a:latin typeface="Arial"/>
                <a:cs typeface="Arial"/>
              </a:rPr>
              <a:t>pire expérience en matière de service  </a:t>
            </a:r>
          </a:p>
          <a:p>
            <a:pPr marL="12700" marR="5080"/>
            <a:endParaRPr lang="fr-CA" sz="2100" dirty="0">
              <a:solidFill>
                <a:srgbClr val="D3413F"/>
              </a:solidFill>
              <a:latin typeface="Arial"/>
              <a:cs typeface="Arial"/>
            </a:endParaRPr>
          </a:p>
          <a:p>
            <a:pPr marL="12700" marR="5080"/>
            <a:r>
              <a:rPr lang="fr-CA" sz="2100" dirty="0">
                <a:solidFill>
                  <a:srgbClr val="D3413F"/>
                </a:solidFill>
                <a:latin typeface="Arial"/>
                <a:cs typeface="Arial"/>
              </a:rPr>
              <a:t>5 min | </a:t>
            </a:r>
            <a:r>
              <a:rPr lang="fr-CA" sz="2100" dirty="0" smtClean="0">
                <a:latin typeface="Arial"/>
                <a:cs typeface="Arial"/>
              </a:rPr>
              <a:t>en groupe, discutez </a:t>
            </a:r>
            <a:r>
              <a:rPr lang="fr-CA" sz="2100" dirty="0">
                <a:latin typeface="Arial"/>
                <a:cs typeface="Arial"/>
              </a:rPr>
              <a:t>de vos </a:t>
            </a:r>
            <a:r>
              <a:rPr lang="fr-CA" sz="2100" dirty="0" smtClean="0">
                <a:latin typeface="Arial"/>
                <a:cs typeface="Arial"/>
              </a:rPr>
              <a:t>expériences</a:t>
            </a:r>
            <a:endParaRPr lang="fr-CA" sz="2100" dirty="0">
              <a:latin typeface="Arial"/>
              <a:cs typeface="Arial"/>
            </a:endParaRPr>
          </a:p>
          <a:p>
            <a:pPr>
              <a:spcBef>
                <a:spcPts val="45"/>
              </a:spcBef>
            </a:pPr>
            <a:endParaRPr lang="fr-CA" sz="2150" dirty="0">
              <a:latin typeface="Times New Roman"/>
              <a:cs typeface="Times New Roman"/>
            </a:endParaRPr>
          </a:p>
          <a:p>
            <a:pPr marL="12700" marR="5080"/>
            <a:r>
              <a:rPr lang="fr-CA" sz="2100" dirty="0">
                <a:solidFill>
                  <a:srgbClr val="D3413F"/>
                </a:solidFill>
                <a:latin typeface="Arial"/>
                <a:cs typeface="Arial"/>
              </a:rPr>
              <a:t>15 min | </a:t>
            </a:r>
            <a:r>
              <a:rPr lang="fr-CA" sz="2100" dirty="0">
                <a:latin typeface="Arial"/>
                <a:cs typeface="Arial"/>
              </a:rPr>
              <a:t>choisissez une interaction ou un « moment » tiré de votre expérience sur lequel vous mettrez l’accent et autour duquel vous concevrez un jeu de rôle</a:t>
            </a:r>
          </a:p>
          <a:p>
            <a:pPr>
              <a:spcBef>
                <a:spcPts val="45"/>
              </a:spcBef>
            </a:pPr>
            <a:endParaRPr lang="fr-CA" sz="2150" dirty="0">
              <a:latin typeface="Times New Roman"/>
              <a:cs typeface="Times New Roman"/>
            </a:endParaRPr>
          </a:p>
          <a:p>
            <a:pPr marL="12700"/>
            <a:r>
              <a:rPr lang="fr-CA" sz="2100" b="1" dirty="0">
                <a:latin typeface="Arial"/>
                <a:cs typeface="Arial"/>
              </a:rPr>
              <a:t>Chaque groupe dispose de 5 minutes pour jouer son jeu de rôle.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66800" y="1054100"/>
            <a:ext cx="701040" cy="0"/>
          </a:xfrm>
          <a:custGeom>
            <a:avLst/>
            <a:gdLst/>
            <a:ahLst/>
            <a:cxnLst/>
            <a:rect l="l" t="t" r="r" b="b"/>
            <a:pathLst>
              <a:path w="701039">
                <a:moveTo>
                  <a:pt x="0" y="0"/>
                </a:moveTo>
                <a:lnTo>
                  <a:pt x="701040" y="0"/>
                </a:lnTo>
              </a:path>
            </a:pathLst>
          </a:custGeom>
          <a:ln w="25400">
            <a:solidFill>
              <a:srgbClr val="EF4134"/>
            </a:solidFill>
          </a:ln>
        </p:spPr>
        <p:txBody>
          <a:bodyPr wrap="square" lIns="0" tIns="0" rIns="0" bIns="0" rtlCol="0"/>
          <a:lstStyle/>
          <a:p>
            <a:endParaRPr/>
          </a:p>
        </p:txBody>
      </p:sp>
      <p:sp>
        <p:nvSpPr>
          <p:cNvPr id="3" name="object 3"/>
          <p:cNvSpPr/>
          <p:nvPr/>
        </p:nvSpPr>
        <p:spPr>
          <a:xfrm>
            <a:off x="0" y="2209"/>
            <a:ext cx="10058400" cy="2779090"/>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body" idx="1"/>
          </p:nvPr>
        </p:nvSpPr>
        <p:spPr>
          <a:xfrm>
            <a:off x="791845" y="3849400"/>
            <a:ext cx="8474709" cy="2526654"/>
          </a:xfrm>
          <a:prstGeom prst="rect">
            <a:avLst/>
          </a:prstGeom>
        </p:spPr>
        <p:txBody>
          <a:bodyPr vert="horz" wrap="square" lIns="0" tIns="0" rIns="0" bIns="0" rtlCol="0">
            <a:spAutoFit/>
          </a:bodyPr>
          <a:lstStyle/>
          <a:p>
            <a:pPr marL="396875" marR="5080">
              <a:lnSpc>
                <a:spcPct val="111100"/>
              </a:lnSpc>
            </a:pPr>
            <a:r>
              <a:rPr lang="fr-CA" dirty="0"/>
              <a:t>« Les clients interagissent avec les services par le biais de points de contact. Un point de service correspond à un </a:t>
            </a:r>
            <a:r>
              <a:rPr lang="fr-CA" dirty="0" smtClean="0"/>
              <a:t>"moment </a:t>
            </a:r>
            <a:r>
              <a:rPr lang="fr-CA" dirty="0"/>
              <a:t>de </a:t>
            </a:r>
            <a:r>
              <a:rPr lang="fr-CA" dirty="0" smtClean="0"/>
              <a:t>vérité" </a:t>
            </a:r>
            <a:r>
              <a:rPr lang="fr-CA" dirty="0"/>
              <a:t>dans le cadre duquel le client entre en </a:t>
            </a:r>
            <a:r>
              <a:rPr lang="fr-CA" dirty="0" smtClean="0"/>
              <a:t>"contact" </a:t>
            </a:r>
            <a:r>
              <a:rPr lang="fr-CA" dirty="0"/>
              <a:t>avec le service. Il peut s’agir du </a:t>
            </a:r>
            <a:r>
              <a:rPr lang="fr-CA" dirty="0">
                <a:solidFill>
                  <a:srgbClr val="D3413F"/>
                </a:solidFill>
              </a:rPr>
              <a:t>personnel </a:t>
            </a:r>
            <a:r>
              <a:rPr lang="fr-CA" dirty="0"/>
              <a:t>d’un magasin, d’une </a:t>
            </a:r>
            <a:r>
              <a:rPr lang="fr-CA" dirty="0">
                <a:solidFill>
                  <a:srgbClr val="D3413F"/>
                </a:solidFill>
              </a:rPr>
              <a:t>voiture </a:t>
            </a:r>
            <a:r>
              <a:rPr lang="fr-CA" dirty="0"/>
              <a:t>sur une aire de stationnement ou d’une </a:t>
            </a:r>
            <a:r>
              <a:rPr lang="fr-CA" dirty="0">
                <a:solidFill>
                  <a:srgbClr val="D3413F"/>
                </a:solidFill>
              </a:rPr>
              <a:t>application </a:t>
            </a:r>
            <a:r>
              <a:rPr lang="fr-CA" dirty="0"/>
              <a:t>de téléphone portable permettant de vérifier les voitures disponibles à proximité. Concevoir une expérience cohérente à l’échelle de l’ensemble de ces points de service est un défi auquel de nombreux services sont confrontés. »</a:t>
            </a:r>
          </a:p>
          <a:p>
            <a:pPr marL="396875">
              <a:lnSpc>
                <a:spcPct val="100000"/>
              </a:lnSpc>
              <a:spcBef>
                <a:spcPts val="1040"/>
              </a:spcBef>
            </a:pPr>
            <a:r>
              <a:rPr lang="fr-CA" sz="1600" i="1" dirty="0">
                <a:latin typeface="Times New Roman"/>
                <a:cs typeface="Times New Roman"/>
              </a:rPr>
              <a:t>– Nancy </a:t>
            </a:r>
            <a:r>
              <a:rPr lang="fr-CA" sz="1600" i="1" dirty="0" err="1">
                <a:latin typeface="Times New Roman"/>
                <a:cs typeface="Times New Roman"/>
              </a:rPr>
              <a:t>Birkhölzer</a:t>
            </a:r>
            <a:r>
              <a:rPr lang="fr-CA" sz="1600" i="1" dirty="0">
                <a:latin typeface="Times New Roman"/>
                <a:cs typeface="Times New Roman"/>
              </a:rPr>
              <a:t>, présidente-directrice générale, IXDS</a:t>
            </a:r>
          </a:p>
        </p:txBody>
      </p:sp>
      <p:sp>
        <p:nvSpPr>
          <p:cNvPr id="5" name="object 5"/>
          <p:cNvSpPr txBox="1">
            <a:spLocks noGrp="1"/>
          </p:cNvSpPr>
          <p:nvPr>
            <p:ph type="title"/>
          </p:nvPr>
        </p:nvSpPr>
        <p:spPr>
          <a:xfrm>
            <a:off x="652780" y="3383431"/>
            <a:ext cx="4757420" cy="323165"/>
          </a:xfrm>
          <a:prstGeom prst="rect">
            <a:avLst/>
          </a:prstGeom>
        </p:spPr>
        <p:txBody>
          <a:bodyPr vert="horz" wrap="square" lIns="0" tIns="0" rIns="0" bIns="0" rtlCol="0">
            <a:spAutoFit/>
          </a:bodyPr>
          <a:lstStyle/>
          <a:p>
            <a:pPr marL="12700">
              <a:lnSpc>
                <a:spcPct val="100000"/>
              </a:lnSpc>
            </a:pPr>
            <a:r>
              <a:rPr lang="fr-CA" dirty="0"/>
              <a:t>Qu’est-ce qu’un point de service?</a:t>
            </a:r>
          </a:p>
        </p:txBody>
      </p:sp>
      <p:sp>
        <p:nvSpPr>
          <p:cNvPr id="6" name="object 6"/>
          <p:cNvSpPr txBox="1"/>
          <p:nvPr/>
        </p:nvSpPr>
        <p:spPr>
          <a:xfrm>
            <a:off x="5029200" y="1861185"/>
            <a:ext cx="4703444" cy="138499"/>
          </a:xfrm>
          <a:prstGeom prst="rect">
            <a:avLst/>
          </a:prstGeom>
        </p:spPr>
        <p:txBody>
          <a:bodyPr vert="horz" wrap="square" lIns="0" tIns="0" rIns="0" bIns="0" rtlCol="0">
            <a:spAutoFit/>
          </a:bodyPr>
          <a:lstStyle/>
          <a:p>
            <a:pPr marL="12700">
              <a:lnSpc>
                <a:spcPct val="100000"/>
              </a:lnSpc>
            </a:pPr>
            <a:r>
              <a:rPr lang="fr-CA" sz="900" dirty="0">
                <a:latin typeface="Arial"/>
                <a:cs typeface="Arial"/>
              </a:rPr>
              <a:t>Source de l’image et de la diapositive : Nancy </a:t>
            </a:r>
            <a:r>
              <a:rPr lang="fr-CA" sz="900" dirty="0" err="1">
                <a:latin typeface="Arial"/>
                <a:cs typeface="Arial"/>
              </a:rPr>
              <a:t>Birkhölzer</a:t>
            </a:r>
            <a:r>
              <a:rPr lang="fr-CA" sz="900" dirty="0">
                <a:latin typeface="Arial"/>
                <a:cs typeface="Arial"/>
              </a:rPr>
              <a:t>, Service Design, GUC, 2012</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0058400" cy="7772400"/>
          </a:xfrm>
          <a:prstGeom prst="rect">
            <a:avLst/>
          </a:prstGeom>
          <a:blipFill>
            <a:blip r:embed="rId3" cstate="print"/>
            <a:stretch>
              <a:fillRect/>
            </a:stretch>
          </a:blipFill>
        </p:spPr>
        <p:txBody>
          <a:bodyPr wrap="square" lIns="0" tIns="0" rIns="0" bIns="0" rtlCol="0"/>
          <a:lstStyle/>
          <a:p>
            <a:endParaRPr/>
          </a:p>
        </p:txBody>
      </p:sp>
      <p:sp>
        <p:nvSpPr>
          <p:cNvPr id="3" name="object 3"/>
          <p:cNvSpPr txBox="1"/>
          <p:nvPr/>
        </p:nvSpPr>
        <p:spPr>
          <a:xfrm>
            <a:off x="276858" y="7332345"/>
            <a:ext cx="5057141" cy="138499"/>
          </a:xfrm>
          <a:prstGeom prst="rect">
            <a:avLst/>
          </a:prstGeom>
        </p:spPr>
        <p:txBody>
          <a:bodyPr vert="horz" wrap="square" lIns="0" tIns="0" rIns="0" bIns="0" rtlCol="0">
            <a:spAutoFit/>
          </a:bodyPr>
          <a:lstStyle/>
          <a:p>
            <a:pPr marL="12700">
              <a:lnSpc>
                <a:spcPct val="100000"/>
              </a:lnSpc>
            </a:pPr>
            <a:r>
              <a:rPr lang="fr-CA" sz="900" dirty="0">
                <a:solidFill>
                  <a:srgbClr val="FFFFFF"/>
                </a:solidFill>
                <a:latin typeface="Arial"/>
                <a:cs typeface="Arial"/>
              </a:rPr>
              <a:t>Source de l’image et de la diapositive : Nancy </a:t>
            </a:r>
            <a:r>
              <a:rPr lang="fr-CA" sz="900" dirty="0" err="1">
                <a:solidFill>
                  <a:srgbClr val="FFFFFF"/>
                </a:solidFill>
                <a:latin typeface="Arial"/>
                <a:cs typeface="Arial"/>
              </a:rPr>
              <a:t>Birkhölzer</a:t>
            </a:r>
            <a:r>
              <a:rPr lang="fr-CA" sz="900" dirty="0">
                <a:solidFill>
                  <a:srgbClr val="FFFFFF"/>
                </a:solidFill>
                <a:latin typeface="Arial"/>
                <a:cs typeface="Arial"/>
              </a:rPr>
              <a:t>, Service Design, GUC, 2012</a:t>
            </a:r>
          </a:p>
        </p:txBody>
      </p:sp>
      <p:sp>
        <p:nvSpPr>
          <p:cNvPr id="4" name="object 4"/>
          <p:cNvSpPr txBox="1"/>
          <p:nvPr/>
        </p:nvSpPr>
        <p:spPr>
          <a:xfrm>
            <a:off x="1219200" y="6182727"/>
            <a:ext cx="8333740" cy="323165"/>
          </a:xfrm>
          <a:prstGeom prst="rect">
            <a:avLst/>
          </a:prstGeom>
        </p:spPr>
        <p:txBody>
          <a:bodyPr vert="horz" wrap="square" lIns="0" tIns="0" rIns="0" bIns="0" rtlCol="0">
            <a:spAutoFit/>
          </a:bodyPr>
          <a:lstStyle/>
          <a:p>
            <a:pPr marL="12700">
              <a:lnSpc>
                <a:spcPct val="100000"/>
              </a:lnSpc>
            </a:pPr>
            <a:r>
              <a:rPr lang="fr-CA" sz="2100" dirty="0">
                <a:latin typeface="Arial"/>
                <a:cs typeface="Arial"/>
              </a:rPr>
              <a:t>Les points de service sont appuyés par des mécanismes invisibles...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0058399" cy="5262664"/>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0" y="5076139"/>
            <a:ext cx="10058400" cy="2696235"/>
          </a:xfrm>
          <a:prstGeom prst="rect">
            <a:avLst/>
          </a:prstGeom>
          <a:blipFill>
            <a:blip r:embed="rId4" cstate="print"/>
            <a:stretch>
              <a:fillRect/>
            </a:stretch>
          </a:blipFill>
        </p:spPr>
        <p:txBody>
          <a:bodyPr wrap="square" lIns="0" tIns="0" rIns="0" bIns="0" rtlCol="0"/>
          <a:lstStyle/>
          <a:p>
            <a:endParaRPr/>
          </a:p>
        </p:txBody>
      </p:sp>
      <p:sp>
        <p:nvSpPr>
          <p:cNvPr id="4" name="object 4"/>
          <p:cNvSpPr txBox="1"/>
          <p:nvPr/>
        </p:nvSpPr>
        <p:spPr>
          <a:xfrm>
            <a:off x="353058" y="7378065"/>
            <a:ext cx="4676141" cy="138499"/>
          </a:xfrm>
          <a:prstGeom prst="rect">
            <a:avLst/>
          </a:prstGeom>
        </p:spPr>
        <p:txBody>
          <a:bodyPr vert="horz" wrap="square" lIns="0" tIns="0" rIns="0" bIns="0" rtlCol="0">
            <a:spAutoFit/>
          </a:bodyPr>
          <a:lstStyle/>
          <a:p>
            <a:pPr marL="12700">
              <a:lnSpc>
                <a:spcPct val="100000"/>
              </a:lnSpc>
            </a:pPr>
            <a:r>
              <a:rPr lang="fr-CA" sz="900" dirty="0">
                <a:solidFill>
                  <a:srgbClr val="FFFFFF"/>
                </a:solidFill>
                <a:latin typeface="Arial"/>
                <a:cs typeface="Arial"/>
              </a:rPr>
              <a:t>Source de l’image et de la diapositive : Nancy </a:t>
            </a:r>
            <a:r>
              <a:rPr lang="fr-CA" sz="900" dirty="0" err="1">
                <a:solidFill>
                  <a:srgbClr val="FFFFFF"/>
                </a:solidFill>
                <a:latin typeface="Arial"/>
                <a:cs typeface="Arial"/>
              </a:rPr>
              <a:t>Birkhölzer</a:t>
            </a:r>
            <a:r>
              <a:rPr lang="fr-CA" sz="900" dirty="0">
                <a:solidFill>
                  <a:srgbClr val="FFFFFF"/>
                </a:solidFill>
                <a:latin typeface="Arial"/>
                <a:cs typeface="Arial"/>
              </a:rPr>
              <a:t>, Service Design, GUC, 2012</a:t>
            </a:r>
          </a:p>
        </p:txBody>
      </p:sp>
      <p:sp>
        <p:nvSpPr>
          <p:cNvPr id="5" name="object 5"/>
          <p:cNvSpPr txBox="1"/>
          <p:nvPr/>
        </p:nvSpPr>
        <p:spPr>
          <a:xfrm>
            <a:off x="1981200" y="5069204"/>
            <a:ext cx="6705600" cy="323165"/>
          </a:xfrm>
          <a:prstGeom prst="rect">
            <a:avLst/>
          </a:prstGeom>
        </p:spPr>
        <p:txBody>
          <a:bodyPr vert="horz" wrap="square" lIns="0" tIns="0" rIns="0" bIns="0" rtlCol="0">
            <a:spAutoFit/>
          </a:bodyPr>
          <a:lstStyle/>
          <a:p>
            <a:pPr marL="12700">
              <a:lnSpc>
                <a:spcPct val="100000"/>
              </a:lnSpc>
            </a:pPr>
            <a:r>
              <a:rPr lang="fr-CA" sz="2100" dirty="0">
                <a:latin typeface="Arial"/>
                <a:cs typeface="Arial"/>
              </a:rPr>
              <a:t>Les services font partie d’un écosystème plus vaste...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081843" y="2496821"/>
            <a:ext cx="1894839" cy="1894839"/>
          </a:xfrm>
          <a:custGeom>
            <a:avLst/>
            <a:gdLst/>
            <a:ahLst/>
            <a:cxnLst/>
            <a:rect l="l" t="t" r="r" b="b"/>
            <a:pathLst>
              <a:path w="1894839" h="1894839">
                <a:moveTo>
                  <a:pt x="947356" y="0"/>
                </a:moveTo>
                <a:lnTo>
                  <a:pt x="898605" y="1232"/>
                </a:lnTo>
                <a:lnTo>
                  <a:pt x="850494" y="4890"/>
                </a:lnTo>
                <a:lnTo>
                  <a:pt x="803082" y="10915"/>
                </a:lnTo>
                <a:lnTo>
                  <a:pt x="756429" y="19246"/>
                </a:lnTo>
                <a:lnTo>
                  <a:pt x="710595" y="29824"/>
                </a:lnTo>
                <a:lnTo>
                  <a:pt x="665640" y="42589"/>
                </a:lnTo>
                <a:lnTo>
                  <a:pt x="621621" y="57483"/>
                </a:lnTo>
                <a:lnTo>
                  <a:pt x="578600" y="74445"/>
                </a:lnTo>
                <a:lnTo>
                  <a:pt x="536636" y="93416"/>
                </a:lnTo>
                <a:lnTo>
                  <a:pt x="495788" y="114336"/>
                </a:lnTo>
                <a:lnTo>
                  <a:pt x="456115" y="137147"/>
                </a:lnTo>
                <a:lnTo>
                  <a:pt x="417678" y="161787"/>
                </a:lnTo>
                <a:lnTo>
                  <a:pt x="380536" y="188199"/>
                </a:lnTo>
                <a:lnTo>
                  <a:pt x="344748" y="216322"/>
                </a:lnTo>
                <a:lnTo>
                  <a:pt x="310373" y="246097"/>
                </a:lnTo>
                <a:lnTo>
                  <a:pt x="277472" y="277464"/>
                </a:lnTo>
                <a:lnTo>
                  <a:pt x="246104" y="310364"/>
                </a:lnTo>
                <a:lnTo>
                  <a:pt x="216328" y="344738"/>
                </a:lnTo>
                <a:lnTo>
                  <a:pt x="188204" y="380525"/>
                </a:lnTo>
                <a:lnTo>
                  <a:pt x="161792" y="417666"/>
                </a:lnTo>
                <a:lnTo>
                  <a:pt x="137151" y="456103"/>
                </a:lnTo>
                <a:lnTo>
                  <a:pt x="114339" y="495774"/>
                </a:lnTo>
                <a:lnTo>
                  <a:pt x="93418" y="536621"/>
                </a:lnTo>
                <a:lnTo>
                  <a:pt x="74447" y="578584"/>
                </a:lnTo>
                <a:lnTo>
                  <a:pt x="57484" y="621604"/>
                </a:lnTo>
                <a:lnTo>
                  <a:pt x="42590" y="665621"/>
                </a:lnTo>
                <a:lnTo>
                  <a:pt x="29825" y="710576"/>
                </a:lnTo>
                <a:lnTo>
                  <a:pt x="19246" y="756409"/>
                </a:lnTo>
                <a:lnTo>
                  <a:pt x="10915" y="803060"/>
                </a:lnTo>
                <a:lnTo>
                  <a:pt x="4891" y="850471"/>
                </a:lnTo>
                <a:lnTo>
                  <a:pt x="1232" y="898581"/>
                </a:lnTo>
                <a:lnTo>
                  <a:pt x="0" y="947331"/>
                </a:lnTo>
                <a:lnTo>
                  <a:pt x="1232" y="996084"/>
                </a:lnTo>
                <a:lnTo>
                  <a:pt x="4891" y="1044197"/>
                </a:lnTo>
                <a:lnTo>
                  <a:pt x="10915" y="1091611"/>
                </a:lnTo>
                <a:lnTo>
                  <a:pt x="19246" y="1138265"/>
                </a:lnTo>
                <a:lnTo>
                  <a:pt x="29825" y="1184100"/>
                </a:lnTo>
                <a:lnTo>
                  <a:pt x="42590" y="1229058"/>
                </a:lnTo>
                <a:lnTo>
                  <a:pt x="57484" y="1273077"/>
                </a:lnTo>
                <a:lnTo>
                  <a:pt x="74447" y="1316099"/>
                </a:lnTo>
                <a:lnTo>
                  <a:pt x="93418" y="1358064"/>
                </a:lnTo>
                <a:lnTo>
                  <a:pt x="114339" y="1398913"/>
                </a:lnTo>
                <a:lnTo>
                  <a:pt x="137151" y="1438586"/>
                </a:lnTo>
                <a:lnTo>
                  <a:pt x="161792" y="1477024"/>
                </a:lnTo>
                <a:lnTo>
                  <a:pt x="188204" y="1514166"/>
                </a:lnTo>
                <a:lnTo>
                  <a:pt x="216328" y="1549955"/>
                </a:lnTo>
                <a:lnTo>
                  <a:pt x="246104" y="1584329"/>
                </a:lnTo>
                <a:lnTo>
                  <a:pt x="277472" y="1617230"/>
                </a:lnTo>
                <a:lnTo>
                  <a:pt x="310373" y="1648598"/>
                </a:lnTo>
                <a:lnTo>
                  <a:pt x="344748" y="1678374"/>
                </a:lnTo>
                <a:lnTo>
                  <a:pt x="380536" y="1706498"/>
                </a:lnTo>
                <a:lnTo>
                  <a:pt x="417678" y="1732910"/>
                </a:lnTo>
                <a:lnTo>
                  <a:pt x="456115" y="1757551"/>
                </a:lnTo>
                <a:lnTo>
                  <a:pt x="495788" y="1780362"/>
                </a:lnTo>
                <a:lnTo>
                  <a:pt x="536636" y="1801283"/>
                </a:lnTo>
                <a:lnTo>
                  <a:pt x="578600" y="1820254"/>
                </a:lnTo>
                <a:lnTo>
                  <a:pt x="621621" y="1837216"/>
                </a:lnTo>
                <a:lnTo>
                  <a:pt x="665640" y="1852110"/>
                </a:lnTo>
                <a:lnTo>
                  <a:pt x="710595" y="1864875"/>
                </a:lnTo>
                <a:lnTo>
                  <a:pt x="756429" y="1875454"/>
                </a:lnTo>
                <a:lnTo>
                  <a:pt x="803082" y="1883785"/>
                </a:lnTo>
                <a:lnTo>
                  <a:pt x="850494" y="1889809"/>
                </a:lnTo>
                <a:lnTo>
                  <a:pt x="898605" y="1893467"/>
                </a:lnTo>
                <a:lnTo>
                  <a:pt x="947356" y="1894700"/>
                </a:lnTo>
                <a:lnTo>
                  <a:pt x="996107" y="1893467"/>
                </a:lnTo>
                <a:lnTo>
                  <a:pt x="1044218" y="1889809"/>
                </a:lnTo>
                <a:lnTo>
                  <a:pt x="1091630" y="1883785"/>
                </a:lnTo>
                <a:lnTo>
                  <a:pt x="1138283" y="1875454"/>
                </a:lnTo>
                <a:lnTo>
                  <a:pt x="1184117" y="1864875"/>
                </a:lnTo>
                <a:lnTo>
                  <a:pt x="1229072" y="1852110"/>
                </a:lnTo>
                <a:lnTo>
                  <a:pt x="1273091" y="1837216"/>
                </a:lnTo>
                <a:lnTo>
                  <a:pt x="1316112" y="1820254"/>
                </a:lnTo>
                <a:lnTo>
                  <a:pt x="1358076" y="1801283"/>
                </a:lnTo>
                <a:lnTo>
                  <a:pt x="1398924" y="1780362"/>
                </a:lnTo>
                <a:lnTo>
                  <a:pt x="1438597" y="1757551"/>
                </a:lnTo>
                <a:lnTo>
                  <a:pt x="1477034" y="1732910"/>
                </a:lnTo>
                <a:lnTo>
                  <a:pt x="1514176" y="1706498"/>
                </a:lnTo>
                <a:lnTo>
                  <a:pt x="1549964" y="1678374"/>
                </a:lnTo>
                <a:lnTo>
                  <a:pt x="1584339" y="1648598"/>
                </a:lnTo>
                <a:lnTo>
                  <a:pt x="1617240" y="1617230"/>
                </a:lnTo>
                <a:lnTo>
                  <a:pt x="1648608" y="1584329"/>
                </a:lnTo>
                <a:lnTo>
                  <a:pt x="1678384" y="1549955"/>
                </a:lnTo>
                <a:lnTo>
                  <a:pt x="1706508" y="1514166"/>
                </a:lnTo>
                <a:lnTo>
                  <a:pt x="1732920" y="1477024"/>
                </a:lnTo>
                <a:lnTo>
                  <a:pt x="1757561" y="1438586"/>
                </a:lnTo>
                <a:lnTo>
                  <a:pt x="1780373" y="1398913"/>
                </a:lnTo>
                <a:lnTo>
                  <a:pt x="1801294" y="1358064"/>
                </a:lnTo>
                <a:lnTo>
                  <a:pt x="1820265" y="1316099"/>
                </a:lnTo>
                <a:lnTo>
                  <a:pt x="1837228" y="1273077"/>
                </a:lnTo>
                <a:lnTo>
                  <a:pt x="1852122" y="1229058"/>
                </a:lnTo>
                <a:lnTo>
                  <a:pt x="1864887" y="1184100"/>
                </a:lnTo>
                <a:lnTo>
                  <a:pt x="1875466" y="1138265"/>
                </a:lnTo>
                <a:lnTo>
                  <a:pt x="1883797" y="1091611"/>
                </a:lnTo>
                <a:lnTo>
                  <a:pt x="1889821" y="1044197"/>
                </a:lnTo>
                <a:lnTo>
                  <a:pt x="1893480" y="996084"/>
                </a:lnTo>
                <a:lnTo>
                  <a:pt x="1894713" y="947331"/>
                </a:lnTo>
                <a:lnTo>
                  <a:pt x="1893480" y="898581"/>
                </a:lnTo>
                <a:lnTo>
                  <a:pt x="1889821" y="850471"/>
                </a:lnTo>
                <a:lnTo>
                  <a:pt x="1883797" y="803060"/>
                </a:lnTo>
                <a:lnTo>
                  <a:pt x="1875466" y="756409"/>
                </a:lnTo>
                <a:lnTo>
                  <a:pt x="1864887" y="710576"/>
                </a:lnTo>
                <a:lnTo>
                  <a:pt x="1852122" y="665621"/>
                </a:lnTo>
                <a:lnTo>
                  <a:pt x="1837228" y="621604"/>
                </a:lnTo>
                <a:lnTo>
                  <a:pt x="1820265" y="578584"/>
                </a:lnTo>
                <a:lnTo>
                  <a:pt x="1801294" y="536621"/>
                </a:lnTo>
                <a:lnTo>
                  <a:pt x="1780373" y="495774"/>
                </a:lnTo>
                <a:lnTo>
                  <a:pt x="1757561" y="456103"/>
                </a:lnTo>
                <a:lnTo>
                  <a:pt x="1732920" y="417666"/>
                </a:lnTo>
                <a:lnTo>
                  <a:pt x="1706508" y="380525"/>
                </a:lnTo>
                <a:lnTo>
                  <a:pt x="1678384" y="344738"/>
                </a:lnTo>
                <a:lnTo>
                  <a:pt x="1648608" y="310364"/>
                </a:lnTo>
                <a:lnTo>
                  <a:pt x="1617240" y="277464"/>
                </a:lnTo>
                <a:lnTo>
                  <a:pt x="1584339" y="246097"/>
                </a:lnTo>
                <a:lnTo>
                  <a:pt x="1549964" y="216322"/>
                </a:lnTo>
                <a:lnTo>
                  <a:pt x="1514176" y="188199"/>
                </a:lnTo>
                <a:lnTo>
                  <a:pt x="1477034" y="161787"/>
                </a:lnTo>
                <a:lnTo>
                  <a:pt x="1438597" y="137147"/>
                </a:lnTo>
                <a:lnTo>
                  <a:pt x="1398924" y="114336"/>
                </a:lnTo>
                <a:lnTo>
                  <a:pt x="1358076" y="93416"/>
                </a:lnTo>
                <a:lnTo>
                  <a:pt x="1316112" y="74445"/>
                </a:lnTo>
                <a:lnTo>
                  <a:pt x="1273091" y="57483"/>
                </a:lnTo>
                <a:lnTo>
                  <a:pt x="1229072" y="42589"/>
                </a:lnTo>
                <a:lnTo>
                  <a:pt x="1184117" y="29824"/>
                </a:lnTo>
                <a:lnTo>
                  <a:pt x="1138283" y="19246"/>
                </a:lnTo>
                <a:lnTo>
                  <a:pt x="1091630" y="10915"/>
                </a:lnTo>
                <a:lnTo>
                  <a:pt x="1044218" y="4890"/>
                </a:lnTo>
                <a:lnTo>
                  <a:pt x="996107" y="1232"/>
                </a:lnTo>
                <a:lnTo>
                  <a:pt x="947356" y="0"/>
                </a:lnTo>
                <a:close/>
              </a:path>
            </a:pathLst>
          </a:custGeom>
          <a:solidFill>
            <a:srgbClr val="E6E7E8"/>
          </a:solidFill>
        </p:spPr>
        <p:txBody>
          <a:bodyPr wrap="square" lIns="0" tIns="0" rIns="0" bIns="0" rtlCol="0"/>
          <a:lstStyle/>
          <a:p>
            <a:endParaRPr/>
          </a:p>
        </p:txBody>
      </p:sp>
      <p:sp>
        <p:nvSpPr>
          <p:cNvPr id="3" name="object 3"/>
          <p:cNvSpPr/>
          <p:nvPr/>
        </p:nvSpPr>
        <p:spPr>
          <a:xfrm>
            <a:off x="4789467" y="3616893"/>
            <a:ext cx="445770" cy="422275"/>
          </a:xfrm>
          <a:custGeom>
            <a:avLst/>
            <a:gdLst/>
            <a:ahLst/>
            <a:cxnLst/>
            <a:rect l="l" t="t" r="r" b="b"/>
            <a:pathLst>
              <a:path w="445770" h="422275">
                <a:moveTo>
                  <a:pt x="445490" y="210858"/>
                </a:moveTo>
                <a:lnTo>
                  <a:pt x="439608" y="162508"/>
                </a:lnTo>
                <a:lnTo>
                  <a:pt x="422851" y="118125"/>
                </a:lnTo>
                <a:lnTo>
                  <a:pt x="396557" y="78974"/>
                </a:lnTo>
                <a:lnTo>
                  <a:pt x="362063" y="46321"/>
                </a:lnTo>
                <a:lnTo>
                  <a:pt x="320705" y="21430"/>
                </a:lnTo>
                <a:lnTo>
                  <a:pt x="273820" y="5568"/>
                </a:lnTo>
                <a:lnTo>
                  <a:pt x="222745" y="0"/>
                </a:lnTo>
                <a:lnTo>
                  <a:pt x="171673" y="5568"/>
                </a:lnTo>
                <a:lnTo>
                  <a:pt x="124790" y="21430"/>
                </a:lnTo>
                <a:lnTo>
                  <a:pt x="83432" y="46321"/>
                </a:lnTo>
                <a:lnTo>
                  <a:pt x="48936" y="78974"/>
                </a:lnTo>
                <a:lnTo>
                  <a:pt x="22641" y="118125"/>
                </a:lnTo>
                <a:lnTo>
                  <a:pt x="5883" y="162508"/>
                </a:lnTo>
                <a:lnTo>
                  <a:pt x="0" y="210858"/>
                </a:lnTo>
                <a:lnTo>
                  <a:pt x="5883" y="259207"/>
                </a:lnTo>
                <a:lnTo>
                  <a:pt x="22641" y="303590"/>
                </a:lnTo>
                <a:lnTo>
                  <a:pt x="48936" y="342741"/>
                </a:lnTo>
                <a:lnTo>
                  <a:pt x="83432" y="375394"/>
                </a:lnTo>
                <a:lnTo>
                  <a:pt x="124790" y="400285"/>
                </a:lnTo>
                <a:lnTo>
                  <a:pt x="171673" y="416147"/>
                </a:lnTo>
                <a:lnTo>
                  <a:pt x="222745" y="421716"/>
                </a:lnTo>
                <a:lnTo>
                  <a:pt x="273820" y="416147"/>
                </a:lnTo>
                <a:lnTo>
                  <a:pt x="320705" y="400285"/>
                </a:lnTo>
                <a:lnTo>
                  <a:pt x="362063" y="375394"/>
                </a:lnTo>
                <a:lnTo>
                  <a:pt x="396557" y="342741"/>
                </a:lnTo>
                <a:lnTo>
                  <a:pt x="422851" y="303590"/>
                </a:lnTo>
                <a:lnTo>
                  <a:pt x="439608" y="259207"/>
                </a:lnTo>
                <a:lnTo>
                  <a:pt x="445490" y="210858"/>
                </a:lnTo>
                <a:close/>
              </a:path>
            </a:pathLst>
          </a:custGeom>
          <a:ln w="10020">
            <a:solidFill>
              <a:srgbClr val="000000"/>
            </a:solidFill>
          </a:ln>
        </p:spPr>
        <p:txBody>
          <a:bodyPr wrap="square" lIns="0" tIns="0" rIns="0" bIns="0" rtlCol="0"/>
          <a:lstStyle/>
          <a:p>
            <a:endParaRPr/>
          </a:p>
        </p:txBody>
      </p:sp>
      <p:sp>
        <p:nvSpPr>
          <p:cNvPr id="4" name="object 4"/>
          <p:cNvSpPr/>
          <p:nvPr/>
        </p:nvSpPr>
        <p:spPr>
          <a:xfrm>
            <a:off x="4843907" y="3728761"/>
            <a:ext cx="342633" cy="294775"/>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066800" y="1054100"/>
            <a:ext cx="701040" cy="0"/>
          </a:xfrm>
          <a:custGeom>
            <a:avLst/>
            <a:gdLst/>
            <a:ahLst/>
            <a:cxnLst/>
            <a:rect l="l" t="t" r="r" b="b"/>
            <a:pathLst>
              <a:path w="701039">
                <a:moveTo>
                  <a:pt x="0" y="0"/>
                </a:moveTo>
                <a:lnTo>
                  <a:pt x="701040" y="0"/>
                </a:lnTo>
              </a:path>
            </a:pathLst>
          </a:custGeom>
          <a:ln w="25400">
            <a:solidFill>
              <a:srgbClr val="EF4134"/>
            </a:solidFill>
          </a:ln>
        </p:spPr>
        <p:txBody>
          <a:bodyPr wrap="square" lIns="0" tIns="0" rIns="0" bIns="0" rtlCol="0"/>
          <a:lstStyle/>
          <a:p>
            <a:endParaRPr/>
          </a:p>
        </p:txBody>
      </p:sp>
      <p:sp>
        <p:nvSpPr>
          <p:cNvPr id="6" name="object 6"/>
          <p:cNvSpPr/>
          <p:nvPr/>
        </p:nvSpPr>
        <p:spPr>
          <a:xfrm>
            <a:off x="1191171" y="2496821"/>
            <a:ext cx="1894839" cy="1894839"/>
          </a:xfrm>
          <a:custGeom>
            <a:avLst/>
            <a:gdLst/>
            <a:ahLst/>
            <a:cxnLst/>
            <a:rect l="l" t="t" r="r" b="b"/>
            <a:pathLst>
              <a:path w="1894839" h="1894839">
                <a:moveTo>
                  <a:pt x="947356" y="0"/>
                </a:moveTo>
                <a:lnTo>
                  <a:pt x="898605" y="1232"/>
                </a:lnTo>
                <a:lnTo>
                  <a:pt x="850494" y="4890"/>
                </a:lnTo>
                <a:lnTo>
                  <a:pt x="803082" y="10915"/>
                </a:lnTo>
                <a:lnTo>
                  <a:pt x="756429" y="19246"/>
                </a:lnTo>
                <a:lnTo>
                  <a:pt x="710595" y="29824"/>
                </a:lnTo>
                <a:lnTo>
                  <a:pt x="665640" y="42589"/>
                </a:lnTo>
                <a:lnTo>
                  <a:pt x="621621" y="57483"/>
                </a:lnTo>
                <a:lnTo>
                  <a:pt x="578600" y="74445"/>
                </a:lnTo>
                <a:lnTo>
                  <a:pt x="536636" y="93416"/>
                </a:lnTo>
                <a:lnTo>
                  <a:pt x="495788" y="114336"/>
                </a:lnTo>
                <a:lnTo>
                  <a:pt x="456115" y="137147"/>
                </a:lnTo>
                <a:lnTo>
                  <a:pt x="417678" y="161787"/>
                </a:lnTo>
                <a:lnTo>
                  <a:pt x="380536" y="188199"/>
                </a:lnTo>
                <a:lnTo>
                  <a:pt x="344748" y="216322"/>
                </a:lnTo>
                <a:lnTo>
                  <a:pt x="310373" y="246097"/>
                </a:lnTo>
                <a:lnTo>
                  <a:pt x="277472" y="277464"/>
                </a:lnTo>
                <a:lnTo>
                  <a:pt x="246104" y="310364"/>
                </a:lnTo>
                <a:lnTo>
                  <a:pt x="216328" y="344738"/>
                </a:lnTo>
                <a:lnTo>
                  <a:pt x="188204" y="380525"/>
                </a:lnTo>
                <a:lnTo>
                  <a:pt x="161792" y="417666"/>
                </a:lnTo>
                <a:lnTo>
                  <a:pt x="137151" y="456103"/>
                </a:lnTo>
                <a:lnTo>
                  <a:pt x="114339" y="495774"/>
                </a:lnTo>
                <a:lnTo>
                  <a:pt x="93418" y="536621"/>
                </a:lnTo>
                <a:lnTo>
                  <a:pt x="74447" y="578584"/>
                </a:lnTo>
                <a:lnTo>
                  <a:pt x="57484" y="621604"/>
                </a:lnTo>
                <a:lnTo>
                  <a:pt x="42590" y="665621"/>
                </a:lnTo>
                <a:lnTo>
                  <a:pt x="29825" y="710576"/>
                </a:lnTo>
                <a:lnTo>
                  <a:pt x="19246" y="756409"/>
                </a:lnTo>
                <a:lnTo>
                  <a:pt x="10915" y="803060"/>
                </a:lnTo>
                <a:lnTo>
                  <a:pt x="4891" y="850471"/>
                </a:lnTo>
                <a:lnTo>
                  <a:pt x="1232" y="898581"/>
                </a:lnTo>
                <a:lnTo>
                  <a:pt x="0" y="947331"/>
                </a:lnTo>
                <a:lnTo>
                  <a:pt x="1232" y="996084"/>
                </a:lnTo>
                <a:lnTo>
                  <a:pt x="4891" y="1044197"/>
                </a:lnTo>
                <a:lnTo>
                  <a:pt x="10915" y="1091611"/>
                </a:lnTo>
                <a:lnTo>
                  <a:pt x="19246" y="1138265"/>
                </a:lnTo>
                <a:lnTo>
                  <a:pt x="29825" y="1184100"/>
                </a:lnTo>
                <a:lnTo>
                  <a:pt x="42590" y="1229058"/>
                </a:lnTo>
                <a:lnTo>
                  <a:pt x="57484" y="1273077"/>
                </a:lnTo>
                <a:lnTo>
                  <a:pt x="74447" y="1316099"/>
                </a:lnTo>
                <a:lnTo>
                  <a:pt x="93418" y="1358064"/>
                </a:lnTo>
                <a:lnTo>
                  <a:pt x="114339" y="1398913"/>
                </a:lnTo>
                <a:lnTo>
                  <a:pt x="137151" y="1438586"/>
                </a:lnTo>
                <a:lnTo>
                  <a:pt x="161792" y="1477024"/>
                </a:lnTo>
                <a:lnTo>
                  <a:pt x="188204" y="1514166"/>
                </a:lnTo>
                <a:lnTo>
                  <a:pt x="216328" y="1549955"/>
                </a:lnTo>
                <a:lnTo>
                  <a:pt x="246104" y="1584329"/>
                </a:lnTo>
                <a:lnTo>
                  <a:pt x="277472" y="1617230"/>
                </a:lnTo>
                <a:lnTo>
                  <a:pt x="310373" y="1648598"/>
                </a:lnTo>
                <a:lnTo>
                  <a:pt x="344748" y="1678374"/>
                </a:lnTo>
                <a:lnTo>
                  <a:pt x="380536" y="1706498"/>
                </a:lnTo>
                <a:lnTo>
                  <a:pt x="417678" y="1732910"/>
                </a:lnTo>
                <a:lnTo>
                  <a:pt x="456115" y="1757551"/>
                </a:lnTo>
                <a:lnTo>
                  <a:pt x="495788" y="1780362"/>
                </a:lnTo>
                <a:lnTo>
                  <a:pt x="536636" y="1801283"/>
                </a:lnTo>
                <a:lnTo>
                  <a:pt x="578600" y="1820254"/>
                </a:lnTo>
                <a:lnTo>
                  <a:pt x="621621" y="1837216"/>
                </a:lnTo>
                <a:lnTo>
                  <a:pt x="665640" y="1852110"/>
                </a:lnTo>
                <a:lnTo>
                  <a:pt x="710595" y="1864875"/>
                </a:lnTo>
                <a:lnTo>
                  <a:pt x="756429" y="1875454"/>
                </a:lnTo>
                <a:lnTo>
                  <a:pt x="803082" y="1883785"/>
                </a:lnTo>
                <a:lnTo>
                  <a:pt x="850494" y="1889809"/>
                </a:lnTo>
                <a:lnTo>
                  <a:pt x="898605" y="1893467"/>
                </a:lnTo>
                <a:lnTo>
                  <a:pt x="947356" y="1894700"/>
                </a:lnTo>
                <a:lnTo>
                  <a:pt x="996107" y="1893467"/>
                </a:lnTo>
                <a:lnTo>
                  <a:pt x="1044218" y="1889809"/>
                </a:lnTo>
                <a:lnTo>
                  <a:pt x="1091630" y="1883785"/>
                </a:lnTo>
                <a:lnTo>
                  <a:pt x="1138283" y="1875454"/>
                </a:lnTo>
                <a:lnTo>
                  <a:pt x="1184117" y="1864875"/>
                </a:lnTo>
                <a:lnTo>
                  <a:pt x="1229072" y="1852110"/>
                </a:lnTo>
                <a:lnTo>
                  <a:pt x="1273091" y="1837216"/>
                </a:lnTo>
                <a:lnTo>
                  <a:pt x="1316112" y="1820254"/>
                </a:lnTo>
                <a:lnTo>
                  <a:pt x="1358076" y="1801283"/>
                </a:lnTo>
                <a:lnTo>
                  <a:pt x="1398924" y="1780362"/>
                </a:lnTo>
                <a:lnTo>
                  <a:pt x="1438597" y="1757551"/>
                </a:lnTo>
                <a:lnTo>
                  <a:pt x="1477034" y="1732910"/>
                </a:lnTo>
                <a:lnTo>
                  <a:pt x="1514176" y="1706498"/>
                </a:lnTo>
                <a:lnTo>
                  <a:pt x="1549964" y="1678374"/>
                </a:lnTo>
                <a:lnTo>
                  <a:pt x="1584339" y="1648598"/>
                </a:lnTo>
                <a:lnTo>
                  <a:pt x="1617240" y="1617230"/>
                </a:lnTo>
                <a:lnTo>
                  <a:pt x="1648608" y="1584329"/>
                </a:lnTo>
                <a:lnTo>
                  <a:pt x="1678384" y="1549955"/>
                </a:lnTo>
                <a:lnTo>
                  <a:pt x="1706508" y="1514166"/>
                </a:lnTo>
                <a:lnTo>
                  <a:pt x="1732920" y="1477024"/>
                </a:lnTo>
                <a:lnTo>
                  <a:pt x="1757561" y="1438586"/>
                </a:lnTo>
                <a:lnTo>
                  <a:pt x="1780373" y="1398913"/>
                </a:lnTo>
                <a:lnTo>
                  <a:pt x="1801294" y="1358064"/>
                </a:lnTo>
                <a:lnTo>
                  <a:pt x="1820265" y="1316099"/>
                </a:lnTo>
                <a:lnTo>
                  <a:pt x="1837228" y="1273077"/>
                </a:lnTo>
                <a:lnTo>
                  <a:pt x="1852122" y="1229058"/>
                </a:lnTo>
                <a:lnTo>
                  <a:pt x="1864887" y="1184100"/>
                </a:lnTo>
                <a:lnTo>
                  <a:pt x="1875466" y="1138265"/>
                </a:lnTo>
                <a:lnTo>
                  <a:pt x="1883797" y="1091611"/>
                </a:lnTo>
                <a:lnTo>
                  <a:pt x="1889821" y="1044197"/>
                </a:lnTo>
                <a:lnTo>
                  <a:pt x="1893480" y="996084"/>
                </a:lnTo>
                <a:lnTo>
                  <a:pt x="1894713" y="947331"/>
                </a:lnTo>
                <a:lnTo>
                  <a:pt x="1893480" y="898581"/>
                </a:lnTo>
                <a:lnTo>
                  <a:pt x="1889821" y="850471"/>
                </a:lnTo>
                <a:lnTo>
                  <a:pt x="1883797" y="803060"/>
                </a:lnTo>
                <a:lnTo>
                  <a:pt x="1875466" y="756409"/>
                </a:lnTo>
                <a:lnTo>
                  <a:pt x="1864887" y="710576"/>
                </a:lnTo>
                <a:lnTo>
                  <a:pt x="1852122" y="665621"/>
                </a:lnTo>
                <a:lnTo>
                  <a:pt x="1837228" y="621604"/>
                </a:lnTo>
                <a:lnTo>
                  <a:pt x="1820265" y="578584"/>
                </a:lnTo>
                <a:lnTo>
                  <a:pt x="1801294" y="536621"/>
                </a:lnTo>
                <a:lnTo>
                  <a:pt x="1780373" y="495774"/>
                </a:lnTo>
                <a:lnTo>
                  <a:pt x="1757561" y="456103"/>
                </a:lnTo>
                <a:lnTo>
                  <a:pt x="1732920" y="417666"/>
                </a:lnTo>
                <a:lnTo>
                  <a:pt x="1706508" y="380525"/>
                </a:lnTo>
                <a:lnTo>
                  <a:pt x="1678384" y="344738"/>
                </a:lnTo>
                <a:lnTo>
                  <a:pt x="1648608" y="310364"/>
                </a:lnTo>
                <a:lnTo>
                  <a:pt x="1617240" y="277464"/>
                </a:lnTo>
                <a:lnTo>
                  <a:pt x="1584339" y="246097"/>
                </a:lnTo>
                <a:lnTo>
                  <a:pt x="1549964" y="216322"/>
                </a:lnTo>
                <a:lnTo>
                  <a:pt x="1514176" y="188199"/>
                </a:lnTo>
                <a:lnTo>
                  <a:pt x="1477034" y="161787"/>
                </a:lnTo>
                <a:lnTo>
                  <a:pt x="1438597" y="137147"/>
                </a:lnTo>
                <a:lnTo>
                  <a:pt x="1398924" y="114336"/>
                </a:lnTo>
                <a:lnTo>
                  <a:pt x="1358076" y="93416"/>
                </a:lnTo>
                <a:lnTo>
                  <a:pt x="1316112" y="74445"/>
                </a:lnTo>
                <a:lnTo>
                  <a:pt x="1273091" y="57483"/>
                </a:lnTo>
                <a:lnTo>
                  <a:pt x="1229072" y="42589"/>
                </a:lnTo>
                <a:lnTo>
                  <a:pt x="1184117" y="29824"/>
                </a:lnTo>
                <a:lnTo>
                  <a:pt x="1138283" y="19246"/>
                </a:lnTo>
                <a:lnTo>
                  <a:pt x="1091630" y="10915"/>
                </a:lnTo>
                <a:lnTo>
                  <a:pt x="1044218" y="4890"/>
                </a:lnTo>
                <a:lnTo>
                  <a:pt x="996107" y="1232"/>
                </a:lnTo>
                <a:lnTo>
                  <a:pt x="947356" y="0"/>
                </a:lnTo>
                <a:close/>
              </a:path>
            </a:pathLst>
          </a:custGeom>
          <a:solidFill>
            <a:srgbClr val="E6E7E8"/>
          </a:solidFill>
        </p:spPr>
        <p:txBody>
          <a:bodyPr wrap="square" lIns="0" tIns="0" rIns="0" bIns="0" rtlCol="0"/>
          <a:lstStyle/>
          <a:p>
            <a:endParaRPr/>
          </a:p>
        </p:txBody>
      </p:sp>
      <p:sp>
        <p:nvSpPr>
          <p:cNvPr id="7" name="object 7"/>
          <p:cNvSpPr/>
          <p:nvPr/>
        </p:nvSpPr>
        <p:spPr>
          <a:xfrm>
            <a:off x="6977443" y="2496821"/>
            <a:ext cx="1894839" cy="1894839"/>
          </a:xfrm>
          <a:custGeom>
            <a:avLst/>
            <a:gdLst/>
            <a:ahLst/>
            <a:cxnLst/>
            <a:rect l="l" t="t" r="r" b="b"/>
            <a:pathLst>
              <a:path w="1894840" h="1894839">
                <a:moveTo>
                  <a:pt x="947356" y="0"/>
                </a:moveTo>
                <a:lnTo>
                  <a:pt x="898605" y="1232"/>
                </a:lnTo>
                <a:lnTo>
                  <a:pt x="850494" y="4890"/>
                </a:lnTo>
                <a:lnTo>
                  <a:pt x="803082" y="10915"/>
                </a:lnTo>
                <a:lnTo>
                  <a:pt x="756429" y="19246"/>
                </a:lnTo>
                <a:lnTo>
                  <a:pt x="710595" y="29824"/>
                </a:lnTo>
                <a:lnTo>
                  <a:pt x="665640" y="42589"/>
                </a:lnTo>
                <a:lnTo>
                  <a:pt x="621621" y="57483"/>
                </a:lnTo>
                <a:lnTo>
                  <a:pt x="578600" y="74445"/>
                </a:lnTo>
                <a:lnTo>
                  <a:pt x="536636" y="93416"/>
                </a:lnTo>
                <a:lnTo>
                  <a:pt x="495788" y="114336"/>
                </a:lnTo>
                <a:lnTo>
                  <a:pt x="456115" y="137147"/>
                </a:lnTo>
                <a:lnTo>
                  <a:pt x="417678" y="161787"/>
                </a:lnTo>
                <a:lnTo>
                  <a:pt x="380536" y="188199"/>
                </a:lnTo>
                <a:lnTo>
                  <a:pt x="344748" y="216322"/>
                </a:lnTo>
                <a:lnTo>
                  <a:pt x="310373" y="246097"/>
                </a:lnTo>
                <a:lnTo>
                  <a:pt x="277472" y="277464"/>
                </a:lnTo>
                <a:lnTo>
                  <a:pt x="246104" y="310364"/>
                </a:lnTo>
                <a:lnTo>
                  <a:pt x="216328" y="344738"/>
                </a:lnTo>
                <a:lnTo>
                  <a:pt x="188204" y="380525"/>
                </a:lnTo>
                <a:lnTo>
                  <a:pt x="161792" y="417666"/>
                </a:lnTo>
                <a:lnTo>
                  <a:pt x="137151" y="456103"/>
                </a:lnTo>
                <a:lnTo>
                  <a:pt x="114339" y="495774"/>
                </a:lnTo>
                <a:lnTo>
                  <a:pt x="93418" y="536621"/>
                </a:lnTo>
                <a:lnTo>
                  <a:pt x="74447" y="578584"/>
                </a:lnTo>
                <a:lnTo>
                  <a:pt x="57484" y="621604"/>
                </a:lnTo>
                <a:lnTo>
                  <a:pt x="42590" y="665621"/>
                </a:lnTo>
                <a:lnTo>
                  <a:pt x="29825" y="710576"/>
                </a:lnTo>
                <a:lnTo>
                  <a:pt x="19246" y="756409"/>
                </a:lnTo>
                <a:lnTo>
                  <a:pt x="10915" y="803060"/>
                </a:lnTo>
                <a:lnTo>
                  <a:pt x="4891" y="850471"/>
                </a:lnTo>
                <a:lnTo>
                  <a:pt x="1232" y="898581"/>
                </a:lnTo>
                <a:lnTo>
                  <a:pt x="0" y="947331"/>
                </a:lnTo>
                <a:lnTo>
                  <a:pt x="1232" y="996084"/>
                </a:lnTo>
                <a:lnTo>
                  <a:pt x="4891" y="1044197"/>
                </a:lnTo>
                <a:lnTo>
                  <a:pt x="10915" y="1091611"/>
                </a:lnTo>
                <a:lnTo>
                  <a:pt x="19246" y="1138265"/>
                </a:lnTo>
                <a:lnTo>
                  <a:pt x="29825" y="1184100"/>
                </a:lnTo>
                <a:lnTo>
                  <a:pt x="42590" y="1229058"/>
                </a:lnTo>
                <a:lnTo>
                  <a:pt x="57484" y="1273077"/>
                </a:lnTo>
                <a:lnTo>
                  <a:pt x="74447" y="1316099"/>
                </a:lnTo>
                <a:lnTo>
                  <a:pt x="93418" y="1358064"/>
                </a:lnTo>
                <a:lnTo>
                  <a:pt x="114339" y="1398913"/>
                </a:lnTo>
                <a:lnTo>
                  <a:pt x="137151" y="1438586"/>
                </a:lnTo>
                <a:lnTo>
                  <a:pt x="161792" y="1477024"/>
                </a:lnTo>
                <a:lnTo>
                  <a:pt x="188204" y="1514166"/>
                </a:lnTo>
                <a:lnTo>
                  <a:pt x="216328" y="1549955"/>
                </a:lnTo>
                <a:lnTo>
                  <a:pt x="246104" y="1584329"/>
                </a:lnTo>
                <a:lnTo>
                  <a:pt x="277472" y="1617230"/>
                </a:lnTo>
                <a:lnTo>
                  <a:pt x="310373" y="1648598"/>
                </a:lnTo>
                <a:lnTo>
                  <a:pt x="344748" y="1678374"/>
                </a:lnTo>
                <a:lnTo>
                  <a:pt x="380536" y="1706498"/>
                </a:lnTo>
                <a:lnTo>
                  <a:pt x="417678" y="1732910"/>
                </a:lnTo>
                <a:lnTo>
                  <a:pt x="456115" y="1757551"/>
                </a:lnTo>
                <a:lnTo>
                  <a:pt x="495788" y="1780362"/>
                </a:lnTo>
                <a:lnTo>
                  <a:pt x="536636" y="1801283"/>
                </a:lnTo>
                <a:lnTo>
                  <a:pt x="578600" y="1820254"/>
                </a:lnTo>
                <a:lnTo>
                  <a:pt x="621621" y="1837216"/>
                </a:lnTo>
                <a:lnTo>
                  <a:pt x="665640" y="1852110"/>
                </a:lnTo>
                <a:lnTo>
                  <a:pt x="710595" y="1864875"/>
                </a:lnTo>
                <a:lnTo>
                  <a:pt x="756429" y="1875454"/>
                </a:lnTo>
                <a:lnTo>
                  <a:pt x="803082" y="1883785"/>
                </a:lnTo>
                <a:lnTo>
                  <a:pt x="850494" y="1889809"/>
                </a:lnTo>
                <a:lnTo>
                  <a:pt x="898605" y="1893467"/>
                </a:lnTo>
                <a:lnTo>
                  <a:pt x="947356" y="1894700"/>
                </a:lnTo>
                <a:lnTo>
                  <a:pt x="996107" y="1893467"/>
                </a:lnTo>
                <a:lnTo>
                  <a:pt x="1044218" y="1889809"/>
                </a:lnTo>
                <a:lnTo>
                  <a:pt x="1091630" y="1883785"/>
                </a:lnTo>
                <a:lnTo>
                  <a:pt x="1138283" y="1875454"/>
                </a:lnTo>
                <a:lnTo>
                  <a:pt x="1184117" y="1864875"/>
                </a:lnTo>
                <a:lnTo>
                  <a:pt x="1229072" y="1852110"/>
                </a:lnTo>
                <a:lnTo>
                  <a:pt x="1273091" y="1837216"/>
                </a:lnTo>
                <a:lnTo>
                  <a:pt x="1316112" y="1820254"/>
                </a:lnTo>
                <a:lnTo>
                  <a:pt x="1358076" y="1801283"/>
                </a:lnTo>
                <a:lnTo>
                  <a:pt x="1398924" y="1780362"/>
                </a:lnTo>
                <a:lnTo>
                  <a:pt x="1438597" y="1757551"/>
                </a:lnTo>
                <a:lnTo>
                  <a:pt x="1477034" y="1732910"/>
                </a:lnTo>
                <a:lnTo>
                  <a:pt x="1514176" y="1706498"/>
                </a:lnTo>
                <a:lnTo>
                  <a:pt x="1549964" y="1678374"/>
                </a:lnTo>
                <a:lnTo>
                  <a:pt x="1584339" y="1648598"/>
                </a:lnTo>
                <a:lnTo>
                  <a:pt x="1617240" y="1617230"/>
                </a:lnTo>
                <a:lnTo>
                  <a:pt x="1648608" y="1584329"/>
                </a:lnTo>
                <a:lnTo>
                  <a:pt x="1678384" y="1549955"/>
                </a:lnTo>
                <a:lnTo>
                  <a:pt x="1706508" y="1514166"/>
                </a:lnTo>
                <a:lnTo>
                  <a:pt x="1732920" y="1477024"/>
                </a:lnTo>
                <a:lnTo>
                  <a:pt x="1757561" y="1438586"/>
                </a:lnTo>
                <a:lnTo>
                  <a:pt x="1780373" y="1398913"/>
                </a:lnTo>
                <a:lnTo>
                  <a:pt x="1801294" y="1358064"/>
                </a:lnTo>
                <a:lnTo>
                  <a:pt x="1820265" y="1316099"/>
                </a:lnTo>
                <a:lnTo>
                  <a:pt x="1837228" y="1273077"/>
                </a:lnTo>
                <a:lnTo>
                  <a:pt x="1852122" y="1229058"/>
                </a:lnTo>
                <a:lnTo>
                  <a:pt x="1864887" y="1184100"/>
                </a:lnTo>
                <a:lnTo>
                  <a:pt x="1875466" y="1138265"/>
                </a:lnTo>
                <a:lnTo>
                  <a:pt x="1883797" y="1091611"/>
                </a:lnTo>
                <a:lnTo>
                  <a:pt x="1889821" y="1044197"/>
                </a:lnTo>
                <a:lnTo>
                  <a:pt x="1893480" y="996084"/>
                </a:lnTo>
                <a:lnTo>
                  <a:pt x="1894713" y="947331"/>
                </a:lnTo>
                <a:lnTo>
                  <a:pt x="1893480" y="898581"/>
                </a:lnTo>
                <a:lnTo>
                  <a:pt x="1889821" y="850471"/>
                </a:lnTo>
                <a:lnTo>
                  <a:pt x="1883797" y="803060"/>
                </a:lnTo>
                <a:lnTo>
                  <a:pt x="1875466" y="756409"/>
                </a:lnTo>
                <a:lnTo>
                  <a:pt x="1864887" y="710576"/>
                </a:lnTo>
                <a:lnTo>
                  <a:pt x="1852122" y="665621"/>
                </a:lnTo>
                <a:lnTo>
                  <a:pt x="1837228" y="621604"/>
                </a:lnTo>
                <a:lnTo>
                  <a:pt x="1820265" y="578584"/>
                </a:lnTo>
                <a:lnTo>
                  <a:pt x="1801294" y="536621"/>
                </a:lnTo>
                <a:lnTo>
                  <a:pt x="1780373" y="495774"/>
                </a:lnTo>
                <a:lnTo>
                  <a:pt x="1757561" y="456103"/>
                </a:lnTo>
                <a:lnTo>
                  <a:pt x="1732920" y="417666"/>
                </a:lnTo>
                <a:lnTo>
                  <a:pt x="1706508" y="380525"/>
                </a:lnTo>
                <a:lnTo>
                  <a:pt x="1678384" y="344738"/>
                </a:lnTo>
                <a:lnTo>
                  <a:pt x="1648608" y="310364"/>
                </a:lnTo>
                <a:lnTo>
                  <a:pt x="1617240" y="277464"/>
                </a:lnTo>
                <a:lnTo>
                  <a:pt x="1584339" y="246097"/>
                </a:lnTo>
                <a:lnTo>
                  <a:pt x="1549964" y="216322"/>
                </a:lnTo>
                <a:lnTo>
                  <a:pt x="1514176" y="188199"/>
                </a:lnTo>
                <a:lnTo>
                  <a:pt x="1477034" y="161787"/>
                </a:lnTo>
                <a:lnTo>
                  <a:pt x="1438597" y="137147"/>
                </a:lnTo>
                <a:lnTo>
                  <a:pt x="1398924" y="114336"/>
                </a:lnTo>
                <a:lnTo>
                  <a:pt x="1358076" y="93416"/>
                </a:lnTo>
                <a:lnTo>
                  <a:pt x="1316112" y="74445"/>
                </a:lnTo>
                <a:lnTo>
                  <a:pt x="1273091" y="57483"/>
                </a:lnTo>
                <a:lnTo>
                  <a:pt x="1229072" y="42589"/>
                </a:lnTo>
                <a:lnTo>
                  <a:pt x="1184117" y="29824"/>
                </a:lnTo>
                <a:lnTo>
                  <a:pt x="1138283" y="19246"/>
                </a:lnTo>
                <a:lnTo>
                  <a:pt x="1091630" y="10915"/>
                </a:lnTo>
                <a:lnTo>
                  <a:pt x="1044218" y="4890"/>
                </a:lnTo>
                <a:lnTo>
                  <a:pt x="996107" y="1232"/>
                </a:lnTo>
                <a:lnTo>
                  <a:pt x="947356" y="0"/>
                </a:lnTo>
                <a:close/>
              </a:path>
            </a:pathLst>
          </a:custGeom>
          <a:solidFill>
            <a:srgbClr val="E6E7E8"/>
          </a:solidFill>
        </p:spPr>
        <p:txBody>
          <a:bodyPr wrap="square" lIns="0" tIns="0" rIns="0" bIns="0" rtlCol="0"/>
          <a:lstStyle/>
          <a:p>
            <a:endParaRPr/>
          </a:p>
        </p:txBody>
      </p:sp>
      <p:sp>
        <p:nvSpPr>
          <p:cNvPr id="8" name="object 8"/>
          <p:cNvSpPr/>
          <p:nvPr/>
        </p:nvSpPr>
        <p:spPr>
          <a:xfrm>
            <a:off x="7456487" y="3021793"/>
            <a:ext cx="411480" cy="389255"/>
          </a:xfrm>
          <a:custGeom>
            <a:avLst/>
            <a:gdLst/>
            <a:ahLst/>
            <a:cxnLst/>
            <a:rect l="l" t="t" r="r" b="b"/>
            <a:pathLst>
              <a:path w="411479" h="389254">
                <a:moveTo>
                  <a:pt x="411175" y="194614"/>
                </a:moveTo>
                <a:lnTo>
                  <a:pt x="405745" y="149992"/>
                </a:lnTo>
                <a:lnTo>
                  <a:pt x="390278" y="109029"/>
                </a:lnTo>
                <a:lnTo>
                  <a:pt x="366008" y="72894"/>
                </a:lnTo>
                <a:lnTo>
                  <a:pt x="334170" y="42755"/>
                </a:lnTo>
                <a:lnTo>
                  <a:pt x="295997" y="19781"/>
                </a:lnTo>
                <a:lnTo>
                  <a:pt x="252725" y="5140"/>
                </a:lnTo>
                <a:lnTo>
                  <a:pt x="205587" y="0"/>
                </a:lnTo>
                <a:lnTo>
                  <a:pt x="158449" y="5140"/>
                </a:lnTo>
                <a:lnTo>
                  <a:pt x="115177" y="19781"/>
                </a:lnTo>
                <a:lnTo>
                  <a:pt x="77005" y="42755"/>
                </a:lnTo>
                <a:lnTo>
                  <a:pt x="45166" y="72894"/>
                </a:lnTo>
                <a:lnTo>
                  <a:pt x="20897" y="109029"/>
                </a:lnTo>
                <a:lnTo>
                  <a:pt x="5429" y="149992"/>
                </a:lnTo>
                <a:lnTo>
                  <a:pt x="0" y="194614"/>
                </a:lnTo>
                <a:lnTo>
                  <a:pt x="5429" y="239237"/>
                </a:lnTo>
                <a:lnTo>
                  <a:pt x="20897" y="280200"/>
                </a:lnTo>
                <a:lnTo>
                  <a:pt x="45166" y="316335"/>
                </a:lnTo>
                <a:lnTo>
                  <a:pt x="77005" y="346474"/>
                </a:lnTo>
                <a:lnTo>
                  <a:pt x="115177" y="369448"/>
                </a:lnTo>
                <a:lnTo>
                  <a:pt x="158449" y="384089"/>
                </a:lnTo>
                <a:lnTo>
                  <a:pt x="205587" y="389229"/>
                </a:lnTo>
                <a:lnTo>
                  <a:pt x="252725" y="384089"/>
                </a:lnTo>
                <a:lnTo>
                  <a:pt x="295997" y="369448"/>
                </a:lnTo>
                <a:lnTo>
                  <a:pt x="334170" y="346474"/>
                </a:lnTo>
                <a:lnTo>
                  <a:pt x="366008" y="316335"/>
                </a:lnTo>
                <a:lnTo>
                  <a:pt x="390278" y="280200"/>
                </a:lnTo>
                <a:lnTo>
                  <a:pt x="405745" y="239237"/>
                </a:lnTo>
                <a:lnTo>
                  <a:pt x="411175" y="194614"/>
                </a:lnTo>
                <a:close/>
              </a:path>
            </a:pathLst>
          </a:custGeom>
          <a:ln w="9258">
            <a:solidFill>
              <a:srgbClr val="000000"/>
            </a:solidFill>
          </a:ln>
        </p:spPr>
        <p:txBody>
          <a:bodyPr wrap="square" lIns="0" tIns="0" rIns="0" bIns="0" rtlCol="0"/>
          <a:lstStyle/>
          <a:p>
            <a:endParaRPr/>
          </a:p>
        </p:txBody>
      </p:sp>
      <p:sp>
        <p:nvSpPr>
          <p:cNvPr id="9" name="object 9"/>
          <p:cNvSpPr/>
          <p:nvPr/>
        </p:nvSpPr>
        <p:spPr>
          <a:xfrm>
            <a:off x="8007535" y="3009422"/>
            <a:ext cx="411480" cy="389255"/>
          </a:xfrm>
          <a:custGeom>
            <a:avLst/>
            <a:gdLst/>
            <a:ahLst/>
            <a:cxnLst/>
            <a:rect l="l" t="t" r="r" b="b"/>
            <a:pathLst>
              <a:path w="411479" h="389254">
                <a:moveTo>
                  <a:pt x="411175" y="194614"/>
                </a:moveTo>
                <a:lnTo>
                  <a:pt x="405745" y="149992"/>
                </a:lnTo>
                <a:lnTo>
                  <a:pt x="390278" y="109029"/>
                </a:lnTo>
                <a:lnTo>
                  <a:pt x="366008" y="72894"/>
                </a:lnTo>
                <a:lnTo>
                  <a:pt x="334170" y="42755"/>
                </a:lnTo>
                <a:lnTo>
                  <a:pt x="295997" y="19781"/>
                </a:lnTo>
                <a:lnTo>
                  <a:pt x="252725" y="5140"/>
                </a:lnTo>
                <a:lnTo>
                  <a:pt x="205587" y="0"/>
                </a:lnTo>
                <a:lnTo>
                  <a:pt x="158449" y="5140"/>
                </a:lnTo>
                <a:lnTo>
                  <a:pt x="115177" y="19781"/>
                </a:lnTo>
                <a:lnTo>
                  <a:pt x="77005" y="42755"/>
                </a:lnTo>
                <a:lnTo>
                  <a:pt x="45166" y="72894"/>
                </a:lnTo>
                <a:lnTo>
                  <a:pt x="20897" y="109029"/>
                </a:lnTo>
                <a:lnTo>
                  <a:pt x="5429" y="149992"/>
                </a:lnTo>
                <a:lnTo>
                  <a:pt x="0" y="194614"/>
                </a:lnTo>
                <a:lnTo>
                  <a:pt x="5429" y="239237"/>
                </a:lnTo>
                <a:lnTo>
                  <a:pt x="20897" y="280200"/>
                </a:lnTo>
                <a:lnTo>
                  <a:pt x="45166" y="316335"/>
                </a:lnTo>
                <a:lnTo>
                  <a:pt x="77005" y="346474"/>
                </a:lnTo>
                <a:lnTo>
                  <a:pt x="115177" y="369448"/>
                </a:lnTo>
                <a:lnTo>
                  <a:pt x="158449" y="384089"/>
                </a:lnTo>
                <a:lnTo>
                  <a:pt x="205587" y="389229"/>
                </a:lnTo>
                <a:lnTo>
                  <a:pt x="252725" y="384089"/>
                </a:lnTo>
                <a:lnTo>
                  <a:pt x="295997" y="369448"/>
                </a:lnTo>
                <a:lnTo>
                  <a:pt x="334170" y="346474"/>
                </a:lnTo>
                <a:lnTo>
                  <a:pt x="366008" y="316335"/>
                </a:lnTo>
                <a:lnTo>
                  <a:pt x="390278" y="280200"/>
                </a:lnTo>
                <a:lnTo>
                  <a:pt x="405745" y="239237"/>
                </a:lnTo>
                <a:lnTo>
                  <a:pt x="411175" y="194614"/>
                </a:lnTo>
                <a:close/>
              </a:path>
            </a:pathLst>
          </a:custGeom>
          <a:ln w="9258">
            <a:solidFill>
              <a:srgbClr val="000000"/>
            </a:solidFill>
          </a:ln>
        </p:spPr>
        <p:txBody>
          <a:bodyPr wrap="square" lIns="0" tIns="0" rIns="0" bIns="0" rtlCol="0"/>
          <a:lstStyle/>
          <a:p>
            <a:endParaRPr/>
          </a:p>
        </p:txBody>
      </p:sp>
      <p:sp>
        <p:nvSpPr>
          <p:cNvPr id="10" name="object 10"/>
          <p:cNvSpPr/>
          <p:nvPr/>
        </p:nvSpPr>
        <p:spPr>
          <a:xfrm>
            <a:off x="8007967" y="3553702"/>
            <a:ext cx="411480" cy="389255"/>
          </a:xfrm>
          <a:custGeom>
            <a:avLst/>
            <a:gdLst/>
            <a:ahLst/>
            <a:cxnLst/>
            <a:rect l="l" t="t" r="r" b="b"/>
            <a:pathLst>
              <a:path w="411479" h="389254">
                <a:moveTo>
                  <a:pt x="411175" y="194614"/>
                </a:moveTo>
                <a:lnTo>
                  <a:pt x="405745" y="149992"/>
                </a:lnTo>
                <a:lnTo>
                  <a:pt x="390278" y="109029"/>
                </a:lnTo>
                <a:lnTo>
                  <a:pt x="366008" y="72894"/>
                </a:lnTo>
                <a:lnTo>
                  <a:pt x="334170" y="42755"/>
                </a:lnTo>
                <a:lnTo>
                  <a:pt x="295997" y="19781"/>
                </a:lnTo>
                <a:lnTo>
                  <a:pt x="252725" y="5140"/>
                </a:lnTo>
                <a:lnTo>
                  <a:pt x="205587" y="0"/>
                </a:lnTo>
                <a:lnTo>
                  <a:pt x="158449" y="5140"/>
                </a:lnTo>
                <a:lnTo>
                  <a:pt x="115177" y="19781"/>
                </a:lnTo>
                <a:lnTo>
                  <a:pt x="77005" y="42755"/>
                </a:lnTo>
                <a:lnTo>
                  <a:pt x="45166" y="72894"/>
                </a:lnTo>
                <a:lnTo>
                  <a:pt x="20897" y="109029"/>
                </a:lnTo>
                <a:lnTo>
                  <a:pt x="5429" y="149992"/>
                </a:lnTo>
                <a:lnTo>
                  <a:pt x="0" y="194614"/>
                </a:lnTo>
                <a:lnTo>
                  <a:pt x="5429" y="239237"/>
                </a:lnTo>
                <a:lnTo>
                  <a:pt x="20897" y="280200"/>
                </a:lnTo>
                <a:lnTo>
                  <a:pt x="45166" y="316335"/>
                </a:lnTo>
                <a:lnTo>
                  <a:pt x="77005" y="346474"/>
                </a:lnTo>
                <a:lnTo>
                  <a:pt x="115177" y="369448"/>
                </a:lnTo>
                <a:lnTo>
                  <a:pt x="158449" y="384089"/>
                </a:lnTo>
                <a:lnTo>
                  <a:pt x="205587" y="389229"/>
                </a:lnTo>
                <a:lnTo>
                  <a:pt x="252725" y="384089"/>
                </a:lnTo>
                <a:lnTo>
                  <a:pt x="295997" y="369448"/>
                </a:lnTo>
                <a:lnTo>
                  <a:pt x="334170" y="346474"/>
                </a:lnTo>
                <a:lnTo>
                  <a:pt x="366008" y="316335"/>
                </a:lnTo>
                <a:lnTo>
                  <a:pt x="390278" y="280200"/>
                </a:lnTo>
                <a:lnTo>
                  <a:pt x="405745" y="239237"/>
                </a:lnTo>
                <a:lnTo>
                  <a:pt x="411175" y="194614"/>
                </a:lnTo>
                <a:close/>
              </a:path>
            </a:pathLst>
          </a:custGeom>
          <a:ln w="9258">
            <a:solidFill>
              <a:srgbClr val="000000"/>
            </a:solidFill>
          </a:ln>
        </p:spPr>
        <p:txBody>
          <a:bodyPr wrap="square" lIns="0" tIns="0" rIns="0" bIns="0" rtlCol="0"/>
          <a:lstStyle/>
          <a:p>
            <a:endParaRPr/>
          </a:p>
        </p:txBody>
      </p:sp>
      <p:sp>
        <p:nvSpPr>
          <p:cNvPr id="11" name="object 11"/>
          <p:cNvSpPr/>
          <p:nvPr/>
        </p:nvSpPr>
        <p:spPr>
          <a:xfrm>
            <a:off x="7473218" y="3564671"/>
            <a:ext cx="411480" cy="389255"/>
          </a:xfrm>
          <a:custGeom>
            <a:avLst/>
            <a:gdLst/>
            <a:ahLst/>
            <a:cxnLst/>
            <a:rect l="l" t="t" r="r" b="b"/>
            <a:pathLst>
              <a:path w="411479" h="389254">
                <a:moveTo>
                  <a:pt x="411175" y="194614"/>
                </a:moveTo>
                <a:lnTo>
                  <a:pt x="405745" y="149992"/>
                </a:lnTo>
                <a:lnTo>
                  <a:pt x="390278" y="109029"/>
                </a:lnTo>
                <a:lnTo>
                  <a:pt x="366008" y="72894"/>
                </a:lnTo>
                <a:lnTo>
                  <a:pt x="334170" y="42755"/>
                </a:lnTo>
                <a:lnTo>
                  <a:pt x="295997" y="19781"/>
                </a:lnTo>
                <a:lnTo>
                  <a:pt x="252725" y="5140"/>
                </a:lnTo>
                <a:lnTo>
                  <a:pt x="205587" y="0"/>
                </a:lnTo>
                <a:lnTo>
                  <a:pt x="158449" y="5140"/>
                </a:lnTo>
                <a:lnTo>
                  <a:pt x="115177" y="19781"/>
                </a:lnTo>
                <a:lnTo>
                  <a:pt x="77005" y="42755"/>
                </a:lnTo>
                <a:lnTo>
                  <a:pt x="45166" y="72894"/>
                </a:lnTo>
                <a:lnTo>
                  <a:pt x="20897" y="109029"/>
                </a:lnTo>
                <a:lnTo>
                  <a:pt x="5429" y="149992"/>
                </a:lnTo>
                <a:lnTo>
                  <a:pt x="0" y="194614"/>
                </a:lnTo>
                <a:lnTo>
                  <a:pt x="5429" y="239237"/>
                </a:lnTo>
                <a:lnTo>
                  <a:pt x="20897" y="280200"/>
                </a:lnTo>
                <a:lnTo>
                  <a:pt x="45166" y="316335"/>
                </a:lnTo>
                <a:lnTo>
                  <a:pt x="77005" y="346474"/>
                </a:lnTo>
                <a:lnTo>
                  <a:pt x="115177" y="369448"/>
                </a:lnTo>
                <a:lnTo>
                  <a:pt x="158449" y="384089"/>
                </a:lnTo>
                <a:lnTo>
                  <a:pt x="205587" y="389229"/>
                </a:lnTo>
                <a:lnTo>
                  <a:pt x="252725" y="384089"/>
                </a:lnTo>
                <a:lnTo>
                  <a:pt x="295997" y="369448"/>
                </a:lnTo>
                <a:lnTo>
                  <a:pt x="334170" y="346474"/>
                </a:lnTo>
                <a:lnTo>
                  <a:pt x="366008" y="316335"/>
                </a:lnTo>
                <a:lnTo>
                  <a:pt x="390278" y="280200"/>
                </a:lnTo>
                <a:lnTo>
                  <a:pt x="405745" y="239237"/>
                </a:lnTo>
                <a:lnTo>
                  <a:pt x="411175" y="194614"/>
                </a:lnTo>
                <a:close/>
              </a:path>
            </a:pathLst>
          </a:custGeom>
          <a:ln w="9258">
            <a:solidFill>
              <a:srgbClr val="000000"/>
            </a:solidFill>
          </a:ln>
        </p:spPr>
        <p:txBody>
          <a:bodyPr wrap="square" lIns="0" tIns="0" rIns="0" bIns="0" rtlCol="0"/>
          <a:lstStyle/>
          <a:p>
            <a:endParaRPr/>
          </a:p>
        </p:txBody>
      </p:sp>
      <p:sp>
        <p:nvSpPr>
          <p:cNvPr id="12" name="object 12"/>
          <p:cNvSpPr/>
          <p:nvPr/>
        </p:nvSpPr>
        <p:spPr>
          <a:xfrm>
            <a:off x="8158027" y="3644460"/>
            <a:ext cx="111125" cy="208279"/>
          </a:xfrm>
          <a:custGeom>
            <a:avLst/>
            <a:gdLst/>
            <a:ahLst/>
            <a:cxnLst/>
            <a:rect l="l" t="t" r="r" b="b"/>
            <a:pathLst>
              <a:path w="111125" h="208279">
                <a:moveTo>
                  <a:pt x="92544" y="0"/>
                </a:moveTo>
                <a:lnTo>
                  <a:pt x="18516" y="0"/>
                </a:lnTo>
                <a:lnTo>
                  <a:pt x="11310" y="1457"/>
                </a:lnTo>
                <a:lnTo>
                  <a:pt x="5424" y="5432"/>
                </a:lnTo>
                <a:lnTo>
                  <a:pt x="1455" y="11326"/>
                </a:lnTo>
                <a:lnTo>
                  <a:pt x="0" y="18542"/>
                </a:lnTo>
                <a:lnTo>
                  <a:pt x="0" y="189166"/>
                </a:lnTo>
                <a:lnTo>
                  <a:pt x="1455" y="196382"/>
                </a:lnTo>
                <a:lnTo>
                  <a:pt x="5424" y="202276"/>
                </a:lnTo>
                <a:lnTo>
                  <a:pt x="11310" y="206250"/>
                </a:lnTo>
                <a:lnTo>
                  <a:pt x="18516" y="207708"/>
                </a:lnTo>
                <a:lnTo>
                  <a:pt x="92544" y="207708"/>
                </a:lnTo>
                <a:lnTo>
                  <a:pt x="99749" y="206250"/>
                </a:lnTo>
                <a:lnTo>
                  <a:pt x="105630" y="202276"/>
                </a:lnTo>
                <a:lnTo>
                  <a:pt x="106965" y="200291"/>
                </a:lnTo>
                <a:lnTo>
                  <a:pt x="12382" y="200291"/>
                </a:lnTo>
                <a:lnTo>
                  <a:pt x="7404" y="195313"/>
                </a:lnTo>
                <a:lnTo>
                  <a:pt x="7404" y="12407"/>
                </a:lnTo>
                <a:lnTo>
                  <a:pt x="12382" y="7416"/>
                </a:lnTo>
                <a:lnTo>
                  <a:pt x="106965" y="7416"/>
                </a:lnTo>
                <a:lnTo>
                  <a:pt x="105630" y="5432"/>
                </a:lnTo>
                <a:lnTo>
                  <a:pt x="99749" y="1457"/>
                </a:lnTo>
                <a:lnTo>
                  <a:pt x="92544" y="0"/>
                </a:lnTo>
                <a:close/>
              </a:path>
              <a:path w="111125" h="208279">
                <a:moveTo>
                  <a:pt x="109397" y="48742"/>
                </a:moveTo>
                <a:lnTo>
                  <a:pt x="105308" y="48742"/>
                </a:lnTo>
                <a:lnTo>
                  <a:pt x="103644" y="50393"/>
                </a:lnTo>
                <a:lnTo>
                  <a:pt x="103644" y="195313"/>
                </a:lnTo>
                <a:lnTo>
                  <a:pt x="98679" y="200291"/>
                </a:lnTo>
                <a:lnTo>
                  <a:pt x="106965" y="200291"/>
                </a:lnTo>
                <a:lnTo>
                  <a:pt x="109595" y="196382"/>
                </a:lnTo>
                <a:lnTo>
                  <a:pt x="111048" y="189166"/>
                </a:lnTo>
                <a:lnTo>
                  <a:pt x="111048" y="50393"/>
                </a:lnTo>
                <a:lnTo>
                  <a:pt x="109397" y="48742"/>
                </a:lnTo>
                <a:close/>
              </a:path>
              <a:path w="111125" h="208279">
                <a:moveTo>
                  <a:pt x="106965" y="7416"/>
                </a:moveTo>
                <a:lnTo>
                  <a:pt x="98679" y="7416"/>
                </a:lnTo>
                <a:lnTo>
                  <a:pt x="103644" y="12407"/>
                </a:lnTo>
                <a:lnTo>
                  <a:pt x="103644" y="39662"/>
                </a:lnTo>
                <a:lnTo>
                  <a:pt x="105308" y="41325"/>
                </a:lnTo>
                <a:lnTo>
                  <a:pt x="109397" y="41325"/>
                </a:lnTo>
                <a:lnTo>
                  <a:pt x="111048" y="39662"/>
                </a:lnTo>
                <a:lnTo>
                  <a:pt x="111048" y="18542"/>
                </a:lnTo>
                <a:lnTo>
                  <a:pt x="109595" y="11326"/>
                </a:lnTo>
                <a:lnTo>
                  <a:pt x="106965" y="7416"/>
                </a:lnTo>
                <a:close/>
              </a:path>
            </a:pathLst>
          </a:custGeom>
          <a:solidFill>
            <a:srgbClr val="000000"/>
          </a:solidFill>
        </p:spPr>
        <p:txBody>
          <a:bodyPr wrap="square" lIns="0" tIns="0" rIns="0" bIns="0" rtlCol="0"/>
          <a:lstStyle/>
          <a:p>
            <a:endParaRPr/>
          </a:p>
        </p:txBody>
      </p:sp>
      <p:sp>
        <p:nvSpPr>
          <p:cNvPr id="13" name="object 13"/>
          <p:cNvSpPr/>
          <p:nvPr/>
        </p:nvSpPr>
        <p:spPr>
          <a:xfrm>
            <a:off x="8198745" y="3659300"/>
            <a:ext cx="41275" cy="7620"/>
          </a:xfrm>
          <a:custGeom>
            <a:avLst/>
            <a:gdLst/>
            <a:ahLst/>
            <a:cxnLst/>
            <a:rect l="l" t="t" r="r" b="b"/>
            <a:pathLst>
              <a:path w="41275" h="7620">
                <a:moveTo>
                  <a:pt x="39065" y="0"/>
                </a:moveTo>
                <a:lnTo>
                  <a:pt x="1663" y="0"/>
                </a:lnTo>
                <a:lnTo>
                  <a:pt x="0" y="1663"/>
                </a:lnTo>
                <a:lnTo>
                  <a:pt x="0" y="5753"/>
                </a:lnTo>
                <a:lnTo>
                  <a:pt x="1663" y="7416"/>
                </a:lnTo>
                <a:lnTo>
                  <a:pt x="39065" y="7416"/>
                </a:lnTo>
                <a:lnTo>
                  <a:pt x="40716" y="5753"/>
                </a:lnTo>
                <a:lnTo>
                  <a:pt x="40716" y="1663"/>
                </a:lnTo>
                <a:lnTo>
                  <a:pt x="39065" y="0"/>
                </a:lnTo>
                <a:close/>
              </a:path>
            </a:pathLst>
          </a:custGeom>
          <a:solidFill>
            <a:srgbClr val="000000"/>
          </a:solidFill>
        </p:spPr>
        <p:txBody>
          <a:bodyPr wrap="square" lIns="0" tIns="0" rIns="0" bIns="0" rtlCol="0"/>
          <a:lstStyle/>
          <a:p>
            <a:endParaRPr/>
          </a:p>
        </p:txBody>
      </p:sp>
      <p:sp>
        <p:nvSpPr>
          <p:cNvPr id="14" name="object 14"/>
          <p:cNvSpPr/>
          <p:nvPr/>
        </p:nvSpPr>
        <p:spPr>
          <a:xfrm>
            <a:off x="8198746" y="3807665"/>
            <a:ext cx="29845" cy="29845"/>
          </a:xfrm>
          <a:custGeom>
            <a:avLst/>
            <a:gdLst/>
            <a:ahLst/>
            <a:cxnLst/>
            <a:rect l="l" t="t" r="r" b="b"/>
            <a:pathLst>
              <a:path w="29845" h="29845">
                <a:moveTo>
                  <a:pt x="22987" y="0"/>
                </a:moveTo>
                <a:lnTo>
                  <a:pt x="6629" y="0"/>
                </a:lnTo>
                <a:lnTo>
                  <a:pt x="0" y="6642"/>
                </a:lnTo>
                <a:lnTo>
                  <a:pt x="0" y="23025"/>
                </a:lnTo>
                <a:lnTo>
                  <a:pt x="6629" y="29667"/>
                </a:lnTo>
                <a:lnTo>
                  <a:pt x="22987" y="29667"/>
                </a:lnTo>
                <a:lnTo>
                  <a:pt x="29616" y="23025"/>
                </a:lnTo>
                <a:lnTo>
                  <a:pt x="29616" y="22250"/>
                </a:lnTo>
                <a:lnTo>
                  <a:pt x="10718" y="22250"/>
                </a:lnTo>
                <a:lnTo>
                  <a:pt x="7404" y="18923"/>
                </a:lnTo>
                <a:lnTo>
                  <a:pt x="7404" y="10731"/>
                </a:lnTo>
                <a:lnTo>
                  <a:pt x="10718" y="7416"/>
                </a:lnTo>
                <a:lnTo>
                  <a:pt x="29616" y="7416"/>
                </a:lnTo>
                <a:lnTo>
                  <a:pt x="29616" y="6642"/>
                </a:lnTo>
                <a:lnTo>
                  <a:pt x="22987" y="0"/>
                </a:lnTo>
                <a:close/>
              </a:path>
              <a:path w="29845" h="29845">
                <a:moveTo>
                  <a:pt x="29616" y="7416"/>
                </a:moveTo>
                <a:lnTo>
                  <a:pt x="18897" y="7416"/>
                </a:lnTo>
                <a:lnTo>
                  <a:pt x="22212" y="10731"/>
                </a:lnTo>
                <a:lnTo>
                  <a:pt x="22212" y="18923"/>
                </a:lnTo>
                <a:lnTo>
                  <a:pt x="18897" y="22250"/>
                </a:lnTo>
                <a:lnTo>
                  <a:pt x="29616" y="22250"/>
                </a:lnTo>
                <a:lnTo>
                  <a:pt x="29616" y="7416"/>
                </a:lnTo>
                <a:close/>
              </a:path>
            </a:pathLst>
          </a:custGeom>
          <a:solidFill>
            <a:srgbClr val="000000"/>
          </a:solidFill>
        </p:spPr>
        <p:txBody>
          <a:bodyPr wrap="square" lIns="0" tIns="0" rIns="0" bIns="0" rtlCol="0"/>
          <a:lstStyle/>
          <a:p>
            <a:endParaRPr/>
          </a:p>
        </p:txBody>
      </p:sp>
      <p:sp>
        <p:nvSpPr>
          <p:cNvPr id="15" name="object 15"/>
          <p:cNvSpPr/>
          <p:nvPr/>
        </p:nvSpPr>
        <p:spPr>
          <a:xfrm>
            <a:off x="7575818" y="3653713"/>
            <a:ext cx="206375" cy="208279"/>
          </a:xfrm>
          <a:custGeom>
            <a:avLst/>
            <a:gdLst/>
            <a:ahLst/>
            <a:cxnLst/>
            <a:rect l="l" t="t" r="r" b="b"/>
            <a:pathLst>
              <a:path w="206375" h="208279">
                <a:moveTo>
                  <a:pt x="40474" y="0"/>
                </a:moveTo>
                <a:lnTo>
                  <a:pt x="32882" y="1658"/>
                </a:lnTo>
                <a:lnTo>
                  <a:pt x="25792" y="6618"/>
                </a:lnTo>
                <a:lnTo>
                  <a:pt x="23683" y="8726"/>
                </a:lnTo>
                <a:lnTo>
                  <a:pt x="13003" y="19597"/>
                </a:lnTo>
                <a:lnTo>
                  <a:pt x="9701" y="22798"/>
                </a:lnTo>
                <a:lnTo>
                  <a:pt x="3922" y="28335"/>
                </a:lnTo>
                <a:lnTo>
                  <a:pt x="684" y="35345"/>
                </a:lnTo>
                <a:lnTo>
                  <a:pt x="61" y="43651"/>
                </a:lnTo>
                <a:lnTo>
                  <a:pt x="0" y="51597"/>
                </a:lnTo>
                <a:lnTo>
                  <a:pt x="966" y="59839"/>
                </a:lnTo>
                <a:lnTo>
                  <a:pt x="20718" y="108496"/>
                </a:lnTo>
                <a:lnTo>
                  <a:pt x="57797" y="155380"/>
                </a:lnTo>
                <a:lnTo>
                  <a:pt x="94366" y="184195"/>
                </a:lnTo>
                <a:lnTo>
                  <a:pt x="136378" y="204165"/>
                </a:lnTo>
                <a:lnTo>
                  <a:pt x="158850" y="207710"/>
                </a:lnTo>
                <a:lnTo>
                  <a:pt x="166488" y="207021"/>
                </a:lnTo>
                <a:lnTo>
                  <a:pt x="173313" y="204947"/>
                </a:lnTo>
                <a:lnTo>
                  <a:pt x="179365" y="201473"/>
                </a:lnTo>
                <a:lnTo>
                  <a:pt x="181974" y="199074"/>
                </a:lnTo>
                <a:lnTo>
                  <a:pt x="165873" y="199074"/>
                </a:lnTo>
                <a:lnTo>
                  <a:pt x="156652" y="198629"/>
                </a:lnTo>
                <a:lnTo>
                  <a:pt x="118730" y="187478"/>
                </a:lnTo>
                <a:lnTo>
                  <a:pt x="80857" y="163672"/>
                </a:lnTo>
                <a:lnTo>
                  <a:pt x="48652" y="132246"/>
                </a:lnTo>
                <a:lnTo>
                  <a:pt x="20743" y="89607"/>
                </a:lnTo>
                <a:lnTo>
                  <a:pt x="8998" y="51597"/>
                </a:lnTo>
                <a:lnTo>
                  <a:pt x="9051" y="43651"/>
                </a:lnTo>
                <a:lnTo>
                  <a:pt x="9447" y="38241"/>
                </a:lnTo>
                <a:lnTo>
                  <a:pt x="11707" y="33326"/>
                </a:lnTo>
                <a:lnTo>
                  <a:pt x="19251" y="26061"/>
                </a:lnTo>
                <a:lnTo>
                  <a:pt x="30008" y="15114"/>
                </a:lnTo>
                <a:lnTo>
                  <a:pt x="34796" y="10364"/>
                </a:lnTo>
                <a:lnTo>
                  <a:pt x="37641" y="9031"/>
                </a:lnTo>
                <a:lnTo>
                  <a:pt x="57654" y="9031"/>
                </a:lnTo>
                <a:lnTo>
                  <a:pt x="55205" y="6592"/>
                </a:lnTo>
                <a:lnTo>
                  <a:pt x="48078" y="1644"/>
                </a:lnTo>
                <a:lnTo>
                  <a:pt x="40474" y="0"/>
                </a:lnTo>
                <a:close/>
              </a:path>
              <a:path w="206375" h="208279">
                <a:moveTo>
                  <a:pt x="174402" y="126684"/>
                </a:moveTo>
                <a:lnTo>
                  <a:pt x="155598" y="126684"/>
                </a:lnTo>
                <a:lnTo>
                  <a:pt x="161694" y="126696"/>
                </a:lnTo>
                <a:lnTo>
                  <a:pt x="171538" y="136551"/>
                </a:lnTo>
                <a:lnTo>
                  <a:pt x="198468" y="163672"/>
                </a:lnTo>
                <a:lnTo>
                  <a:pt x="198461" y="169851"/>
                </a:lnTo>
                <a:lnTo>
                  <a:pt x="191374" y="177026"/>
                </a:lnTo>
                <a:lnTo>
                  <a:pt x="188212" y="180138"/>
                </a:lnTo>
                <a:lnTo>
                  <a:pt x="184719" y="183529"/>
                </a:lnTo>
                <a:lnTo>
                  <a:pt x="181240" y="186945"/>
                </a:lnTo>
                <a:lnTo>
                  <a:pt x="172705" y="196559"/>
                </a:lnTo>
                <a:lnTo>
                  <a:pt x="165873" y="199074"/>
                </a:lnTo>
                <a:lnTo>
                  <a:pt x="181974" y="199074"/>
                </a:lnTo>
                <a:lnTo>
                  <a:pt x="184704" y="196559"/>
                </a:lnTo>
                <a:lnTo>
                  <a:pt x="187767" y="193130"/>
                </a:lnTo>
                <a:lnTo>
                  <a:pt x="197686" y="183440"/>
                </a:lnTo>
                <a:lnTo>
                  <a:pt x="199299" y="181827"/>
                </a:lnTo>
                <a:lnTo>
                  <a:pt x="204365" y="174550"/>
                </a:lnTo>
                <a:lnTo>
                  <a:pt x="206073" y="166785"/>
                </a:lnTo>
                <a:lnTo>
                  <a:pt x="204416" y="159033"/>
                </a:lnTo>
                <a:lnTo>
                  <a:pt x="199388" y="151791"/>
                </a:lnTo>
                <a:lnTo>
                  <a:pt x="174402" y="126684"/>
                </a:lnTo>
                <a:close/>
              </a:path>
              <a:path w="206375" h="208279">
                <a:moveTo>
                  <a:pt x="57654" y="9031"/>
                </a:moveTo>
                <a:lnTo>
                  <a:pt x="43356" y="9031"/>
                </a:lnTo>
                <a:lnTo>
                  <a:pt x="46213" y="10364"/>
                </a:lnTo>
                <a:lnTo>
                  <a:pt x="48931" y="13031"/>
                </a:lnTo>
                <a:lnTo>
                  <a:pt x="62012" y="26214"/>
                </a:lnTo>
                <a:lnTo>
                  <a:pt x="66241" y="30418"/>
                </a:lnTo>
                <a:lnTo>
                  <a:pt x="70470" y="34672"/>
                </a:lnTo>
                <a:lnTo>
                  <a:pt x="80376" y="44769"/>
                </a:lnTo>
                <a:lnTo>
                  <a:pt x="80402" y="50649"/>
                </a:lnTo>
                <a:lnTo>
                  <a:pt x="64171" y="67159"/>
                </a:lnTo>
                <a:lnTo>
                  <a:pt x="56104" y="75007"/>
                </a:lnTo>
                <a:lnTo>
                  <a:pt x="55510" y="78004"/>
                </a:lnTo>
                <a:lnTo>
                  <a:pt x="81997" y="117590"/>
                </a:lnTo>
                <a:lnTo>
                  <a:pt x="113587" y="144184"/>
                </a:lnTo>
                <a:lnTo>
                  <a:pt x="123010" y="149112"/>
                </a:lnTo>
                <a:lnTo>
                  <a:pt x="126858" y="151233"/>
                </a:lnTo>
                <a:lnTo>
                  <a:pt x="130567" y="152058"/>
                </a:lnTo>
                <a:lnTo>
                  <a:pt x="134224" y="148223"/>
                </a:lnTo>
                <a:lnTo>
                  <a:pt x="139495" y="142762"/>
                </a:lnTo>
                <a:lnTo>
                  <a:pt x="140627" y="141631"/>
                </a:lnTo>
                <a:lnTo>
                  <a:pt x="128077" y="141631"/>
                </a:lnTo>
                <a:lnTo>
                  <a:pt x="126795" y="140933"/>
                </a:lnTo>
                <a:lnTo>
                  <a:pt x="88454" y="111343"/>
                </a:lnTo>
                <a:lnTo>
                  <a:pt x="65378" y="78525"/>
                </a:lnTo>
                <a:lnTo>
                  <a:pt x="70686" y="73344"/>
                </a:lnTo>
                <a:lnTo>
                  <a:pt x="81062" y="62777"/>
                </a:lnTo>
                <a:lnTo>
                  <a:pt x="86203" y="55457"/>
                </a:lnTo>
                <a:lnTo>
                  <a:pt x="87909" y="47704"/>
                </a:lnTo>
                <a:lnTo>
                  <a:pt x="86179" y="39944"/>
                </a:lnTo>
                <a:lnTo>
                  <a:pt x="81011" y="32602"/>
                </a:lnTo>
                <a:lnTo>
                  <a:pt x="76808" y="28309"/>
                </a:lnTo>
                <a:lnTo>
                  <a:pt x="72553" y="24029"/>
                </a:lnTo>
                <a:lnTo>
                  <a:pt x="68311" y="19813"/>
                </a:lnTo>
                <a:lnTo>
                  <a:pt x="57654" y="9031"/>
                </a:lnTo>
                <a:close/>
              </a:path>
              <a:path w="206375" h="208279">
                <a:moveTo>
                  <a:pt x="158657" y="119035"/>
                </a:moveTo>
                <a:lnTo>
                  <a:pt x="151028" y="120680"/>
                </a:lnTo>
                <a:lnTo>
                  <a:pt x="143952" y="125629"/>
                </a:lnTo>
                <a:lnTo>
                  <a:pt x="132996" y="136551"/>
                </a:lnTo>
                <a:lnTo>
                  <a:pt x="128077" y="141631"/>
                </a:lnTo>
                <a:lnTo>
                  <a:pt x="140627" y="141631"/>
                </a:lnTo>
                <a:lnTo>
                  <a:pt x="155598" y="126684"/>
                </a:lnTo>
                <a:lnTo>
                  <a:pt x="174402" y="126684"/>
                </a:lnTo>
                <a:lnTo>
                  <a:pt x="173335" y="125617"/>
                </a:lnTo>
                <a:lnTo>
                  <a:pt x="166284" y="120680"/>
                </a:lnTo>
                <a:lnTo>
                  <a:pt x="158657" y="119035"/>
                </a:lnTo>
                <a:close/>
              </a:path>
            </a:pathLst>
          </a:custGeom>
          <a:solidFill>
            <a:srgbClr val="000000"/>
          </a:solidFill>
        </p:spPr>
        <p:txBody>
          <a:bodyPr wrap="square" lIns="0" tIns="0" rIns="0" bIns="0" rtlCol="0"/>
          <a:lstStyle/>
          <a:p>
            <a:endParaRPr/>
          </a:p>
        </p:txBody>
      </p:sp>
      <p:sp>
        <p:nvSpPr>
          <p:cNvPr id="16" name="object 16"/>
          <p:cNvSpPr/>
          <p:nvPr/>
        </p:nvSpPr>
        <p:spPr>
          <a:xfrm>
            <a:off x="8103509" y="3204317"/>
            <a:ext cx="96520" cy="85725"/>
          </a:xfrm>
          <a:custGeom>
            <a:avLst/>
            <a:gdLst/>
            <a:ahLst/>
            <a:cxnLst/>
            <a:rect l="l" t="t" r="r" b="b"/>
            <a:pathLst>
              <a:path w="96520" h="85725">
                <a:moveTo>
                  <a:pt x="90944" y="0"/>
                </a:moveTo>
                <a:lnTo>
                  <a:pt x="0" y="78790"/>
                </a:lnTo>
                <a:lnTo>
                  <a:pt x="5410" y="85432"/>
                </a:lnTo>
                <a:lnTo>
                  <a:pt x="96354" y="6629"/>
                </a:lnTo>
                <a:lnTo>
                  <a:pt x="90944" y="0"/>
                </a:lnTo>
                <a:close/>
              </a:path>
            </a:pathLst>
          </a:custGeom>
          <a:solidFill>
            <a:srgbClr val="000000"/>
          </a:solidFill>
        </p:spPr>
        <p:txBody>
          <a:bodyPr wrap="square" lIns="0" tIns="0" rIns="0" bIns="0" rtlCol="0"/>
          <a:lstStyle/>
          <a:p>
            <a:endParaRPr/>
          </a:p>
        </p:txBody>
      </p:sp>
      <p:sp>
        <p:nvSpPr>
          <p:cNvPr id="17" name="object 17"/>
          <p:cNvSpPr/>
          <p:nvPr/>
        </p:nvSpPr>
        <p:spPr>
          <a:xfrm>
            <a:off x="8229442" y="3204414"/>
            <a:ext cx="92710" cy="84455"/>
          </a:xfrm>
          <a:custGeom>
            <a:avLst/>
            <a:gdLst/>
            <a:ahLst/>
            <a:cxnLst/>
            <a:rect l="l" t="t" r="r" b="b"/>
            <a:pathLst>
              <a:path w="92709" h="84454">
                <a:moveTo>
                  <a:pt x="5473" y="0"/>
                </a:moveTo>
                <a:lnTo>
                  <a:pt x="0" y="6540"/>
                </a:lnTo>
                <a:lnTo>
                  <a:pt x="87058" y="83921"/>
                </a:lnTo>
                <a:lnTo>
                  <a:pt x="92532" y="77381"/>
                </a:lnTo>
                <a:lnTo>
                  <a:pt x="5473" y="0"/>
                </a:lnTo>
                <a:close/>
              </a:path>
            </a:pathLst>
          </a:custGeom>
          <a:solidFill>
            <a:srgbClr val="000000"/>
          </a:solidFill>
        </p:spPr>
        <p:txBody>
          <a:bodyPr wrap="square" lIns="0" tIns="0" rIns="0" bIns="0" rtlCol="0"/>
          <a:lstStyle/>
          <a:p>
            <a:endParaRPr/>
          </a:p>
        </p:txBody>
      </p:sp>
      <p:sp>
        <p:nvSpPr>
          <p:cNvPr id="18" name="object 18"/>
          <p:cNvSpPr/>
          <p:nvPr/>
        </p:nvSpPr>
        <p:spPr>
          <a:xfrm>
            <a:off x="8108174" y="3129723"/>
            <a:ext cx="211454" cy="91440"/>
          </a:xfrm>
          <a:custGeom>
            <a:avLst/>
            <a:gdLst/>
            <a:ahLst/>
            <a:cxnLst/>
            <a:rect l="l" t="t" r="r" b="b"/>
            <a:pathLst>
              <a:path w="211454" h="91439">
                <a:moveTo>
                  <a:pt x="5308" y="2463"/>
                </a:moveTo>
                <a:lnTo>
                  <a:pt x="0" y="9245"/>
                </a:lnTo>
                <a:lnTo>
                  <a:pt x="92214" y="85978"/>
                </a:lnTo>
                <a:lnTo>
                  <a:pt x="96367" y="89357"/>
                </a:lnTo>
                <a:lnTo>
                  <a:pt x="101523" y="91147"/>
                </a:lnTo>
                <a:lnTo>
                  <a:pt x="106819" y="91046"/>
                </a:lnTo>
                <a:lnTo>
                  <a:pt x="112589" y="91046"/>
                </a:lnTo>
                <a:lnTo>
                  <a:pt x="117716" y="89192"/>
                </a:lnTo>
                <a:lnTo>
                  <a:pt x="121983" y="85559"/>
                </a:lnTo>
                <a:lnTo>
                  <a:pt x="124249" y="83553"/>
                </a:lnTo>
                <a:lnTo>
                  <a:pt x="103225" y="83553"/>
                </a:lnTo>
                <a:lnTo>
                  <a:pt x="97612" y="79273"/>
                </a:lnTo>
                <a:lnTo>
                  <a:pt x="5308" y="2463"/>
                </a:lnTo>
                <a:close/>
              </a:path>
              <a:path w="211454" h="91439">
                <a:moveTo>
                  <a:pt x="112589" y="91046"/>
                </a:moveTo>
                <a:lnTo>
                  <a:pt x="106819" y="91046"/>
                </a:lnTo>
                <a:lnTo>
                  <a:pt x="112344" y="91135"/>
                </a:lnTo>
                <a:lnTo>
                  <a:pt x="112589" y="91046"/>
                </a:lnTo>
                <a:close/>
              </a:path>
              <a:path w="211454" h="91439">
                <a:moveTo>
                  <a:pt x="205701" y="0"/>
                </a:moveTo>
                <a:lnTo>
                  <a:pt x="116497" y="79273"/>
                </a:lnTo>
                <a:lnTo>
                  <a:pt x="110896" y="83553"/>
                </a:lnTo>
                <a:lnTo>
                  <a:pt x="124249" y="83553"/>
                </a:lnTo>
                <a:lnTo>
                  <a:pt x="211188" y="6553"/>
                </a:lnTo>
                <a:lnTo>
                  <a:pt x="205701" y="0"/>
                </a:lnTo>
                <a:close/>
              </a:path>
            </a:pathLst>
          </a:custGeom>
          <a:solidFill>
            <a:srgbClr val="000000"/>
          </a:solidFill>
        </p:spPr>
        <p:txBody>
          <a:bodyPr wrap="square" lIns="0" tIns="0" rIns="0" bIns="0" rtlCol="0"/>
          <a:lstStyle/>
          <a:p>
            <a:endParaRPr/>
          </a:p>
        </p:txBody>
      </p:sp>
      <p:sp>
        <p:nvSpPr>
          <p:cNvPr id="19" name="object 19"/>
          <p:cNvSpPr/>
          <p:nvPr/>
        </p:nvSpPr>
        <p:spPr>
          <a:xfrm>
            <a:off x="8098646" y="3124490"/>
            <a:ext cx="230504" cy="172085"/>
          </a:xfrm>
          <a:custGeom>
            <a:avLst/>
            <a:gdLst/>
            <a:ahLst/>
            <a:cxnLst/>
            <a:rect l="l" t="t" r="r" b="b"/>
            <a:pathLst>
              <a:path w="230504" h="172085">
                <a:moveTo>
                  <a:pt x="207378" y="0"/>
                </a:moveTo>
                <a:lnTo>
                  <a:pt x="20713" y="0"/>
                </a:lnTo>
                <a:lnTo>
                  <a:pt x="12626" y="1718"/>
                </a:lnTo>
                <a:lnTo>
                  <a:pt x="6032" y="6337"/>
                </a:lnTo>
                <a:lnTo>
                  <a:pt x="1600" y="13165"/>
                </a:lnTo>
                <a:lnTo>
                  <a:pt x="0" y="21513"/>
                </a:lnTo>
                <a:lnTo>
                  <a:pt x="0" y="152400"/>
                </a:lnTo>
                <a:lnTo>
                  <a:pt x="1477" y="159944"/>
                </a:lnTo>
                <a:lnTo>
                  <a:pt x="5508" y="166104"/>
                </a:lnTo>
                <a:lnTo>
                  <a:pt x="11487" y="170257"/>
                </a:lnTo>
                <a:lnTo>
                  <a:pt x="18808" y="171780"/>
                </a:lnTo>
                <a:lnTo>
                  <a:pt x="207378" y="171780"/>
                </a:lnTo>
                <a:lnTo>
                  <a:pt x="216224" y="169943"/>
                </a:lnTo>
                <a:lnTo>
                  <a:pt x="223456" y="164931"/>
                </a:lnTo>
                <a:lnTo>
                  <a:pt x="224815" y="162864"/>
                </a:lnTo>
                <a:lnTo>
                  <a:pt x="13157" y="162864"/>
                </a:lnTo>
                <a:lnTo>
                  <a:pt x="8572" y="158140"/>
                </a:lnTo>
                <a:lnTo>
                  <a:pt x="8572" y="14478"/>
                </a:lnTo>
                <a:lnTo>
                  <a:pt x="14046" y="8839"/>
                </a:lnTo>
                <a:lnTo>
                  <a:pt x="224765" y="8839"/>
                </a:lnTo>
                <a:lnTo>
                  <a:pt x="223456" y="6848"/>
                </a:lnTo>
                <a:lnTo>
                  <a:pt x="216224" y="1837"/>
                </a:lnTo>
                <a:lnTo>
                  <a:pt x="207378" y="0"/>
                </a:lnTo>
                <a:close/>
              </a:path>
              <a:path w="230504" h="172085">
                <a:moveTo>
                  <a:pt x="224765" y="8839"/>
                </a:moveTo>
                <a:lnTo>
                  <a:pt x="215188" y="8839"/>
                </a:lnTo>
                <a:lnTo>
                  <a:pt x="221538" y="15341"/>
                </a:lnTo>
                <a:lnTo>
                  <a:pt x="221538" y="156362"/>
                </a:lnTo>
                <a:lnTo>
                  <a:pt x="215188" y="162864"/>
                </a:lnTo>
                <a:lnTo>
                  <a:pt x="224815" y="162864"/>
                </a:lnTo>
                <a:lnTo>
                  <a:pt x="228345" y="157496"/>
                </a:lnTo>
                <a:lnTo>
                  <a:pt x="230162" y="148386"/>
                </a:lnTo>
                <a:lnTo>
                  <a:pt x="230162" y="23393"/>
                </a:lnTo>
                <a:lnTo>
                  <a:pt x="228345" y="14283"/>
                </a:lnTo>
                <a:lnTo>
                  <a:pt x="224765" y="8839"/>
                </a:lnTo>
                <a:close/>
              </a:path>
            </a:pathLst>
          </a:custGeom>
          <a:solidFill>
            <a:srgbClr val="000000"/>
          </a:solidFill>
        </p:spPr>
        <p:txBody>
          <a:bodyPr wrap="square" lIns="0" tIns="0" rIns="0" bIns="0" rtlCol="0"/>
          <a:lstStyle/>
          <a:p>
            <a:endParaRPr/>
          </a:p>
        </p:txBody>
      </p:sp>
      <p:sp>
        <p:nvSpPr>
          <p:cNvPr id="20" name="object 20"/>
          <p:cNvSpPr/>
          <p:nvPr/>
        </p:nvSpPr>
        <p:spPr>
          <a:xfrm>
            <a:off x="7505117" y="3083153"/>
            <a:ext cx="316241" cy="272072"/>
          </a:xfrm>
          <a:prstGeom prst="rect">
            <a:avLst/>
          </a:prstGeom>
          <a:blipFill>
            <a:blip r:embed="rId4" cstate="print"/>
            <a:stretch>
              <a:fillRect/>
            </a:stretch>
          </a:blipFill>
        </p:spPr>
        <p:txBody>
          <a:bodyPr wrap="square" lIns="0" tIns="0" rIns="0" bIns="0" rtlCol="0"/>
          <a:lstStyle/>
          <a:p>
            <a:endParaRPr/>
          </a:p>
        </p:txBody>
      </p:sp>
      <p:sp>
        <p:nvSpPr>
          <p:cNvPr id="21" name="object 21"/>
          <p:cNvSpPr/>
          <p:nvPr/>
        </p:nvSpPr>
        <p:spPr>
          <a:xfrm>
            <a:off x="1921757" y="3505225"/>
            <a:ext cx="412750" cy="0"/>
          </a:xfrm>
          <a:custGeom>
            <a:avLst/>
            <a:gdLst/>
            <a:ahLst/>
            <a:cxnLst/>
            <a:rect l="l" t="t" r="r" b="b"/>
            <a:pathLst>
              <a:path w="412750">
                <a:moveTo>
                  <a:pt x="0" y="0"/>
                </a:moveTo>
                <a:lnTo>
                  <a:pt x="412724" y="0"/>
                </a:lnTo>
              </a:path>
            </a:pathLst>
          </a:custGeom>
          <a:ln w="8001">
            <a:solidFill>
              <a:srgbClr val="000000"/>
            </a:solidFill>
          </a:ln>
        </p:spPr>
        <p:txBody>
          <a:bodyPr wrap="square" lIns="0" tIns="0" rIns="0" bIns="0" rtlCol="0"/>
          <a:lstStyle/>
          <a:p>
            <a:endParaRPr/>
          </a:p>
        </p:txBody>
      </p:sp>
      <p:sp>
        <p:nvSpPr>
          <p:cNvPr id="22" name="object 22"/>
          <p:cNvSpPr/>
          <p:nvPr/>
        </p:nvSpPr>
        <p:spPr>
          <a:xfrm>
            <a:off x="1561023" y="3337017"/>
            <a:ext cx="355600" cy="336550"/>
          </a:xfrm>
          <a:custGeom>
            <a:avLst/>
            <a:gdLst/>
            <a:ahLst/>
            <a:cxnLst/>
            <a:rect l="l" t="t" r="r" b="b"/>
            <a:pathLst>
              <a:path w="355600" h="336550">
                <a:moveTo>
                  <a:pt x="355384" y="168211"/>
                </a:moveTo>
                <a:lnTo>
                  <a:pt x="349036" y="123494"/>
                </a:lnTo>
                <a:lnTo>
                  <a:pt x="331124" y="83312"/>
                </a:lnTo>
                <a:lnTo>
                  <a:pt x="303339" y="49268"/>
                </a:lnTo>
                <a:lnTo>
                  <a:pt x="267375" y="22965"/>
                </a:lnTo>
                <a:lnTo>
                  <a:pt x="224926" y="6008"/>
                </a:lnTo>
                <a:lnTo>
                  <a:pt x="177685" y="0"/>
                </a:lnTo>
                <a:lnTo>
                  <a:pt x="130449" y="6008"/>
                </a:lnTo>
                <a:lnTo>
                  <a:pt x="88004" y="22965"/>
                </a:lnTo>
                <a:lnTo>
                  <a:pt x="52043" y="49268"/>
                </a:lnTo>
                <a:lnTo>
                  <a:pt x="24259" y="83312"/>
                </a:lnTo>
                <a:lnTo>
                  <a:pt x="6347" y="123494"/>
                </a:lnTo>
                <a:lnTo>
                  <a:pt x="0" y="168211"/>
                </a:lnTo>
                <a:lnTo>
                  <a:pt x="6347" y="212928"/>
                </a:lnTo>
                <a:lnTo>
                  <a:pt x="24259" y="253111"/>
                </a:lnTo>
                <a:lnTo>
                  <a:pt x="52043" y="287154"/>
                </a:lnTo>
                <a:lnTo>
                  <a:pt x="88004" y="313457"/>
                </a:lnTo>
                <a:lnTo>
                  <a:pt x="130449" y="330414"/>
                </a:lnTo>
                <a:lnTo>
                  <a:pt x="177685" y="336423"/>
                </a:lnTo>
                <a:lnTo>
                  <a:pt x="224926" y="330414"/>
                </a:lnTo>
                <a:lnTo>
                  <a:pt x="267375" y="313457"/>
                </a:lnTo>
                <a:lnTo>
                  <a:pt x="303339" y="287154"/>
                </a:lnTo>
                <a:lnTo>
                  <a:pt x="331124" y="253111"/>
                </a:lnTo>
                <a:lnTo>
                  <a:pt x="349036" y="212928"/>
                </a:lnTo>
                <a:lnTo>
                  <a:pt x="355384" y="168211"/>
                </a:lnTo>
                <a:close/>
              </a:path>
            </a:pathLst>
          </a:custGeom>
          <a:ln w="8001">
            <a:solidFill>
              <a:srgbClr val="000000"/>
            </a:solidFill>
          </a:ln>
        </p:spPr>
        <p:txBody>
          <a:bodyPr wrap="square" lIns="0" tIns="0" rIns="0" bIns="0" rtlCol="0"/>
          <a:lstStyle/>
          <a:p>
            <a:endParaRPr/>
          </a:p>
        </p:txBody>
      </p:sp>
      <p:sp>
        <p:nvSpPr>
          <p:cNvPr id="23" name="object 23"/>
          <p:cNvSpPr/>
          <p:nvPr/>
        </p:nvSpPr>
        <p:spPr>
          <a:xfrm>
            <a:off x="2338491" y="3357015"/>
            <a:ext cx="355600" cy="336550"/>
          </a:xfrm>
          <a:custGeom>
            <a:avLst/>
            <a:gdLst/>
            <a:ahLst/>
            <a:cxnLst/>
            <a:rect l="l" t="t" r="r" b="b"/>
            <a:pathLst>
              <a:path w="355600" h="336550">
                <a:moveTo>
                  <a:pt x="355384" y="168211"/>
                </a:moveTo>
                <a:lnTo>
                  <a:pt x="349036" y="123494"/>
                </a:lnTo>
                <a:lnTo>
                  <a:pt x="331124" y="83312"/>
                </a:lnTo>
                <a:lnTo>
                  <a:pt x="303339" y="49268"/>
                </a:lnTo>
                <a:lnTo>
                  <a:pt x="267375" y="22965"/>
                </a:lnTo>
                <a:lnTo>
                  <a:pt x="224926" y="6008"/>
                </a:lnTo>
                <a:lnTo>
                  <a:pt x="177685" y="0"/>
                </a:lnTo>
                <a:lnTo>
                  <a:pt x="130449" y="6008"/>
                </a:lnTo>
                <a:lnTo>
                  <a:pt x="88004" y="22965"/>
                </a:lnTo>
                <a:lnTo>
                  <a:pt x="52043" y="49268"/>
                </a:lnTo>
                <a:lnTo>
                  <a:pt x="24259" y="83312"/>
                </a:lnTo>
                <a:lnTo>
                  <a:pt x="6347" y="123494"/>
                </a:lnTo>
                <a:lnTo>
                  <a:pt x="0" y="168211"/>
                </a:lnTo>
                <a:lnTo>
                  <a:pt x="6347" y="212928"/>
                </a:lnTo>
                <a:lnTo>
                  <a:pt x="24259" y="253111"/>
                </a:lnTo>
                <a:lnTo>
                  <a:pt x="52043" y="287154"/>
                </a:lnTo>
                <a:lnTo>
                  <a:pt x="88004" y="313457"/>
                </a:lnTo>
                <a:lnTo>
                  <a:pt x="130449" y="330414"/>
                </a:lnTo>
                <a:lnTo>
                  <a:pt x="177685" y="336423"/>
                </a:lnTo>
                <a:lnTo>
                  <a:pt x="224926" y="330414"/>
                </a:lnTo>
                <a:lnTo>
                  <a:pt x="267375" y="313457"/>
                </a:lnTo>
                <a:lnTo>
                  <a:pt x="303339" y="287154"/>
                </a:lnTo>
                <a:lnTo>
                  <a:pt x="331124" y="253111"/>
                </a:lnTo>
                <a:lnTo>
                  <a:pt x="349036" y="212928"/>
                </a:lnTo>
                <a:lnTo>
                  <a:pt x="355384" y="168211"/>
                </a:lnTo>
                <a:close/>
              </a:path>
            </a:pathLst>
          </a:custGeom>
          <a:ln w="8001">
            <a:solidFill>
              <a:srgbClr val="000000"/>
            </a:solidFill>
          </a:ln>
        </p:spPr>
        <p:txBody>
          <a:bodyPr wrap="square" lIns="0" tIns="0" rIns="0" bIns="0" rtlCol="0"/>
          <a:lstStyle/>
          <a:p>
            <a:endParaRPr/>
          </a:p>
        </p:txBody>
      </p:sp>
      <p:sp>
        <p:nvSpPr>
          <p:cNvPr id="24" name="object 24"/>
          <p:cNvSpPr txBox="1"/>
          <p:nvPr/>
        </p:nvSpPr>
        <p:spPr>
          <a:xfrm>
            <a:off x="1669526" y="3384971"/>
            <a:ext cx="137795" cy="200055"/>
          </a:xfrm>
          <a:prstGeom prst="rect">
            <a:avLst/>
          </a:prstGeom>
        </p:spPr>
        <p:txBody>
          <a:bodyPr vert="horz" wrap="square" lIns="0" tIns="0" rIns="0" bIns="0" rtlCol="0">
            <a:spAutoFit/>
          </a:bodyPr>
          <a:lstStyle/>
          <a:p>
            <a:pPr marL="12700">
              <a:lnSpc>
                <a:spcPct val="100000"/>
              </a:lnSpc>
            </a:pPr>
            <a:r>
              <a:rPr lang="fr-CA" sz="1300" dirty="0">
                <a:latin typeface="Arial"/>
                <a:cs typeface="Arial"/>
              </a:rPr>
              <a:t>A</a:t>
            </a:r>
          </a:p>
        </p:txBody>
      </p:sp>
      <p:sp>
        <p:nvSpPr>
          <p:cNvPr id="25" name="object 25"/>
          <p:cNvSpPr txBox="1"/>
          <p:nvPr/>
        </p:nvSpPr>
        <p:spPr>
          <a:xfrm>
            <a:off x="2447066" y="3413023"/>
            <a:ext cx="137795" cy="200055"/>
          </a:xfrm>
          <a:prstGeom prst="rect">
            <a:avLst/>
          </a:prstGeom>
        </p:spPr>
        <p:txBody>
          <a:bodyPr vert="horz" wrap="square" lIns="0" tIns="0" rIns="0" bIns="0" rtlCol="0">
            <a:spAutoFit/>
          </a:bodyPr>
          <a:lstStyle/>
          <a:p>
            <a:pPr marL="12700">
              <a:lnSpc>
                <a:spcPct val="100000"/>
              </a:lnSpc>
            </a:pPr>
            <a:r>
              <a:rPr lang="fr-CA" sz="1300" dirty="0">
                <a:latin typeface="Arial"/>
                <a:cs typeface="Arial"/>
              </a:rPr>
              <a:t>B</a:t>
            </a:r>
          </a:p>
        </p:txBody>
      </p:sp>
      <p:sp>
        <p:nvSpPr>
          <p:cNvPr id="26" name="object 26"/>
          <p:cNvSpPr/>
          <p:nvPr/>
        </p:nvSpPr>
        <p:spPr>
          <a:xfrm>
            <a:off x="4796403" y="2948901"/>
            <a:ext cx="445770" cy="422275"/>
          </a:xfrm>
          <a:custGeom>
            <a:avLst/>
            <a:gdLst/>
            <a:ahLst/>
            <a:cxnLst/>
            <a:rect l="l" t="t" r="r" b="b"/>
            <a:pathLst>
              <a:path w="445770" h="422275">
                <a:moveTo>
                  <a:pt x="445490" y="210858"/>
                </a:moveTo>
                <a:lnTo>
                  <a:pt x="439608" y="162508"/>
                </a:lnTo>
                <a:lnTo>
                  <a:pt x="422851" y="118125"/>
                </a:lnTo>
                <a:lnTo>
                  <a:pt x="396557" y="78974"/>
                </a:lnTo>
                <a:lnTo>
                  <a:pt x="362063" y="46321"/>
                </a:lnTo>
                <a:lnTo>
                  <a:pt x="320705" y="21430"/>
                </a:lnTo>
                <a:lnTo>
                  <a:pt x="273820" y="5568"/>
                </a:lnTo>
                <a:lnTo>
                  <a:pt x="222745" y="0"/>
                </a:lnTo>
                <a:lnTo>
                  <a:pt x="171673" y="5568"/>
                </a:lnTo>
                <a:lnTo>
                  <a:pt x="124790" y="21430"/>
                </a:lnTo>
                <a:lnTo>
                  <a:pt x="83432" y="46321"/>
                </a:lnTo>
                <a:lnTo>
                  <a:pt x="48936" y="78974"/>
                </a:lnTo>
                <a:lnTo>
                  <a:pt x="22641" y="118125"/>
                </a:lnTo>
                <a:lnTo>
                  <a:pt x="5883" y="162508"/>
                </a:lnTo>
                <a:lnTo>
                  <a:pt x="0" y="210858"/>
                </a:lnTo>
                <a:lnTo>
                  <a:pt x="5883" y="259207"/>
                </a:lnTo>
                <a:lnTo>
                  <a:pt x="22641" y="303590"/>
                </a:lnTo>
                <a:lnTo>
                  <a:pt x="48936" y="342741"/>
                </a:lnTo>
                <a:lnTo>
                  <a:pt x="83432" y="375394"/>
                </a:lnTo>
                <a:lnTo>
                  <a:pt x="124790" y="400285"/>
                </a:lnTo>
                <a:lnTo>
                  <a:pt x="171673" y="416147"/>
                </a:lnTo>
                <a:lnTo>
                  <a:pt x="222745" y="421716"/>
                </a:lnTo>
                <a:lnTo>
                  <a:pt x="273820" y="416147"/>
                </a:lnTo>
                <a:lnTo>
                  <a:pt x="320705" y="400285"/>
                </a:lnTo>
                <a:lnTo>
                  <a:pt x="362063" y="375394"/>
                </a:lnTo>
                <a:lnTo>
                  <a:pt x="396557" y="342741"/>
                </a:lnTo>
                <a:lnTo>
                  <a:pt x="422851" y="303590"/>
                </a:lnTo>
                <a:lnTo>
                  <a:pt x="439608" y="259207"/>
                </a:lnTo>
                <a:lnTo>
                  <a:pt x="445490" y="210858"/>
                </a:lnTo>
                <a:close/>
              </a:path>
            </a:pathLst>
          </a:custGeom>
          <a:ln w="10020">
            <a:solidFill>
              <a:srgbClr val="000000"/>
            </a:solidFill>
          </a:ln>
        </p:spPr>
        <p:txBody>
          <a:bodyPr wrap="square" lIns="0" tIns="0" rIns="0" bIns="0" rtlCol="0"/>
          <a:lstStyle/>
          <a:p>
            <a:endParaRPr/>
          </a:p>
        </p:txBody>
      </p:sp>
      <p:sp>
        <p:nvSpPr>
          <p:cNvPr id="27" name="object 27"/>
          <p:cNvSpPr/>
          <p:nvPr/>
        </p:nvSpPr>
        <p:spPr>
          <a:xfrm>
            <a:off x="4774013" y="3479576"/>
            <a:ext cx="517525" cy="0"/>
          </a:xfrm>
          <a:custGeom>
            <a:avLst/>
            <a:gdLst/>
            <a:ahLst/>
            <a:cxnLst/>
            <a:rect l="l" t="t" r="r" b="b"/>
            <a:pathLst>
              <a:path w="517525">
                <a:moveTo>
                  <a:pt x="0" y="0"/>
                </a:moveTo>
                <a:lnTo>
                  <a:pt x="517372" y="0"/>
                </a:lnTo>
              </a:path>
            </a:pathLst>
          </a:custGeom>
          <a:ln w="10020">
            <a:solidFill>
              <a:srgbClr val="000000"/>
            </a:solidFill>
          </a:ln>
        </p:spPr>
        <p:txBody>
          <a:bodyPr wrap="square" lIns="0" tIns="0" rIns="0" bIns="0" rtlCol="0"/>
          <a:lstStyle/>
          <a:p>
            <a:endParaRPr/>
          </a:p>
        </p:txBody>
      </p:sp>
      <p:sp>
        <p:nvSpPr>
          <p:cNvPr id="28" name="object 28"/>
          <p:cNvSpPr/>
          <p:nvPr/>
        </p:nvSpPr>
        <p:spPr>
          <a:xfrm>
            <a:off x="4839411" y="3022676"/>
            <a:ext cx="342632" cy="294766"/>
          </a:xfrm>
          <a:prstGeom prst="rect">
            <a:avLst/>
          </a:prstGeom>
          <a:blipFill>
            <a:blip r:embed="rId3" cstate="print"/>
            <a:stretch>
              <a:fillRect/>
            </a:stretch>
          </a:blipFill>
        </p:spPr>
        <p:txBody>
          <a:bodyPr wrap="square" lIns="0" tIns="0" rIns="0" bIns="0" rtlCol="0"/>
          <a:lstStyle/>
          <a:p>
            <a:endParaRPr/>
          </a:p>
        </p:txBody>
      </p:sp>
      <p:sp>
        <p:nvSpPr>
          <p:cNvPr id="29" name="object 29"/>
          <p:cNvSpPr txBox="1"/>
          <p:nvPr/>
        </p:nvSpPr>
        <p:spPr>
          <a:xfrm>
            <a:off x="1181122" y="4780279"/>
            <a:ext cx="1904887" cy="246221"/>
          </a:xfrm>
          <a:prstGeom prst="rect">
            <a:avLst/>
          </a:prstGeom>
        </p:spPr>
        <p:txBody>
          <a:bodyPr vert="horz" wrap="square" lIns="0" tIns="0" rIns="0" bIns="0" rtlCol="0">
            <a:spAutoFit/>
          </a:bodyPr>
          <a:lstStyle/>
          <a:p>
            <a:pPr marL="12700">
              <a:lnSpc>
                <a:spcPct val="100000"/>
              </a:lnSpc>
            </a:pPr>
            <a:r>
              <a:rPr lang="fr-CA" sz="1600" b="1" dirty="0">
                <a:solidFill>
                  <a:srgbClr val="D3413F"/>
                </a:solidFill>
                <a:latin typeface="Arial"/>
                <a:cs typeface="Arial"/>
              </a:rPr>
              <a:t>De bout en bout</a:t>
            </a:r>
          </a:p>
        </p:txBody>
      </p:sp>
      <p:sp>
        <p:nvSpPr>
          <p:cNvPr id="30" name="object 30"/>
          <p:cNvSpPr txBox="1"/>
          <p:nvPr/>
        </p:nvSpPr>
        <p:spPr>
          <a:xfrm>
            <a:off x="782323" y="5196840"/>
            <a:ext cx="2618105" cy="2031325"/>
          </a:xfrm>
          <a:prstGeom prst="rect">
            <a:avLst/>
          </a:prstGeom>
        </p:spPr>
        <p:txBody>
          <a:bodyPr vert="horz" wrap="square" lIns="0" tIns="0" rIns="0" bIns="0" rtlCol="0">
            <a:spAutoFit/>
          </a:bodyPr>
          <a:lstStyle/>
          <a:p>
            <a:pPr marL="12700" marR="5080" indent="-635" algn="ctr">
              <a:lnSpc>
                <a:spcPct val="100000"/>
              </a:lnSpc>
            </a:pPr>
            <a:r>
              <a:rPr lang="fr-CA" sz="1200" dirty="0">
                <a:latin typeface="Arial"/>
                <a:cs typeface="Arial"/>
              </a:rPr>
              <a:t>Au lieu de se concentrer sur une interaction et de la remanier, la conception de service de bout en bout prend en compte l’ensemble du parcours du client, y compris ce qui se passe avant, pendant et après son accès au service.</a:t>
            </a:r>
          </a:p>
          <a:p>
            <a:pPr marL="115570" marR="107950" algn="ctr">
              <a:lnSpc>
                <a:spcPct val="100000"/>
              </a:lnSpc>
            </a:pPr>
            <a:r>
              <a:rPr lang="fr-CA" sz="1200" dirty="0">
                <a:latin typeface="Arial"/>
                <a:cs typeface="Arial"/>
              </a:rPr>
              <a:t>Le parcours du client sert souvent d’outil pour démontrer la conception de service de bout en bout.</a:t>
            </a:r>
          </a:p>
        </p:txBody>
      </p:sp>
      <p:sp>
        <p:nvSpPr>
          <p:cNvPr id="31" name="object 31"/>
          <p:cNvSpPr txBox="1"/>
          <p:nvPr/>
        </p:nvSpPr>
        <p:spPr>
          <a:xfrm>
            <a:off x="4361705" y="4787392"/>
            <a:ext cx="1335405" cy="246221"/>
          </a:xfrm>
          <a:prstGeom prst="rect">
            <a:avLst/>
          </a:prstGeom>
        </p:spPr>
        <p:txBody>
          <a:bodyPr vert="horz" wrap="square" lIns="0" tIns="0" rIns="0" bIns="0" rtlCol="0">
            <a:spAutoFit/>
          </a:bodyPr>
          <a:lstStyle/>
          <a:p>
            <a:pPr marL="12700">
              <a:lnSpc>
                <a:spcPct val="100000"/>
              </a:lnSpc>
            </a:pPr>
            <a:r>
              <a:rPr lang="fr-CA" sz="1600" b="1" dirty="0">
                <a:solidFill>
                  <a:srgbClr val="D3413F"/>
                </a:solidFill>
                <a:latin typeface="Arial"/>
                <a:cs typeface="Arial"/>
              </a:rPr>
              <a:t>Avant-arrière</a:t>
            </a:r>
          </a:p>
        </p:txBody>
      </p:sp>
      <p:sp>
        <p:nvSpPr>
          <p:cNvPr id="32" name="object 32"/>
          <p:cNvSpPr txBox="1"/>
          <p:nvPr/>
        </p:nvSpPr>
        <p:spPr>
          <a:xfrm>
            <a:off x="3707734" y="5203952"/>
            <a:ext cx="2642870" cy="1846659"/>
          </a:xfrm>
          <a:prstGeom prst="rect">
            <a:avLst/>
          </a:prstGeom>
        </p:spPr>
        <p:txBody>
          <a:bodyPr vert="horz" wrap="square" lIns="0" tIns="0" rIns="0" bIns="0" rtlCol="0">
            <a:spAutoFit/>
          </a:bodyPr>
          <a:lstStyle/>
          <a:p>
            <a:pPr marL="12700" marR="5080" algn="ctr">
              <a:lnSpc>
                <a:spcPct val="100000"/>
              </a:lnSpc>
            </a:pPr>
            <a:r>
              <a:rPr lang="fr-CA" sz="1200" dirty="0">
                <a:latin typeface="Arial"/>
                <a:cs typeface="Arial"/>
              </a:rPr>
              <a:t>Pour concevoir des services efficaces, on doit tenir compte des besoins des clients et des employés et de la façon dont ils s’impliquent par l’intermédiaire du service. Les plans des services sont des outils courants utilisés pour </a:t>
            </a:r>
            <a:r>
              <a:rPr lang="fr-CA" sz="1200" dirty="0" smtClean="0">
                <a:latin typeface="Arial"/>
                <a:cs typeface="Arial"/>
              </a:rPr>
              <a:t>schématiser </a:t>
            </a:r>
            <a:r>
              <a:rPr lang="fr-CA" sz="1200" dirty="0">
                <a:latin typeface="Arial"/>
                <a:cs typeface="Arial"/>
              </a:rPr>
              <a:t>les éléments de première ligne (interactions avec les clients) et les éléments administratifs (interaction avec les employés) d’un service.</a:t>
            </a:r>
          </a:p>
        </p:txBody>
      </p:sp>
      <p:sp>
        <p:nvSpPr>
          <p:cNvPr id="33" name="object 33"/>
          <p:cNvSpPr txBox="1"/>
          <p:nvPr/>
        </p:nvSpPr>
        <p:spPr>
          <a:xfrm>
            <a:off x="7237428" y="4780279"/>
            <a:ext cx="1459230" cy="246221"/>
          </a:xfrm>
          <a:prstGeom prst="rect">
            <a:avLst/>
          </a:prstGeom>
        </p:spPr>
        <p:txBody>
          <a:bodyPr vert="horz" wrap="square" lIns="0" tIns="0" rIns="0" bIns="0" rtlCol="0">
            <a:spAutoFit/>
          </a:bodyPr>
          <a:lstStyle/>
          <a:p>
            <a:pPr marL="12700">
              <a:lnSpc>
                <a:spcPct val="100000"/>
              </a:lnSpc>
            </a:pPr>
            <a:r>
              <a:rPr lang="fr-CA" sz="1600" b="1" dirty="0">
                <a:solidFill>
                  <a:srgbClr val="D3413F"/>
                </a:solidFill>
                <a:latin typeface="Arial"/>
                <a:cs typeface="Arial"/>
              </a:rPr>
              <a:t>Multimodes</a:t>
            </a:r>
          </a:p>
        </p:txBody>
      </p:sp>
      <p:sp>
        <p:nvSpPr>
          <p:cNvPr id="34" name="object 34"/>
          <p:cNvSpPr txBox="1"/>
          <p:nvPr/>
        </p:nvSpPr>
        <p:spPr>
          <a:xfrm>
            <a:off x="6662310" y="5196840"/>
            <a:ext cx="2609215" cy="1661993"/>
          </a:xfrm>
          <a:prstGeom prst="rect">
            <a:avLst/>
          </a:prstGeom>
        </p:spPr>
        <p:txBody>
          <a:bodyPr vert="horz" wrap="square" lIns="0" tIns="0" rIns="0" bIns="0" rtlCol="0">
            <a:spAutoFit/>
          </a:bodyPr>
          <a:lstStyle/>
          <a:p>
            <a:pPr marL="12700" marR="5080" algn="ctr">
              <a:lnSpc>
                <a:spcPct val="100000"/>
              </a:lnSpc>
            </a:pPr>
            <a:r>
              <a:rPr lang="fr-CA" sz="1200" dirty="0">
                <a:latin typeface="Arial"/>
                <a:cs typeface="Arial"/>
              </a:rPr>
              <a:t>La plupart des services fonctionnent aujourd’hui au moyen de </a:t>
            </a:r>
            <a:r>
              <a:rPr lang="fr-CA" sz="1200" dirty="0" smtClean="0">
                <a:latin typeface="Arial"/>
                <a:cs typeface="Arial"/>
              </a:rPr>
              <a:t>modes en </a:t>
            </a:r>
            <a:r>
              <a:rPr lang="fr-CA" sz="1200" dirty="0">
                <a:latin typeface="Arial"/>
                <a:cs typeface="Arial"/>
              </a:rPr>
              <a:t>ligne et hors ligne. Maintenir l’uniformité des </a:t>
            </a:r>
            <a:r>
              <a:rPr lang="fr-CA" sz="1200" dirty="0" smtClean="0">
                <a:latin typeface="Arial"/>
                <a:cs typeface="Arial"/>
              </a:rPr>
              <a:t>modes et </a:t>
            </a:r>
            <a:r>
              <a:rPr lang="fr-CA" sz="1200" dirty="0">
                <a:latin typeface="Arial"/>
                <a:cs typeface="Arial"/>
              </a:rPr>
              <a:t>assurer l’accessibilité de tous les </a:t>
            </a:r>
            <a:r>
              <a:rPr lang="fr-CA" sz="1200" dirty="0" smtClean="0">
                <a:latin typeface="Arial"/>
                <a:cs typeface="Arial"/>
              </a:rPr>
              <a:t>modes sont </a:t>
            </a:r>
            <a:r>
              <a:rPr lang="fr-CA" sz="1200" dirty="0">
                <a:latin typeface="Arial"/>
                <a:cs typeface="Arial"/>
              </a:rPr>
              <a:t>des éléments importants à prendre en compte lorsque l’on conçoit pour plusieurs </a:t>
            </a:r>
            <a:r>
              <a:rPr lang="fr-CA" sz="1200" dirty="0" smtClean="0">
                <a:latin typeface="Arial"/>
                <a:cs typeface="Arial"/>
              </a:rPr>
              <a:t>modes afin </a:t>
            </a:r>
            <a:r>
              <a:rPr lang="fr-CA" sz="1200" dirty="0">
                <a:latin typeface="Arial"/>
                <a:cs typeface="Arial"/>
              </a:rPr>
              <a:t>d’améliorer la qualité du service.</a:t>
            </a:r>
          </a:p>
        </p:txBody>
      </p:sp>
      <p:sp>
        <p:nvSpPr>
          <p:cNvPr id="35" name="object 35"/>
          <p:cNvSpPr txBox="1">
            <a:spLocks noGrp="1"/>
          </p:cNvSpPr>
          <p:nvPr>
            <p:ph type="title"/>
          </p:nvPr>
        </p:nvSpPr>
        <p:spPr>
          <a:xfrm>
            <a:off x="1054100" y="1106804"/>
            <a:ext cx="6183328" cy="323165"/>
          </a:xfrm>
          <a:prstGeom prst="rect">
            <a:avLst/>
          </a:prstGeom>
        </p:spPr>
        <p:txBody>
          <a:bodyPr vert="horz" wrap="square" lIns="0" tIns="0" rIns="0" bIns="0" rtlCol="0">
            <a:spAutoFit/>
          </a:bodyPr>
          <a:lstStyle/>
          <a:p>
            <a:pPr marL="12700">
              <a:lnSpc>
                <a:spcPct val="100000"/>
              </a:lnSpc>
            </a:pPr>
            <a:r>
              <a:rPr lang="fr-CA" b="0" dirty="0">
                <a:latin typeface="Arial"/>
                <a:cs typeface="Arial"/>
              </a:rPr>
              <a:t>Perspectives en matière de conception de service</a:t>
            </a:r>
          </a:p>
        </p:txBody>
      </p:sp>
      <p:sp>
        <p:nvSpPr>
          <p:cNvPr id="36" name="object 36"/>
          <p:cNvSpPr/>
          <p:nvPr/>
        </p:nvSpPr>
        <p:spPr>
          <a:xfrm>
            <a:off x="4856657" y="3662248"/>
            <a:ext cx="317075" cy="263423"/>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0058400" cy="77724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218261" y="4983463"/>
            <a:ext cx="1982470" cy="1982470"/>
          </a:xfrm>
          <a:custGeom>
            <a:avLst/>
            <a:gdLst/>
            <a:ahLst/>
            <a:cxnLst/>
            <a:rect l="l" t="t" r="r" b="b"/>
            <a:pathLst>
              <a:path w="1982470" h="1982470">
                <a:moveTo>
                  <a:pt x="991069" y="0"/>
                </a:moveTo>
                <a:lnTo>
                  <a:pt x="943051" y="1142"/>
                </a:lnTo>
                <a:lnTo>
                  <a:pt x="895622" y="4536"/>
                </a:lnTo>
                <a:lnTo>
                  <a:pt x="848835" y="10130"/>
                </a:lnTo>
                <a:lnTo>
                  <a:pt x="802742" y="17870"/>
                </a:lnTo>
                <a:lnTo>
                  <a:pt x="757394" y="27706"/>
                </a:lnTo>
                <a:lnTo>
                  <a:pt x="712844" y="39586"/>
                </a:lnTo>
                <a:lnTo>
                  <a:pt x="669143" y="53457"/>
                </a:lnTo>
                <a:lnTo>
                  <a:pt x="626344" y="69267"/>
                </a:lnTo>
                <a:lnTo>
                  <a:pt x="584498" y="86966"/>
                </a:lnTo>
                <a:lnTo>
                  <a:pt x="543657" y="106500"/>
                </a:lnTo>
                <a:lnTo>
                  <a:pt x="503873" y="127818"/>
                </a:lnTo>
                <a:lnTo>
                  <a:pt x="465198" y="150868"/>
                </a:lnTo>
                <a:lnTo>
                  <a:pt x="427684" y="175598"/>
                </a:lnTo>
                <a:lnTo>
                  <a:pt x="391383" y="201956"/>
                </a:lnTo>
                <a:lnTo>
                  <a:pt x="356346" y="229891"/>
                </a:lnTo>
                <a:lnTo>
                  <a:pt x="322627" y="259349"/>
                </a:lnTo>
                <a:lnTo>
                  <a:pt x="290275" y="290280"/>
                </a:lnTo>
                <a:lnTo>
                  <a:pt x="259345" y="322632"/>
                </a:lnTo>
                <a:lnTo>
                  <a:pt x="229886" y="356352"/>
                </a:lnTo>
                <a:lnTo>
                  <a:pt x="201952" y="391388"/>
                </a:lnTo>
                <a:lnTo>
                  <a:pt x="175595" y="427690"/>
                </a:lnTo>
                <a:lnTo>
                  <a:pt x="150865" y="465204"/>
                </a:lnTo>
                <a:lnTo>
                  <a:pt x="127815" y="503878"/>
                </a:lnTo>
                <a:lnTo>
                  <a:pt x="106498" y="543662"/>
                </a:lnTo>
                <a:lnTo>
                  <a:pt x="86964" y="584503"/>
                </a:lnTo>
                <a:lnTo>
                  <a:pt x="69266" y="626349"/>
                </a:lnTo>
                <a:lnTo>
                  <a:pt x="53455" y="669148"/>
                </a:lnTo>
                <a:lnTo>
                  <a:pt x="39585" y="712849"/>
                </a:lnTo>
                <a:lnTo>
                  <a:pt x="27706" y="757398"/>
                </a:lnTo>
                <a:lnTo>
                  <a:pt x="17870" y="802745"/>
                </a:lnTo>
                <a:lnTo>
                  <a:pt x="10129" y="848838"/>
                </a:lnTo>
                <a:lnTo>
                  <a:pt x="4536" y="895624"/>
                </a:lnTo>
                <a:lnTo>
                  <a:pt x="1142" y="943052"/>
                </a:lnTo>
                <a:lnTo>
                  <a:pt x="0" y="991069"/>
                </a:lnTo>
                <a:lnTo>
                  <a:pt x="1142" y="1039088"/>
                </a:lnTo>
                <a:lnTo>
                  <a:pt x="4536" y="1086517"/>
                </a:lnTo>
                <a:lnTo>
                  <a:pt x="10129" y="1133304"/>
                </a:lnTo>
                <a:lnTo>
                  <a:pt x="17870" y="1179397"/>
                </a:lnTo>
                <a:lnTo>
                  <a:pt x="27706" y="1224745"/>
                </a:lnTo>
                <a:lnTo>
                  <a:pt x="39585" y="1269295"/>
                </a:lnTo>
                <a:lnTo>
                  <a:pt x="53455" y="1312996"/>
                </a:lnTo>
                <a:lnTo>
                  <a:pt x="69266" y="1355795"/>
                </a:lnTo>
                <a:lnTo>
                  <a:pt x="86964" y="1397641"/>
                </a:lnTo>
                <a:lnTo>
                  <a:pt x="106498" y="1438482"/>
                </a:lnTo>
                <a:lnTo>
                  <a:pt x="127815" y="1478266"/>
                </a:lnTo>
                <a:lnTo>
                  <a:pt x="150865" y="1516941"/>
                </a:lnTo>
                <a:lnTo>
                  <a:pt x="175595" y="1554455"/>
                </a:lnTo>
                <a:lnTo>
                  <a:pt x="201952" y="1590756"/>
                </a:lnTo>
                <a:lnTo>
                  <a:pt x="229886" y="1625792"/>
                </a:lnTo>
                <a:lnTo>
                  <a:pt x="259345" y="1659512"/>
                </a:lnTo>
                <a:lnTo>
                  <a:pt x="290275" y="1691863"/>
                </a:lnTo>
                <a:lnTo>
                  <a:pt x="322627" y="1722794"/>
                </a:lnTo>
                <a:lnTo>
                  <a:pt x="356346" y="1752252"/>
                </a:lnTo>
                <a:lnTo>
                  <a:pt x="391383" y="1780186"/>
                </a:lnTo>
                <a:lnTo>
                  <a:pt x="427684" y="1806544"/>
                </a:lnTo>
                <a:lnTo>
                  <a:pt x="465198" y="1831274"/>
                </a:lnTo>
                <a:lnTo>
                  <a:pt x="503873" y="1854324"/>
                </a:lnTo>
                <a:lnTo>
                  <a:pt x="543657" y="1875641"/>
                </a:lnTo>
                <a:lnTo>
                  <a:pt x="584498" y="1895175"/>
                </a:lnTo>
                <a:lnTo>
                  <a:pt x="626344" y="1912873"/>
                </a:lnTo>
                <a:lnTo>
                  <a:pt x="669143" y="1928683"/>
                </a:lnTo>
                <a:lnTo>
                  <a:pt x="712844" y="1942554"/>
                </a:lnTo>
                <a:lnTo>
                  <a:pt x="757394" y="1954433"/>
                </a:lnTo>
                <a:lnTo>
                  <a:pt x="802742" y="1964269"/>
                </a:lnTo>
                <a:lnTo>
                  <a:pt x="848835" y="1972009"/>
                </a:lnTo>
                <a:lnTo>
                  <a:pt x="895622" y="1977603"/>
                </a:lnTo>
                <a:lnTo>
                  <a:pt x="943051" y="1980996"/>
                </a:lnTo>
                <a:lnTo>
                  <a:pt x="991069" y="1982139"/>
                </a:lnTo>
                <a:lnTo>
                  <a:pt x="1039088" y="1980996"/>
                </a:lnTo>
                <a:lnTo>
                  <a:pt x="1086517" y="1977603"/>
                </a:lnTo>
                <a:lnTo>
                  <a:pt x="1133304" y="1972009"/>
                </a:lnTo>
                <a:lnTo>
                  <a:pt x="1179397" y="1964269"/>
                </a:lnTo>
                <a:lnTo>
                  <a:pt x="1224745" y="1954433"/>
                </a:lnTo>
                <a:lnTo>
                  <a:pt x="1269295" y="1942554"/>
                </a:lnTo>
                <a:lnTo>
                  <a:pt x="1312996" y="1928683"/>
                </a:lnTo>
                <a:lnTo>
                  <a:pt x="1355795" y="1912873"/>
                </a:lnTo>
                <a:lnTo>
                  <a:pt x="1397641" y="1895175"/>
                </a:lnTo>
                <a:lnTo>
                  <a:pt x="1438482" y="1875641"/>
                </a:lnTo>
                <a:lnTo>
                  <a:pt x="1478266" y="1854324"/>
                </a:lnTo>
                <a:lnTo>
                  <a:pt x="1516941" y="1831274"/>
                </a:lnTo>
                <a:lnTo>
                  <a:pt x="1554455" y="1806544"/>
                </a:lnTo>
                <a:lnTo>
                  <a:pt x="1590756" y="1780186"/>
                </a:lnTo>
                <a:lnTo>
                  <a:pt x="1625792" y="1752252"/>
                </a:lnTo>
                <a:lnTo>
                  <a:pt x="1659512" y="1722794"/>
                </a:lnTo>
                <a:lnTo>
                  <a:pt x="1691863" y="1691863"/>
                </a:lnTo>
                <a:lnTo>
                  <a:pt x="1722794" y="1659512"/>
                </a:lnTo>
                <a:lnTo>
                  <a:pt x="1752252" y="1625792"/>
                </a:lnTo>
                <a:lnTo>
                  <a:pt x="1780186" y="1590756"/>
                </a:lnTo>
                <a:lnTo>
                  <a:pt x="1806544" y="1554455"/>
                </a:lnTo>
                <a:lnTo>
                  <a:pt x="1831274" y="1516941"/>
                </a:lnTo>
                <a:lnTo>
                  <a:pt x="1854324" y="1478266"/>
                </a:lnTo>
                <a:lnTo>
                  <a:pt x="1875641" y="1438482"/>
                </a:lnTo>
                <a:lnTo>
                  <a:pt x="1895175" y="1397641"/>
                </a:lnTo>
                <a:lnTo>
                  <a:pt x="1912873" y="1355795"/>
                </a:lnTo>
                <a:lnTo>
                  <a:pt x="1928683" y="1312996"/>
                </a:lnTo>
                <a:lnTo>
                  <a:pt x="1942554" y="1269295"/>
                </a:lnTo>
                <a:lnTo>
                  <a:pt x="1954433" y="1224745"/>
                </a:lnTo>
                <a:lnTo>
                  <a:pt x="1964269" y="1179397"/>
                </a:lnTo>
                <a:lnTo>
                  <a:pt x="1972009" y="1133304"/>
                </a:lnTo>
                <a:lnTo>
                  <a:pt x="1977603" y="1086517"/>
                </a:lnTo>
                <a:lnTo>
                  <a:pt x="1980996" y="1039088"/>
                </a:lnTo>
                <a:lnTo>
                  <a:pt x="1982139" y="991069"/>
                </a:lnTo>
                <a:lnTo>
                  <a:pt x="1980996" y="943052"/>
                </a:lnTo>
                <a:lnTo>
                  <a:pt x="1977603" y="895624"/>
                </a:lnTo>
                <a:lnTo>
                  <a:pt x="1972009" y="848838"/>
                </a:lnTo>
                <a:lnTo>
                  <a:pt x="1964269" y="802745"/>
                </a:lnTo>
                <a:lnTo>
                  <a:pt x="1954433" y="757398"/>
                </a:lnTo>
                <a:lnTo>
                  <a:pt x="1942554" y="712849"/>
                </a:lnTo>
                <a:lnTo>
                  <a:pt x="1928683" y="669148"/>
                </a:lnTo>
                <a:lnTo>
                  <a:pt x="1912873" y="626349"/>
                </a:lnTo>
                <a:lnTo>
                  <a:pt x="1895175" y="584503"/>
                </a:lnTo>
                <a:lnTo>
                  <a:pt x="1875641" y="543662"/>
                </a:lnTo>
                <a:lnTo>
                  <a:pt x="1854324" y="503878"/>
                </a:lnTo>
                <a:lnTo>
                  <a:pt x="1831274" y="465204"/>
                </a:lnTo>
                <a:lnTo>
                  <a:pt x="1806544" y="427690"/>
                </a:lnTo>
                <a:lnTo>
                  <a:pt x="1780186" y="391388"/>
                </a:lnTo>
                <a:lnTo>
                  <a:pt x="1752252" y="356352"/>
                </a:lnTo>
                <a:lnTo>
                  <a:pt x="1722794" y="322632"/>
                </a:lnTo>
                <a:lnTo>
                  <a:pt x="1691863" y="290280"/>
                </a:lnTo>
                <a:lnTo>
                  <a:pt x="1659512" y="259349"/>
                </a:lnTo>
                <a:lnTo>
                  <a:pt x="1625792" y="229891"/>
                </a:lnTo>
                <a:lnTo>
                  <a:pt x="1590756" y="201956"/>
                </a:lnTo>
                <a:lnTo>
                  <a:pt x="1554455" y="175598"/>
                </a:lnTo>
                <a:lnTo>
                  <a:pt x="1516941" y="150868"/>
                </a:lnTo>
                <a:lnTo>
                  <a:pt x="1478266" y="127818"/>
                </a:lnTo>
                <a:lnTo>
                  <a:pt x="1438482" y="106500"/>
                </a:lnTo>
                <a:lnTo>
                  <a:pt x="1397641" y="86966"/>
                </a:lnTo>
                <a:lnTo>
                  <a:pt x="1355795" y="69267"/>
                </a:lnTo>
                <a:lnTo>
                  <a:pt x="1312996" y="53457"/>
                </a:lnTo>
                <a:lnTo>
                  <a:pt x="1269295" y="39586"/>
                </a:lnTo>
                <a:lnTo>
                  <a:pt x="1224745" y="27706"/>
                </a:lnTo>
                <a:lnTo>
                  <a:pt x="1179397" y="17870"/>
                </a:lnTo>
                <a:lnTo>
                  <a:pt x="1133304" y="10130"/>
                </a:lnTo>
                <a:lnTo>
                  <a:pt x="1086517" y="4536"/>
                </a:lnTo>
                <a:lnTo>
                  <a:pt x="1039088" y="1142"/>
                </a:lnTo>
                <a:lnTo>
                  <a:pt x="991069" y="0"/>
                </a:lnTo>
                <a:close/>
              </a:path>
            </a:pathLst>
          </a:custGeom>
          <a:solidFill>
            <a:srgbClr val="FFFFFF"/>
          </a:solidFill>
        </p:spPr>
        <p:txBody>
          <a:bodyPr wrap="square" lIns="0" tIns="0" rIns="0" bIns="0" rtlCol="0"/>
          <a:lstStyle/>
          <a:p>
            <a:endParaRPr/>
          </a:p>
        </p:txBody>
      </p:sp>
      <p:sp>
        <p:nvSpPr>
          <p:cNvPr id="4" name="object 4"/>
          <p:cNvSpPr txBox="1"/>
          <p:nvPr/>
        </p:nvSpPr>
        <p:spPr>
          <a:xfrm>
            <a:off x="0" y="0"/>
            <a:ext cx="10058400" cy="6401753"/>
          </a:xfrm>
          <a:prstGeom prst="rect">
            <a:avLst/>
          </a:prstGeom>
        </p:spPr>
        <p:txBody>
          <a:bodyPr vert="horz" wrap="square" lIns="0" tIns="0" rIns="0" bIns="0" rtlCol="0">
            <a:spAutoFit/>
          </a:bodyPr>
          <a:lstStyle/>
          <a:p>
            <a:pPr>
              <a:lnSpc>
                <a:spcPct val="100000"/>
              </a:lnSpc>
            </a:pPr>
            <a:endParaRPr lang="fr-CA" sz="2100">
              <a:latin typeface="Times New Roman"/>
              <a:cs typeface="Times New Roman"/>
            </a:endParaRPr>
          </a:p>
          <a:p>
            <a:pPr>
              <a:lnSpc>
                <a:spcPct val="100000"/>
              </a:lnSpc>
            </a:pPr>
            <a:endParaRPr lang="fr-CA" sz="2100">
              <a:latin typeface="Times New Roman"/>
              <a:cs typeface="Times New Roman"/>
            </a:endParaRPr>
          </a:p>
          <a:p>
            <a:pPr>
              <a:lnSpc>
                <a:spcPct val="100000"/>
              </a:lnSpc>
            </a:pPr>
            <a:endParaRPr lang="fr-CA" sz="2100">
              <a:latin typeface="Times New Roman"/>
              <a:cs typeface="Times New Roman"/>
            </a:endParaRPr>
          </a:p>
          <a:p>
            <a:pPr>
              <a:lnSpc>
                <a:spcPct val="100000"/>
              </a:lnSpc>
            </a:pPr>
            <a:endParaRPr lang="fr-CA" sz="2100">
              <a:latin typeface="Times New Roman"/>
              <a:cs typeface="Times New Roman"/>
            </a:endParaRPr>
          </a:p>
          <a:p>
            <a:pPr>
              <a:lnSpc>
                <a:spcPct val="100000"/>
              </a:lnSpc>
            </a:pPr>
            <a:endParaRPr lang="fr-CA" sz="2100">
              <a:latin typeface="Times New Roman"/>
              <a:cs typeface="Times New Roman"/>
            </a:endParaRPr>
          </a:p>
          <a:p>
            <a:pPr>
              <a:lnSpc>
                <a:spcPct val="100000"/>
              </a:lnSpc>
            </a:pPr>
            <a:endParaRPr lang="fr-CA" sz="2100">
              <a:latin typeface="Times New Roman"/>
              <a:cs typeface="Times New Roman"/>
            </a:endParaRPr>
          </a:p>
          <a:p>
            <a:pPr>
              <a:lnSpc>
                <a:spcPct val="100000"/>
              </a:lnSpc>
            </a:pPr>
            <a:endParaRPr lang="fr-CA" sz="2100">
              <a:latin typeface="Times New Roman"/>
              <a:cs typeface="Times New Roman"/>
            </a:endParaRPr>
          </a:p>
          <a:p>
            <a:pPr>
              <a:lnSpc>
                <a:spcPct val="100000"/>
              </a:lnSpc>
            </a:pPr>
            <a:endParaRPr lang="fr-CA" sz="2100">
              <a:latin typeface="Times New Roman"/>
              <a:cs typeface="Times New Roman"/>
            </a:endParaRPr>
          </a:p>
          <a:p>
            <a:pPr>
              <a:lnSpc>
                <a:spcPct val="100000"/>
              </a:lnSpc>
            </a:pPr>
            <a:endParaRPr lang="fr-CA" sz="2100">
              <a:latin typeface="Times New Roman"/>
              <a:cs typeface="Times New Roman"/>
            </a:endParaRPr>
          </a:p>
          <a:p>
            <a:pPr>
              <a:lnSpc>
                <a:spcPct val="100000"/>
              </a:lnSpc>
            </a:pPr>
            <a:endParaRPr lang="fr-CA" sz="2100">
              <a:latin typeface="Times New Roman"/>
              <a:cs typeface="Times New Roman"/>
            </a:endParaRPr>
          </a:p>
          <a:p>
            <a:pPr>
              <a:lnSpc>
                <a:spcPct val="100000"/>
              </a:lnSpc>
            </a:pPr>
            <a:endParaRPr lang="fr-CA" sz="2100">
              <a:latin typeface="Times New Roman"/>
              <a:cs typeface="Times New Roman"/>
            </a:endParaRPr>
          </a:p>
          <a:p>
            <a:pPr>
              <a:lnSpc>
                <a:spcPct val="100000"/>
              </a:lnSpc>
            </a:pPr>
            <a:endParaRPr lang="fr-CA" sz="2100">
              <a:latin typeface="Times New Roman"/>
              <a:cs typeface="Times New Roman"/>
            </a:endParaRPr>
          </a:p>
          <a:p>
            <a:pPr>
              <a:lnSpc>
                <a:spcPct val="100000"/>
              </a:lnSpc>
            </a:pPr>
            <a:endParaRPr lang="fr-CA" sz="2100">
              <a:latin typeface="Times New Roman"/>
              <a:cs typeface="Times New Roman"/>
            </a:endParaRPr>
          </a:p>
          <a:p>
            <a:pPr>
              <a:lnSpc>
                <a:spcPct val="100000"/>
              </a:lnSpc>
            </a:pPr>
            <a:endParaRPr lang="fr-CA" sz="2100">
              <a:latin typeface="Times New Roman"/>
              <a:cs typeface="Times New Roman"/>
            </a:endParaRPr>
          </a:p>
          <a:p>
            <a:pPr>
              <a:lnSpc>
                <a:spcPct val="100000"/>
              </a:lnSpc>
            </a:pPr>
            <a:endParaRPr lang="fr-CA" sz="2100">
              <a:latin typeface="Times New Roman"/>
              <a:cs typeface="Times New Roman"/>
            </a:endParaRPr>
          </a:p>
          <a:p>
            <a:pPr>
              <a:lnSpc>
                <a:spcPct val="100000"/>
              </a:lnSpc>
            </a:pPr>
            <a:endParaRPr lang="fr-CA" sz="2100">
              <a:latin typeface="Times New Roman"/>
              <a:cs typeface="Times New Roman"/>
            </a:endParaRPr>
          </a:p>
          <a:p>
            <a:pPr>
              <a:lnSpc>
                <a:spcPct val="100000"/>
              </a:lnSpc>
            </a:pPr>
            <a:endParaRPr lang="fr-CA" sz="2100">
              <a:latin typeface="Times New Roman"/>
              <a:cs typeface="Times New Roman"/>
            </a:endParaRPr>
          </a:p>
          <a:p>
            <a:pPr>
              <a:lnSpc>
                <a:spcPct val="100000"/>
              </a:lnSpc>
            </a:pPr>
            <a:endParaRPr lang="fr-CA" sz="2100">
              <a:latin typeface="Times New Roman"/>
              <a:cs typeface="Times New Roman"/>
            </a:endParaRPr>
          </a:p>
          <a:p>
            <a:pPr>
              <a:lnSpc>
                <a:spcPct val="100000"/>
              </a:lnSpc>
              <a:spcBef>
                <a:spcPts val="35"/>
              </a:spcBef>
            </a:pPr>
            <a:endParaRPr lang="fr-CA" sz="1700">
              <a:latin typeface="Times New Roman"/>
              <a:cs typeface="Times New Roman"/>
            </a:endParaRPr>
          </a:p>
          <a:p>
            <a:pPr marL="1718310">
              <a:lnSpc>
                <a:spcPct val="100000"/>
              </a:lnSpc>
            </a:pPr>
            <a:r>
              <a:rPr lang="fr-CA" sz="2100" b="1">
                <a:solidFill>
                  <a:srgbClr val="D3413F"/>
                </a:solidFill>
                <a:latin typeface="Arial"/>
                <a:cs typeface="Arial"/>
              </a:rPr>
              <a:t>Airbnb</a:t>
            </a:r>
            <a:endParaRPr lang="fr-CA" sz="2100" b="1" dirty="0">
              <a:solidFill>
                <a:srgbClr val="D3413F"/>
              </a:solidFill>
              <a:latin typeface="Arial"/>
              <a:cs typeface="Arial"/>
            </a:endParaRPr>
          </a:p>
        </p:txBody>
      </p:sp>
      <p:sp>
        <p:nvSpPr>
          <p:cNvPr id="5" name="object 5"/>
          <p:cNvSpPr/>
          <p:nvPr/>
        </p:nvSpPr>
        <p:spPr>
          <a:xfrm>
            <a:off x="0" y="0"/>
            <a:ext cx="10058400" cy="7772400"/>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66800" y="1054100"/>
            <a:ext cx="701040" cy="0"/>
          </a:xfrm>
          <a:custGeom>
            <a:avLst/>
            <a:gdLst/>
            <a:ahLst/>
            <a:cxnLst/>
            <a:rect l="l" t="t" r="r" b="b"/>
            <a:pathLst>
              <a:path w="701039">
                <a:moveTo>
                  <a:pt x="0" y="0"/>
                </a:moveTo>
                <a:lnTo>
                  <a:pt x="701040" y="0"/>
                </a:lnTo>
              </a:path>
            </a:pathLst>
          </a:custGeom>
          <a:ln w="25400">
            <a:solidFill>
              <a:srgbClr val="EF4134"/>
            </a:solidFill>
          </a:ln>
        </p:spPr>
        <p:txBody>
          <a:bodyPr wrap="square" lIns="0" tIns="0" rIns="0" bIns="0" rtlCol="0"/>
          <a:lstStyle/>
          <a:p>
            <a:endParaRPr/>
          </a:p>
        </p:txBody>
      </p:sp>
      <p:sp>
        <p:nvSpPr>
          <p:cNvPr id="3" name="object 3"/>
          <p:cNvSpPr/>
          <p:nvPr/>
        </p:nvSpPr>
        <p:spPr>
          <a:xfrm>
            <a:off x="9444" y="0"/>
            <a:ext cx="10048955" cy="77724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1092835" y="1066800"/>
            <a:ext cx="5851525" cy="6705600"/>
          </a:xfrm>
          <a:custGeom>
            <a:avLst/>
            <a:gdLst/>
            <a:ahLst/>
            <a:cxnLst/>
            <a:rect l="l" t="t" r="r" b="b"/>
            <a:pathLst>
              <a:path w="5851525" h="6705600">
                <a:moveTo>
                  <a:pt x="0" y="6705600"/>
                </a:moveTo>
                <a:lnTo>
                  <a:pt x="5851524" y="6705600"/>
                </a:lnTo>
                <a:lnTo>
                  <a:pt x="5851524" y="0"/>
                </a:lnTo>
                <a:lnTo>
                  <a:pt x="0" y="0"/>
                </a:lnTo>
                <a:lnTo>
                  <a:pt x="0" y="6705600"/>
                </a:lnTo>
                <a:close/>
              </a:path>
            </a:pathLst>
          </a:custGeom>
          <a:solidFill>
            <a:srgbClr val="FFFFFF"/>
          </a:solidFill>
        </p:spPr>
        <p:txBody>
          <a:bodyPr wrap="square" lIns="0" tIns="0" rIns="0" bIns="0" rtlCol="0"/>
          <a:lstStyle/>
          <a:p>
            <a:endParaRPr/>
          </a:p>
        </p:txBody>
      </p:sp>
      <p:sp>
        <p:nvSpPr>
          <p:cNvPr id="5" name="object 5"/>
          <p:cNvSpPr txBox="1"/>
          <p:nvPr/>
        </p:nvSpPr>
        <p:spPr>
          <a:xfrm>
            <a:off x="1565748" y="2285328"/>
            <a:ext cx="5216051" cy="4316566"/>
          </a:xfrm>
          <a:prstGeom prst="rect">
            <a:avLst/>
          </a:prstGeom>
        </p:spPr>
        <p:txBody>
          <a:bodyPr vert="horz" wrap="square" lIns="0" tIns="0" rIns="0" bIns="0" rtlCol="0">
            <a:spAutoFit/>
          </a:bodyPr>
          <a:lstStyle/>
          <a:p>
            <a:pPr marL="12700">
              <a:lnSpc>
                <a:spcPct val="100000"/>
              </a:lnSpc>
            </a:pPr>
            <a:r>
              <a:rPr lang="fr-CA" sz="1600" i="1" dirty="0">
                <a:latin typeface="Times New Roman"/>
                <a:cs typeface="Times New Roman"/>
              </a:rPr>
              <a:t>Conception</a:t>
            </a:r>
          </a:p>
          <a:p>
            <a:pPr marL="12700">
              <a:lnSpc>
                <a:spcPct val="100000"/>
              </a:lnSpc>
              <a:spcBef>
                <a:spcPts val="380"/>
              </a:spcBef>
            </a:pPr>
            <a:r>
              <a:rPr lang="fr-CA" sz="1400" b="1" dirty="0">
                <a:latin typeface="Arial"/>
                <a:cs typeface="Arial"/>
              </a:rPr>
              <a:t>312 </a:t>
            </a:r>
            <a:r>
              <a:rPr lang="fr-CA" sz="1400" dirty="0">
                <a:latin typeface="Arial"/>
                <a:cs typeface="Arial"/>
              </a:rPr>
              <a:t>agences et organisations gouvernementales ont rejoint le site GOV.UK</a:t>
            </a:r>
          </a:p>
          <a:p>
            <a:pPr marL="12700">
              <a:lnSpc>
                <a:spcPct val="100000"/>
              </a:lnSpc>
            </a:pPr>
            <a:r>
              <a:rPr lang="fr-CA" sz="1400" b="1" dirty="0">
                <a:latin typeface="Arial"/>
                <a:cs typeface="Arial"/>
              </a:rPr>
              <a:t>685 </a:t>
            </a:r>
            <a:r>
              <a:rPr lang="fr-CA" sz="1400" dirty="0">
                <a:latin typeface="Arial"/>
                <a:cs typeface="Arial"/>
              </a:rPr>
              <a:t>domaines et sous-domaines de sites Web ont été fermés</a:t>
            </a:r>
          </a:p>
          <a:p>
            <a:pPr marL="12700">
              <a:lnSpc>
                <a:spcPct val="100000"/>
              </a:lnSpc>
            </a:pPr>
            <a:r>
              <a:rPr lang="fr-CA" sz="1400" b="1" dirty="0">
                <a:latin typeface="Arial"/>
                <a:cs typeface="Arial"/>
              </a:rPr>
              <a:t>Plus de 150 000 </a:t>
            </a:r>
            <a:r>
              <a:rPr lang="fr-CA" sz="1400" dirty="0">
                <a:latin typeface="Arial"/>
                <a:cs typeface="Arial"/>
              </a:rPr>
              <a:t>pages ont été publiées sur le site GOV.UK</a:t>
            </a:r>
          </a:p>
          <a:p>
            <a:pPr>
              <a:lnSpc>
                <a:spcPct val="100000"/>
              </a:lnSpc>
            </a:pPr>
            <a:endParaRPr lang="fr-CA" sz="1400" dirty="0">
              <a:latin typeface="Times New Roman"/>
              <a:cs typeface="Times New Roman"/>
            </a:endParaRPr>
          </a:p>
          <a:p>
            <a:pPr>
              <a:lnSpc>
                <a:spcPct val="100000"/>
              </a:lnSpc>
              <a:spcBef>
                <a:spcPts val="5"/>
              </a:spcBef>
            </a:pPr>
            <a:endParaRPr lang="fr-CA" sz="1550" dirty="0">
              <a:latin typeface="Times New Roman"/>
              <a:cs typeface="Times New Roman"/>
            </a:endParaRPr>
          </a:p>
          <a:p>
            <a:pPr marL="12700">
              <a:lnSpc>
                <a:spcPct val="100000"/>
              </a:lnSpc>
            </a:pPr>
            <a:r>
              <a:rPr lang="fr-CA" sz="1600" i="1" dirty="0">
                <a:latin typeface="Times New Roman"/>
                <a:cs typeface="Times New Roman"/>
              </a:rPr>
              <a:t>Capacité</a:t>
            </a:r>
          </a:p>
          <a:p>
            <a:pPr marL="12700" marR="854075">
              <a:lnSpc>
                <a:spcPct val="100000"/>
              </a:lnSpc>
              <a:spcBef>
                <a:spcPts val="375"/>
              </a:spcBef>
            </a:pPr>
            <a:r>
              <a:rPr lang="fr-CA" sz="1400" b="1" dirty="0">
                <a:latin typeface="Arial"/>
                <a:cs typeface="Arial"/>
              </a:rPr>
              <a:t>Plus de 1 200 </a:t>
            </a:r>
            <a:r>
              <a:rPr lang="fr-CA" sz="1400" dirty="0">
                <a:latin typeface="Arial"/>
                <a:cs typeface="Arial"/>
              </a:rPr>
              <a:t>personnes ont été formées à la rédaction dans un anglais clair  </a:t>
            </a:r>
            <a:br>
              <a:rPr lang="fr-CA" sz="1400" dirty="0">
                <a:latin typeface="Arial"/>
                <a:cs typeface="Arial"/>
              </a:rPr>
            </a:br>
            <a:r>
              <a:rPr lang="fr-CA" sz="1400" b="1" dirty="0">
                <a:latin typeface="Arial"/>
                <a:cs typeface="Arial"/>
              </a:rPr>
              <a:t>Plus de 500 </a:t>
            </a:r>
            <a:r>
              <a:rPr lang="fr-CA" sz="1400" dirty="0">
                <a:latin typeface="Arial"/>
                <a:cs typeface="Arial"/>
              </a:rPr>
              <a:t>personnes ont été formées à la rédaction de parcours d’utilisateurs </a:t>
            </a:r>
            <a:r>
              <a:rPr lang="fr-CA" sz="1400" b="1" dirty="0">
                <a:latin typeface="Arial"/>
                <a:cs typeface="Arial"/>
              </a:rPr>
              <a:t> </a:t>
            </a:r>
            <a:br>
              <a:rPr lang="fr-CA" sz="1400" b="1" dirty="0">
                <a:latin typeface="Arial"/>
                <a:cs typeface="Arial"/>
              </a:rPr>
            </a:br>
            <a:r>
              <a:rPr lang="fr-CA" sz="1400" b="1" dirty="0">
                <a:latin typeface="Arial"/>
                <a:cs typeface="Arial"/>
              </a:rPr>
              <a:t>Plus de 150 </a:t>
            </a:r>
            <a:r>
              <a:rPr lang="fr-CA" sz="1400" dirty="0">
                <a:latin typeface="Arial"/>
                <a:cs typeface="Arial"/>
              </a:rPr>
              <a:t>utilisateurs </a:t>
            </a:r>
            <a:r>
              <a:rPr lang="fr-CA" sz="1400" dirty="0" smtClean="0">
                <a:latin typeface="Arial"/>
                <a:cs typeface="Arial"/>
              </a:rPr>
              <a:t>ont fait l’objet de recherches et </a:t>
            </a:r>
            <a:r>
              <a:rPr lang="fr-CA" sz="1400" dirty="0">
                <a:latin typeface="Arial"/>
                <a:cs typeface="Arial"/>
              </a:rPr>
              <a:t>d’innombrables visites sur le terrain </a:t>
            </a:r>
            <a:r>
              <a:rPr lang="fr-CA" sz="1400" dirty="0" smtClean="0">
                <a:latin typeface="Arial"/>
                <a:cs typeface="Arial"/>
              </a:rPr>
              <a:t>ont été menées</a:t>
            </a:r>
            <a:r>
              <a:rPr lang="fr-CA" sz="1400" dirty="0">
                <a:latin typeface="Arial"/>
                <a:cs typeface="Arial"/>
              </a:rPr>
              <a:t/>
            </a:r>
            <a:br>
              <a:rPr lang="fr-CA" sz="1400" dirty="0">
                <a:latin typeface="Arial"/>
                <a:cs typeface="Arial"/>
              </a:rPr>
            </a:br>
            <a:r>
              <a:rPr lang="fr-CA" sz="1400" b="1" dirty="0">
                <a:latin typeface="Arial"/>
                <a:cs typeface="Arial"/>
              </a:rPr>
              <a:t>15 </a:t>
            </a:r>
            <a:r>
              <a:rPr lang="fr-CA" sz="1400" dirty="0">
                <a:latin typeface="Arial"/>
                <a:cs typeface="Arial"/>
              </a:rPr>
              <a:t>laboratoires de recherche</a:t>
            </a:r>
          </a:p>
          <a:p>
            <a:pPr>
              <a:lnSpc>
                <a:spcPct val="100000"/>
              </a:lnSpc>
              <a:spcBef>
                <a:spcPts val="40"/>
              </a:spcBef>
            </a:pPr>
            <a:endParaRPr lang="fr-CA" sz="1100" dirty="0">
              <a:latin typeface="Times New Roman"/>
              <a:cs typeface="Times New Roman"/>
            </a:endParaRPr>
          </a:p>
          <a:p>
            <a:pPr marL="12700">
              <a:lnSpc>
                <a:spcPct val="100000"/>
              </a:lnSpc>
            </a:pPr>
            <a:r>
              <a:rPr lang="fr-CA" sz="1600" i="1" dirty="0" smtClean="0">
                <a:latin typeface="Times New Roman"/>
                <a:cs typeface="Times New Roman"/>
              </a:rPr>
              <a:t>Répercussions</a:t>
            </a:r>
            <a:endParaRPr lang="fr-CA" sz="1600" i="1" dirty="0">
              <a:latin typeface="Times New Roman"/>
              <a:cs typeface="Times New Roman"/>
            </a:endParaRPr>
          </a:p>
          <a:p>
            <a:pPr marL="12700">
              <a:lnSpc>
                <a:spcPct val="100000"/>
              </a:lnSpc>
              <a:spcBef>
                <a:spcPts val="375"/>
              </a:spcBef>
            </a:pPr>
            <a:r>
              <a:rPr lang="fr-CA" sz="1400" dirty="0">
                <a:latin typeface="Arial"/>
                <a:cs typeface="Arial"/>
              </a:rPr>
              <a:t>Diminution de </a:t>
            </a:r>
            <a:r>
              <a:rPr lang="fr-CA" sz="1400" b="1" dirty="0">
                <a:latin typeface="Arial"/>
                <a:cs typeface="Arial"/>
              </a:rPr>
              <a:t>19 %</a:t>
            </a:r>
            <a:r>
              <a:rPr lang="fr-CA" sz="1400" dirty="0">
                <a:latin typeface="Arial"/>
                <a:cs typeface="Arial"/>
              </a:rPr>
              <a:t> du volume d’appels dans les centres d’appel</a:t>
            </a:r>
          </a:p>
          <a:p>
            <a:pPr marL="12700">
              <a:lnSpc>
                <a:spcPct val="100000"/>
              </a:lnSpc>
            </a:pPr>
            <a:r>
              <a:rPr lang="fr-CA" sz="1400" dirty="0">
                <a:latin typeface="Arial"/>
                <a:cs typeface="Arial"/>
              </a:rPr>
              <a:t>Diminution de </a:t>
            </a:r>
            <a:r>
              <a:rPr lang="fr-CA" sz="1400" b="1" dirty="0">
                <a:latin typeface="Arial"/>
                <a:cs typeface="Arial"/>
              </a:rPr>
              <a:t>17 %</a:t>
            </a:r>
            <a:r>
              <a:rPr lang="fr-CA" sz="1400" dirty="0">
                <a:latin typeface="Arial"/>
                <a:cs typeface="Arial"/>
              </a:rPr>
              <a:t> du nombre de courriels</a:t>
            </a:r>
          </a:p>
        </p:txBody>
      </p:sp>
      <p:sp>
        <p:nvSpPr>
          <p:cNvPr id="6" name="object 6"/>
          <p:cNvSpPr txBox="1"/>
          <p:nvPr/>
        </p:nvSpPr>
        <p:spPr>
          <a:xfrm>
            <a:off x="1514949" y="6931223"/>
            <a:ext cx="5016500" cy="307777"/>
          </a:xfrm>
          <a:prstGeom prst="rect">
            <a:avLst/>
          </a:prstGeom>
        </p:spPr>
        <p:txBody>
          <a:bodyPr vert="horz" wrap="square" lIns="0" tIns="0" rIns="0" bIns="0" rtlCol="0">
            <a:spAutoFit/>
          </a:bodyPr>
          <a:lstStyle/>
          <a:p>
            <a:pPr marL="12700" marR="5080">
              <a:lnSpc>
                <a:spcPct val="100000"/>
              </a:lnSpc>
            </a:pPr>
            <a:r>
              <a:rPr lang="fr-CA" sz="1000" dirty="0">
                <a:latin typeface="Arial"/>
                <a:cs typeface="Arial"/>
              </a:rPr>
              <a:t>Extrait du blogue du site Web GOV.UK disponible à l’adresse suivante : https://insidegovuk.blog.gov.uk/2014/12/19/300-websites- too-just-1-in-15-months/</a:t>
            </a:r>
          </a:p>
        </p:txBody>
      </p:sp>
      <p:sp>
        <p:nvSpPr>
          <p:cNvPr id="7" name="object 7"/>
          <p:cNvSpPr txBox="1">
            <a:spLocks noGrp="1"/>
          </p:cNvSpPr>
          <p:nvPr>
            <p:ph type="title"/>
          </p:nvPr>
        </p:nvSpPr>
        <p:spPr>
          <a:xfrm>
            <a:off x="1553049" y="1711325"/>
            <a:ext cx="1418751" cy="323165"/>
          </a:xfrm>
          <a:prstGeom prst="rect">
            <a:avLst/>
          </a:prstGeom>
        </p:spPr>
        <p:txBody>
          <a:bodyPr vert="horz" wrap="square" lIns="0" tIns="0" rIns="0" bIns="0" rtlCol="0">
            <a:spAutoFit/>
          </a:bodyPr>
          <a:lstStyle/>
          <a:p>
            <a:pPr marL="12700">
              <a:lnSpc>
                <a:spcPct val="100000"/>
              </a:lnSpc>
            </a:pPr>
            <a:r>
              <a:rPr lang="fr-CA" dirty="0">
                <a:solidFill>
                  <a:srgbClr val="D3413F"/>
                </a:solidFill>
              </a:rPr>
              <a:t>GOV.UK</a:t>
            </a:r>
          </a:p>
        </p:txBody>
      </p:sp>
      <p:sp>
        <p:nvSpPr>
          <p:cNvPr id="8" name="object 8"/>
          <p:cNvSpPr txBox="1"/>
          <p:nvPr/>
        </p:nvSpPr>
        <p:spPr>
          <a:xfrm>
            <a:off x="8270240" y="6932547"/>
            <a:ext cx="1586865" cy="692497"/>
          </a:xfrm>
          <a:prstGeom prst="rect">
            <a:avLst/>
          </a:prstGeom>
        </p:spPr>
        <p:txBody>
          <a:bodyPr vert="horz" wrap="square" lIns="0" tIns="0" rIns="0" bIns="0" rtlCol="0">
            <a:spAutoFit/>
          </a:bodyPr>
          <a:lstStyle/>
          <a:p>
            <a:pPr marL="12700" marR="5080">
              <a:lnSpc>
                <a:spcPct val="100000"/>
              </a:lnSpc>
            </a:pPr>
            <a:r>
              <a:rPr lang="fr-CA" sz="900" dirty="0">
                <a:solidFill>
                  <a:srgbClr val="FFFFFF"/>
                </a:solidFill>
                <a:latin typeface="Arial" panose="020B0604020202020204" pitchFamily="34" charset="0"/>
                <a:cs typeface="Arial" panose="020B0604020202020204" pitchFamily="34" charset="0"/>
              </a:rPr>
              <a:t>Photo de José Alejandro </a:t>
            </a:r>
            <a:r>
              <a:rPr lang="fr-CA" sz="900" dirty="0" err="1">
                <a:solidFill>
                  <a:srgbClr val="FFFFFF"/>
                </a:solidFill>
                <a:latin typeface="Arial" panose="020B0604020202020204" pitchFamily="34" charset="0"/>
                <a:cs typeface="Arial" panose="020B0604020202020204" pitchFamily="34" charset="0"/>
              </a:rPr>
              <a:t>Cuffia</a:t>
            </a:r>
            <a:r>
              <a:rPr lang="fr-CA" sz="900" dirty="0">
                <a:solidFill>
                  <a:srgbClr val="FFFFFF"/>
                </a:solidFill>
                <a:latin typeface="Arial" panose="020B0604020202020204" pitchFamily="34" charset="0"/>
                <a:cs typeface="Arial" panose="020B0604020202020204" pitchFamily="34" charset="0"/>
              </a:rPr>
              <a:t> sur </a:t>
            </a:r>
            <a:r>
              <a:rPr lang="fr-CA" sz="900" dirty="0" err="1">
                <a:solidFill>
                  <a:srgbClr val="FFFFFF"/>
                </a:solidFill>
                <a:latin typeface="Arial" panose="020B0604020202020204" pitchFamily="34" charset="0"/>
                <a:cs typeface="Arial" panose="020B0604020202020204" pitchFamily="34" charset="0"/>
              </a:rPr>
              <a:t>Unsplash</a:t>
            </a:r>
            <a:r>
              <a:rPr lang="fr-CA" sz="900" dirty="0">
                <a:solidFill>
                  <a:srgbClr val="FFFFFF"/>
                </a:solidFill>
                <a:latin typeface="Arial" panose="020B0604020202020204" pitchFamily="34" charset="0"/>
                <a:cs typeface="Arial" panose="020B0604020202020204" pitchFamily="34" charset="0"/>
              </a:rPr>
              <a:t>. Consultée à l’adresse : https://unsplash.com/pho-  tos/_4815u_ACqQ</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81099" y="2851022"/>
            <a:ext cx="6972299" cy="2354491"/>
          </a:xfrm>
          <a:prstGeom prst="rect">
            <a:avLst/>
          </a:prstGeom>
        </p:spPr>
        <p:txBody>
          <a:bodyPr vert="horz" wrap="square" lIns="0" tIns="0" rIns="0" bIns="0" rtlCol="0">
            <a:spAutoFit/>
          </a:bodyPr>
          <a:lstStyle/>
          <a:p>
            <a:pPr marL="12700" marR="5080">
              <a:lnSpc>
                <a:spcPct val="100000"/>
              </a:lnSpc>
            </a:pPr>
            <a:r>
              <a:rPr lang="fr-CA" sz="5100" b="0" i="1" dirty="0">
                <a:latin typeface="Arial"/>
                <a:cs typeface="Arial"/>
              </a:rPr>
              <a:t>Qu’est-ce que la pensée conceptuelle en matière </a:t>
            </a:r>
            <a:r>
              <a:rPr lang="fr-CA" sz="5100" b="0" i="1">
                <a:latin typeface="Arial"/>
                <a:cs typeface="Arial"/>
              </a:rPr>
              <a:t>de </a:t>
            </a:r>
            <a:r>
              <a:rPr lang="fr-CA" sz="5100" b="0" i="1" smtClean="0">
                <a:latin typeface="Arial"/>
                <a:cs typeface="Arial"/>
              </a:rPr>
              <a:t>service?</a:t>
            </a:r>
            <a:endParaRPr lang="fr-CA" sz="5100" b="0" i="1" dirty="0">
              <a:latin typeface="Arial"/>
              <a:cs typeface="Arial"/>
            </a:endParaRPr>
          </a:p>
        </p:txBody>
      </p:sp>
      <p:sp>
        <p:nvSpPr>
          <p:cNvPr id="3" name="object 3"/>
          <p:cNvSpPr/>
          <p:nvPr/>
        </p:nvSpPr>
        <p:spPr>
          <a:xfrm>
            <a:off x="1087119" y="3017011"/>
            <a:ext cx="0" cy="1295400"/>
          </a:xfrm>
          <a:custGeom>
            <a:avLst/>
            <a:gdLst/>
            <a:ahLst/>
            <a:cxnLst/>
            <a:rect l="l" t="t" r="r" b="b"/>
            <a:pathLst>
              <a:path h="1295400">
                <a:moveTo>
                  <a:pt x="0" y="0"/>
                </a:moveTo>
                <a:lnTo>
                  <a:pt x="0" y="1295400"/>
                </a:lnTo>
              </a:path>
            </a:pathLst>
          </a:custGeom>
          <a:ln w="25400">
            <a:solidFill>
              <a:srgbClr val="EF4134"/>
            </a:solidFill>
          </a:ln>
        </p:spPr>
        <p:txBody>
          <a:bodyPr wrap="square" lIns="0" tIns="0" rIns="0" bIns="0" rtlCol="0"/>
          <a:lstStyle/>
          <a:p>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73479" y="3273171"/>
            <a:ext cx="4846315" cy="1569660"/>
          </a:xfrm>
          <a:prstGeom prst="rect">
            <a:avLst/>
          </a:prstGeom>
        </p:spPr>
        <p:txBody>
          <a:bodyPr vert="horz" wrap="square" lIns="0" tIns="0" rIns="0" bIns="0" rtlCol="0">
            <a:spAutoFit/>
          </a:bodyPr>
          <a:lstStyle/>
          <a:p>
            <a:pPr marL="12700" marR="5080">
              <a:lnSpc>
                <a:spcPct val="100000"/>
              </a:lnSpc>
            </a:pPr>
            <a:r>
              <a:rPr lang="fr-CA" sz="5100" i="1" dirty="0">
                <a:latin typeface="Arial"/>
                <a:cs typeface="Arial"/>
              </a:rPr>
              <a:t>Merci   </a:t>
            </a:r>
            <a:br>
              <a:rPr lang="fr-CA" sz="5100" i="1" dirty="0">
                <a:latin typeface="Arial"/>
                <a:cs typeface="Arial"/>
              </a:rPr>
            </a:br>
            <a:r>
              <a:rPr lang="fr-CA" sz="5100" i="1" dirty="0">
                <a:latin typeface="Arial"/>
                <a:cs typeface="Arial"/>
              </a:rPr>
              <a:t>Des questions?</a:t>
            </a:r>
          </a:p>
        </p:txBody>
      </p:sp>
      <p:sp>
        <p:nvSpPr>
          <p:cNvPr id="3" name="object 3"/>
          <p:cNvSpPr/>
          <p:nvPr/>
        </p:nvSpPr>
        <p:spPr>
          <a:xfrm>
            <a:off x="1079500" y="3439159"/>
            <a:ext cx="0" cy="1295400"/>
          </a:xfrm>
          <a:custGeom>
            <a:avLst/>
            <a:gdLst/>
            <a:ahLst/>
            <a:cxnLst/>
            <a:rect l="l" t="t" r="r" b="b"/>
            <a:pathLst>
              <a:path h="1295400">
                <a:moveTo>
                  <a:pt x="0" y="0"/>
                </a:moveTo>
                <a:lnTo>
                  <a:pt x="0" y="1295400"/>
                </a:lnTo>
              </a:path>
            </a:pathLst>
          </a:custGeom>
          <a:ln w="25400">
            <a:solidFill>
              <a:srgbClr val="EF4134"/>
            </a:solidFill>
          </a:ln>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66800" y="1054100"/>
            <a:ext cx="701040" cy="0"/>
          </a:xfrm>
          <a:custGeom>
            <a:avLst/>
            <a:gdLst/>
            <a:ahLst/>
            <a:cxnLst/>
            <a:rect l="l" t="t" r="r" b="b"/>
            <a:pathLst>
              <a:path w="701039">
                <a:moveTo>
                  <a:pt x="0" y="0"/>
                </a:moveTo>
                <a:lnTo>
                  <a:pt x="701040" y="0"/>
                </a:lnTo>
              </a:path>
            </a:pathLst>
          </a:custGeom>
          <a:ln w="25400">
            <a:solidFill>
              <a:srgbClr val="EF4134"/>
            </a:solidFill>
          </a:ln>
        </p:spPr>
        <p:txBody>
          <a:bodyPr wrap="square" lIns="0" tIns="0" rIns="0" bIns="0" rtlCol="0"/>
          <a:lstStyle/>
          <a:p>
            <a:endParaRPr/>
          </a:p>
        </p:txBody>
      </p:sp>
      <p:sp>
        <p:nvSpPr>
          <p:cNvPr id="3" name="object 3"/>
          <p:cNvSpPr txBox="1">
            <a:spLocks noGrp="1"/>
          </p:cNvSpPr>
          <p:nvPr>
            <p:ph type="title"/>
          </p:nvPr>
        </p:nvSpPr>
        <p:spPr>
          <a:xfrm>
            <a:off x="1054100" y="1127125"/>
            <a:ext cx="4279900" cy="323165"/>
          </a:xfrm>
          <a:prstGeom prst="rect">
            <a:avLst/>
          </a:prstGeom>
        </p:spPr>
        <p:txBody>
          <a:bodyPr vert="horz" wrap="square" lIns="0" tIns="0" rIns="0" bIns="0" rtlCol="0">
            <a:spAutoFit/>
          </a:bodyPr>
          <a:lstStyle/>
          <a:p>
            <a:pPr marL="12700">
              <a:lnSpc>
                <a:spcPct val="100000"/>
              </a:lnSpc>
            </a:pPr>
            <a:r>
              <a:rPr lang="fr-CA" b="0" dirty="0">
                <a:latin typeface="Arial"/>
                <a:cs typeface="Arial"/>
              </a:rPr>
              <a:t>Profil </a:t>
            </a:r>
            <a:r>
              <a:rPr lang="fr-CA" b="0" dirty="0" err="1">
                <a:latin typeface="Arial"/>
                <a:cs typeface="Arial"/>
              </a:rPr>
              <a:t>Basadur</a:t>
            </a:r>
            <a:r>
              <a:rPr lang="fr-CA" b="0" dirty="0">
                <a:latin typeface="Arial"/>
                <a:cs typeface="Arial"/>
              </a:rPr>
              <a:t> de </a:t>
            </a:r>
            <a:r>
              <a:rPr lang="fr-CA" b="0" dirty="0" err="1">
                <a:latin typeface="Arial"/>
                <a:cs typeface="Arial"/>
              </a:rPr>
              <a:t>Nourhan</a:t>
            </a:r>
            <a:endParaRPr lang="fr-CA" b="0" dirty="0">
              <a:latin typeface="Arial"/>
              <a:cs typeface="Arial"/>
            </a:endParaRPr>
          </a:p>
        </p:txBody>
      </p:sp>
      <p:sp>
        <p:nvSpPr>
          <p:cNvPr id="4" name="object 4"/>
          <p:cNvSpPr txBox="1"/>
          <p:nvPr/>
        </p:nvSpPr>
        <p:spPr>
          <a:xfrm>
            <a:off x="5168900" y="2184400"/>
            <a:ext cx="4137025" cy="4100418"/>
          </a:xfrm>
          <a:prstGeom prst="rect">
            <a:avLst/>
          </a:prstGeom>
        </p:spPr>
        <p:txBody>
          <a:bodyPr vert="horz" wrap="square" lIns="0" tIns="0" rIns="0" bIns="0" rtlCol="0">
            <a:spAutoFit/>
          </a:bodyPr>
          <a:lstStyle/>
          <a:p>
            <a:pPr marL="12700">
              <a:lnSpc>
                <a:spcPct val="100000"/>
              </a:lnSpc>
            </a:pPr>
            <a:r>
              <a:rPr lang="fr-CA" sz="1600" b="1" dirty="0">
                <a:solidFill>
                  <a:srgbClr val="D3413F"/>
                </a:solidFill>
                <a:latin typeface="Arial"/>
                <a:cs typeface="Arial"/>
              </a:rPr>
              <a:t>CONCEPTUALISEUR</a:t>
            </a:r>
          </a:p>
          <a:p>
            <a:pPr marL="12700">
              <a:lnSpc>
                <a:spcPct val="100000"/>
              </a:lnSpc>
              <a:spcBef>
                <a:spcPts val="1220"/>
              </a:spcBef>
            </a:pPr>
            <a:r>
              <a:rPr lang="fr-CA" sz="1300" dirty="0">
                <a:latin typeface="Arial"/>
                <a:cs typeface="Arial"/>
              </a:rPr>
              <a:t>Aime visualiser </a:t>
            </a:r>
            <a:r>
              <a:rPr lang="fr-CA" sz="1300" dirty="0" smtClean="0">
                <a:latin typeface="Arial"/>
                <a:cs typeface="Arial"/>
              </a:rPr>
              <a:t>le </a:t>
            </a:r>
            <a:r>
              <a:rPr lang="fr-CA" sz="1300" dirty="0">
                <a:latin typeface="Arial"/>
                <a:cs typeface="Arial"/>
              </a:rPr>
              <a:t>« </a:t>
            </a:r>
            <a:r>
              <a:rPr lang="fr-CA" sz="1300" dirty="0" smtClean="0">
                <a:latin typeface="Arial"/>
                <a:cs typeface="Arial"/>
              </a:rPr>
              <a:t>portrait global</a:t>
            </a:r>
            <a:r>
              <a:rPr lang="fr-CA" sz="1300" dirty="0">
                <a:latin typeface="Arial"/>
                <a:cs typeface="Arial"/>
              </a:rPr>
              <a:t> ».</a:t>
            </a:r>
          </a:p>
          <a:p>
            <a:pPr>
              <a:lnSpc>
                <a:spcPct val="100000"/>
              </a:lnSpc>
              <a:spcBef>
                <a:spcPts val="30"/>
              </a:spcBef>
            </a:pPr>
            <a:endParaRPr lang="fr-CA" sz="1050" dirty="0">
              <a:latin typeface="Times New Roman"/>
              <a:cs typeface="Times New Roman"/>
            </a:endParaRPr>
          </a:p>
          <a:p>
            <a:pPr marL="12700">
              <a:lnSpc>
                <a:spcPct val="100000"/>
              </a:lnSpc>
            </a:pPr>
            <a:r>
              <a:rPr lang="fr-CA" sz="1300" dirty="0">
                <a:latin typeface="Arial"/>
                <a:cs typeface="Arial"/>
              </a:rPr>
              <a:t>Réticent à aller de l’avant tant que le problème n’est pas bien défini.</a:t>
            </a:r>
          </a:p>
          <a:p>
            <a:pPr>
              <a:lnSpc>
                <a:spcPct val="100000"/>
              </a:lnSpc>
              <a:spcBef>
                <a:spcPts val="35"/>
              </a:spcBef>
            </a:pPr>
            <a:endParaRPr lang="fr-CA" sz="1200" dirty="0">
              <a:latin typeface="Times New Roman"/>
              <a:cs typeface="Times New Roman"/>
            </a:endParaRPr>
          </a:p>
          <a:p>
            <a:pPr marL="12700" marR="5080">
              <a:lnSpc>
                <a:spcPts val="1400"/>
              </a:lnSpc>
            </a:pPr>
            <a:r>
              <a:rPr lang="fr-CA" sz="1300" dirty="0" smtClean="0">
                <a:latin typeface="Arial"/>
                <a:cs typeface="Arial"/>
              </a:rPr>
              <a:t>Réunit </a:t>
            </a:r>
            <a:r>
              <a:rPr lang="fr-CA" sz="1300" dirty="0">
                <a:latin typeface="Arial"/>
                <a:cs typeface="Arial"/>
              </a:rPr>
              <a:t>des observations apparemment sans rapport dans une explication intégrée.</a:t>
            </a:r>
          </a:p>
          <a:p>
            <a:pPr>
              <a:lnSpc>
                <a:spcPct val="100000"/>
              </a:lnSpc>
              <a:spcBef>
                <a:spcPts val="15"/>
              </a:spcBef>
            </a:pPr>
            <a:endParaRPr lang="fr-CA" sz="1200" dirty="0">
              <a:latin typeface="Times New Roman"/>
              <a:cs typeface="Times New Roman"/>
            </a:endParaRPr>
          </a:p>
          <a:p>
            <a:pPr marL="12700" marR="106045">
              <a:lnSpc>
                <a:spcPts val="1400"/>
              </a:lnSpc>
            </a:pPr>
            <a:r>
              <a:rPr lang="fr-CA" sz="1300" dirty="0">
                <a:latin typeface="Arial"/>
                <a:cs typeface="Arial"/>
              </a:rPr>
              <a:t>Grande sensibilité et valorisation des idées, moins intéressé par le passage à l’action.</a:t>
            </a:r>
          </a:p>
          <a:p>
            <a:pPr>
              <a:lnSpc>
                <a:spcPct val="100000"/>
              </a:lnSpc>
              <a:spcBef>
                <a:spcPts val="15"/>
              </a:spcBef>
            </a:pPr>
            <a:endParaRPr lang="fr-CA" sz="1200" dirty="0">
              <a:latin typeface="Times New Roman"/>
              <a:cs typeface="Times New Roman"/>
            </a:endParaRPr>
          </a:p>
          <a:p>
            <a:pPr marL="12700" marR="362585">
              <a:lnSpc>
                <a:spcPts val="1400"/>
              </a:lnSpc>
            </a:pPr>
            <a:r>
              <a:rPr lang="fr-CA" sz="1300" dirty="0">
                <a:latin typeface="Arial"/>
                <a:cs typeface="Arial"/>
              </a:rPr>
              <a:t>N’aime pas aller de l’avant tant que la situation n’est pas entièrement comprise.</a:t>
            </a:r>
          </a:p>
          <a:p>
            <a:pPr>
              <a:lnSpc>
                <a:spcPct val="100000"/>
              </a:lnSpc>
              <a:spcBef>
                <a:spcPts val="10"/>
              </a:spcBef>
            </a:pPr>
            <a:endParaRPr lang="fr-CA" sz="1050" dirty="0">
              <a:latin typeface="Times New Roman"/>
              <a:cs typeface="Times New Roman"/>
            </a:endParaRPr>
          </a:p>
          <a:p>
            <a:pPr marL="12700">
              <a:lnSpc>
                <a:spcPct val="100000"/>
              </a:lnSpc>
            </a:pPr>
            <a:r>
              <a:rPr lang="fr-CA" sz="1300" dirty="0">
                <a:latin typeface="Arial"/>
                <a:cs typeface="Arial"/>
              </a:rPr>
              <a:t>Déteste qu’on lui dise « comment faire ».</a:t>
            </a:r>
          </a:p>
          <a:p>
            <a:pPr>
              <a:lnSpc>
                <a:spcPct val="100000"/>
              </a:lnSpc>
              <a:spcBef>
                <a:spcPts val="30"/>
              </a:spcBef>
            </a:pPr>
            <a:endParaRPr lang="fr-CA" sz="1050" dirty="0">
              <a:latin typeface="Times New Roman"/>
              <a:cs typeface="Times New Roman"/>
            </a:endParaRPr>
          </a:p>
          <a:p>
            <a:pPr marL="12700">
              <a:lnSpc>
                <a:spcPct val="100000"/>
              </a:lnSpc>
            </a:pPr>
            <a:r>
              <a:rPr lang="fr-CA" sz="1300" dirty="0">
                <a:latin typeface="Arial"/>
                <a:cs typeface="Arial"/>
              </a:rPr>
              <a:t>Veut que la théorie soit fondée et précise.</a:t>
            </a:r>
          </a:p>
          <a:p>
            <a:pPr marL="12700" marR="96520">
              <a:lnSpc>
                <a:spcPct val="123100"/>
              </a:lnSpc>
              <a:spcBef>
                <a:spcPts val="875"/>
              </a:spcBef>
            </a:pPr>
            <a:r>
              <a:rPr lang="fr-CA" sz="1300" dirty="0">
                <a:latin typeface="Arial"/>
                <a:cs typeface="Arial"/>
              </a:rPr>
              <a:t>Préfère ne pas avoir à hiérarchiser les solutions </a:t>
            </a:r>
            <a:r>
              <a:rPr lang="fr-CA" sz="1300" dirty="0" smtClean="0">
                <a:latin typeface="Arial"/>
                <a:cs typeface="Arial"/>
              </a:rPr>
              <a:t>bonnes </a:t>
            </a:r>
            <a:r>
              <a:rPr lang="fr-CA" sz="1300" dirty="0">
                <a:latin typeface="Arial"/>
                <a:cs typeface="Arial"/>
              </a:rPr>
              <a:t>ou mal comprises.</a:t>
            </a:r>
          </a:p>
        </p:txBody>
      </p:sp>
      <p:sp>
        <p:nvSpPr>
          <p:cNvPr id="5" name="object 5"/>
          <p:cNvSpPr/>
          <p:nvPr/>
        </p:nvSpPr>
        <p:spPr>
          <a:xfrm>
            <a:off x="1066800" y="2235212"/>
            <a:ext cx="3810000" cy="3760074"/>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66800" y="1054100"/>
            <a:ext cx="701040" cy="0"/>
          </a:xfrm>
          <a:custGeom>
            <a:avLst/>
            <a:gdLst/>
            <a:ahLst/>
            <a:cxnLst/>
            <a:rect l="l" t="t" r="r" b="b"/>
            <a:pathLst>
              <a:path w="701039">
                <a:moveTo>
                  <a:pt x="0" y="0"/>
                </a:moveTo>
                <a:lnTo>
                  <a:pt x="701040" y="0"/>
                </a:lnTo>
              </a:path>
            </a:pathLst>
          </a:custGeom>
          <a:ln w="25400">
            <a:solidFill>
              <a:srgbClr val="EF4134"/>
            </a:solidFill>
          </a:ln>
        </p:spPr>
        <p:txBody>
          <a:bodyPr wrap="square" lIns="0" tIns="0" rIns="0" bIns="0" rtlCol="0"/>
          <a:lstStyle/>
          <a:p>
            <a:endParaRPr/>
          </a:p>
        </p:txBody>
      </p:sp>
      <p:sp>
        <p:nvSpPr>
          <p:cNvPr id="3" name="object 3"/>
          <p:cNvSpPr txBox="1"/>
          <p:nvPr/>
        </p:nvSpPr>
        <p:spPr>
          <a:xfrm>
            <a:off x="5295900" y="2184400"/>
            <a:ext cx="3684904" cy="4462760"/>
          </a:xfrm>
          <a:prstGeom prst="rect">
            <a:avLst/>
          </a:prstGeom>
        </p:spPr>
        <p:txBody>
          <a:bodyPr vert="horz" wrap="square" lIns="0" tIns="0" rIns="0" bIns="0" rtlCol="0">
            <a:spAutoFit/>
          </a:bodyPr>
          <a:lstStyle/>
          <a:p>
            <a:pPr marL="12700">
              <a:lnSpc>
                <a:spcPct val="100000"/>
              </a:lnSpc>
            </a:pPr>
            <a:r>
              <a:rPr lang="fr-CA" sz="1600" b="1" dirty="0">
                <a:solidFill>
                  <a:srgbClr val="D3413F"/>
                </a:solidFill>
                <a:latin typeface="Arial"/>
                <a:cs typeface="Arial"/>
              </a:rPr>
              <a:t>Guide</a:t>
            </a:r>
          </a:p>
          <a:p>
            <a:pPr>
              <a:lnSpc>
                <a:spcPct val="100000"/>
              </a:lnSpc>
              <a:spcBef>
                <a:spcPts val="20"/>
              </a:spcBef>
            </a:pPr>
            <a:endParaRPr lang="fr-CA" sz="1650" dirty="0">
              <a:latin typeface="Times New Roman"/>
              <a:cs typeface="Times New Roman"/>
            </a:endParaRPr>
          </a:p>
          <a:p>
            <a:pPr marL="12700" marR="5080">
              <a:lnSpc>
                <a:spcPct val="100000"/>
              </a:lnSpc>
            </a:pPr>
            <a:r>
              <a:rPr lang="fr-CA" sz="1600" dirty="0">
                <a:solidFill>
                  <a:srgbClr val="D3413F"/>
                </a:solidFill>
                <a:latin typeface="Arial"/>
                <a:cs typeface="Arial"/>
              </a:rPr>
              <a:t>1I </a:t>
            </a:r>
            <a:r>
              <a:rPr lang="fr-CA" sz="1600" dirty="0">
                <a:latin typeface="Arial"/>
                <a:cs typeface="Arial"/>
              </a:rPr>
              <a:t>Dessinez votre profil </a:t>
            </a:r>
            <a:r>
              <a:rPr lang="fr-CA" sz="1600" dirty="0" err="1">
                <a:latin typeface="Arial"/>
                <a:cs typeface="Arial"/>
              </a:rPr>
              <a:t>Basadur</a:t>
            </a:r>
            <a:r>
              <a:rPr lang="fr-CA" sz="1600" dirty="0">
                <a:latin typeface="Arial"/>
                <a:cs typeface="Arial"/>
              </a:rPr>
              <a:t> </a:t>
            </a:r>
            <a:r>
              <a:rPr lang="fr-CA" sz="1600" dirty="0" smtClean="0">
                <a:latin typeface="Arial"/>
                <a:cs typeface="Arial"/>
              </a:rPr>
              <a:t>au recto d’une feuille, et votre autoportrait au recto. </a:t>
            </a:r>
            <a:r>
              <a:rPr lang="fr-CA" sz="1600" dirty="0">
                <a:latin typeface="Arial"/>
                <a:cs typeface="Arial"/>
              </a:rPr>
              <a:t>Donnez un titre ou un surnom à votre portrait.</a:t>
            </a:r>
          </a:p>
          <a:p>
            <a:pPr>
              <a:lnSpc>
                <a:spcPct val="100000"/>
              </a:lnSpc>
              <a:spcBef>
                <a:spcPts val="20"/>
              </a:spcBef>
            </a:pPr>
            <a:endParaRPr lang="fr-CA" sz="1650" dirty="0">
              <a:latin typeface="Times New Roman"/>
              <a:cs typeface="Times New Roman"/>
            </a:endParaRPr>
          </a:p>
          <a:p>
            <a:pPr marL="12700" marR="139700">
              <a:lnSpc>
                <a:spcPct val="100000"/>
              </a:lnSpc>
            </a:pPr>
            <a:r>
              <a:rPr lang="fr-CA" sz="1600" dirty="0">
                <a:solidFill>
                  <a:srgbClr val="D3413F"/>
                </a:solidFill>
                <a:latin typeface="Arial"/>
                <a:cs typeface="Arial"/>
              </a:rPr>
              <a:t>2I </a:t>
            </a:r>
            <a:r>
              <a:rPr lang="fr-CA" sz="1600" dirty="0">
                <a:latin typeface="Arial"/>
                <a:cs typeface="Arial"/>
              </a:rPr>
              <a:t>Faites le tour de la salle en </a:t>
            </a:r>
            <a:r>
              <a:rPr lang="fr-CA" sz="1600" dirty="0" smtClean="0">
                <a:latin typeface="Arial"/>
                <a:cs typeface="Arial"/>
              </a:rPr>
              <a:t>échangeant et </a:t>
            </a:r>
            <a:r>
              <a:rPr lang="fr-CA" sz="1600" dirty="0">
                <a:latin typeface="Arial"/>
                <a:cs typeface="Arial"/>
              </a:rPr>
              <a:t>en discutant </a:t>
            </a:r>
            <a:r>
              <a:rPr lang="fr-CA" sz="1600" dirty="0" smtClean="0">
                <a:latin typeface="Arial"/>
                <a:cs typeface="Arial"/>
              </a:rPr>
              <a:t>sur vos </a:t>
            </a:r>
            <a:r>
              <a:rPr lang="fr-CA" sz="1600" dirty="0">
                <a:latin typeface="Arial"/>
                <a:cs typeface="Arial"/>
              </a:rPr>
              <a:t>profils et </a:t>
            </a:r>
            <a:r>
              <a:rPr lang="fr-CA" sz="1600" dirty="0" smtClean="0">
                <a:latin typeface="Arial"/>
                <a:cs typeface="Arial"/>
              </a:rPr>
              <a:t>vos </a:t>
            </a:r>
            <a:r>
              <a:rPr lang="fr-CA" sz="1600" dirty="0">
                <a:latin typeface="Arial"/>
                <a:cs typeface="Arial"/>
              </a:rPr>
              <a:t>portraits.</a:t>
            </a:r>
          </a:p>
          <a:p>
            <a:pPr>
              <a:lnSpc>
                <a:spcPct val="100000"/>
              </a:lnSpc>
              <a:spcBef>
                <a:spcPts val="20"/>
              </a:spcBef>
            </a:pPr>
            <a:endParaRPr lang="fr-CA" sz="1650" dirty="0">
              <a:latin typeface="Times New Roman"/>
              <a:cs typeface="Times New Roman"/>
            </a:endParaRPr>
          </a:p>
          <a:p>
            <a:pPr marL="12700" marR="139700">
              <a:lnSpc>
                <a:spcPct val="100000"/>
              </a:lnSpc>
            </a:pPr>
            <a:r>
              <a:rPr lang="fr-CA" sz="1600" dirty="0">
                <a:solidFill>
                  <a:srgbClr val="D3413F"/>
                </a:solidFill>
                <a:latin typeface="Arial"/>
                <a:cs typeface="Arial"/>
              </a:rPr>
              <a:t>3I </a:t>
            </a:r>
            <a:r>
              <a:rPr lang="fr-CA" sz="1600" dirty="0">
                <a:latin typeface="Arial"/>
                <a:cs typeface="Arial"/>
              </a:rPr>
              <a:t>À mon signal, choisissez une personne avec qui </a:t>
            </a:r>
            <a:r>
              <a:rPr lang="fr-CA" sz="1600" dirty="0" smtClean="0">
                <a:latin typeface="Arial"/>
                <a:cs typeface="Arial"/>
              </a:rPr>
              <a:t>vous échangerez </a:t>
            </a:r>
            <a:r>
              <a:rPr lang="fr-CA" sz="1600" dirty="0">
                <a:latin typeface="Arial"/>
                <a:cs typeface="Arial"/>
              </a:rPr>
              <a:t>votre carte.</a:t>
            </a:r>
          </a:p>
          <a:p>
            <a:pPr>
              <a:lnSpc>
                <a:spcPct val="100000"/>
              </a:lnSpc>
              <a:spcBef>
                <a:spcPts val="20"/>
              </a:spcBef>
            </a:pPr>
            <a:endParaRPr lang="fr-CA" sz="1650" dirty="0">
              <a:latin typeface="Times New Roman"/>
              <a:cs typeface="Times New Roman"/>
            </a:endParaRPr>
          </a:p>
          <a:p>
            <a:pPr marL="12700" marR="41910">
              <a:lnSpc>
                <a:spcPct val="100000"/>
              </a:lnSpc>
            </a:pPr>
            <a:r>
              <a:rPr lang="fr-CA" sz="1600" dirty="0">
                <a:solidFill>
                  <a:srgbClr val="D3413F"/>
                </a:solidFill>
                <a:latin typeface="Arial"/>
                <a:cs typeface="Arial"/>
              </a:rPr>
              <a:t>4| </a:t>
            </a:r>
            <a:r>
              <a:rPr lang="fr-CA" sz="1600" dirty="0" smtClean="0">
                <a:latin typeface="Arial"/>
                <a:cs typeface="Arial"/>
              </a:rPr>
              <a:t>Discutez des </a:t>
            </a:r>
            <a:r>
              <a:rPr lang="fr-CA" sz="1600" dirty="0">
                <a:latin typeface="Arial"/>
                <a:cs typeface="Arial"/>
              </a:rPr>
              <a:t>cartes que vous venez d’échanger et posez une question à la personne.</a:t>
            </a:r>
          </a:p>
        </p:txBody>
      </p:sp>
      <p:sp>
        <p:nvSpPr>
          <p:cNvPr id="4" name="object 4"/>
          <p:cNvSpPr/>
          <p:nvPr/>
        </p:nvSpPr>
        <p:spPr>
          <a:xfrm>
            <a:off x="1066800" y="2357120"/>
            <a:ext cx="3810000" cy="3810000"/>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1054100" y="1127125"/>
            <a:ext cx="7785100" cy="323165"/>
          </a:xfrm>
          <a:prstGeom prst="rect">
            <a:avLst/>
          </a:prstGeom>
        </p:spPr>
        <p:txBody>
          <a:bodyPr vert="horz" wrap="square" lIns="0" tIns="0" rIns="0" bIns="0" rtlCol="0">
            <a:spAutoFit/>
          </a:bodyPr>
          <a:lstStyle/>
          <a:p>
            <a:pPr marL="12700">
              <a:lnSpc>
                <a:spcPct val="100000"/>
              </a:lnSpc>
            </a:pPr>
            <a:r>
              <a:rPr lang="fr-CA" b="0" dirty="0">
                <a:latin typeface="Arial"/>
                <a:cs typeface="Arial"/>
              </a:rPr>
              <a:t>Activité brise-glace : cartes à échanger du profil </a:t>
            </a:r>
            <a:r>
              <a:rPr lang="fr-CA" b="0" dirty="0" err="1">
                <a:latin typeface="Arial"/>
                <a:cs typeface="Arial"/>
              </a:rPr>
              <a:t>Basadur</a:t>
            </a:r>
            <a:endParaRPr lang="fr-CA" b="0" dirty="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54100" y="1198245"/>
            <a:ext cx="2298700" cy="323165"/>
          </a:xfrm>
          <a:prstGeom prst="rect">
            <a:avLst/>
          </a:prstGeom>
        </p:spPr>
        <p:txBody>
          <a:bodyPr vert="horz" wrap="square" lIns="0" tIns="0" rIns="0" bIns="0" rtlCol="0">
            <a:spAutoFit/>
          </a:bodyPr>
          <a:lstStyle/>
          <a:p>
            <a:pPr marL="12700">
              <a:lnSpc>
                <a:spcPct val="100000"/>
              </a:lnSpc>
            </a:pPr>
            <a:r>
              <a:rPr lang="fr-CA" b="0" dirty="0">
                <a:latin typeface="Arial"/>
                <a:cs typeface="Arial"/>
              </a:rPr>
              <a:t>Ordre du jour</a:t>
            </a:r>
          </a:p>
        </p:txBody>
      </p:sp>
      <p:sp>
        <p:nvSpPr>
          <p:cNvPr id="3" name="object 3"/>
          <p:cNvSpPr txBox="1"/>
          <p:nvPr/>
        </p:nvSpPr>
        <p:spPr>
          <a:xfrm>
            <a:off x="5168900" y="1906904"/>
            <a:ext cx="3822700" cy="1477328"/>
          </a:xfrm>
          <a:prstGeom prst="rect">
            <a:avLst/>
          </a:prstGeom>
        </p:spPr>
        <p:txBody>
          <a:bodyPr vert="horz" wrap="square" lIns="0" tIns="0" rIns="0" bIns="0" rtlCol="0">
            <a:spAutoFit/>
          </a:bodyPr>
          <a:lstStyle/>
          <a:p>
            <a:pPr marL="12700">
              <a:lnSpc>
                <a:spcPct val="100000"/>
              </a:lnSpc>
            </a:pPr>
            <a:r>
              <a:rPr lang="fr-CA" sz="1600" b="1" dirty="0">
                <a:solidFill>
                  <a:srgbClr val="D3413F"/>
                </a:solidFill>
                <a:latin typeface="Arial"/>
                <a:cs typeface="Arial"/>
              </a:rPr>
              <a:t>Aujourd’hui</a:t>
            </a:r>
          </a:p>
          <a:p>
            <a:pPr marL="12700" marR="5080">
              <a:lnSpc>
                <a:spcPct val="125000"/>
              </a:lnSpc>
            </a:pPr>
            <a:r>
              <a:rPr lang="fr-CA" sz="1600" dirty="0">
                <a:latin typeface="Arial"/>
                <a:cs typeface="Arial"/>
              </a:rPr>
              <a:t>Introduction : Pensée conceptuelle en matière de service  </a:t>
            </a:r>
          </a:p>
          <a:p>
            <a:pPr marL="12700" marR="5080">
              <a:lnSpc>
                <a:spcPct val="125000"/>
              </a:lnSpc>
            </a:pPr>
            <a:r>
              <a:rPr lang="fr-CA" sz="1600" dirty="0" smtClean="0">
                <a:latin typeface="Arial"/>
                <a:cs typeface="Arial"/>
              </a:rPr>
              <a:t>État d’esprit et </a:t>
            </a:r>
            <a:r>
              <a:rPr lang="fr-CA" sz="1600" dirty="0">
                <a:latin typeface="Arial"/>
                <a:cs typeface="Arial"/>
              </a:rPr>
              <a:t>méthodes  </a:t>
            </a:r>
          </a:p>
          <a:p>
            <a:pPr marL="12700" marR="5080">
              <a:lnSpc>
                <a:spcPct val="125000"/>
              </a:lnSpc>
            </a:pPr>
            <a:r>
              <a:rPr lang="fr-CA" sz="1600" dirty="0">
                <a:latin typeface="Arial"/>
                <a:cs typeface="Arial"/>
              </a:rPr>
              <a:t>Études de cas</a:t>
            </a:r>
          </a:p>
        </p:txBody>
      </p:sp>
      <p:sp>
        <p:nvSpPr>
          <p:cNvPr id="4" name="object 4"/>
          <p:cNvSpPr txBox="1"/>
          <p:nvPr/>
        </p:nvSpPr>
        <p:spPr>
          <a:xfrm>
            <a:off x="5168900" y="3693236"/>
            <a:ext cx="3517900" cy="1169551"/>
          </a:xfrm>
          <a:prstGeom prst="rect">
            <a:avLst/>
          </a:prstGeom>
        </p:spPr>
        <p:txBody>
          <a:bodyPr vert="horz" wrap="square" lIns="0" tIns="0" rIns="0" bIns="0" rtlCol="0">
            <a:spAutoFit/>
          </a:bodyPr>
          <a:lstStyle/>
          <a:p>
            <a:pPr marL="12700">
              <a:lnSpc>
                <a:spcPct val="100000"/>
              </a:lnSpc>
            </a:pPr>
            <a:r>
              <a:rPr lang="fr-CA" sz="1600" b="1" dirty="0">
                <a:solidFill>
                  <a:srgbClr val="D3413F"/>
                </a:solidFill>
                <a:latin typeface="Arial"/>
                <a:cs typeface="Arial"/>
              </a:rPr>
              <a:t>La semaine prochaine</a:t>
            </a:r>
          </a:p>
          <a:p>
            <a:pPr marL="12700" marR="5080">
              <a:lnSpc>
                <a:spcPct val="125000"/>
              </a:lnSpc>
            </a:pPr>
            <a:r>
              <a:rPr lang="fr-CA" sz="1600" dirty="0">
                <a:latin typeface="Arial"/>
                <a:cs typeface="Arial"/>
              </a:rPr>
              <a:t>Introduction : Recherche conceptuelle  </a:t>
            </a:r>
            <a:r>
              <a:rPr lang="fr-CA" sz="1600" dirty="0" smtClean="0">
                <a:latin typeface="Arial"/>
                <a:cs typeface="Arial"/>
              </a:rPr>
              <a:t>D’autres méthodes  </a:t>
            </a:r>
            <a:endParaRPr lang="fr-CA" sz="1600" dirty="0">
              <a:latin typeface="Arial"/>
              <a:cs typeface="Arial"/>
            </a:endParaRPr>
          </a:p>
          <a:p>
            <a:pPr marL="12700" marR="5080">
              <a:lnSpc>
                <a:spcPct val="125000"/>
              </a:lnSpc>
            </a:pPr>
            <a:r>
              <a:rPr lang="fr-CA" sz="1600" dirty="0">
                <a:latin typeface="Arial"/>
                <a:cs typeface="Arial"/>
              </a:rPr>
              <a:t>Séance de travail</a:t>
            </a:r>
          </a:p>
        </p:txBody>
      </p:sp>
      <p:sp>
        <p:nvSpPr>
          <p:cNvPr id="5" name="object 5"/>
          <p:cNvSpPr/>
          <p:nvPr/>
        </p:nvSpPr>
        <p:spPr>
          <a:xfrm>
            <a:off x="0" y="1948179"/>
            <a:ext cx="4876800" cy="4744720"/>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109220" y="2075381"/>
            <a:ext cx="4767580" cy="123111"/>
          </a:xfrm>
          <a:prstGeom prst="rect">
            <a:avLst/>
          </a:prstGeom>
        </p:spPr>
        <p:txBody>
          <a:bodyPr vert="horz" wrap="square" lIns="0" tIns="0" rIns="0" bIns="0" rtlCol="0">
            <a:spAutoFit/>
          </a:bodyPr>
          <a:lstStyle/>
          <a:p>
            <a:pPr marL="12700">
              <a:lnSpc>
                <a:spcPct val="100000"/>
              </a:lnSpc>
            </a:pPr>
            <a:r>
              <a:rPr lang="fr-CA" sz="800" dirty="0">
                <a:solidFill>
                  <a:srgbClr val="FFFFFF"/>
                </a:solidFill>
                <a:latin typeface="Arial" panose="020B0604020202020204" pitchFamily="34" charset="0"/>
                <a:cs typeface="Arial" panose="020B0604020202020204" pitchFamily="34" charset="0"/>
              </a:rPr>
              <a:t>Photo de </a:t>
            </a:r>
            <a:r>
              <a:rPr lang="fr-CA" sz="800" dirty="0" err="1">
                <a:solidFill>
                  <a:srgbClr val="FFFFFF"/>
                </a:solidFill>
                <a:latin typeface="Arial" panose="020B0604020202020204" pitchFamily="34" charset="0"/>
                <a:cs typeface="Arial" panose="020B0604020202020204" pitchFamily="34" charset="0"/>
              </a:rPr>
              <a:t>rawpixel</a:t>
            </a:r>
            <a:r>
              <a:rPr lang="fr-CA" sz="800" dirty="0">
                <a:solidFill>
                  <a:srgbClr val="FFFFFF"/>
                </a:solidFill>
                <a:latin typeface="Arial" panose="020B0604020202020204" pitchFamily="34" charset="0"/>
                <a:cs typeface="Arial" panose="020B0604020202020204" pitchFamily="34" charset="0"/>
              </a:rPr>
              <a:t> sur </a:t>
            </a:r>
            <a:r>
              <a:rPr lang="fr-CA" sz="800" dirty="0" err="1">
                <a:solidFill>
                  <a:srgbClr val="FFFFFF"/>
                </a:solidFill>
                <a:latin typeface="Arial" panose="020B0604020202020204" pitchFamily="34" charset="0"/>
                <a:cs typeface="Arial" panose="020B0604020202020204" pitchFamily="34" charset="0"/>
              </a:rPr>
              <a:t>Unsplash</a:t>
            </a:r>
            <a:r>
              <a:rPr lang="fr-CA" sz="800" dirty="0">
                <a:solidFill>
                  <a:srgbClr val="FFFFFF"/>
                </a:solidFill>
                <a:latin typeface="Arial" panose="020B0604020202020204" pitchFamily="34" charset="0"/>
                <a:cs typeface="Arial" panose="020B0604020202020204" pitchFamily="34" charset="0"/>
              </a:rPr>
              <a:t>. Consulté à l’adresse : https://unsplash.com/photos/GYQBryEWh0Y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54100" y="2668651"/>
            <a:ext cx="7785100" cy="2354491"/>
          </a:xfrm>
          <a:prstGeom prst="rect">
            <a:avLst/>
          </a:prstGeom>
        </p:spPr>
        <p:txBody>
          <a:bodyPr vert="horz" wrap="square" lIns="0" tIns="0" rIns="0" bIns="0" rtlCol="0">
            <a:spAutoFit/>
          </a:bodyPr>
          <a:lstStyle/>
          <a:p>
            <a:pPr marL="12700" marR="5080">
              <a:lnSpc>
                <a:spcPct val="100000"/>
              </a:lnSpc>
            </a:pPr>
            <a:r>
              <a:rPr lang="fr-CA" sz="5100" b="0" i="1" dirty="0">
                <a:latin typeface="Arial"/>
                <a:cs typeface="Arial"/>
              </a:rPr>
              <a:t>Qu’est-ce que la pensée conceptuelle en matière de services?</a:t>
            </a:r>
          </a:p>
        </p:txBody>
      </p:sp>
      <p:sp>
        <p:nvSpPr>
          <p:cNvPr id="3" name="object 3"/>
          <p:cNvSpPr/>
          <p:nvPr/>
        </p:nvSpPr>
        <p:spPr>
          <a:xfrm>
            <a:off x="960119" y="2834639"/>
            <a:ext cx="0" cy="1295400"/>
          </a:xfrm>
          <a:custGeom>
            <a:avLst/>
            <a:gdLst/>
            <a:ahLst/>
            <a:cxnLst/>
            <a:rect l="l" t="t" r="r" b="b"/>
            <a:pathLst>
              <a:path h="1295400">
                <a:moveTo>
                  <a:pt x="0" y="0"/>
                </a:moveTo>
                <a:lnTo>
                  <a:pt x="0" y="1295400"/>
                </a:lnTo>
              </a:path>
            </a:pathLst>
          </a:custGeom>
          <a:ln w="25400">
            <a:solidFill>
              <a:srgbClr val="EF4134"/>
            </a:solidFill>
          </a:ln>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0058400" cy="7772400"/>
          </a:xfrm>
          <a:prstGeom prst="rect">
            <a:avLst/>
          </a:prstGeom>
          <a:blipFill>
            <a:blip r:embed="rId3"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548640" y="737869"/>
            <a:ext cx="8832850" cy="646331"/>
          </a:xfrm>
          <a:prstGeom prst="rect">
            <a:avLst/>
          </a:prstGeom>
          <a:solidFill>
            <a:srgbClr val="FFFFFF"/>
          </a:solidFill>
        </p:spPr>
        <p:txBody>
          <a:bodyPr vert="horz" wrap="square" lIns="0" tIns="0" rIns="0" bIns="0" rtlCol="0">
            <a:spAutoFit/>
          </a:bodyPr>
          <a:lstStyle/>
          <a:p>
            <a:pPr marL="518159">
              <a:lnSpc>
                <a:spcPct val="100000"/>
              </a:lnSpc>
            </a:pPr>
            <a:r>
              <a:rPr lang="fr-CA" b="0" dirty="0">
                <a:latin typeface="Arial"/>
                <a:cs typeface="Arial"/>
              </a:rPr>
              <a:t>Que se passe-t-il lorsque nous concevons </a:t>
            </a:r>
            <a:r>
              <a:rPr lang="fr-CA" i="1" dirty="0">
                <a:latin typeface="Arial"/>
                <a:cs typeface="Arial"/>
              </a:rPr>
              <a:t>sans </a:t>
            </a:r>
            <a:r>
              <a:rPr lang="fr-CA" b="0" dirty="0">
                <a:latin typeface="Arial"/>
                <a:cs typeface="Arial"/>
              </a:rPr>
              <a:t>penser aux personnes?</a:t>
            </a:r>
          </a:p>
        </p:txBody>
      </p:sp>
      <p:sp>
        <p:nvSpPr>
          <p:cNvPr id="4" name="object 4"/>
          <p:cNvSpPr txBox="1"/>
          <p:nvPr/>
        </p:nvSpPr>
        <p:spPr>
          <a:xfrm>
            <a:off x="535940" y="7304073"/>
            <a:ext cx="8912860" cy="184666"/>
          </a:xfrm>
          <a:prstGeom prst="rect">
            <a:avLst/>
          </a:prstGeom>
        </p:spPr>
        <p:txBody>
          <a:bodyPr vert="horz" wrap="square" lIns="0" tIns="0" rIns="0" bIns="0" rtlCol="0">
            <a:spAutoFit/>
          </a:bodyPr>
          <a:lstStyle/>
          <a:p>
            <a:pPr marL="12700">
              <a:lnSpc>
                <a:spcPct val="100000"/>
              </a:lnSpc>
            </a:pPr>
            <a:r>
              <a:rPr lang="fr-CA" sz="1200" dirty="0">
                <a:latin typeface="Arial" panose="020B0604020202020204" pitchFamily="34" charset="0"/>
                <a:cs typeface="Arial" panose="020B0604020202020204" pitchFamily="34" charset="0"/>
              </a:rPr>
              <a:t>Photo prise par Ash Kyd, consultée à l’adresse suivante : htt</a:t>
            </a:r>
            <a:r>
              <a:rPr lang="fr-CA" sz="1200" dirty="0">
                <a:latin typeface="Arial" panose="020B0604020202020204" pitchFamily="34" charset="0"/>
                <a:cs typeface="Arial" panose="020B0604020202020204" pitchFamily="34" charset="0"/>
                <a:hlinkClick r:id="rId4"/>
              </a:rPr>
              <a:t>ps://w</a:t>
            </a:r>
            <a:r>
              <a:rPr lang="fr-CA" sz="1200" dirty="0">
                <a:latin typeface="Arial" panose="020B0604020202020204" pitchFamily="34" charset="0"/>
                <a:cs typeface="Arial" panose="020B0604020202020204" pitchFamily="34" charset="0"/>
              </a:rPr>
              <a:t>ww</a:t>
            </a:r>
            <a:r>
              <a:rPr lang="fr-CA" sz="1200" dirty="0">
                <a:latin typeface="Arial" panose="020B0604020202020204" pitchFamily="34" charset="0"/>
                <a:cs typeface="Arial" panose="020B0604020202020204" pitchFamily="34" charset="0"/>
                <a:hlinkClick r:id="rId4"/>
              </a:rPr>
              <a:t>.flic</a:t>
            </a:r>
            <a:r>
              <a:rPr lang="fr-CA" sz="1200" dirty="0">
                <a:latin typeface="Arial" panose="020B0604020202020204" pitchFamily="34" charset="0"/>
                <a:cs typeface="Arial" panose="020B0604020202020204" pitchFamily="34" charset="0"/>
              </a:rPr>
              <a:t>kr</a:t>
            </a:r>
            <a:r>
              <a:rPr lang="fr-CA" sz="1200" dirty="0">
                <a:latin typeface="Arial" panose="020B0604020202020204" pitchFamily="34" charset="0"/>
                <a:cs typeface="Arial" panose="020B0604020202020204" pitchFamily="34" charset="0"/>
                <a:hlinkClick r:id="rId4"/>
              </a:rPr>
              <a:t>.com/p</a:t>
            </a:r>
            <a:r>
              <a:rPr lang="fr-CA" sz="1200" dirty="0">
                <a:latin typeface="Arial" panose="020B0604020202020204" pitchFamily="34" charset="0"/>
                <a:cs typeface="Arial" panose="020B0604020202020204" pitchFamily="34" charset="0"/>
              </a:rPr>
              <a:t>h</a:t>
            </a:r>
            <a:r>
              <a:rPr lang="fr-CA" sz="1200" dirty="0">
                <a:latin typeface="Arial" panose="020B0604020202020204" pitchFamily="34" charset="0"/>
                <a:cs typeface="Arial" panose="020B0604020202020204" pitchFamily="34" charset="0"/>
                <a:hlinkClick r:id="rId4"/>
              </a:rPr>
              <a:t>otos/ashkyd/6191097965/</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0058400" cy="7772400"/>
          </a:xfrm>
          <a:prstGeom prst="rect">
            <a:avLst/>
          </a:prstGeom>
          <a:blipFill>
            <a:blip r:embed="rId3" cstate="print"/>
            <a:stretch>
              <a:fillRect/>
            </a:stretch>
          </a:blipFill>
        </p:spPr>
        <p:txBody>
          <a:bodyPr wrap="square" lIns="0" tIns="0" rIns="0" bIns="0" rtlCol="0"/>
          <a:lstStyle/>
          <a:p>
            <a:endParaRPr/>
          </a:p>
        </p:txBody>
      </p:sp>
      <p:sp>
        <p:nvSpPr>
          <p:cNvPr id="3" name="object 3"/>
          <p:cNvSpPr txBox="1"/>
          <p:nvPr/>
        </p:nvSpPr>
        <p:spPr>
          <a:xfrm>
            <a:off x="215900" y="7212633"/>
            <a:ext cx="7124700" cy="184666"/>
          </a:xfrm>
          <a:prstGeom prst="rect">
            <a:avLst/>
          </a:prstGeom>
        </p:spPr>
        <p:txBody>
          <a:bodyPr vert="horz" wrap="square" lIns="0" tIns="0" rIns="0" bIns="0" rtlCol="0">
            <a:spAutoFit/>
          </a:bodyPr>
          <a:lstStyle/>
          <a:p>
            <a:pPr marL="12700">
              <a:lnSpc>
                <a:spcPct val="100000"/>
              </a:lnSpc>
            </a:pPr>
            <a:r>
              <a:rPr lang="fr-CA" sz="1200" dirty="0" err="1">
                <a:latin typeface="PMingLiU"/>
                <a:cs typeface="PMingLiU"/>
              </a:rPr>
              <a:t>Caminito</a:t>
            </a:r>
            <a:r>
              <a:rPr lang="fr-CA" sz="1200" dirty="0">
                <a:latin typeface="PMingLiU"/>
                <a:cs typeface="PMingLiU"/>
              </a:rPr>
              <a:t> de </a:t>
            </a:r>
            <a:r>
              <a:rPr lang="fr-CA" sz="1200" dirty="0" err="1">
                <a:latin typeface="PMingLiU"/>
                <a:cs typeface="PMingLiU"/>
              </a:rPr>
              <a:t>deseo_desire</a:t>
            </a:r>
            <a:r>
              <a:rPr lang="fr-CA" sz="1200" dirty="0">
                <a:latin typeface="PMingLiU"/>
                <a:cs typeface="PMingLiU"/>
              </a:rPr>
              <a:t> </a:t>
            </a:r>
            <a:r>
              <a:rPr lang="fr-CA" sz="1200" dirty="0" err="1">
                <a:latin typeface="PMingLiU"/>
                <a:cs typeface="PMingLiU"/>
              </a:rPr>
              <a:t>path_Girona</a:t>
            </a:r>
            <a:r>
              <a:rPr lang="fr-CA" sz="1200" dirty="0">
                <a:latin typeface="PMingLiU"/>
                <a:cs typeface="PMingLiU"/>
              </a:rPr>
              <a:t>. htt</a:t>
            </a:r>
            <a:r>
              <a:rPr lang="fr-CA" sz="1200" dirty="0">
                <a:latin typeface="PMingLiU"/>
                <a:cs typeface="PMingLiU"/>
                <a:hlinkClick r:id="rId4"/>
              </a:rPr>
              <a:t>ps://w</a:t>
            </a:r>
            <a:r>
              <a:rPr lang="fr-CA" sz="1200" dirty="0">
                <a:latin typeface="PMingLiU"/>
                <a:cs typeface="PMingLiU"/>
              </a:rPr>
              <a:t>ww</a:t>
            </a:r>
            <a:r>
              <a:rPr lang="fr-CA" sz="1200" dirty="0">
                <a:latin typeface="PMingLiU"/>
                <a:cs typeface="PMingLiU"/>
                <a:hlinkClick r:id="rId4"/>
              </a:rPr>
              <a:t>.flic</a:t>
            </a:r>
            <a:r>
              <a:rPr lang="fr-CA" sz="1200" dirty="0">
                <a:latin typeface="PMingLiU"/>
                <a:cs typeface="PMingLiU"/>
              </a:rPr>
              <a:t>kr</a:t>
            </a:r>
            <a:r>
              <a:rPr lang="fr-CA" sz="1200" dirty="0">
                <a:latin typeface="PMingLiU"/>
                <a:cs typeface="PMingLiU"/>
                <a:hlinkClick r:id="rId4"/>
              </a:rPr>
              <a:t>.com/p</a:t>
            </a:r>
            <a:r>
              <a:rPr lang="fr-CA" sz="1200" dirty="0">
                <a:latin typeface="PMingLiU"/>
                <a:cs typeface="PMingLiU"/>
              </a:rPr>
              <a:t>h</a:t>
            </a:r>
            <a:r>
              <a:rPr lang="fr-CA" sz="1200" dirty="0">
                <a:latin typeface="PMingLiU"/>
                <a:cs typeface="PMingLiU"/>
                <a:hlinkClick r:id="rId4"/>
              </a:rPr>
              <a:t>otos/felixphs/40188739700/in/pool-desire_paths/</a:t>
            </a:r>
          </a:p>
        </p:txBody>
      </p:sp>
      <p:sp>
        <p:nvSpPr>
          <p:cNvPr id="4" name="object 4"/>
          <p:cNvSpPr txBox="1">
            <a:spLocks noGrp="1"/>
          </p:cNvSpPr>
          <p:nvPr>
            <p:ph type="title"/>
          </p:nvPr>
        </p:nvSpPr>
        <p:spPr>
          <a:xfrm>
            <a:off x="573087" y="614680"/>
            <a:ext cx="8832850" cy="1069524"/>
          </a:xfrm>
          <a:prstGeom prst="rect">
            <a:avLst/>
          </a:prstGeom>
          <a:solidFill>
            <a:srgbClr val="FFFFFF"/>
          </a:solidFill>
        </p:spPr>
        <p:txBody>
          <a:bodyPr vert="horz" wrap="square" lIns="0" tIns="0" rIns="0" bIns="0" rtlCol="0">
            <a:spAutoFit/>
          </a:bodyPr>
          <a:lstStyle/>
          <a:p>
            <a:pPr>
              <a:lnSpc>
                <a:spcPct val="100000"/>
              </a:lnSpc>
            </a:pPr>
            <a:endParaRPr lang="fr-CA" sz="2750" dirty="0">
              <a:latin typeface="Times New Roman"/>
              <a:cs typeface="Times New Roman"/>
            </a:endParaRPr>
          </a:p>
          <a:p>
            <a:pPr marL="518159">
              <a:lnSpc>
                <a:spcPct val="100000"/>
              </a:lnSpc>
            </a:pPr>
            <a:r>
              <a:rPr lang="fr-CA" b="0" dirty="0" smtClean="0"/>
              <a:t>Ces personnes </a:t>
            </a:r>
            <a:r>
              <a:rPr lang="fr-CA" b="0" dirty="0" smtClean="0">
                <a:latin typeface="Arial"/>
                <a:cs typeface="Arial"/>
              </a:rPr>
              <a:t>créent le chemin qu’elles aimeraient avoir...</a:t>
            </a:r>
            <a:r>
              <a:rPr lang="fr-CA" b="0" dirty="0">
                <a:latin typeface="Arial"/>
                <a:cs typeface="Arial"/>
              </a:rPr>
              <a:t/>
            </a:r>
            <a:br>
              <a:rPr lang="fr-CA" b="0" dirty="0">
                <a:latin typeface="Arial"/>
                <a:cs typeface="Arial"/>
              </a:rPr>
            </a:br>
            <a:endParaRPr lang="fr-CA" b="0" dirty="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54100" y="3270717"/>
            <a:ext cx="7950200" cy="1118961"/>
          </a:xfrm>
          <a:prstGeom prst="rect">
            <a:avLst/>
          </a:prstGeom>
        </p:spPr>
        <p:txBody>
          <a:bodyPr vert="horz" wrap="square" lIns="0" tIns="0" rIns="0" bIns="0" rtlCol="0">
            <a:spAutoFit/>
          </a:bodyPr>
          <a:lstStyle/>
          <a:p>
            <a:pPr marL="12700" marR="5080">
              <a:lnSpc>
                <a:spcPct val="119100"/>
              </a:lnSpc>
            </a:pPr>
            <a:r>
              <a:rPr lang="fr-CA" dirty="0"/>
              <a:t>« Nous consacrons beaucoup de temps à concevoir le pont, mais pas assez de temps à penser aux personnes qui le traversent. »</a:t>
            </a:r>
          </a:p>
        </p:txBody>
      </p:sp>
      <p:sp>
        <p:nvSpPr>
          <p:cNvPr id="3" name="object 3"/>
          <p:cNvSpPr txBox="1"/>
          <p:nvPr/>
        </p:nvSpPr>
        <p:spPr>
          <a:xfrm>
            <a:off x="1054099" y="4401979"/>
            <a:ext cx="7556499" cy="246221"/>
          </a:xfrm>
          <a:prstGeom prst="rect">
            <a:avLst/>
          </a:prstGeom>
        </p:spPr>
        <p:txBody>
          <a:bodyPr vert="horz" wrap="square" lIns="0" tIns="0" rIns="0" bIns="0" rtlCol="0">
            <a:spAutoFit/>
          </a:bodyPr>
          <a:lstStyle/>
          <a:p>
            <a:pPr marL="298450" indent="-285750">
              <a:lnSpc>
                <a:spcPct val="100000"/>
              </a:lnSpc>
              <a:buFontTx/>
              <a:buChar char="-"/>
            </a:pPr>
            <a:r>
              <a:rPr lang="fr-CA" sz="1600" i="1" dirty="0" err="1">
                <a:latin typeface="Times New Roman"/>
                <a:cs typeface="Times New Roman"/>
              </a:rPr>
              <a:t>Prabhjot</a:t>
            </a:r>
            <a:r>
              <a:rPr lang="fr-CA" sz="1600" i="1" dirty="0">
                <a:latin typeface="Times New Roman"/>
                <a:cs typeface="Times New Roman"/>
              </a:rPr>
              <a:t> Singh (Ph. D.), directeur de la conception des systèmes à l’Institut de la Terre</a:t>
            </a:r>
          </a:p>
        </p:txBody>
      </p:sp>
      <p:sp>
        <p:nvSpPr>
          <p:cNvPr id="4" name="object 4"/>
          <p:cNvSpPr/>
          <p:nvPr/>
        </p:nvSpPr>
        <p:spPr>
          <a:xfrm>
            <a:off x="835660" y="3398520"/>
            <a:ext cx="0" cy="955040"/>
          </a:xfrm>
          <a:custGeom>
            <a:avLst/>
            <a:gdLst/>
            <a:ahLst/>
            <a:cxnLst/>
            <a:rect l="l" t="t" r="r" b="b"/>
            <a:pathLst>
              <a:path h="955039">
                <a:moveTo>
                  <a:pt x="0" y="0"/>
                </a:moveTo>
                <a:lnTo>
                  <a:pt x="0" y="954938"/>
                </a:lnTo>
              </a:path>
            </a:pathLst>
          </a:custGeom>
          <a:ln w="25400">
            <a:solidFill>
              <a:srgbClr val="EF4134"/>
            </a:solidFill>
          </a:ln>
        </p:spPr>
        <p:txBody>
          <a:bodyPr wrap="square" lIns="0" tIns="0" rIns="0" bIns="0" rtlCol="0"/>
          <a:lstStyle/>
          <a:p>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NGAGE" val="{&quot;SavedSwatch&quot;:&quot;-13737390|-5389529|-10807215|-8355712|-16724839|SPAC&quot;,&quot;Id&quot;:&quot;5c895dd6454435285cf04d18&quot;,&quot;SmartGridHorizontal&quot;:0,&quot;LinkedExcelSources&quot;:{},&quot;LinkedProjectSources&quot;:{},&quot;FlowConfig&quot;:{&quot;Canvas&quot;:{&quot;Slide&quot;:-1,&quot;Width&quot;:0,&quot;Height&quot;:0},&quot;Timeline&quot;:{&quot;Actions&quot;:[]}},&quot;LinkedSlideMergeSources&quot;:{},&quot;LinkedSharePointSlideMergeSources&quo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77</TotalTime>
  <Words>995</Words>
  <Application>Microsoft Office PowerPoint</Application>
  <PresentationFormat>Custom</PresentationFormat>
  <Paragraphs>248</Paragraphs>
  <Slides>28</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Century Gothic</vt:lpstr>
      <vt:lpstr>PMingLiU</vt:lpstr>
      <vt:lpstr>Times New Roman</vt:lpstr>
      <vt:lpstr>Office Theme</vt:lpstr>
      <vt:lpstr>Introduction à la pensée conceptuelle en matière de service</vt:lpstr>
      <vt:lpstr>Bonjour, je m’appelle Nourhan.</vt:lpstr>
      <vt:lpstr>Profil Basadur de Nourhan</vt:lpstr>
      <vt:lpstr>Activité brise-glace : cartes à échanger du profil Basadur</vt:lpstr>
      <vt:lpstr>Ordre du jour</vt:lpstr>
      <vt:lpstr>Qu’est-ce que la pensée conceptuelle en matière de services?</vt:lpstr>
      <vt:lpstr>Que se passe-t-il lorsque nous concevons sans penser aux personnes?</vt:lpstr>
      <vt:lpstr> Ces personnes créent le chemin qu’elles aimeraient avoir... </vt:lpstr>
      <vt:lpstr>« Nous consacrons beaucoup de temps à concevoir le pont, mais pas assez de temps à penser aux personnes qui le traversent. »</vt:lpstr>
      <vt:lpstr>PowerPoint Presentation</vt:lpstr>
      <vt:lpstr>La pensée conceptuelle ne craint pas la divergence</vt:lpstr>
      <vt:lpstr>Processus de réflexion conceptuelle de la Direction générale de l’expérience client à IRCC</vt:lpstr>
      <vt:lpstr>Processus de pensée conceptuelle du Design Council</vt:lpstr>
      <vt:lpstr>Processus de la réflexion conceptuelle de la Stanford Design School.</vt:lpstr>
      <vt:lpstr>États d’esprit de de pensée conceptuelle Approche de la résolution créative des problèmes</vt:lpstr>
      <vt:lpstr>Contextes de la pensée conceptuelle</vt:lpstr>
      <vt:lpstr>La conception des services donne forme aux relations entre les personnes et les services et produits qu’elles utilisent.</vt:lpstr>
      <vt:lpstr>Pourquoi une pensée conceptuelle en matière de services au gouvernement?</vt:lpstr>
      <vt:lpstr>« Concevez toujours une chose en la plaçant dans le niveau de contexte supérieur – une chaise dans une pièce, une pièce dans une maison, une maison dans un environnement, un environnement dans un plan de ville. »</vt:lpstr>
      <vt:lpstr>Activité : Jeux de rôle sur les utopies et dystopies en matière de service</vt:lpstr>
      <vt:lpstr>Qu’est-ce qu’un point de service?</vt:lpstr>
      <vt:lpstr>PowerPoint Presentation</vt:lpstr>
      <vt:lpstr>PowerPoint Presentation</vt:lpstr>
      <vt:lpstr>Perspectives en matière de conception de service</vt:lpstr>
      <vt:lpstr>PowerPoint Presentation</vt:lpstr>
      <vt:lpstr>GOV.UK</vt:lpstr>
      <vt:lpstr>Qu’est-ce que la pensée conceptuelle en matière de service?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à la pensée conceptuelle en matière de service</dc:title>
  <dc:creator>Dominic Finn</dc:creator>
  <cp:lastModifiedBy>Dominic Finn</cp:lastModifiedBy>
  <cp:revision>15</cp:revision>
  <dcterms:created xsi:type="dcterms:W3CDTF">2019-03-11T12:55:12Z</dcterms:created>
  <dcterms:modified xsi:type="dcterms:W3CDTF">2019-03-13T19:49:29Z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2019-03-09T00:00:00Z</vt:filetime>
  </property>
  <property fmtid="{D5CDD505-2E9C-101B-9397-08002B2CF9AE}" pid="3" name="Creator">
    <vt:lpwstr>Adobe InDesign CC 14.0 (Macintosh)</vt:lpwstr>
  </property>
  <property fmtid="{D5CDD505-2E9C-101B-9397-08002B2CF9AE}" pid="4" name="LastSaved">
    <vt:filetime>2019-03-11T00:00:00Z</vt:filetime>
  </property>
</Properties>
</file>