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4"/>
  </p:notesMasterIdLst>
  <p:handoutMasterIdLst>
    <p:handoutMasterId r:id="rId15"/>
  </p:handoutMasterIdLst>
  <p:sldIdLst>
    <p:sldId id="484" r:id="rId3"/>
    <p:sldId id="471" r:id="rId4"/>
    <p:sldId id="466" r:id="rId5"/>
    <p:sldId id="474" r:id="rId6"/>
    <p:sldId id="475" r:id="rId7"/>
    <p:sldId id="476" r:id="rId8"/>
    <p:sldId id="477" r:id="rId9"/>
    <p:sldId id="478" r:id="rId10"/>
    <p:sldId id="479" r:id="rId11"/>
    <p:sldId id="481" r:id="rId12"/>
    <p:sldId id="482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999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yan Hum" initials="" lastIdx="1" clrIdx="0"/>
  <p:cmAuthor id="1" name="Jay-Tosh.Stephanie" initials="J" lastIdx="1" clrIdx="1">
    <p:extLst>
      <p:ext uri="{19B8F6BF-5375-455C-9EA6-DF929625EA0E}">
        <p15:presenceInfo xmlns:p15="http://schemas.microsoft.com/office/powerpoint/2012/main" userId="Jay-Tosh.Stephan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9285"/>
    <a:srgbClr val="5B9BD5"/>
    <a:srgbClr val="FF0000"/>
    <a:srgbClr val="FF0909"/>
    <a:srgbClr val="A0CFD0"/>
    <a:srgbClr val="FCFCFC"/>
    <a:srgbClr val="506372"/>
    <a:srgbClr val="D76452"/>
    <a:srgbClr val="8DB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762" autoAdjust="0"/>
  </p:normalViewPr>
  <p:slideViewPr>
    <p:cSldViewPr snapToGrid="0">
      <p:cViewPr varScale="1">
        <p:scale>
          <a:sx n="54" d="100"/>
          <a:sy n="54" d="100"/>
        </p:scale>
        <p:origin x="465" y="42"/>
      </p:cViewPr>
      <p:guideLst>
        <p:guide orient="horz" pos="1230"/>
        <p:guide pos="3999"/>
        <p:guide orient="horz" pos="935"/>
        <p:guide orient="horz" pos="527"/>
        <p:guide orient="horz" pos="3929"/>
        <p:guide pos="801"/>
        <p:guide pos="72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8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3" y="3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/>
          <a:lstStyle>
            <a:lvl1pPr algn="r">
              <a:defRPr sz="1200"/>
            </a:lvl1pPr>
          </a:lstStyle>
          <a:p>
            <a:fld id="{A325E21B-2F6B-4D2C-BB88-77F7BCE3EFDA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0312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3" y="8830312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 anchor="b"/>
          <a:lstStyle>
            <a:lvl1pPr algn="r">
              <a:defRPr sz="1200"/>
            </a:lvl1pPr>
          </a:lstStyle>
          <a:p>
            <a:fld id="{F0413D03-8626-428F-A4BC-4FB52D45A9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43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083" y="3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/>
          <a:lstStyle>
            <a:lvl1pPr algn="r">
              <a:defRPr sz="1200"/>
            </a:lvl1pPr>
          </a:lstStyle>
          <a:p>
            <a:fld id="{12A307B0-4657-4E42-82DC-0B8FDC752FF0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76" tIns="45637" rIns="91276" bIns="45637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vert="horz" lIns="91276" tIns="45637" rIns="91276" bIns="4563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30312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083" y="8830312"/>
            <a:ext cx="3037735" cy="466088"/>
          </a:xfrm>
          <a:prstGeom prst="rect">
            <a:avLst/>
          </a:prstGeom>
        </p:spPr>
        <p:txBody>
          <a:bodyPr vert="horz" lIns="91276" tIns="45637" rIns="91276" bIns="45637" rtlCol="0" anchor="b"/>
          <a:lstStyle>
            <a:lvl1pPr algn="r">
              <a:defRPr sz="1200"/>
            </a:lvl1pPr>
          </a:lstStyle>
          <a:p>
            <a:fld id="{CF6AD62A-8E20-498C-B73D-767E0C6E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320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434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7E7BD-B901-A14F-86F1-435D331B35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Source: https://www.flickr.com/photos/jimprosser/8268488048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504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9B54-C88A-443A-9572-06E43DE5F4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85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36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056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34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7E7BD-B901-A14F-86F1-435D331B35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2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CFCFC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FCFCFC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B4244F-940C-472E-B531-FB6F40A9DC1B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0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1_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630214"/>
            <a:ext cx="8797924" cy="193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50" b="0" i="0" u="none" strike="noStrike" cap="none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CA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30ED29A-5143-4C8B-8485-5DAEB7E7ABD3}" type="datetimeFigureOut">
              <a:rPr lang="en-CA" smtClean="0"/>
              <a:pPr/>
              <a:t>2019-03-06</a:t>
            </a:fld>
            <a:endParaRPr lang="en-CA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B2AFB73-0E12-4514-B6DF-966A90ABB5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Shape 3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80985" marR="0" lvl="0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1970" marR="0" lvl="1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54" marR="0" lvl="2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3939" marR="0" lvl="3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4924" marR="0" lvl="4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09" marR="0" lvl="5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66893" marR="0" lvl="6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47878" marR="0" lvl="7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8863" marR="0" lvl="8" indent="-1904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11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994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724800C-CDE7-4700-B48D-9B7FBC483502}" type="slidenum">
              <a:rPr lang="en-CA" smtClean="0">
                <a:solidFill>
                  <a:prstClr val="black"/>
                </a:solidFill>
              </a:rPr>
              <a:pPr/>
              <a:t>‹#›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4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77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A4BB2F-9DC0-4BD5-965E-A7658E278C8D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04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AFEA7C-18A7-4B24-B0C6-D4FC727CDC82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7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18B9A22-C769-4BD3-B315-14291CE3B404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43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538544-48B5-479A-AF59-9AAD5BCF0395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90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16C43F-2736-468A-8FE1-63211F25ED2F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542925" cy="552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5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aramond" panose="02020404030301010803" pitchFamily="18" charset="0"/>
              </a:defRPr>
            </a:lvl1pPr>
            <a:lvl2pPr>
              <a:defRPr sz="2800">
                <a:latin typeface="Garamond" panose="02020404030301010803" pitchFamily="18" charset="0"/>
              </a:defRPr>
            </a:lvl2pPr>
            <a:lvl3pPr>
              <a:defRPr sz="2400">
                <a:latin typeface="Garamond" panose="02020404030301010803" pitchFamily="18" charset="0"/>
              </a:defRPr>
            </a:lvl3pPr>
            <a:lvl4pPr>
              <a:defRPr sz="2000">
                <a:latin typeface="Garamond" panose="02020404030301010803" pitchFamily="18" charset="0"/>
              </a:defRPr>
            </a:lvl4pPr>
            <a:lvl5pPr>
              <a:defRPr sz="2000">
                <a:latin typeface="Garamond" panose="020204040303010108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aramond" panose="020204040303010108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1C137-5A3D-4ED0-BE18-0FE972286823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840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aramond" panose="020204040303010108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2DF1B7-B648-4271-A486-0FEEBBD03F2E}" type="datetime1">
              <a:rPr lang="en-CA" smtClean="0"/>
              <a:t>2019-03-06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553C4-69A3-4B14-AE60-7C70B14E18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2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98643" y="63948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1553C4-69A3-4B14-AE60-7C70B14E1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542925" cy="552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16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101943" y="6305798"/>
            <a:ext cx="167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3FCEE4C-57DB-4C60-8751-B23194EDDD96}" type="slidenum">
              <a:rPr lang="en-CA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0839" y="1137686"/>
            <a:ext cx="102466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b="1" dirty="0" err="1" smtClean="0">
                <a:latin typeface="Century Gothic" panose="020B0502020202020204" pitchFamily="34" charset="0"/>
              </a:rPr>
              <a:t>Usability</a:t>
            </a:r>
            <a:r>
              <a:rPr lang="fr-CA" sz="7200" b="1" dirty="0" smtClean="0">
                <a:latin typeface="Century Gothic" panose="020B0502020202020204" pitchFamily="34" charset="0"/>
              </a:rPr>
              <a:t> </a:t>
            </a:r>
            <a:r>
              <a:rPr lang="fr-CA" sz="7200" b="1" dirty="0" err="1" smtClean="0">
                <a:latin typeface="Century Gothic" panose="020B0502020202020204" pitchFamily="34" charset="0"/>
              </a:rPr>
              <a:t>Testing</a:t>
            </a:r>
            <a:r>
              <a:rPr lang="fr-CA" sz="7200" b="1" dirty="0" smtClean="0">
                <a:latin typeface="Century Gothic" panose="020B0502020202020204" pitchFamily="34" charset="0"/>
              </a:rPr>
              <a:t> in a </a:t>
            </a:r>
            <a:r>
              <a:rPr lang="fr-CA" sz="7200" b="1" dirty="0" err="1" smtClean="0">
                <a:latin typeface="Century Gothic" panose="020B0502020202020204" pitchFamily="34" charset="0"/>
              </a:rPr>
              <a:t>Government</a:t>
            </a:r>
            <a:r>
              <a:rPr lang="fr-CA" sz="7200" b="1" dirty="0" smtClean="0">
                <a:latin typeface="Century Gothic" panose="020B0502020202020204" pitchFamily="34" charset="0"/>
              </a:rPr>
              <a:t> </a:t>
            </a:r>
            <a:r>
              <a:rPr lang="fr-CA" sz="7200" b="1" dirty="0" err="1">
                <a:latin typeface="Century Gothic" panose="020B0502020202020204" pitchFamily="34" charset="0"/>
              </a:rPr>
              <a:t>C</a:t>
            </a:r>
            <a:r>
              <a:rPr lang="fr-CA" sz="7200" b="1" dirty="0" err="1" smtClean="0">
                <a:latin typeface="Century Gothic" panose="020B0502020202020204" pitchFamily="34" charset="0"/>
              </a:rPr>
              <a:t>ontext</a:t>
            </a:r>
            <a:endParaRPr lang="en-CA" sz="3800" b="1" dirty="0" smtClean="0">
              <a:latin typeface="Century Gothic" panose="020B0502020202020204" pitchFamily="34" charset="0"/>
            </a:endParaRPr>
          </a:p>
          <a:p>
            <a:pPr algn="ctr"/>
            <a:endParaRPr lang="en-CA" sz="28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7034" y="5251018"/>
            <a:ext cx="455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latin typeface="Century Gothic" panose="020B0502020202020204" pitchFamily="34" charset="0"/>
              </a:rPr>
              <a:t>Jérôme Foldes-Busque</a:t>
            </a:r>
            <a:endParaRPr lang="en-CA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March 2019</a:t>
            </a:r>
            <a:endParaRPr lang="en-CA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Test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200" y="1711015"/>
            <a:ext cx="5303520" cy="3193601"/>
          </a:xfrm>
        </p:spPr>
        <p:txBody>
          <a:bodyPr/>
          <a:lstStyle/>
          <a:p>
            <a:pPr marL="190493" lvl="0" indent="0"/>
            <a:r>
              <a:rPr lang="fr-CA" sz="2800" dirty="0" err="1" smtClean="0">
                <a:latin typeface="Century Gothic" panose="020B0502020202020204" pitchFamily="34" charset="0"/>
              </a:rPr>
              <a:t>We</a:t>
            </a:r>
            <a:r>
              <a:rPr lang="fr-CA" sz="2800" dirty="0" smtClean="0">
                <a:latin typeface="Century Gothic" panose="020B0502020202020204" pitchFamily="34" charset="0"/>
              </a:rPr>
              <a:t> </a:t>
            </a:r>
            <a:r>
              <a:rPr lang="fr-CA" sz="2800" dirty="0" err="1" smtClean="0">
                <a:latin typeface="Century Gothic" panose="020B0502020202020204" pitchFamily="34" charset="0"/>
              </a:rPr>
              <a:t>can</a:t>
            </a:r>
            <a:r>
              <a:rPr lang="fr-CA" sz="2800" dirty="0" smtClean="0">
                <a:latin typeface="Century Gothic" panose="020B0502020202020204" pitchFamily="34" charset="0"/>
              </a:rPr>
              <a:t> test:</a:t>
            </a:r>
            <a:endParaRPr lang="en-CA" sz="2800" dirty="0" smtClean="0">
              <a:latin typeface="Century Gothic" panose="020B0502020202020204" pitchFamily="34" charset="0"/>
            </a:endParaRP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Century Gothic" panose="020B0502020202020204" pitchFamily="34" charset="0"/>
              </a:rPr>
              <a:t>Paper </a:t>
            </a:r>
            <a:r>
              <a:rPr lang="en-CA" sz="2000" dirty="0">
                <a:latin typeface="Century Gothic" panose="020B0502020202020204" pitchFamily="34" charset="0"/>
              </a:rPr>
              <a:t>prototypes</a:t>
            </a: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Century Gothic" panose="020B0502020202020204" pitchFamily="34" charset="0"/>
              </a:rPr>
              <a:t>Online prototypes</a:t>
            </a:r>
            <a:endParaRPr lang="en-CA" sz="2000" dirty="0">
              <a:latin typeface="Century Gothic" panose="020B0502020202020204" pitchFamily="34" charset="0"/>
            </a:endParaRP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fr-CA" sz="2000" dirty="0" err="1">
                <a:latin typeface="Century Gothic" panose="020B0502020202020204" pitchFamily="34" charset="0"/>
              </a:rPr>
              <a:t>Working</a:t>
            </a:r>
            <a:r>
              <a:rPr lang="fr-CA" sz="2000" dirty="0">
                <a:latin typeface="Century Gothic" panose="020B0502020202020204" pitchFamily="34" charset="0"/>
              </a:rPr>
              <a:t> prototypes</a:t>
            </a:r>
            <a:endParaRPr lang="en-CA" sz="2000" dirty="0">
              <a:latin typeface="Century Gothic" panose="020B0502020202020204" pitchFamily="34" charset="0"/>
            </a:endParaRP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Century Gothic" panose="020B0502020202020204" pitchFamily="34" charset="0"/>
              </a:rPr>
              <a:t>Live </a:t>
            </a:r>
            <a:r>
              <a:rPr lang="fr-CA" sz="2000" dirty="0" err="1">
                <a:latin typeface="Century Gothic" panose="020B0502020202020204" pitchFamily="34" charset="0"/>
              </a:rPr>
              <a:t>webpages</a:t>
            </a:r>
            <a:endParaRPr lang="en-CA" sz="2000" dirty="0">
              <a:latin typeface="Century Gothic" panose="020B0502020202020204" pitchFamily="34" charset="0"/>
            </a:endParaRP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Century Gothic" panose="020B0502020202020204" pitchFamily="34" charset="0"/>
              </a:rPr>
              <a:t>Paper and online </a:t>
            </a:r>
            <a:r>
              <a:rPr lang="fr-CA" sz="2000" dirty="0" err="1">
                <a:latin typeface="Century Gothic" panose="020B0502020202020204" pitchFamily="34" charset="0"/>
              </a:rPr>
              <a:t>forms</a:t>
            </a:r>
            <a:r>
              <a:rPr lang="fr-CA" sz="2000" dirty="0">
                <a:latin typeface="Century Gothic" panose="020B0502020202020204" pitchFamily="34" charset="0"/>
              </a:rPr>
              <a:t> </a:t>
            </a:r>
            <a:endParaRPr lang="en-CA" sz="2000" dirty="0">
              <a:latin typeface="Century Gothic" panose="020B0502020202020204" pitchFamily="34" charset="0"/>
            </a:endParaRP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Century Gothic" panose="020B0502020202020204" pitchFamily="34" charset="0"/>
              </a:rPr>
              <a:t>Documents and guides</a:t>
            </a:r>
            <a:endParaRPr lang="en-CA" sz="2000" dirty="0">
              <a:latin typeface="Century Gothic" panose="020B0502020202020204" pitchFamily="34" charset="0"/>
            </a:endParaRP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Century Gothic" panose="020B0502020202020204" pitchFamily="34" charset="0"/>
              </a:rPr>
              <a:t>Scripts</a:t>
            </a:r>
            <a:endParaRPr lang="en-CA" sz="2000" dirty="0">
              <a:latin typeface="Century Gothic" panose="020B0502020202020204" pitchFamily="34" charset="0"/>
            </a:endParaRPr>
          </a:p>
          <a:p>
            <a:pPr marL="476243" lvl="0" indent="-285750">
              <a:buFont typeface="Arial" panose="020B0604020202020204" pitchFamily="34" charset="0"/>
              <a:buChar char="•"/>
            </a:pPr>
            <a:r>
              <a:rPr lang="fr-CA" sz="2000" dirty="0" smtClean="0">
                <a:latin typeface="Century Gothic" panose="020B0502020202020204" pitchFamily="34" charset="0"/>
              </a:rPr>
              <a:t>Questionnaires</a:t>
            </a:r>
            <a:endParaRPr lang="en-CA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0" t="12182" r="5370" b="12410"/>
          <a:stretch/>
        </p:blipFill>
        <p:spPr>
          <a:xfrm>
            <a:off x="0" y="-29029"/>
            <a:ext cx="12192000" cy="6894286"/>
          </a:xfrm>
          <a:prstGeom prst="rect">
            <a:avLst/>
          </a:prstGeom>
        </p:spPr>
      </p:pic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4220213" y="622800"/>
            <a:ext cx="7262956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Usability Testing to Promote a Client-Centric Culture </a:t>
            </a:r>
            <a:r>
              <a:rPr lang="en-US" altLang="en-US" sz="4000" dirty="0" smtClean="0">
                <a:latin typeface="Century Gothic" panose="020B0502020202020204" pitchFamily="34" charset="0"/>
                <a:ea typeface="Arial" charset="0"/>
                <a:cs typeface="Arial" charset="0"/>
              </a:rPr>
              <a:t/>
            </a:r>
            <a:br>
              <a:rPr lang="en-US" altLang="en-US" sz="4000" dirty="0" smtClean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altLang="en-US" sz="4000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4007555" y="1270592"/>
            <a:ext cx="7815849" cy="2911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1039" y="2962660"/>
            <a:ext cx="72179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It ensures </a:t>
            </a:r>
            <a:r>
              <a:rPr lang="en-US" altLang="en-US" sz="2200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that our products are designed and tested with our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It promotes </a:t>
            </a:r>
            <a:r>
              <a:rPr lang="en-US" altLang="en-US" sz="2200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agile by allowing employees to iterate and improve frequently by giving them access to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It ensures </a:t>
            </a:r>
            <a:r>
              <a:rPr lang="en-US" altLang="en-US" sz="2200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that our products and services are accessible and easy to use by diversity of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It empowers </a:t>
            </a:r>
            <a:r>
              <a:rPr lang="en-US" altLang="en-US" sz="2200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employees to deliver better services, since they now know how our clients experience them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2" y="2962660"/>
            <a:ext cx="3262987" cy="3899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7261" y="1719834"/>
            <a:ext cx="8176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Involving </a:t>
            </a:r>
            <a:r>
              <a:rPr lang="en-US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employees in usability testing is a great way of changing the culture by getting staff to come down from their vantage point and listen to clients.  </a:t>
            </a:r>
          </a:p>
        </p:txBody>
      </p:sp>
    </p:spTree>
    <p:extLst>
      <p:ext uri="{BB962C8B-B14F-4D97-AF65-F5344CB8AC3E}">
        <p14:creationId xmlns:p14="http://schemas.microsoft.com/office/powerpoint/2010/main" val="21459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30214"/>
            <a:ext cx="10513325" cy="1930003"/>
          </a:xfrm>
        </p:spPr>
        <p:txBody>
          <a:bodyPr/>
          <a:lstStyle/>
          <a:p>
            <a:r>
              <a:rPr lang="en-CA" sz="4000" dirty="0" smtClean="0"/>
              <a:t>We’re all trying to help clients</a:t>
            </a:r>
            <a:endParaRPr lang="en-CA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77340"/>
            <a:ext cx="8698173" cy="4526280"/>
          </a:xfrm>
        </p:spPr>
        <p:txBody>
          <a:bodyPr/>
          <a:lstStyle/>
          <a:p>
            <a:pPr marL="457201" indent="-457200">
              <a:buFont typeface="Arial" panose="020B0604020202020204" pitchFamily="34" charset="0"/>
              <a:buChar char="•"/>
            </a:pP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dirty="0">
              <a:latin typeface="Century Gothic" panose="020B0502020202020204" pitchFamily="34" charset="0"/>
            </a:endParaRPr>
          </a:p>
          <a:p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1999" y="1729740"/>
            <a:ext cx="8698173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0985" marR="0" lvl="0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1970" marR="0" lvl="1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54" marR="0" lvl="2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3939" marR="0" lvl="3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4924" marR="0" lvl="4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09" marR="0" lvl="5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66893" marR="0" lvl="6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47878" marR="0" lvl="7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8863" marR="0" lvl="8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kern="0" dirty="0" smtClean="0">
                <a:latin typeface="Century Gothic" panose="020B0502020202020204" pitchFamily="34" charset="0"/>
              </a:rPr>
              <a:t>We don’t always know what’s the right thing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kern="0" dirty="0" smtClean="0">
                <a:latin typeface="Century Gothic" panose="020B0502020202020204" pitchFamily="34" charset="0"/>
              </a:rPr>
              <a:t>We talk amongst ourselves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kern="0" dirty="0" smtClean="0">
                <a:latin typeface="Century Gothic" panose="020B0502020202020204" pitchFamily="34" charset="0"/>
              </a:rPr>
              <a:t>We agree or disagree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kern="0" dirty="0" smtClean="0">
                <a:latin typeface="Century Gothic" panose="020B0502020202020204" pitchFamily="34" charset="0"/>
              </a:rPr>
              <a:t>Defer to senior management</a:t>
            </a:r>
          </a:p>
          <a:p>
            <a:pPr marL="1" indent="0"/>
            <a:endParaRPr lang="fr-CA" sz="2800" kern="0" dirty="0" smtClean="0">
              <a:latin typeface="Century Gothic" panose="020B0502020202020204" pitchFamily="34" charset="0"/>
            </a:endParaRPr>
          </a:p>
          <a:p>
            <a:pPr marL="1" indent="0"/>
            <a:endParaRPr lang="fr-CA" sz="2800" kern="0" dirty="0">
              <a:latin typeface="Century Gothic" panose="020B0502020202020204" pitchFamily="34" charset="0"/>
            </a:endParaRPr>
          </a:p>
          <a:p>
            <a:pPr marL="1" indent="0"/>
            <a:r>
              <a:rPr lang="fr-CA" sz="2800" kern="0" dirty="0" smtClean="0">
                <a:latin typeface="Century Gothic" panose="020B0502020202020204" pitchFamily="34" charset="0"/>
              </a:rPr>
              <a:t>But </a:t>
            </a:r>
            <a:r>
              <a:rPr lang="fr-CA" sz="2800" kern="0" dirty="0" err="1" smtClean="0">
                <a:latin typeface="Century Gothic" panose="020B0502020202020204" pitchFamily="34" charset="0"/>
              </a:rPr>
              <a:t>we</a:t>
            </a:r>
            <a:r>
              <a:rPr lang="fr-CA" sz="2800" kern="0" dirty="0" smtClean="0">
                <a:latin typeface="Century Gothic" panose="020B0502020202020204" pitchFamily="34" charset="0"/>
              </a:rPr>
              <a:t> are not the user…</a:t>
            </a:r>
            <a:endParaRPr lang="en-CA" sz="2800" kern="0" dirty="0" smtClean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kern="0" dirty="0" smtClean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kern="0" dirty="0" smtClean="0">
              <a:latin typeface="Century Gothic" panose="020B0502020202020204" pitchFamily="34" charset="0"/>
            </a:endParaRPr>
          </a:p>
          <a:p>
            <a:endParaRPr lang="en-CA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r="6142"/>
          <a:stretch/>
        </p:blipFill>
        <p:spPr>
          <a:xfrm>
            <a:off x="6376987" y="3281661"/>
            <a:ext cx="5815013" cy="35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>
          <a:xfrm>
            <a:off x="608400" y="622800"/>
            <a:ext cx="9968759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entury Gothic"/>
                <a:ea typeface="Century Gothic"/>
                <a:cs typeface="Century Gothic"/>
                <a:sym typeface="Century Gothic"/>
              </a:rPr>
              <a:t>Usability Testing Helps </a:t>
            </a:r>
            <a:r>
              <a:rPr lang="en-US" sz="4000" dirty="0" smtClean="0">
                <a:latin typeface="Century Gothic"/>
                <a:ea typeface="Century Gothic"/>
                <a:cs typeface="Century Gothic"/>
                <a:sym typeface="Century Gothic"/>
              </a:rPr>
              <a:t>Us</a:t>
            </a:r>
            <a:br>
              <a:rPr lang="en-US" sz="4000" dirty="0" smtClean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dirty="0" smtClean="0">
                <a:latin typeface="Century Gothic"/>
                <a:ea typeface="Century Gothic"/>
                <a:cs typeface="Century Gothic"/>
                <a:sym typeface="Century Gothic"/>
              </a:rPr>
              <a:t>Help </a:t>
            </a:r>
            <a:r>
              <a:rPr lang="en-US" sz="4000" dirty="0">
                <a:latin typeface="Century Gothic"/>
                <a:ea typeface="Century Gothic"/>
                <a:cs typeface="Century Gothic"/>
                <a:sym typeface="Century Gothic"/>
              </a:rPr>
              <a:t>Clients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en-US" sz="2200" dirty="0">
                <a:latin typeface="Arial" charset="0"/>
                <a:ea typeface="Arial" charset="0"/>
                <a:cs typeface="Arial" charset="0"/>
              </a:rPr>
            </a:br>
            <a:endParaRPr lang="en-US" alt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3200" y="1492673"/>
            <a:ext cx="10620392" cy="529817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Usability testing </a:t>
            </a:r>
            <a:r>
              <a:rPr lang="en-US" sz="24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helps us: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Understand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if client-facing tools and </a:t>
            </a: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products</a:t>
            </a:r>
            <a:b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can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be used by real people; </a:t>
            </a:r>
            <a:endParaRPr lang="en-US" sz="20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See where the tools and products cause errors</a:t>
            </a:r>
            <a:b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 task completion;</a:t>
            </a:r>
          </a:p>
          <a:p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Refine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how services are represented to clients;</a:t>
            </a:r>
          </a:p>
          <a:p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Identify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client pain points and try </a:t>
            </a: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options</a:t>
            </a:r>
            <a:b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overcome them;</a:t>
            </a:r>
          </a:p>
          <a:p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Meet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client expectations from a service </a:t>
            </a: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perspective,</a:t>
            </a:r>
            <a:b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and</a:t>
            </a:r>
            <a:endParaRPr 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Design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a client experience that meet </a:t>
            </a: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clients</a:t>
            </a:r>
            <a:b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(and </a:t>
            </a: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our) needs</a:t>
            </a:r>
            <a:r>
              <a:rPr lang="en-US" sz="1800" dirty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r="2618"/>
          <a:stretch/>
        </p:blipFill>
        <p:spPr>
          <a:xfrm>
            <a:off x="8070877" y="0"/>
            <a:ext cx="438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7"/>
          <p:cNvSpPr txBox="1">
            <a:spLocks noGrp="1"/>
          </p:cNvSpPr>
          <p:nvPr>
            <p:ph type="title"/>
          </p:nvPr>
        </p:nvSpPr>
        <p:spPr>
          <a:xfrm>
            <a:off x="76201" y="508908"/>
            <a:ext cx="4822371" cy="584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algn="ctr"/>
            <a:r>
              <a:rPr lang="en-CA" sz="4800" b="1" dirty="0" smtClean="0"/>
              <a:t>Usability</a:t>
            </a:r>
            <a:br>
              <a:rPr lang="en-CA" sz="4800" b="1" dirty="0" smtClean="0"/>
            </a:br>
            <a:r>
              <a:rPr lang="en-CA" sz="4800" b="1" dirty="0" smtClean="0"/>
              <a:t>Testing</a:t>
            </a:r>
            <a:r>
              <a:rPr lang="en-CA" sz="3200" b="1" dirty="0" smtClean="0"/>
              <a:t/>
            </a:r>
            <a:br>
              <a:rPr lang="en-CA" sz="3200" b="1" dirty="0" smtClean="0"/>
            </a:br>
            <a:r>
              <a:rPr lang="en-CA" sz="3200" b="1" dirty="0" smtClean="0"/>
              <a:t/>
            </a:r>
            <a:br>
              <a:rPr lang="en-CA" sz="3200" b="1" dirty="0" smtClean="0"/>
            </a:br>
            <a:r>
              <a:rPr lang="en-CA" sz="7200" b="1" dirty="0"/>
              <a:t>≠</a:t>
            </a:r>
            <a:r>
              <a:rPr lang="en-CA" sz="3200" b="1" dirty="0"/>
              <a:t/>
            </a:r>
            <a:br>
              <a:rPr lang="en-CA" sz="3200" b="1" dirty="0"/>
            </a:br>
            <a:r>
              <a:rPr lang="en-CA" sz="3200" b="1" dirty="0"/>
              <a:t/>
            </a:r>
            <a:br>
              <a:rPr lang="en-CA" sz="3200" b="1" dirty="0"/>
            </a:br>
            <a:r>
              <a:rPr lang="en-CA" sz="4800" b="1" dirty="0" smtClean="0"/>
              <a:t>User Acceptance Testing</a:t>
            </a:r>
            <a:endParaRPr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43" y="625929"/>
            <a:ext cx="7474857" cy="56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2800"/>
            <a:ext cx="10513325" cy="1930003"/>
          </a:xfrm>
        </p:spPr>
        <p:txBody>
          <a:bodyPr/>
          <a:lstStyle/>
          <a:p>
            <a:r>
              <a:rPr lang="en-CA" sz="4000" dirty="0" smtClean="0"/>
              <a:t>Benefits of Usability Testing</a:t>
            </a:r>
            <a:endParaRPr lang="en-CA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77340"/>
            <a:ext cx="8698173" cy="4526280"/>
          </a:xfrm>
        </p:spPr>
        <p:txBody>
          <a:bodyPr/>
          <a:lstStyle/>
          <a:p>
            <a:pPr marL="457201" indent="-457200">
              <a:buFont typeface="Arial" panose="020B0604020202020204" pitchFamily="34" charset="0"/>
              <a:buChar char="•"/>
            </a:pP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dirty="0">
              <a:latin typeface="Century Gothic" panose="020B0502020202020204" pitchFamily="34" charset="0"/>
            </a:endParaRPr>
          </a:p>
          <a:p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3200" y="1729740"/>
            <a:ext cx="1104036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0985" marR="0" lvl="0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1970" marR="0" lvl="1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54" marR="0" lvl="2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3939" marR="0" lvl="3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4924" marR="0" lvl="4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09" marR="0" lvl="5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66893" marR="0" lvl="6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47878" marR="0" lvl="7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8863" marR="0" lvl="8" indent="-19049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kern="0" dirty="0">
                <a:latin typeface="Century Gothic" panose="020B0502020202020204" pitchFamily="34" charset="0"/>
              </a:rPr>
              <a:t>Identify what doesn’t work (and should be changed)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kern="0" dirty="0" smtClean="0">
                <a:latin typeface="Century Gothic" panose="020B0502020202020204" pitchFamily="34" charset="0"/>
              </a:rPr>
              <a:t>Identify what works (and shouldn’t be changed)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kern="0" dirty="0" smtClean="0">
                <a:latin typeface="Century Gothic" panose="020B0502020202020204" pitchFamily="34" charset="0"/>
              </a:rPr>
              <a:t>What doesn’t matter</a:t>
            </a:r>
            <a:endParaRPr lang="fr-CA" sz="2800" kern="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fr-CA" sz="2800" kern="0" dirty="0" err="1" smtClean="0">
                <a:latin typeface="Century Gothic" panose="020B0502020202020204" pitchFamily="34" charset="0"/>
              </a:rPr>
              <a:t>What</a:t>
            </a:r>
            <a:r>
              <a:rPr lang="fr-CA" sz="2800" kern="0" dirty="0" smtClean="0">
                <a:latin typeface="Century Gothic" panose="020B0502020202020204" pitchFamily="34" charset="0"/>
              </a:rPr>
              <a:t> </a:t>
            </a:r>
            <a:r>
              <a:rPr lang="fr-CA" sz="2800" kern="0" dirty="0" err="1" smtClean="0">
                <a:latin typeface="Century Gothic" panose="020B0502020202020204" pitchFamily="34" charset="0"/>
              </a:rPr>
              <a:t>our</a:t>
            </a:r>
            <a:r>
              <a:rPr lang="fr-CA" sz="2800" kern="0" dirty="0" smtClean="0">
                <a:latin typeface="Century Gothic" panose="020B0502020202020204" pitchFamily="34" charset="0"/>
              </a:rPr>
              <a:t> </a:t>
            </a:r>
            <a:r>
              <a:rPr lang="fr-CA" sz="2800" kern="0" dirty="0" err="1">
                <a:latin typeface="Century Gothic" panose="020B0502020202020204" pitchFamily="34" charset="0"/>
              </a:rPr>
              <a:t>p</a:t>
            </a:r>
            <a:r>
              <a:rPr lang="fr-CA" sz="2800" kern="0" dirty="0" err="1" smtClean="0">
                <a:latin typeface="Century Gothic" panose="020B0502020202020204" pitchFamily="34" charset="0"/>
              </a:rPr>
              <a:t>riorities</a:t>
            </a:r>
            <a:r>
              <a:rPr lang="fr-CA" sz="2800" kern="0" dirty="0" smtClean="0">
                <a:latin typeface="Century Gothic" panose="020B0502020202020204" pitchFamily="34" charset="0"/>
              </a:rPr>
              <a:t> </a:t>
            </a:r>
            <a:r>
              <a:rPr lang="fr-CA" sz="2800" kern="0" dirty="0" err="1" smtClean="0">
                <a:latin typeface="Century Gothic" panose="020B0502020202020204" pitchFamily="34" charset="0"/>
              </a:rPr>
              <a:t>should</a:t>
            </a:r>
            <a:r>
              <a:rPr lang="fr-CA" sz="2800" kern="0" dirty="0" smtClean="0">
                <a:latin typeface="Century Gothic" panose="020B0502020202020204" pitchFamily="34" charset="0"/>
              </a:rPr>
              <a:t> </a:t>
            </a:r>
            <a:r>
              <a:rPr lang="fr-CA" sz="2800" kern="0" dirty="0" err="1" smtClean="0">
                <a:latin typeface="Century Gothic" panose="020B0502020202020204" pitchFamily="34" charset="0"/>
              </a:rPr>
              <a:t>be</a:t>
            </a:r>
            <a:endParaRPr lang="fr-CA" sz="2800" kern="0" dirty="0" smtClean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fr-CA" sz="2800" kern="0" dirty="0" err="1" smtClean="0">
                <a:latin typeface="Century Gothic" panose="020B0502020202020204" pitchFamily="34" charset="0"/>
              </a:rPr>
              <a:t>Making</a:t>
            </a:r>
            <a:r>
              <a:rPr lang="fr-CA" sz="2800" kern="0" dirty="0" smtClean="0">
                <a:latin typeface="Century Gothic" panose="020B0502020202020204" pitchFamily="34" charset="0"/>
              </a:rPr>
              <a:t> </a:t>
            </a:r>
            <a:r>
              <a:rPr lang="fr-CA" sz="2800" kern="0" dirty="0" err="1" smtClean="0">
                <a:latin typeface="Century Gothic" panose="020B0502020202020204" pitchFamily="34" charset="0"/>
              </a:rPr>
              <a:t>our</a:t>
            </a:r>
            <a:r>
              <a:rPr lang="fr-CA" sz="2800" kern="0" dirty="0" smtClean="0">
                <a:latin typeface="Century Gothic" panose="020B0502020202020204" pitchFamily="34" charset="0"/>
              </a:rPr>
              <a:t> </a:t>
            </a:r>
            <a:r>
              <a:rPr lang="fr-CA" sz="2800" kern="0" dirty="0" err="1" smtClean="0">
                <a:latin typeface="Century Gothic" panose="020B0502020202020204" pitchFamily="34" charset="0"/>
              </a:rPr>
              <a:t>products</a:t>
            </a:r>
            <a:r>
              <a:rPr lang="fr-CA" sz="2800" kern="0" dirty="0" smtClean="0">
                <a:latin typeface="Century Gothic" panose="020B0502020202020204" pitchFamily="34" charset="0"/>
              </a:rPr>
              <a:t> accessible</a:t>
            </a:r>
            <a:endParaRPr lang="en-CA" sz="2800" kern="0" dirty="0" smtClean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kern="0" dirty="0" smtClean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kern="0" dirty="0" smtClean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kern="0" dirty="0" smtClean="0">
              <a:latin typeface="Century Gothic" panose="020B0502020202020204" pitchFamily="34" charset="0"/>
            </a:endParaRPr>
          </a:p>
          <a:p>
            <a:endParaRPr lang="en-CA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0" y="3340035"/>
            <a:ext cx="5279010" cy="35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2800"/>
            <a:ext cx="10513325" cy="1930003"/>
          </a:xfrm>
        </p:spPr>
        <p:txBody>
          <a:bodyPr/>
          <a:lstStyle/>
          <a:p>
            <a:r>
              <a:rPr lang="en-CA" sz="4000" dirty="0" smtClean="0"/>
              <a:t>What is “Usable”?</a:t>
            </a:r>
            <a:endParaRPr lang="en-CA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63200" y="1577340"/>
            <a:ext cx="9995556" cy="4526280"/>
          </a:xfrm>
        </p:spPr>
        <p:txBody>
          <a:bodyPr>
            <a:normAutofit/>
          </a:bodyPr>
          <a:lstStyle/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Information is findable </a:t>
            </a: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Content is easy to understand</a:t>
            </a: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Links and options are clear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Product functions as expected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entury Gothic" panose="020B0502020202020204" pitchFamily="34" charset="0"/>
              </a:rPr>
              <a:t>Experience is pleasant (not frustrating</a:t>
            </a:r>
            <a:r>
              <a:rPr lang="en-CA" sz="2800" dirty="0" smtClean="0">
                <a:latin typeface="Century Gothic" panose="020B0502020202020204" pitchFamily="34" charset="0"/>
              </a:rPr>
              <a:t>)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User knows when the task is done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User feels confident the task</a:t>
            </a:r>
            <a:br>
              <a:rPr lang="en-CA" sz="2800" dirty="0" smtClean="0">
                <a:latin typeface="Century Gothic" panose="020B0502020202020204" pitchFamily="34" charset="0"/>
              </a:rPr>
            </a:br>
            <a:r>
              <a:rPr lang="en-CA" sz="2800" dirty="0" smtClean="0">
                <a:latin typeface="Century Gothic" panose="020B0502020202020204" pitchFamily="34" charset="0"/>
              </a:rPr>
              <a:t>was done properly</a:t>
            </a: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32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3200" dirty="0">
              <a:latin typeface="Century Gothic" panose="020B0502020202020204" pitchFamily="34" charset="0"/>
            </a:endParaRPr>
          </a:p>
          <a:p>
            <a:endParaRPr lang="en-C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54" y="2925452"/>
            <a:ext cx="8065571" cy="51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2800"/>
            <a:ext cx="10513325" cy="1930003"/>
          </a:xfrm>
        </p:spPr>
        <p:txBody>
          <a:bodyPr/>
          <a:lstStyle/>
          <a:p>
            <a:r>
              <a:rPr lang="en-CA" sz="4000" dirty="0" smtClean="0"/>
              <a:t>How Do we Measure “Usable”?</a:t>
            </a:r>
            <a:endParaRPr lang="en-CA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63200" y="1577340"/>
            <a:ext cx="8698173" cy="4526280"/>
          </a:xfrm>
        </p:spPr>
        <p:txBody>
          <a:bodyPr>
            <a:normAutofit lnSpcReduction="10000"/>
          </a:bodyPr>
          <a:lstStyle/>
          <a:p>
            <a:pPr marL="1" indent="0"/>
            <a:r>
              <a:rPr lang="en-CA" sz="2400" dirty="0" smtClean="0">
                <a:latin typeface="Century Gothic" panose="020B0502020202020204" pitchFamily="34" charset="0"/>
              </a:rPr>
              <a:t>Quantitative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How long does it take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How many/what errors are made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Is the task completed</a:t>
            </a:r>
          </a:p>
          <a:p>
            <a:pPr marL="1" indent="0"/>
            <a:endParaRPr lang="en-CA" sz="2400" dirty="0">
              <a:latin typeface="Century Gothic" panose="020B0502020202020204" pitchFamily="34" charset="0"/>
            </a:endParaRPr>
          </a:p>
          <a:p>
            <a:pPr marL="1" indent="0"/>
            <a:r>
              <a:rPr lang="en-CA" sz="2400" dirty="0" smtClean="0">
                <a:latin typeface="Century Gothic" panose="020B0502020202020204" pitchFamily="34" charset="0"/>
              </a:rPr>
              <a:t>Qualitative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User’s demeanor (calm, frustrated, </a:t>
            </a:r>
            <a:r>
              <a:rPr lang="en-CA" sz="2400" dirty="0" err="1" smtClean="0">
                <a:latin typeface="Century Gothic" panose="020B0502020202020204" pitchFamily="34" charset="0"/>
              </a:rPr>
              <a:t>etc</a:t>
            </a:r>
            <a:r>
              <a:rPr lang="en-CA" sz="2400" dirty="0" smtClean="0">
                <a:latin typeface="Century Gothic" panose="020B0502020202020204" pitchFamily="34" charset="0"/>
              </a:rPr>
              <a:t>)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User’s comments suggesting feelings</a:t>
            </a:r>
          </a:p>
          <a:p>
            <a:pPr marL="838186" lvl="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Welcoming</a:t>
            </a:r>
          </a:p>
          <a:p>
            <a:pPr marL="838186" lvl="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Trust</a:t>
            </a:r>
          </a:p>
          <a:p>
            <a:pPr marL="838186" lvl="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Dignity</a:t>
            </a:r>
          </a:p>
          <a:p>
            <a:pPr marL="838186" lvl="1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Century Gothic" panose="020B0502020202020204" pitchFamily="34" charset="0"/>
              </a:rPr>
              <a:t>Empathy</a:t>
            </a:r>
            <a:endParaRPr lang="en-CA" sz="24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dirty="0">
              <a:latin typeface="Century Gothic" panose="020B0502020202020204" pitchFamily="34" charset="0"/>
            </a:endParaRPr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96" y="1860698"/>
            <a:ext cx="7516504" cy="49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2800"/>
            <a:ext cx="10922759" cy="1930003"/>
          </a:xfrm>
        </p:spPr>
        <p:txBody>
          <a:bodyPr/>
          <a:lstStyle/>
          <a:p>
            <a:r>
              <a:rPr lang="en-CA" sz="4000" dirty="0" smtClean="0"/>
              <a:t>When Do we Do Usability Testing?</a:t>
            </a:r>
            <a:endParaRPr lang="en-CA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63200" y="1937982"/>
            <a:ext cx="10922759" cy="4165638"/>
          </a:xfrm>
        </p:spPr>
        <p:txBody>
          <a:bodyPr/>
          <a:lstStyle/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Early and often</a:t>
            </a: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b="1" dirty="0" smtClean="0">
                <a:latin typeface="Century Gothic" panose="020B0502020202020204" pitchFamily="34" charset="0"/>
              </a:rPr>
              <a:t>Before</a:t>
            </a:r>
            <a:r>
              <a:rPr lang="en-CA" sz="2800" dirty="0" smtClean="0">
                <a:latin typeface="Century Gothic" panose="020B0502020202020204" pitchFamily="34" charset="0"/>
              </a:rPr>
              <a:t> you build anything new</a:t>
            </a: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b="1" dirty="0" smtClean="0">
                <a:latin typeface="Century Gothic" panose="020B0502020202020204" pitchFamily="34" charset="0"/>
              </a:rPr>
              <a:t>Before</a:t>
            </a:r>
            <a:r>
              <a:rPr lang="en-CA" sz="2800" dirty="0" smtClean="0">
                <a:latin typeface="Century Gothic" panose="020B0502020202020204" pitchFamily="34" charset="0"/>
              </a:rPr>
              <a:t> you improve on anything old</a:t>
            </a:r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entury Gothic" panose="020B0502020202020204" pitchFamily="34" charset="0"/>
              </a:rPr>
              <a:t>Make changes and </a:t>
            </a:r>
            <a:r>
              <a:rPr lang="en-CA" sz="2800" b="1" dirty="0" smtClean="0">
                <a:latin typeface="Century Gothic" panose="020B0502020202020204" pitchFamily="34" charset="0"/>
              </a:rPr>
              <a:t>test again </a:t>
            </a:r>
            <a:r>
              <a:rPr lang="en-CA" sz="2800" dirty="0" smtClean="0">
                <a:latin typeface="Century Gothic" panose="020B0502020202020204" pitchFamily="34" charset="0"/>
              </a:rPr>
              <a:t>until you get it right!</a:t>
            </a:r>
          </a:p>
          <a:p>
            <a:pPr marL="1" indent="0"/>
            <a:endParaRPr lang="en-CA" sz="2800" dirty="0">
              <a:latin typeface="Century Gothic" panose="020B0502020202020204" pitchFamily="34" charset="0"/>
            </a:endParaRPr>
          </a:p>
          <a:p>
            <a:pPr marL="457201" indent="-457200">
              <a:buFont typeface="Arial" panose="020B0604020202020204" pitchFamily="34" charset="0"/>
              <a:buChar char="•"/>
            </a:pPr>
            <a:endParaRPr lang="en-CA" sz="2800" dirty="0">
              <a:latin typeface="Century Gothic" panose="020B0502020202020204" pitchFamily="34" charset="0"/>
            </a:endParaRP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4" y="3914167"/>
            <a:ext cx="4414887" cy="29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399" y="622800"/>
            <a:ext cx="11140577" cy="670685"/>
          </a:xfrm>
        </p:spPr>
        <p:txBody>
          <a:bodyPr>
            <a:noAutofit/>
          </a:bodyPr>
          <a:lstStyle/>
          <a:p>
            <a:r>
              <a:rPr lang="en-US" sz="4000" dirty="0"/>
              <a:t>Usability </a:t>
            </a:r>
            <a:r>
              <a:rPr lang="en-US" sz="4000" dirty="0" smtClean="0"/>
              <a:t>Testing </a:t>
            </a:r>
            <a:r>
              <a:rPr lang="en-US" sz="4000" dirty="0"/>
              <a:t>in </a:t>
            </a:r>
            <a:r>
              <a:rPr lang="en-US" sz="4000" dirty="0" smtClean="0"/>
              <a:t>a Government Space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63200" y="1982450"/>
            <a:ext cx="96141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457201" lvl="1" indent="-4572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Can yield </a:t>
            </a:r>
            <a:r>
              <a:rPr lang="en-US" sz="2800" dirty="0" smtClean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expected and </a:t>
            </a:r>
            <a:r>
              <a:rPr lang="en-US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unexpected insights</a:t>
            </a:r>
          </a:p>
          <a:p>
            <a:pPr marL="457201" lvl="1" indent="-4572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CA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Is quick and </a:t>
            </a:r>
            <a:r>
              <a:rPr lang="en-CA" sz="2800" dirty="0" smtClean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really </a:t>
            </a:r>
            <a:r>
              <a:rPr lang="en-CA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effective</a:t>
            </a:r>
          </a:p>
          <a:p>
            <a:pPr marL="457201" lvl="1" indent="-4572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Does not require large </a:t>
            </a:r>
            <a:r>
              <a:rPr lang="en-US" sz="2800" dirty="0" smtClean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numbers of </a:t>
            </a:r>
            <a:r>
              <a:rPr lang="en-US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users</a:t>
            </a:r>
          </a:p>
          <a:p>
            <a:pPr marL="457201" lvl="1" indent="-4572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Does not require expensive equipment</a:t>
            </a:r>
          </a:p>
          <a:p>
            <a:pPr marL="457201" lvl="1" indent="-4572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Does not require specialized skills</a:t>
            </a:r>
          </a:p>
          <a:p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24685</TotalTime>
  <Words>371</Words>
  <Application>Microsoft Office PowerPoint</Application>
  <PresentationFormat>Widescreen</PresentationFormat>
  <Paragraphs>89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Garamond</vt:lpstr>
      <vt:lpstr>Office Theme</vt:lpstr>
      <vt:lpstr>Custom Design</vt:lpstr>
      <vt:lpstr>PowerPoint Presentation</vt:lpstr>
      <vt:lpstr>We’re all trying to help clients</vt:lpstr>
      <vt:lpstr>PowerPoint Presentation</vt:lpstr>
      <vt:lpstr>Usability Testing  ≠  User Acceptance Testing</vt:lpstr>
      <vt:lpstr>Benefits of Usability Testing</vt:lpstr>
      <vt:lpstr>What is “Usable”?</vt:lpstr>
      <vt:lpstr>How Do we Measure “Usable”?</vt:lpstr>
      <vt:lpstr>When Do we Do Usability Testing?</vt:lpstr>
      <vt:lpstr>Usability Testing in a Government Space</vt:lpstr>
      <vt:lpstr>What We Test</vt:lpstr>
      <vt:lpstr>PowerPoint Presentation</vt:lpstr>
    </vt:vector>
  </TitlesOfParts>
  <Company>CIC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Asuzu.Michael</dc:creator>
  <cp:lastModifiedBy>Ashley Evans</cp:lastModifiedBy>
  <cp:revision>609</cp:revision>
  <cp:lastPrinted>2018-06-07T12:43:48Z</cp:lastPrinted>
  <dcterms:created xsi:type="dcterms:W3CDTF">2017-10-05T13:56:18Z</dcterms:created>
  <dcterms:modified xsi:type="dcterms:W3CDTF">2019-03-06T20:08:34Z</dcterms:modified>
</cp:coreProperties>
</file>