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99" r:id="rId4"/>
    <p:sldId id="296" r:id="rId5"/>
    <p:sldId id="305" r:id="rId6"/>
    <p:sldId id="304" r:id="rId7"/>
    <p:sldId id="273" r:id="rId8"/>
    <p:sldId id="302" r:id="rId9"/>
    <p:sldId id="301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03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98A93-B081-4EEB-B7F4-5AC7789215F7}">
          <p14:sldIdLst>
            <p14:sldId id="256"/>
            <p14:sldId id="271"/>
            <p14:sldId id="299"/>
            <p14:sldId id="296"/>
            <p14:sldId id="305"/>
            <p14:sldId id="304"/>
            <p14:sldId id="273"/>
            <p14:sldId id="302"/>
            <p14:sldId id="301"/>
            <p14:sldId id="306"/>
            <p14:sldId id="307"/>
            <p14:sldId id="308"/>
            <p14:sldId id="309"/>
            <p14:sldId id="310"/>
            <p14:sldId id="311"/>
            <p14:sldId id="312"/>
            <p14:sldId id="303"/>
          </p14:sldIdLst>
        </p14:section>
        <p14:section name="Hidden" id="{5C260139-8013-42D8-B769-CC754C6ABFA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ADE5C8D-C624-4A02-859B-86087B534494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5D25CC-28FB-4249-BC9A-7C847C0720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51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84898-5EF0-4ECE-9EED-A4CC4BB96D6A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07489-903B-4922-86BD-EA687DC51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84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These</a:t>
            </a:r>
            <a:r>
              <a:rPr lang="en-CA" baseline="0" dirty="0" smtClean="0"/>
              <a:t> are the three questions that this presentation should answer. It’s the first slide so that we can set expectations.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02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50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4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678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4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53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20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are prototyping</a:t>
            </a:r>
            <a:r>
              <a:rPr lang="en-CA" baseline="0" dirty="0" smtClean="0"/>
              <a:t> and testing different? How not to confuse the roles of the two?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91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helps people think about prototyping as part of their</a:t>
            </a:r>
            <a:r>
              <a:rPr lang="en-CA" baseline="0" dirty="0" smtClean="0"/>
              <a:t> daily life. It can also invite debate – and the last point is set up for comic relief.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5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slide</a:t>
            </a:r>
            <a:r>
              <a:rPr lang="en-CA" baseline="0" dirty="0" smtClean="0"/>
              <a:t> is put in on purpose. We can put this in the context of business requirements vs business outcomes.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1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7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These</a:t>
            </a:r>
            <a:r>
              <a:rPr lang="en-CA" baseline="0" dirty="0" smtClean="0"/>
              <a:t> are the two basic types of prototypes, culled from product design. One is about how the product looks, the other about how the product works. The pictures show prototypes for a remote control device.</a:t>
            </a:r>
          </a:p>
          <a:p>
            <a:endParaRPr lang="en-CA" baseline="0" dirty="0" smtClean="0"/>
          </a:p>
          <a:p>
            <a:r>
              <a:rPr lang="en-CA" baseline="0" dirty="0" smtClean="0"/>
              <a:t>In this part of the presentation, the objective is to have a conversation about why the prototypes are different – and what both do differently. When in doubt, </a:t>
            </a:r>
            <a:r>
              <a:rPr lang="en-CA" baseline="0" smtClean="0"/>
              <a:t>go for works-like.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21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Don’t be afraid</a:t>
            </a:r>
            <a:r>
              <a:rPr lang="en-CA" baseline="0" dirty="0" smtClean="0"/>
              <a:t> to jump in – communicating the idea in its crude form helps foster better ideation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82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Prototypes</a:t>
            </a:r>
            <a:r>
              <a:rPr lang="en-CA" baseline="0" dirty="0" smtClean="0"/>
              <a:t> can take different forms, it helps to classify them in terms of dimensions.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36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1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Another conversation slide. The four examples</a:t>
            </a:r>
            <a:r>
              <a:rPr lang="en-CA" baseline="0" dirty="0" smtClean="0"/>
              <a:t> here will be explored deeper in the following slides – the one highlighted in red will be prototyped as part of the presentation.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07489-903B-4922-86BD-EA687DC516A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9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9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8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4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8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31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8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5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409A-61B4-45A6-A46F-145E4FF1DC8F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71C0-74B5-4577-8DDF-F8CB1F7E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6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645" y="4420961"/>
            <a:ext cx="931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Rapid </a:t>
            </a:r>
            <a:r>
              <a:rPr lang="en-US" sz="2000" i="1" dirty="0" smtClean="0">
                <a:latin typeface="Garamond" panose="02020404030301010803" pitchFamily="18" charset="0"/>
              </a:rPr>
              <a:t>adj.</a:t>
            </a:r>
          </a:p>
          <a:p>
            <a:r>
              <a:rPr lang="en-US" sz="1400" dirty="0">
                <a:latin typeface="Garamond" panose="02020404030301010803" pitchFamily="18" charset="0"/>
              </a:rPr>
              <a:t>marked by a fast rate of motion, activity, succession, or occurrence</a:t>
            </a:r>
            <a:endParaRPr lang="en-US" sz="1400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916349"/>
            <a:ext cx="931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Rapid</a:t>
            </a:r>
            <a:r>
              <a:rPr lang="en-US" sz="4400" b="1" dirty="0" smtClean="0">
                <a:latin typeface="Garamond" panose="02020404030301010803" pitchFamily="18" charset="0"/>
              </a:rPr>
              <a:t> Prototyping</a:t>
            </a:r>
            <a:endParaRPr lang="en-US" sz="4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7" y="2616474"/>
            <a:ext cx="4868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Scenario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Photobooks are written much in the same way as books with text and typically with the pictures on a different page as the descriptions. How could this be improved and how to show this?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an experience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1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84869" y="1118679"/>
            <a:ext cx="3687798" cy="5026913"/>
            <a:chOff x="7088777" y="1257367"/>
            <a:chExt cx="3951116" cy="55789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777" y="1257367"/>
              <a:ext cx="3951116" cy="26353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777" y="3892729"/>
              <a:ext cx="3951116" cy="2943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616474"/>
            <a:ext cx="9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Prototype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A horizontal display.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an experience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1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5" y="4406984"/>
            <a:ext cx="9313472" cy="12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7" y="2616474"/>
            <a:ext cx="4868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Scenario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We are debating adding a new online service where people could see what mental health services are in their vicinity, how could we prototype this?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dirty="0" smtClean="0">
                <a:latin typeface="Garamond" panose="02020404030301010803" pitchFamily="18" charset="0"/>
              </a:rPr>
              <a:t> user action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16" y="857502"/>
            <a:ext cx="2964169" cy="52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616474"/>
            <a:ext cx="9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Prototype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A page-by-page walkthrough that shows the objective of the tool.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a user action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5" y="3751642"/>
            <a:ext cx="9422612" cy="24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7" y="2616474"/>
            <a:ext cx="4868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Scenario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More clients are calling about a particular issue and we have prepared a script to inform them. But more and more are becoming agitated, how do we prepare a more robust approach?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dirty="0" smtClean="0">
                <a:latin typeface="Garamond" panose="02020404030301010803" pitchFamily="18" charset="0"/>
              </a:rPr>
              <a:t>n operating procedure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3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71014" y="1312884"/>
            <a:ext cx="3619501" cy="4638503"/>
            <a:chOff x="7858397" y="1406633"/>
            <a:chExt cx="3619501" cy="46385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397" y="3632136"/>
              <a:ext cx="3619500" cy="2413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398" y="1406633"/>
              <a:ext cx="3619500" cy="2225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7" y="2616474"/>
            <a:ext cx="411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Prototype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A role-play session where two actors improvise and watchers take note on themes.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dirty="0" smtClean="0">
                <a:latin typeface="Garamond" panose="02020404030301010803" pitchFamily="18" charset="0"/>
              </a:rPr>
              <a:t>n operating procedure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3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55" y="1134563"/>
            <a:ext cx="5883729" cy="44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7" y="2616474"/>
            <a:ext cx="4702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Scenario</a:t>
            </a: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:</a:t>
            </a:r>
          </a:p>
          <a:p>
            <a:pPr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300 Slater Street does not have a reception. In order to assist visitors who get confused often, management is considering having a reception desk. How would we prototype this service?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e</a:t>
            </a:r>
            <a:r>
              <a:rPr lang="en-US" sz="2800" b="1" dirty="0" smtClean="0">
                <a:latin typeface="Garamond" panose="02020404030301010803" pitchFamily="18" charset="0"/>
              </a:rPr>
              <a:t>xercise – a service offering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645" y="1257368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*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4225" y="2688878"/>
            <a:ext cx="803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p</a:t>
            </a:r>
            <a:r>
              <a:rPr lang="en-US" sz="2800" b="1" dirty="0" smtClean="0">
                <a:latin typeface="Garamond" panose="02020404030301010803" pitchFamily="18" charset="0"/>
              </a:rPr>
              <a:t>rototyping is about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considering solutions</a:t>
            </a:r>
          </a:p>
          <a:p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2800" b="1" dirty="0">
                <a:latin typeface="Garamond" panose="02020404030301010803" pitchFamily="18" charset="0"/>
              </a:rPr>
              <a:t>t</a:t>
            </a:r>
            <a:r>
              <a:rPr lang="en-US" sz="2800" b="1" dirty="0" smtClean="0">
                <a:latin typeface="Garamond" panose="02020404030301010803" pitchFamily="18" charset="0"/>
              </a:rPr>
              <a:t>esting is about </a:t>
            </a:r>
            <a:r>
              <a:rPr lang="en-US" sz="2800" b="1" dirty="0">
                <a:solidFill>
                  <a:srgbClr val="C00000"/>
                </a:solidFill>
                <a:latin typeface="Garamond" panose="02020404030301010803" pitchFamily="18" charset="0"/>
              </a:rPr>
              <a:t>v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erifying assumptions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326" y="2059246"/>
            <a:ext cx="931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What</a:t>
            </a:r>
            <a:r>
              <a:rPr lang="en-US" sz="2800" b="1" dirty="0" smtClean="0">
                <a:latin typeface="Garamond" panose="02020404030301010803" pitchFamily="18" charset="0"/>
              </a:rPr>
              <a:t> is prototyping?</a:t>
            </a:r>
          </a:p>
          <a:p>
            <a:endParaRPr lang="en-US" sz="2800" b="1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How can I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use</a:t>
            </a:r>
            <a:r>
              <a:rPr lang="en-US" sz="2800" b="1" dirty="0" smtClean="0">
                <a:latin typeface="Garamond" panose="02020404030301010803" pitchFamily="18" charset="0"/>
              </a:rPr>
              <a:t> it in my work?</a:t>
            </a:r>
          </a:p>
          <a:p>
            <a:endParaRPr lang="en-US" sz="2800" b="1" dirty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Is it any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different</a:t>
            </a:r>
            <a:r>
              <a:rPr lang="en-US" sz="2800" b="1" dirty="0" smtClean="0">
                <a:latin typeface="Garamond" panose="02020404030301010803" pitchFamily="18" charset="0"/>
              </a:rPr>
              <a:t> from testing?</a:t>
            </a:r>
          </a:p>
        </p:txBody>
      </p:sp>
    </p:spTree>
    <p:extLst>
      <p:ext uri="{BB962C8B-B14F-4D97-AF65-F5344CB8AC3E}">
        <p14:creationId xmlns:p14="http://schemas.microsoft.com/office/powerpoint/2010/main" val="10061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970707"/>
            <a:ext cx="931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Before we buy a book, we read the back of the cover for the teaser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At the store, the changing rooms give you a chance to try the piece of clothing or shoe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When we go on dates, we eat some of the other person’s meal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206463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We interact with prototypes every day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960" y="1746619"/>
            <a:ext cx="142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0960" y="2326246"/>
            <a:ext cx="142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Garamond" panose="02020404030301010803" pitchFamily="18" charset="0"/>
              </a:rPr>
              <a:t>^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880087"/>
            <a:ext cx="931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c</a:t>
            </a:r>
            <a:r>
              <a:rPr lang="en-US" b="1" dirty="0" smtClean="0">
                <a:latin typeface="Garamond" panose="02020404030301010803" pitchFamily="18" charset="0"/>
              </a:rPr>
              <a:t>ommunication</a:t>
            </a:r>
            <a:r>
              <a:rPr lang="en-US" dirty="0" smtClean="0">
                <a:latin typeface="Garamond" panose="02020404030301010803" pitchFamily="18" charset="0"/>
              </a:rPr>
              <a:t>: ideas can be frightening, and the basic concept difficult to grasp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f</a:t>
            </a:r>
            <a:r>
              <a:rPr lang="en-US" b="1" dirty="0" smtClean="0">
                <a:latin typeface="Garamond" panose="02020404030301010803" pitchFamily="18" charset="0"/>
              </a:rPr>
              <a:t>eedback and ideation</a:t>
            </a:r>
            <a:r>
              <a:rPr lang="en-US" dirty="0" smtClean="0">
                <a:latin typeface="Garamond" panose="02020404030301010803" pitchFamily="18" charset="0"/>
              </a:rPr>
              <a:t>: talking about an abstract idea can be difficult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a</a:t>
            </a:r>
            <a:r>
              <a:rPr lang="en-US" b="1" dirty="0" smtClean="0">
                <a:latin typeface="Garamond" panose="02020404030301010803" pitchFamily="18" charset="0"/>
              </a:rPr>
              <a:t>greement</a:t>
            </a:r>
            <a:r>
              <a:rPr lang="en-US" dirty="0" smtClean="0">
                <a:latin typeface="Garamond" panose="02020404030301010803" pitchFamily="18" charset="0"/>
              </a:rPr>
              <a:t>: long emails and documents are continuously iterative because the concept is not concrete – how many times have you deliberated business requirements?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97401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What’s the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purpose</a:t>
            </a:r>
            <a:r>
              <a:rPr lang="en-US" sz="2800" b="1" dirty="0" smtClean="0">
                <a:latin typeface="Garamond" panose="02020404030301010803" pitchFamily="18" charset="0"/>
              </a:rPr>
              <a:t> of a prototype?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880087"/>
            <a:ext cx="931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w</a:t>
            </a:r>
            <a:r>
              <a:rPr lang="en-US" b="1" dirty="0" smtClean="0">
                <a:latin typeface="Garamond" panose="02020404030301010803" pitchFamily="18" charset="0"/>
              </a:rPr>
              <a:t>hat if….?</a:t>
            </a:r>
            <a:endParaRPr lang="en-US" dirty="0" smtClean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h</a:t>
            </a:r>
            <a:r>
              <a:rPr lang="en-US" b="1" dirty="0" smtClean="0">
                <a:latin typeface="Garamond" panose="02020404030301010803" pitchFamily="18" charset="0"/>
              </a:rPr>
              <a:t>ow would it look if…?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if</a:t>
            </a:r>
            <a:r>
              <a:rPr lang="en-US" b="1" dirty="0" smtClean="0">
                <a:latin typeface="Garamond" panose="02020404030301010803" pitchFamily="18" charset="0"/>
              </a:rPr>
              <a:t> is a good place to start</a:t>
            </a:r>
            <a:r>
              <a:rPr lang="en-US" dirty="0" smtClean="0">
                <a:latin typeface="Garamond" panose="02020404030301010803" pitchFamily="18" charset="0"/>
              </a:rPr>
              <a:t>: our imaginative senses have different inspirations and so create different mental images, once you start ideating it’s time to prototype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974016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When</a:t>
            </a:r>
            <a:r>
              <a:rPr lang="en-US" sz="2800" b="1" dirty="0" smtClean="0">
                <a:latin typeface="Garamond" panose="02020404030301010803" pitchFamily="18" charset="0"/>
              </a:rPr>
              <a:t> do you need a prototype?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006" y="4602851"/>
            <a:ext cx="352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looks-like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911335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There are different types?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06" y="1712540"/>
            <a:ext cx="3527529" cy="2612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7" y="1712540"/>
            <a:ext cx="3500830" cy="2607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3837" y="4598467"/>
            <a:ext cx="350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>
                <a:latin typeface="Garamond" panose="02020404030301010803" pitchFamily="18" charset="0"/>
              </a:rPr>
              <a:t>works-like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006" y="5338117"/>
            <a:ext cx="931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16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the objective is for the product to merge both, but prototypes focus on either.</a:t>
            </a:r>
          </a:p>
        </p:txBody>
      </p:sp>
    </p:spTree>
    <p:extLst>
      <p:ext uri="{BB962C8B-B14F-4D97-AF65-F5344CB8AC3E}">
        <p14:creationId xmlns:p14="http://schemas.microsoft.com/office/powerpoint/2010/main" val="24891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3960" y="2528026"/>
            <a:ext cx="803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the crappier the prototype, the better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but</a:t>
            </a:r>
          </a:p>
          <a:p>
            <a:r>
              <a:rPr lang="en-US" sz="2800" b="1" dirty="0" smtClean="0">
                <a:latin typeface="Garamond" panose="02020404030301010803" pitchFamily="18" charset="0"/>
              </a:rPr>
              <a:t>it needs to communicate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what is new </a:t>
            </a:r>
            <a:r>
              <a:rPr lang="en-US" sz="2800" b="1" dirty="0" smtClean="0">
                <a:latin typeface="Garamond" panose="02020404030301010803" pitchFamily="18" charset="0"/>
              </a:rPr>
              <a:t>about the idea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5204" y="3673605"/>
            <a:ext cx="167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different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85204" y="3673605"/>
            <a:ext cx="684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371" y="4435296"/>
            <a:ext cx="8032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c</a:t>
            </a:r>
            <a:r>
              <a:rPr lang="en-US" sz="2800" b="1" dirty="0" smtClean="0">
                <a:latin typeface="Garamond" panose="02020404030301010803" pitchFamily="18" charset="0"/>
              </a:rPr>
              <a:t>onstraints make prototyping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more interesting</a:t>
            </a:r>
            <a:endParaRPr lang="en-US" sz="28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371" y="1704162"/>
            <a:ext cx="9334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2D	sketching – at scale or freehand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paper cutting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scrapbooking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/ </a:t>
            </a:r>
            <a:r>
              <a:rPr lang="en-US" dirty="0" smtClean="0">
                <a:latin typeface="Garamond" panose="02020404030301010803" pitchFamily="18" charset="0"/>
              </a:rPr>
              <a:t>cartooning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3D	CAD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foam core or paper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tape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latin typeface="Garamond" panose="02020404030301010803" pitchFamily="18" charset="0"/>
              </a:rPr>
              <a:t>4D	video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role play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scenario building 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en-US" dirty="0" smtClean="0">
                <a:latin typeface="Garamond" panose="02020404030301010803" pitchFamily="18" charset="0"/>
              </a:rPr>
              <a:t>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25056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646" y="2616474"/>
            <a:ext cx="9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a</a:t>
            </a:r>
            <a:r>
              <a:rPr lang="en-US" b="1" dirty="0" smtClean="0">
                <a:latin typeface="Garamond" panose="02020404030301010803" pitchFamily="18" charset="0"/>
              </a:rPr>
              <a:t>n experience?</a:t>
            </a:r>
            <a:r>
              <a:rPr lang="en-US" dirty="0" smtClean="0">
                <a:latin typeface="Garamond" panose="02020404030301010803" pitchFamily="18" charset="0"/>
              </a:rPr>
              <a:t> 			reading a photobook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a</a:t>
            </a:r>
            <a:r>
              <a:rPr lang="en-US" b="1" dirty="0" smtClean="0">
                <a:latin typeface="Garamond" panose="02020404030301010803" pitchFamily="18" charset="0"/>
              </a:rPr>
              <a:t> user action?</a:t>
            </a:r>
            <a:r>
              <a:rPr lang="en-US" dirty="0" smtClean="0">
                <a:latin typeface="Garamond" panose="02020404030301010803" pitchFamily="18" charset="0"/>
              </a:rPr>
              <a:t> 			filling out an online form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t</a:t>
            </a:r>
            <a:r>
              <a:rPr lang="en-US" b="1" dirty="0" smtClean="0">
                <a:latin typeface="Garamond" panose="02020404030301010803" pitchFamily="18" charset="0"/>
              </a:rPr>
              <a:t>he service offering?</a:t>
            </a:r>
            <a:r>
              <a:rPr lang="en-US" dirty="0" smtClean="0">
                <a:latin typeface="Garamond" panose="02020404030301010803" pitchFamily="18" charset="0"/>
              </a:rPr>
              <a:t> 		</a:t>
            </a:r>
            <a:r>
              <a:rPr lang="en-US" dirty="0" smtClean="0">
                <a:solidFill>
                  <a:srgbClr val="C00000"/>
                </a:solidFill>
                <a:latin typeface="Garamond" panose="02020404030301010803" pitchFamily="18" charset="0"/>
              </a:rPr>
              <a:t>300 Slater reception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Garamond" panose="02020404030301010803" pitchFamily="18" charset="0"/>
              </a:rPr>
              <a:t>a</a:t>
            </a:r>
            <a:r>
              <a:rPr lang="en-US" b="1" dirty="0" smtClean="0">
                <a:latin typeface="Garamond" panose="02020404030301010803" pitchFamily="18" charset="0"/>
              </a:rPr>
              <a:t> call handling technique?	</a:t>
            </a:r>
            <a:r>
              <a:rPr lang="en-US" dirty="0" smtClean="0">
                <a:latin typeface="Garamond" panose="02020404030301010803" pitchFamily="18" charset="0"/>
              </a:rPr>
              <a:t>an agitated client</a:t>
            </a:r>
          </a:p>
          <a:p>
            <a:pPr>
              <a:buClr>
                <a:srgbClr val="C00000"/>
              </a:buClr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646" y="1710403"/>
            <a:ext cx="931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What is </a:t>
            </a:r>
            <a:r>
              <a:rPr lang="en-US" sz="2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different</a:t>
            </a:r>
            <a:r>
              <a:rPr lang="en-US" sz="2800" b="1" dirty="0" smtClean="0">
                <a:latin typeface="Garamond" panose="02020404030301010803" pitchFamily="18" charset="0"/>
              </a:rPr>
              <a:t> about the idea?</a:t>
            </a: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11544</TotalTime>
  <Words>934</Words>
  <Application>Microsoft Office PowerPoint</Application>
  <PresentationFormat>Widescreen</PresentationFormat>
  <Paragraphs>123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Asuzu.Michael</dc:creator>
  <cp:lastModifiedBy>Dominic Finn</cp:lastModifiedBy>
  <cp:revision>94</cp:revision>
  <cp:lastPrinted>2018-03-12T20:13:51Z</cp:lastPrinted>
  <dcterms:created xsi:type="dcterms:W3CDTF">2018-03-12T18:07:07Z</dcterms:created>
  <dcterms:modified xsi:type="dcterms:W3CDTF">2019-03-20T00:35:29Z</dcterms:modified>
</cp:coreProperties>
</file>