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6.xml" ContentType="application/vnd.openxmlformats-officedocument.presentationml.notesSlide+xml"/>
  <Override PartName="/ppt/tags/tag53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99" r:id="rId4"/>
    <p:sldId id="296" r:id="rId5"/>
    <p:sldId id="305" r:id="rId6"/>
    <p:sldId id="304" r:id="rId7"/>
    <p:sldId id="273" r:id="rId8"/>
    <p:sldId id="302" r:id="rId9"/>
    <p:sldId id="301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03" r:id="rId18"/>
  </p:sldIdLst>
  <p:sldSz cx="12192000" cy="6858000"/>
  <p:notesSz cx="7023100" cy="93091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D98A93-B081-4EEB-B7F4-5AC7789215F7}">
          <p14:sldIdLst>
            <p14:sldId id="256"/>
            <p14:sldId id="271"/>
            <p14:sldId id="299"/>
            <p14:sldId id="296"/>
            <p14:sldId id="305"/>
            <p14:sldId id="304"/>
            <p14:sldId id="273"/>
            <p14:sldId id="302"/>
            <p14:sldId id="301"/>
            <p14:sldId id="306"/>
            <p14:sldId id="307"/>
            <p14:sldId id="308"/>
            <p14:sldId id="309"/>
            <p14:sldId id="310"/>
            <p14:sldId id="311"/>
            <p14:sldId id="312"/>
            <p14:sldId id="303"/>
          </p14:sldIdLst>
        </p14:section>
        <p14:section name="Hidden" id="{5C260139-8013-42D8-B769-CC754C6ABFA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652" autoAdjust="0"/>
  </p:normalViewPr>
  <p:slideViewPr>
    <p:cSldViewPr snapToGrid="0">
      <p:cViewPr varScale="1">
        <p:scale>
          <a:sx n="62" d="100"/>
          <a:sy n="62" d="100"/>
        </p:scale>
        <p:origin x="101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5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CADE5C8D-C624-4A02-859B-86087B534494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95D25CC-28FB-4249-BC9A-7C847C0720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519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84898-5EF0-4ECE-9EED-A4CC4BB96D6A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07489-903B-4922-86BD-EA687DC516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84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07489-903B-4922-86BD-EA687DC516A8}" type="slidenum">
              <a:rPr lang="fr-CA" smtClean="0"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20400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Another</a:t>
            </a:r>
            <a:r>
              <a:rPr lang="fr-CA" dirty="0"/>
              <a:t> conversation slide. The four </a:t>
            </a:r>
            <a:r>
              <a:rPr lang="fr-CA" dirty="0" err="1"/>
              <a:t>examples</a:t>
            </a:r>
            <a:r>
              <a:rPr lang="fr-CA" baseline="0" dirty="0"/>
              <a:t> </a:t>
            </a:r>
            <a:r>
              <a:rPr lang="fr-CA" baseline="0" dirty="0" err="1"/>
              <a:t>here</a:t>
            </a:r>
            <a:r>
              <a:rPr lang="fr-CA" baseline="0" dirty="0"/>
              <a:t> </a:t>
            </a:r>
            <a:r>
              <a:rPr lang="fr-CA" baseline="0" dirty="0" err="1"/>
              <a:t>will</a:t>
            </a:r>
            <a:r>
              <a:rPr lang="fr-CA" baseline="0" dirty="0"/>
              <a:t> </a:t>
            </a:r>
            <a:r>
              <a:rPr lang="fr-CA" baseline="0" dirty="0" err="1"/>
              <a:t>be</a:t>
            </a:r>
            <a:r>
              <a:rPr lang="fr-CA" baseline="0" dirty="0"/>
              <a:t> </a:t>
            </a:r>
            <a:r>
              <a:rPr lang="fr-CA" baseline="0" dirty="0" err="1"/>
              <a:t>explored</a:t>
            </a:r>
            <a:r>
              <a:rPr lang="fr-CA" baseline="0" dirty="0"/>
              <a:t> </a:t>
            </a:r>
            <a:r>
              <a:rPr lang="fr-CA" baseline="0" dirty="0" err="1"/>
              <a:t>deeper</a:t>
            </a:r>
            <a:r>
              <a:rPr lang="fr-CA" baseline="0" dirty="0"/>
              <a:t> in the </a:t>
            </a:r>
            <a:r>
              <a:rPr lang="fr-CA" baseline="0" dirty="0" err="1"/>
              <a:t>following</a:t>
            </a:r>
            <a:r>
              <a:rPr lang="fr-CA" baseline="0" dirty="0"/>
              <a:t> slides – the one </a:t>
            </a:r>
            <a:r>
              <a:rPr lang="fr-CA" baseline="0" dirty="0" err="1"/>
              <a:t>highlighted</a:t>
            </a:r>
            <a:r>
              <a:rPr lang="fr-CA" baseline="0" dirty="0"/>
              <a:t> in </a:t>
            </a:r>
            <a:r>
              <a:rPr lang="fr-CA" baseline="0" dirty="0" err="1"/>
              <a:t>red</a:t>
            </a:r>
            <a:r>
              <a:rPr lang="fr-CA" baseline="0" dirty="0"/>
              <a:t> </a:t>
            </a:r>
            <a:r>
              <a:rPr lang="fr-CA" baseline="0" dirty="0" err="1"/>
              <a:t>will</a:t>
            </a:r>
            <a:r>
              <a:rPr lang="fr-CA" baseline="0" dirty="0"/>
              <a:t> </a:t>
            </a:r>
            <a:r>
              <a:rPr lang="fr-CA" baseline="0" dirty="0" err="1"/>
              <a:t>be</a:t>
            </a:r>
            <a:r>
              <a:rPr lang="fr-CA" baseline="0" dirty="0"/>
              <a:t> </a:t>
            </a:r>
            <a:r>
              <a:rPr lang="fr-CA" baseline="0" dirty="0" err="1"/>
              <a:t>prototyped</a:t>
            </a:r>
            <a:r>
              <a:rPr lang="fr-CA" baseline="0" dirty="0"/>
              <a:t> as part of the </a:t>
            </a:r>
            <a:r>
              <a:rPr lang="fr-CA" baseline="0" dirty="0" err="1"/>
              <a:t>presentation</a:t>
            </a:r>
            <a:r>
              <a:rPr lang="fr-CA" baseline="0" dirty="0"/>
              <a:t>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fr-CA" smtClean="0"/>
              <a:t>10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464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Another</a:t>
            </a:r>
            <a:r>
              <a:rPr lang="fr-CA" dirty="0"/>
              <a:t> conversation slide. The four </a:t>
            </a:r>
            <a:r>
              <a:rPr lang="fr-CA" dirty="0" err="1"/>
              <a:t>examples</a:t>
            </a:r>
            <a:r>
              <a:rPr lang="fr-CA" baseline="0" dirty="0"/>
              <a:t> </a:t>
            </a:r>
            <a:r>
              <a:rPr lang="fr-CA" baseline="0" dirty="0" err="1"/>
              <a:t>here</a:t>
            </a:r>
            <a:r>
              <a:rPr lang="fr-CA" baseline="0" dirty="0"/>
              <a:t> </a:t>
            </a:r>
            <a:r>
              <a:rPr lang="fr-CA" baseline="0" dirty="0" err="1"/>
              <a:t>will</a:t>
            </a:r>
            <a:r>
              <a:rPr lang="fr-CA" baseline="0" dirty="0"/>
              <a:t> </a:t>
            </a:r>
            <a:r>
              <a:rPr lang="fr-CA" baseline="0" dirty="0" err="1"/>
              <a:t>be</a:t>
            </a:r>
            <a:r>
              <a:rPr lang="fr-CA" baseline="0" dirty="0"/>
              <a:t> </a:t>
            </a:r>
            <a:r>
              <a:rPr lang="fr-CA" baseline="0" dirty="0" err="1"/>
              <a:t>explored</a:t>
            </a:r>
            <a:r>
              <a:rPr lang="fr-CA" baseline="0" dirty="0"/>
              <a:t> </a:t>
            </a:r>
            <a:r>
              <a:rPr lang="fr-CA" baseline="0" dirty="0" err="1"/>
              <a:t>deeper</a:t>
            </a:r>
            <a:r>
              <a:rPr lang="fr-CA" baseline="0" dirty="0"/>
              <a:t> in the </a:t>
            </a:r>
            <a:r>
              <a:rPr lang="fr-CA" baseline="0" dirty="0" err="1"/>
              <a:t>following</a:t>
            </a:r>
            <a:r>
              <a:rPr lang="fr-CA" baseline="0" dirty="0"/>
              <a:t> slides – the one </a:t>
            </a:r>
            <a:r>
              <a:rPr lang="fr-CA" baseline="0" dirty="0" err="1"/>
              <a:t>highlighted</a:t>
            </a:r>
            <a:r>
              <a:rPr lang="fr-CA" baseline="0" dirty="0"/>
              <a:t> in </a:t>
            </a:r>
            <a:r>
              <a:rPr lang="fr-CA" baseline="0" dirty="0" err="1"/>
              <a:t>red</a:t>
            </a:r>
            <a:r>
              <a:rPr lang="fr-CA" baseline="0" dirty="0"/>
              <a:t> </a:t>
            </a:r>
            <a:r>
              <a:rPr lang="fr-CA" baseline="0" dirty="0" err="1"/>
              <a:t>will</a:t>
            </a:r>
            <a:r>
              <a:rPr lang="fr-CA" baseline="0" dirty="0"/>
              <a:t> </a:t>
            </a:r>
            <a:r>
              <a:rPr lang="fr-CA" baseline="0" dirty="0" err="1"/>
              <a:t>be</a:t>
            </a:r>
            <a:r>
              <a:rPr lang="fr-CA" baseline="0" dirty="0"/>
              <a:t> </a:t>
            </a:r>
            <a:r>
              <a:rPr lang="fr-CA" baseline="0" dirty="0" err="1"/>
              <a:t>prototyped</a:t>
            </a:r>
            <a:r>
              <a:rPr lang="fr-CA" baseline="0" dirty="0"/>
              <a:t> as part of the </a:t>
            </a:r>
            <a:r>
              <a:rPr lang="fr-CA" baseline="0" dirty="0" err="1"/>
              <a:t>presentation</a:t>
            </a:r>
            <a:r>
              <a:rPr lang="fr-CA" baseline="0" dirty="0"/>
              <a:t>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fr-CA" smtClean="0"/>
              <a:t>11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74501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Another</a:t>
            </a:r>
            <a:r>
              <a:rPr lang="fr-CA" dirty="0"/>
              <a:t> conversation slide. The four </a:t>
            </a:r>
            <a:r>
              <a:rPr lang="fr-CA" dirty="0" err="1"/>
              <a:t>examples</a:t>
            </a:r>
            <a:r>
              <a:rPr lang="fr-CA" baseline="0" dirty="0"/>
              <a:t> </a:t>
            </a:r>
            <a:r>
              <a:rPr lang="fr-CA" baseline="0" dirty="0" err="1"/>
              <a:t>here</a:t>
            </a:r>
            <a:r>
              <a:rPr lang="fr-CA" baseline="0" dirty="0"/>
              <a:t> </a:t>
            </a:r>
            <a:r>
              <a:rPr lang="fr-CA" baseline="0" dirty="0" err="1"/>
              <a:t>will</a:t>
            </a:r>
            <a:r>
              <a:rPr lang="fr-CA" baseline="0" dirty="0"/>
              <a:t> </a:t>
            </a:r>
            <a:r>
              <a:rPr lang="fr-CA" baseline="0" dirty="0" err="1"/>
              <a:t>be</a:t>
            </a:r>
            <a:r>
              <a:rPr lang="fr-CA" baseline="0" dirty="0"/>
              <a:t> </a:t>
            </a:r>
            <a:r>
              <a:rPr lang="fr-CA" baseline="0" dirty="0" err="1"/>
              <a:t>explored</a:t>
            </a:r>
            <a:r>
              <a:rPr lang="fr-CA" baseline="0" dirty="0"/>
              <a:t> </a:t>
            </a:r>
            <a:r>
              <a:rPr lang="fr-CA" baseline="0" dirty="0" err="1"/>
              <a:t>deeper</a:t>
            </a:r>
            <a:r>
              <a:rPr lang="fr-CA" baseline="0" dirty="0"/>
              <a:t> in the </a:t>
            </a:r>
            <a:r>
              <a:rPr lang="fr-CA" baseline="0" dirty="0" err="1"/>
              <a:t>following</a:t>
            </a:r>
            <a:r>
              <a:rPr lang="fr-CA" baseline="0" dirty="0"/>
              <a:t> slides – the one </a:t>
            </a:r>
            <a:r>
              <a:rPr lang="fr-CA" baseline="0" dirty="0" err="1"/>
              <a:t>highlighted</a:t>
            </a:r>
            <a:r>
              <a:rPr lang="fr-CA" baseline="0" dirty="0"/>
              <a:t> in </a:t>
            </a:r>
            <a:r>
              <a:rPr lang="fr-CA" baseline="0" dirty="0" err="1"/>
              <a:t>red</a:t>
            </a:r>
            <a:r>
              <a:rPr lang="fr-CA" baseline="0" dirty="0"/>
              <a:t> </a:t>
            </a:r>
            <a:r>
              <a:rPr lang="fr-CA" baseline="0" dirty="0" err="1"/>
              <a:t>will</a:t>
            </a:r>
            <a:r>
              <a:rPr lang="fr-CA" baseline="0" dirty="0"/>
              <a:t> </a:t>
            </a:r>
            <a:r>
              <a:rPr lang="fr-CA" baseline="0" dirty="0" err="1"/>
              <a:t>be</a:t>
            </a:r>
            <a:r>
              <a:rPr lang="fr-CA" baseline="0" dirty="0"/>
              <a:t> </a:t>
            </a:r>
            <a:r>
              <a:rPr lang="fr-CA" baseline="0" dirty="0" err="1"/>
              <a:t>prototyped</a:t>
            </a:r>
            <a:r>
              <a:rPr lang="fr-CA" baseline="0" dirty="0"/>
              <a:t> as part of the </a:t>
            </a:r>
            <a:r>
              <a:rPr lang="fr-CA" baseline="0" dirty="0" err="1"/>
              <a:t>presentation</a:t>
            </a:r>
            <a:r>
              <a:rPr lang="fr-CA" baseline="0" dirty="0"/>
              <a:t>.</a:t>
            </a:r>
          </a:p>
          <a:p>
            <a:endParaRPr lang="fr-CA" baseline="0" dirty="0"/>
          </a:p>
          <a:p>
            <a:endParaRPr lang="fr-CA" baseline="0" dirty="0"/>
          </a:p>
          <a:p>
            <a:r>
              <a:rPr lang="fr-CA" baseline="0" dirty="0"/>
              <a:t>========</a:t>
            </a:r>
          </a:p>
          <a:p>
            <a:endParaRPr lang="fr-CA" baseline="0" dirty="0"/>
          </a:p>
          <a:p>
            <a:r>
              <a:rPr lang="fr-CA" baseline="0" dirty="0"/>
              <a:t>Image:</a:t>
            </a:r>
          </a:p>
          <a:p>
            <a:r>
              <a:rPr lang="fr-CA" baseline="0" dirty="0"/>
              <a:t>Vous n’avez pas à faire ce chemin en solitaire; </a:t>
            </a:r>
            <a:r>
              <a:rPr lang="fr-CA" baseline="0" dirty="0" err="1"/>
              <a:t>wellth</a:t>
            </a:r>
            <a:r>
              <a:rPr lang="fr-CA" baseline="0" dirty="0"/>
              <a:t> vous aiguille vers des services de santé mentale conçus pour vous.</a:t>
            </a:r>
          </a:p>
          <a:p>
            <a:r>
              <a:rPr lang="fr-CA" baseline="0" dirty="0"/>
              <a:t> </a:t>
            </a:r>
            <a:r>
              <a:rPr lang="fr-CA" baseline="0"/>
              <a:t>Utilisez wellth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fr-CA" smtClean="0"/>
              <a:t>12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1946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Another</a:t>
            </a:r>
            <a:r>
              <a:rPr lang="fr-CA" dirty="0"/>
              <a:t> conversation slide. The four </a:t>
            </a:r>
            <a:r>
              <a:rPr lang="fr-CA" dirty="0" err="1"/>
              <a:t>examples</a:t>
            </a:r>
            <a:r>
              <a:rPr lang="fr-CA" baseline="0" dirty="0"/>
              <a:t> </a:t>
            </a:r>
            <a:r>
              <a:rPr lang="fr-CA" baseline="0" dirty="0" err="1"/>
              <a:t>here</a:t>
            </a:r>
            <a:r>
              <a:rPr lang="fr-CA" baseline="0" dirty="0"/>
              <a:t> </a:t>
            </a:r>
            <a:r>
              <a:rPr lang="fr-CA" baseline="0" dirty="0" err="1"/>
              <a:t>will</a:t>
            </a:r>
            <a:r>
              <a:rPr lang="fr-CA" baseline="0" dirty="0"/>
              <a:t> </a:t>
            </a:r>
            <a:r>
              <a:rPr lang="fr-CA" baseline="0" dirty="0" err="1"/>
              <a:t>be</a:t>
            </a:r>
            <a:r>
              <a:rPr lang="fr-CA" baseline="0" dirty="0"/>
              <a:t> </a:t>
            </a:r>
            <a:r>
              <a:rPr lang="fr-CA" baseline="0" dirty="0" err="1"/>
              <a:t>explored</a:t>
            </a:r>
            <a:r>
              <a:rPr lang="fr-CA" baseline="0" dirty="0"/>
              <a:t> </a:t>
            </a:r>
            <a:r>
              <a:rPr lang="fr-CA" baseline="0" dirty="0" err="1"/>
              <a:t>deeper</a:t>
            </a:r>
            <a:r>
              <a:rPr lang="fr-CA" baseline="0" dirty="0"/>
              <a:t> in the </a:t>
            </a:r>
            <a:r>
              <a:rPr lang="fr-CA" baseline="0" dirty="0" err="1"/>
              <a:t>following</a:t>
            </a:r>
            <a:r>
              <a:rPr lang="fr-CA" baseline="0" dirty="0"/>
              <a:t> slides – the one </a:t>
            </a:r>
            <a:r>
              <a:rPr lang="fr-CA" baseline="0" dirty="0" err="1"/>
              <a:t>highlighted</a:t>
            </a:r>
            <a:r>
              <a:rPr lang="fr-CA" baseline="0" dirty="0"/>
              <a:t> in </a:t>
            </a:r>
            <a:r>
              <a:rPr lang="fr-CA" baseline="0" dirty="0" err="1"/>
              <a:t>red</a:t>
            </a:r>
            <a:r>
              <a:rPr lang="fr-CA" baseline="0" dirty="0"/>
              <a:t> </a:t>
            </a:r>
            <a:r>
              <a:rPr lang="fr-CA" baseline="0" dirty="0" err="1"/>
              <a:t>will</a:t>
            </a:r>
            <a:r>
              <a:rPr lang="fr-CA" baseline="0" dirty="0"/>
              <a:t> </a:t>
            </a:r>
            <a:r>
              <a:rPr lang="fr-CA" baseline="0" dirty="0" err="1"/>
              <a:t>be</a:t>
            </a:r>
            <a:r>
              <a:rPr lang="fr-CA" baseline="0" dirty="0"/>
              <a:t> </a:t>
            </a:r>
            <a:r>
              <a:rPr lang="fr-CA" baseline="0" dirty="0" err="1"/>
              <a:t>prototyped</a:t>
            </a:r>
            <a:r>
              <a:rPr lang="fr-CA" baseline="0" dirty="0"/>
              <a:t> as part of the </a:t>
            </a:r>
            <a:r>
              <a:rPr lang="fr-CA" baseline="0" dirty="0" err="1"/>
              <a:t>presentation</a:t>
            </a:r>
            <a:r>
              <a:rPr lang="fr-CA" baseline="0" dirty="0"/>
              <a:t>.</a:t>
            </a:r>
          </a:p>
          <a:p>
            <a:endParaRPr lang="fr-CA" baseline="0" dirty="0"/>
          </a:p>
          <a:p>
            <a:r>
              <a:rPr lang="fr-CA" baseline="0" dirty="0"/>
              <a:t>==============</a:t>
            </a:r>
          </a:p>
          <a:p>
            <a:r>
              <a:rPr lang="fr-CA" baseline="0" dirty="0"/>
              <a:t>(</a:t>
            </a:r>
            <a:r>
              <a:rPr lang="fr-CA" baseline="0" dirty="0" err="1"/>
              <a:t>left</a:t>
            </a:r>
            <a:r>
              <a:rPr lang="fr-CA" baseline="0" dirty="0"/>
              <a:t> to right, top to </a:t>
            </a:r>
            <a:r>
              <a:rPr lang="fr-CA" baseline="0" dirty="0" err="1"/>
              <a:t>bottom</a:t>
            </a:r>
            <a:r>
              <a:rPr lang="fr-CA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fr-CA" baseline="0" dirty="0"/>
              <a:t>Bienvenue! Commençons notre parcours. Cliquez ici</a:t>
            </a:r>
          </a:p>
          <a:p>
            <a:pPr marL="171450" indent="-171450">
              <a:buFontTx/>
              <a:buChar char="-"/>
            </a:pPr>
            <a:r>
              <a:rPr lang="fr-CA" baseline="0" dirty="0"/>
              <a:t>Que cherchez-vous?</a:t>
            </a:r>
          </a:p>
          <a:p>
            <a:pPr marL="171450" indent="-171450">
              <a:buFontTx/>
              <a:buChar char="-"/>
            </a:pPr>
            <a:r>
              <a:rPr lang="fr-CA" baseline="0" dirty="0"/>
              <a:t>Avez-vous des besoins spécialisés?</a:t>
            </a:r>
          </a:p>
          <a:p>
            <a:pPr marL="171450" indent="-171450">
              <a:buFontTx/>
              <a:buChar char="-"/>
            </a:pPr>
            <a:r>
              <a:rPr lang="fr-CA" baseline="0" dirty="0"/>
              <a:t>Où vous trouvez-vous?</a:t>
            </a:r>
          </a:p>
          <a:p>
            <a:pPr marL="171450" indent="-171450">
              <a:buFontTx/>
              <a:buChar char="-"/>
            </a:pPr>
            <a:r>
              <a:rPr lang="fr-CA" baseline="0" dirty="0"/>
              <a:t>Quand et à quelle fréquence?</a:t>
            </a:r>
          </a:p>
          <a:p>
            <a:pPr marL="171450" indent="-171450">
              <a:buFontTx/>
              <a:buChar char="-"/>
            </a:pPr>
            <a:r>
              <a:rPr lang="fr-CA" baseline="0" dirty="0"/>
              <a:t>Quel pouvez-vous vous permettre de payer?</a:t>
            </a:r>
          </a:p>
          <a:p>
            <a:pPr marL="171450" indent="-171450">
              <a:buFontTx/>
              <a:buChar char="-"/>
            </a:pPr>
            <a:r>
              <a:rPr lang="fr-CA" baseline="0" dirty="0"/>
              <a:t>Des antécédents de services?</a:t>
            </a:r>
          </a:p>
          <a:p>
            <a:pPr marL="171450" indent="-171450">
              <a:buFontTx/>
              <a:buChar char="-"/>
            </a:pPr>
            <a:r>
              <a:rPr lang="fr-CA" baseline="0" dirty="0"/>
              <a:t>WELLTH. Vous n’avez pas à faire ce chemin en solitaire. Utilisez </a:t>
            </a:r>
            <a:r>
              <a:rPr lang="fr-CA" baseline="0" dirty="0" err="1"/>
              <a:t>wellth</a:t>
            </a:r>
            <a:endParaRPr lang="fr-CA" baseline="0" dirty="0"/>
          </a:p>
          <a:p>
            <a:pPr marL="171450" indent="-171450">
              <a:buFontTx/>
              <a:buChar char="-"/>
            </a:pPr>
            <a:r>
              <a:rPr lang="fr-CA" baseline="0" dirty="0"/>
              <a:t>Que cherchez-vous</a:t>
            </a:r>
            <a:r>
              <a:rPr lang="fr-CA" baseline="0"/>
              <a:t>? (?/?/?/?/?/</a:t>
            </a:r>
            <a:r>
              <a:rPr lang="fr-CA" baseline="0" dirty="0"/>
              <a:t>Autre (veuillez </a:t>
            </a:r>
            <a:r>
              <a:rPr lang="fr-CA" baseline="0"/>
              <a:t>préciser))</a:t>
            </a:r>
            <a:endParaRPr lang="fr-CA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A" baseline="0" dirty="0"/>
              <a:t>Avez-vous des besoins spécialisés? (?)</a:t>
            </a:r>
          </a:p>
          <a:p>
            <a:pPr marL="171450" indent="-171450">
              <a:buFontTx/>
              <a:buChar char="-"/>
            </a:pPr>
            <a:r>
              <a:rPr lang="fr-CA" baseline="0" dirty="0"/>
              <a:t>Où vous trouvez-vous?</a:t>
            </a:r>
          </a:p>
          <a:p>
            <a:pPr marL="171450" indent="-171450">
              <a:buFontTx/>
              <a:buChar char="-"/>
            </a:pPr>
            <a:r>
              <a:rPr lang="fr-CA" baseline="0" dirty="0"/>
              <a:t>Quand et à quelle fréquence? (?)</a:t>
            </a:r>
          </a:p>
          <a:p>
            <a:pPr marL="171450" indent="-171450">
              <a:buFontTx/>
              <a:buChar char="-"/>
            </a:pPr>
            <a:r>
              <a:rPr lang="fr-CA" baseline="0" dirty="0"/>
              <a:t>Quel pouvez-vous vous permettre de payer? ($/</a:t>
            </a:r>
            <a:r>
              <a:rPr lang="fr-CA" baseline="0"/>
              <a:t>Besoin d’aide </a:t>
            </a:r>
            <a:r>
              <a:rPr lang="fr-CA" baseline="0" dirty="0"/>
              <a:t>financière?)</a:t>
            </a:r>
          </a:p>
          <a:p>
            <a:pPr marL="171450" indent="-171450">
              <a:buFontTx/>
              <a:buChar char="-"/>
            </a:pPr>
            <a:r>
              <a:rPr lang="fr-CA" baseline="0" dirty="0"/>
              <a:t>?</a:t>
            </a:r>
          </a:p>
          <a:p>
            <a:pPr marL="171450" indent="-171450">
              <a:buFontTx/>
              <a:buChar char="-"/>
            </a:pPr>
            <a:r>
              <a:rPr lang="fr-CA" baseline="0" dirty="0"/>
              <a:t>Soyez patient(e)! Nous recherchons les meilleurs services pour vous</a:t>
            </a:r>
          </a:p>
          <a:p>
            <a:pPr marL="171450" indent="-171450">
              <a:buFontTx/>
              <a:buChar char="-"/>
            </a:pPr>
            <a:r>
              <a:rPr lang="fr-CA" baseline="0" dirty="0"/>
              <a:t>Vos options (?)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CA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CA" baseline="0" dirty="0"/>
          </a:p>
          <a:p>
            <a:pPr marL="171450" indent="-171450">
              <a:buFontTx/>
              <a:buChar char="-"/>
            </a:pPr>
            <a:endParaRPr lang="fr-CA" baseline="0" dirty="0"/>
          </a:p>
          <a:p>
            <a:pPr marL="171450" indent="-171450">
              <a:buFontTx/>
              <a:buChar char="-"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fr-CA" smtClean="0"/>
              <a:t>13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79678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Another</a:t>
            </a:r>
            <a:r>
              <a:rPr lang="fr-CA" dirty="0"/>
              <a:t> conversation slide. The four </a:t>
            </a:r>
            <a:r>
              <a:rPr lang="fr-CA" dirty="0" err="1"/>
              <a:t>examples</a:t>
            </a:r>
            <a:r>
              <a:rPr lang="fr-CA" baseline="0" dirty="0"/>
              <a:t> </a:t>
            </a:r>
            <a:r>
              <a:rPr lang="fr-CA" baseline="0" dirty="0" err="1"/>
              <a:t>here</a:t>
            </a:r>
            <a:r>
              <a:rPr lang="fr-CA" baseline="0" dirty="0"/>
              <a:t> </a:t>
            </a:r>
            <a:r>
              <a:rPr lang="fr-CA" baseline="0" dirty="0" err="1"/>
              <a:t>will</a:t>
            </a:r>
            <a:r>
              <a:rPr lang="fr-CA" baseline="0" dirty="0"/>
              <a:t> </a:t>
            </a:r>
            <a:r>
              <a:rPr lang="fr-CA" baseline="0" dirty="0" err="1"/>
              <a:t>be</a:t>
            </a:r>
            <a:r>
              <a:rPr lang="fr-CA" baseline="0" dirty="0"/>
              <a:t> </a:t>
            </a:r>
            <a:r>
              <a:rPr lang="fr-CA" baseline="0" dirty="0" err="1"/>
              <a:t>explored</a:t>
            </a:r>
            <a:r>
              <a:rPr lang="fr-CA" baseline="0" dirty="0"/>
              <a:t> </a:t>
            </a:r>
            <a:r>
              <a:rPr lang="fr-CA" baseline="0" dirty="0" err="1"/>
              <a:t>deeper</a:t>
            </a:r>
            <a:r>
              <a:rPr lang="fr-CA" baseline="0" dirty="0"/>
              <a:t> in the </a:t>
            </a:r>
            <a:r>
              <a:rPr lang="fr-CA" baseline="0" dirty="0" err="1"/>
              <a:t>following</a:t>
            </a:r>
            <a:r>
              <a:rPr lang="fr-CA" baseline="0" dirty="0"/>
              <a:t> slides – the one </a:t>
            </a:r>
            <a:r>
              <a:rPr lang="fr-CA" baseline="0" dirty="0" err="1"/>
              <a:t>highlighted</a:t>
            </a:r>
            <a:r>
              <a:rPr lang="fr-CA" baseline="0" dirty="0"/>
              <a:t> in </a:t>
            </a:r>
            <a:r>
              <a:rPr lang="fr-CA" baseline="0" dirty="0" err="1"/>
              <a:t>red</a:t>
            </a:r>
            <a:r>
              <a:rPr lang="fr-CA" baseline="0" dirty="0"/>
              <a:t> </a:t>
            </a:r>
            <a:r>
              <a:rPr lang="fr-CA" baseline="0" dirty="0" err="1"/>
              <a:t>will</a:t>
            </a:r>
            <a:r>
              <a:rPr lang="fr-CA" baseline="0" dirty="0"/>
              <a:t> </a:t>
            </a:r>
            <a:r>
              <a:rPr lang="fr-CA" baseline="0" dirty="0" err="1"/>
              <a:t>be</a:t>
            </a:r>
            <a:r>
              <a:rPr lang="fr-CA" baseline="0" dirty="0"/>
              <a:t> </a:t>
            </a:r>
            <a:r>
              <a:rPr lang="fr-CA" baseline="0" dirty="0" err="1"/>
              <a:t>prototyped</a:t>
            </a:r>
            <a:r>
              <a:rPr lang="fr-CA" baseline="0" dirty="0"/>
              <a:t> as part of the </a:t>
            </a:r>
            <a:r>
              <a:rPr lang="fr-CA" baseline="0" dirty="0" err="1"/>
              <a:t>presentation</a:t>
            </a:r>
            <a:r>
              <a:rPr lang="fr-CA" baseline="0" dirty="0"/>
              <a:t>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fr-CA" smtClean="0"/>
              <a:t>14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384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Another</a:t>
            </a:r>
            <a:r>
              <a:rPr lang="fr-CA" dirty="0"/>
              <a:t> conversation slide. The four </a:t>
            </a:r>
            <a:r>
              <a:rPr lang="fr-CA" dirty="0" err="1"/>
              <a:t>examples</a:t>
            </a:r>
            <a:r>
              <a:rPr lang="fr-CA" baseline="0" dirty="0"/>
              <a:t> </a:t>
            </a:r>
            <a:r>
              <a:rPr lang="fr-CA" baseline="0" dirty="0" err="1"/>
              <a:t>here</a:t>
            </a:r>
            <a:r>
              <a:rPr lang="fr-CA" baseline="0" dirty="0"/>
              <a:t> </a:t>
            </a:r>
            <a:r>
              <a:rPr lang="fr-CA" baseline="0" dirty="0" err="1"/>
              <a:t>will</a:t>
            </a:r>
            <a:r>
              <a:rPr lang="fr-CA" baseline="0" dirty="0"/>
              <a:t> </a:t>
            </a:r>
            <a:r>
              <a:rPr lang="fr-CA" baseline="0" dirty="0" err="1"/>
              <a:t>be</a:t>
            </a:r>
            <a:r>
              <a:rPr lang="fr-CA" baseline="0" dirty="0"/>
              <a:t> </a:t>
            </a:r>
            <a:r>
              <a:rPr lang="fr-CA" baseline="0" dirty="0" err="1"/>
              <a:t>explored</a:t>
            </a:r>
            <a:r>
              <a:rPr lang="fr-CA" baseline="0" dirty="0"/>
              <a:t> </a:t>
            </a:r>
            <a:r>
              <a:rPr lang="fr-CA" baseline="0" dirty="0" err="1"/>
              <a:t>deeper</a:t>
            </a:r>
            <a:r>
              <a:rPr lang="fr-CA" baseline="0" dirty="0"/>
              <a:t> in the </a:t>
            </a:r>
            <a:r>
              <a:rPr lang="fr-CA" baseline="0" dirty="0" err="1"/>
              <a:t>following</a:t>
            </a:r>
            <a:r>
              <a:rPr lang="fr-CA" baseline="0" dirty="0"/>
              <a:t> slides – the one </a:t>
            </a:r>
            <a:r>
              <a:rPr lang="fr-CA" baseline="0" dirty="0" err="1"/>
              <a:t>highlighted</a:t>
            </a:r>
            <a:r>
              <a:rPr lang="fr-CA" baseline="0" dirty="0"/>
              <a:t> in </a:t>
            </a:r>
            <a:r>
              <a:rPr lang="fr-CA" baseline="0" dirty="0" err="1"/>
              <a:t>red</a:t>
            </a:r>
            <a:r>
              <a:rPr lang="fr-CA" baseline="0" dirty="0"/>
              <a:t> </a:t>
            </a:r>
            <a:r>
              <a:rPr lang="fr-CA" baseline="0" dirty="0" err="1"/>
              <a:t>will</a:t>
            </a:r>
            <a:r>
              <a:rPr lang="fr-CA" baseline="0" dirty="0"/>
              <a:t> </a:t>
            </a:r>
            <a:r>
              <a:rPr lang="fr-CA" baseline="0" dirty="0" err="1"/>
              <a:t>be</a:t>
            </a:r>
            <a:r>
              <a:rPr lang="fr-CA" baseline="0" dirty="0"/>
              <a:t> </a:t>
            </a:r>
            <a:r>
              <a:rPr lang="fr-CA" baseline="0" dirty="0" err="1"/>
              <a:t>prototyped</a:t>
            </a:r>
            <a:r>
              <a:rPr lang="fr-CA" baseline="0" dirty="0"/>
              <a:t> as part of the </a:t>
            </a:r>
            <a:r>
              <a:rPr lang="fr-CA" baseline="0" dirty="0" err="1"/>
              <a:t>presentation</a:t>
            </a:r>
            <a:r>
              <a:rPr lang="fr-CA" baseline="0" dirty="0"/>
              <a:t>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fr-CA" smtClean="0"/>
              <a:t>15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72539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Another</a:t>
            </a:r>
            <a:r>
              <a:rPr lang="fr-CA" dirty="0"/>
              <a:t> conversation slide. The four </a:t>
            </a:r>
            <a:r>
              <a:rPr lang="fr-CA" dirty="0" err="1"/>
              <a:t>examples</a:t>
            </a:r>
            <a:r>
              <a:rPr lang="fr-CA" baseline="0" dirty="0"/>
              <a:t> </a:t>
            </a:r>
            <a:r>
              <a:rPr lang="fr-CA" baseline="0" dirty="0" err="1"/>
              <a:t>here</a:t>
            </a:r>
            <a:r>
              <a:rPr lang="fr-CA" baseline="0" dirty="0"/>
              <a:t> </a:t>
            </a:r>
            <a:r>
              <a:rPr lang="fr-CA" baseline="0" dirty="0" err="1"/>
              <a:t>will</a:t>
            </a:r>
            <a:r>
              <a:rPr lang="fr-CA" baseline="0" dirty="0"/>
              <a:t> </a:t>
            </a:r>
            <a:r>
              <a:rPr lang="fr-CA" baseline="0" dirty="0" err="1"/>
              <a:t>be</a:t>
            </a:r>
            <a:r>
              <a:rPr lang="fr-CA" baseline="0" dirty="0"/>
              <a:t> </a:t>
            </a:r>
            <a:r>
              <a:rPr lang="fr-CA" baseline="0" dirty="0" err="1"/>
              <a:t>explored</a:t>
            </a:r>
            <a:r>
              <a:rPr lang="fr-CA" baseline="0" dirty="0"/>
              <a:t> </a:t>
            </a:r>
            <a:r>
              <a:rPr lang="fr-CA" baseline="0" dirty="0" err="1"/>
              <a:t>deeper</a:t>
            </a:r>
            <a:r>
              <a:rPr lang="fr-CA" baseline="0" dirty="0"/>
              <a:t> in the </a:t>
            </a:r>
            <a:r>
              <a:rPr lang="fr-CA" baseline="0" dirty="0" err="1"/>
              <a:t>following</a:t>
            </a:r>
            <a:r>
              <a:rPr lang="fr-CA" baseline="0" dirty="0"/>
              <a:t> slides – the one </a:t>
            </a:r>
            <a:r>
              <a:rPr lang="fr-CA" baseline="0" dirty="0" err="1"/>
              <a:t>highlighted</a:t>
            </a:r>
            <a:r>
              <a:rPr lang="fr-CA" baseline="0" dirty="0"/>
              <a:t> in </a:t>
            </a:r>
            <a:r>
              <a:rPr lang="fr-CA" baseline="0" dirty="0" err="1"/>
              <a:t>red</a:t>
            </a:r>
            <a:r>
              <a:rPr lang="fr-CA" baseline="0" dirty="0"/>
              <a:t> </a:t>
            </a:r>
            <a:r>
              <a:rPr lang="fr-CA" baseline="0" dirty="0" err="1"/>
              <a:t>will</a:t>
            </a:r>
            <a:r>
              <a:rPr lang="fr-CA" baseline="0" dirty="0"/>
              <a:t> </a:t>
            </a:r>
            <a:r>
              <a:rPr lang="fr-CA" baseline="0" dirty="0" err="1"/>
              <a:t>be</a:t>
            </a:r>
            <a:r>
              <a:rPr lang="fr-CA" baseline="0" dirty="0"/>
              <a:t> </a:t>
            </a:r>
            <a:r>
              <a:rPr lang="fr-CA" baseline="0" dirty="0" err="1"/>
              <a:t>prototyped</a:t>
            </a:r>
            <a:r>
              <a:rPr lang="fr-CA" baseline="0" dirty="0"/>
              <a:t> as part of the </a:t>
            </a:r>
            <a:r>
              <a:rPr lang="fr-CA" baseline="0" dirty="0" err="1"/>
              <a:t>presentation</a:t>
            </a:r>
            <a:r>
              <a:rPr lang="fr-CA" baseline="0" dirty="0"/>
              <a:t>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fr-CA" smtClean="0"/>
              <a:t>16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3204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How are prototyping</a:t>
            </a:r>
            <a:r>
              <a:rPr lang="fr-CA" baseline="0"/>
              <a:t> and testing different? How not to confuse the roles of the two?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fr-CA" smtClean="0"/>
              <a:t>17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491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These</a:t>
            </a:r>
            <a:r>
              <a:rPr lang="fr-CA" baseline="0"/>
              <a:t> are the three questions that this presentation should answer. It’s the first slide so that we can set expectations.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9802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This </a:t>
            </a:r>
            <a:r>
              <a:rPr lang="fr-CA" dirty="0" err="1"/>
              <a:t>helps</a:t>
            </a:r>
            <a:r>
              <a:rPr lang="fr-CA" dirty="0"/>
              <a:t> people </a:t>
            </a:r>
            <a:r>
              <a:rPr lang="fr-CA" dirty="0" err="1"/>
              <a:t>think</a:t>
            </a:r>
            <a:r>
              <a:rPr lang="fr-CA" dirty="0"/>
              <a:t> about </a:t>
            </a:r>
            <a:r>
              <a:rPr lang="fr-CA" dirty="0" err="1"/>
              <a:t>prototyping</a:t>
            </a:r>
            <a:r>
              <a:rPr lang="fr-CA" dirty="0"/>
              <a:t> as part of </a:t>
            </a:r>
            <a:r>
              <a:rPr lang="fr-CA" dirty="0" err="1"/>
              <a:t>their</a:t>
            </a:r>
            <a:r>
              <a:rPr lang="fr-CA" baseline="0" dirty="0"/>
              <a:t> </a:t>
            </a:r>
            <a:r>
              <a:rPr lang="fr-CA" baseline="0" dirty="0" err="1"/>
              <a:t>daily</a:t>
            </a:r>
            <a:r>
              <a:rPr lang="fr-CA" baseline="0" dirty="0"/>
              <a:t> life. It can </a:t>
            </a:r>
            <a:r>
              <a:rPr lang="fr-CA" baseline="0" dirty="0" err="1"/>
              <a:t>also</a:t>
            </a:r>
            <a:r>
              <a:rPr lang="fr-CA" baseline="0" dirty="0"/>
              <a:t> invite </a:t>
            </a:r>
            <a:r>
              <a:rPr lang="fr-CA" baseline="0" dirty="0" err="1"/>
              <a:t>debate</a:t>
            </a:r>
            <a:r>
              <a:rPr lang="fr-CA" baseline="0" dirty="0"/>
              <a:t> – and the last point </a:t>
            </a:r>
            <a:r>
              <a:rPr lang="fr-CA" baseline="0" dirty="0" err="1"/>
              <a:t>is</a:t>
            </a:r>
            <a:r>
              <a:rPr lang="fr-CA" baseline="0" dirty="0"/>
              <a:t> set up for </a:t>
            </a:r>
            <a:r>
              <a:rPr lang="fr-CA" baseline="0" dirty="0" err="1"/>
              <a:t>comic</a:t>
            </a:r>
            <a:r>
              <a:rPr lang="fr-CA" baseline="0" dirty="0"/>
              <a:t> relief.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fr-CA" smtClean="0"/>
              <a:t>3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855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This slide</a:t>
            </a:r>
            <a:r>
              <a:rPr lang="fr-CA" baseline="0" dirty="0"/>
              <a:t> </a:t>
            </a:r>
            <a:r>
              <a:rPr lang="fr-CA" baseline="0" dirty="0" err="1"/>
              <a:t>is</a:t>
            </a:r>
            <a:r>
              <a:rPr lang="fr-CA" baseline="0" dirty="0"/>
              <a:t> put in on </a:t>
            </a:r>
            <a:r>
              <a:rPr lang="fr-CA" baseline="0" dirty="0" err="1"/>
              <a:t>purpose</a:t>
            </a:r>
            <a:r>
              <a:rPr lang="fr-CA" baseline="0" dirty="0"/>
              <a:t>. </a:t>
            </a:r>
            <a:r>
              <a:rPr lang="fr-CA" baseline="0" dirty="0" err="1"/>
              <a:t>We</a:t>
            </a:r>
            <a:r>
              <a:rPr lang="fr-CA" baseline="0" dirty="0"/>
              <a:t> can put </a:t>
            </a:r>
            <a:r>
              <a:rPr lang="fr-CA" baseline="0" dirty="0" err="1"/>
              <a:t>this</a:t>
            </a:r>
            <a:r>
              <a:rPr lang="fr-CA" baseline="0" dirty="0"/>
              <a:t> in the </a:t>
            </a:r>
            <a:r>
              <a:rPr lang="fr-CA" baseline="0" dirty="0" err="1"/>
              <a:t>context</a:t>
            </a:r>
            <a:r>
              <a:rPr lang="fr-CA" baseline="0" dirty="0"/>
              <a:t> of business </a:t>
            </a:r>
            <a:r>
              <a:rPr lang="fr-CA" baseline="0" dirty="0" err="1"/>
              <a:t>requirements</a:t>
            </a:r>
            <a:r>
              <a:rPr lang="fr-CA" baseline="0" dirty="0"/>
              <a:t> vs business </a:t>
            </a:r>
            <a:r>
              <a:rPr lang="fr-CA" baseline="0" dirty="0" err="1"/>
              <a:t>outcomes</a:t>
            </a:r>
            <a:r>
              <a:rPr lang="fr-CA" baseline="0" dirty="0"/>
              <a:t>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fr-CA" smtClean="0"/>
              <a:t>4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30174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fr-CA" smtClean="0"/>
              <a:t>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64774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These</a:t>
            </a:r>
            <a:r>
              <a:rPr lang="fr-CA" baseline="0" dirty="0"/>
              <a:t> are the </a:t>
            </a:r>
            <a:r>
              <a:rPr lang="fr-CA" baseline="0" dirty="0" err="1"/>
              <a:t>two</a:t>
            </a:r>
            <a:r>
              <a:rPr lang="fr-CA" baseline="0" dirty="0"/>
              <a:t> basic types of prototypes, </a:t>
            </a:r>
            <a:r>
              <a:rPr lang="fr-CA" baseline="0" dirty="0" err="1"/>
              <a:t>culled</a:t>
            </a:r>
            <a:r>
              <a:rPr lang="fr-CA" baseline="0" dirty="0"/>
              <a:t> </a:t>
            </a:r>
            <a:r>
              <a:rPr lang="fr-CA" baseline="0" dirty="0" err="1"/>
              <a:t>from</a:t>
            </a:r>
            <a:r>
              <a:rPr lang="fr-CA" baseline="0" dirty="0"/>
              <a:t> </a:t>
            </a:r>
            <a:r>
              <a:rPr lang="fr-CA" baseline="0" dirty="0" err="1"/>
              <a:t>product</a:t>
            </a:r>
            <a:r>
              <a:rPr lang="fr-CA" baseline="0" dirty="0"/>
              <a:t> design. One </a:t>
            </a:r>
            <a:r>
              <a:rPr lang="fr-CA" baseline="0" dirty="0" err="1"/>
              <a:t>is</a:t>
            </a:r>
            <a:r>
              <a:rPr lang="fr-CA" baseline="0" dirty="0"/>
              <a:t> about how the </a:t>
            </a:r>
            <a:r>
              <a:rPr lang="fr-CA" baseline="0" dirty="0" err="1"/>
              <a:t>product</a:t>
            </a:r>
            <a:r>
              <a:rPr lang="fr-CA" baseline="0" dirty="0"/>
              <a:t> looks, the </a:t>
            </a:r>
            <a:r>
              <a:rPr lang="fr-CA" baseline="0" dirty="0" err="1"/>
              <a:t>other</a:t>
            </a:r>
            <a:r>
              <a:rPr lang="fr-CA" baseline="0" dirty="0"/>
              <a:t> about how the </a:t>
            </a:r>
            <a:r>
              <a:rPr lang="fr-CA" baseline="0" dirty="0" err="1"/>
              <a:t>product</a:t>
            </a:r>
            <a:r>
              <a:rPr lang="fr-CA" baseline="0" dirty="0"/>
              <a:t> </a:t>
            </a:r>
            <a:r>
              <a:rPr lang="fr-CA" baseline="0" dirty="0" err="1"/>
              <a:t>works</a:t>
            </a:r>
            <a:r>
              <a:rPr lang="fr-CA" baseline="0" dirty="0"/>
              <a:t>. The </a:t>
            </a:r>
            <a:r>
              <a:rPr lang="fr-CA" baseline="0" dirty="0" err="1"/>
              <a:t>pictures</a:t>
            </a:r>
            <a:r>
              <a:rPr lang="fr-CA" baseline="0" dirty="0"/>
              <a:t> show prototypes for a </a:t>
            </a:r>
            <a:r>
              <a:rPr lang="fr-CA" baseline="0" dirty="0" err="1"/>
              <a:t>remote</a:t>
            </a:r>
            <a:r>
              <a:rPr lang="fr-CA" baseline="0" dirty="0"/>
              <a:t> control </a:t>
            </a:r>
            <a:r>
              <a:rPr lang="fr-CA" baseline="0" dirty="0" err="1"/>
              <a:t>device</a:t>
            </a:r>
            <a:r>
              <a:rPr lang="fr-CA" baseline="0" dirty="0"/>
              <a:t>.</a:t>
            </a:r>
          </a:p>
          <a:p>
            <a:endParaRPr lang="fr-CA" baseline="0" dirty="0"/>
          </a:p>
          <a:p>
            <a:r>
              <a:rPr lang="fr-CA" baseline="0" dirty="0"/>
              <a:t>In </a:t>
            </a:r>
            <a:r>
              <a:rPr lang="fr-CA" baseline="0" dirty="0" err="1"/>
              <a:t>this</a:t>
            </a:r>
            <a:r>
              <a:rPr lang="fr-CA" baseline="0" dirty="0"/>
              <a:t> part of the </a:t>
            </a:r>
            <a:r>
              <a:rPr lang="fr-CA" baseline="0" dirty="0" err="1"/>
              <a:t>presentation</a:t>
            </a:r>
            <a:r>
              <a:rPr lang="fr-CA" baseline="0" dirty="0"/>
              <a:t>, the objective </a:t>
            </a:r>
            <a:r>
              <a:rPr lang="fr-CA" baseline="0" dirty="0" err="1"/>
              <a:t>is</a:t>
            </a:r>
            <a:r>
              <a:rPr lang="fr-CA" baseline="0" dirty="0"/>
              <a:t> to have a conversation about </a:t>
            </a:r>
            <a:r>
              <a:rPr lang="fr-CA" baseline="0" dirty="0" err="1"/>
              <a:t>why</a:t>
            </a:r>
            <a:r>
              <a:rPr lang="fr-CA" baseline="0" dirty="0"/>
              <a:t> the prototypes are </a:t>
            </a:r>
            <a:r>
              <a:rPr lang="fr-CA" baseline="0" dirty="0" err="1"/>
              <a:t>different</a:t>
            </a:r>
            <a:r>
              <a:rPr lang="fr-CA" baseline="0" dirty="0"/>
              <a:t> – and </a:t>
            </a:r>
            <a:r>
              <a:rPr lang="fr-CA" baseline="0" dirty="0" err="1"/>
              <a:t>what</a:t>
            </a:r>
            <a:r>
              <a:rPr lang="fr-CA" baseline="0" dirty="0"/>
              <a:t> </a:t>
            </a:r>
            <a:r>
              <a:rPr lang="fr-CA" baseline="0" dirty="0" err="1"/>
              <a:t>both</a:t>
            </a:r>
            <a:r>
              <a:rPr lang="fr-CA" baseline="0" dirty="0"/>
              <a:t> do </a:t>
            </a:r>
            <a:r>
              <a:rPr lang="fr-CA" baseline="0" dirty="0" err="1"/>
              <a:t>differently</a:t>
            </a:r>
            <a:r>
              <a:rPr lang="fr-CA" baseline="0" dirty="0"/>
              <a:t>. </a:t>
            </a:r>
            <a:r>
              <a:rPr lang="fr-CA" baseline="0" dirty="0" err="1"/>
              <a:t>When</a:t>
            </a:r>
            <a:r>
              <a:rPr lang="fr-CA" baseline="0" dirty="0"/>
              <a:t> in </a:t>
            </a:r>
            <a:r>
              <a:rPr lang="fr-CA" baseline="0" dirty="0" err="1"/>
              <a:t>doubt</a:t>
            </a:r>
            <a:r>
              <a:rPr lang="fr-CA" baseline="0" dirty="0"/>
              <a:t>, go for </a:t>
            </a:r>
            <a:r>
              <a:rPr lang="fr-CA" baseline="0" dirty="0" err="1"/>
              <a:t>works</a:t>
            </a:r>
            <a:r>
              <a:rPr lang="fr-CA" baseline="0" dirty="0"/>
              <a:t>-like.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fr-CA" smtClean="0"/>
              <a:t>6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4921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Don’t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afraid</a:t>
            </a:r>
            <a:r>
              <a:rPr lang="fr-CA" baseline="0" dirty="0"/>
              <a:t> to jump in – </a:t>
            </a:r>
            <a:r>
              <a:rPr lang="fr-CA" baseline="0" dirty="0" err="1"/>
              <a:t>communicating</a:t>
            </a:r>
            <a:r>
              <a:rPr lang="fr-CA" baseline="0" dirty="0"/>
              <a:t> the </a:t>
            </a:r>
            <a:r>
              <a:rPr lang="fr-CA" baseline="0" dirty="0" err="1"/>
              <a:t>idea</a:t>
            </a:r>
            <a:r>
              <a:rPr lang="fr-CA" baseline="0" dirty="0"/>
              <a:t> in </a:t>
            </a:r>
            <a:r>
              <a:rPr lang="fr-CA" baseline="0" dirty="0" err="1"/>
              <a:t>its</a:t>
            </a:r>
            <a:r>
              <a:rPr lang="fr-CA" baseline="0" dirty="0"/>
              <a:t> </a:t>
            </a:r>
            <a:r>
              <a:rPr lang="fr-CA" baseline="0" dirty="0" err="1"/>
              <a:t>crude</a:t>
            </a:r>
            <a:r>
              <a:rPr lang="fr-CA" baseline="0" dirty="0"/>
              <a:t> </a:t>
            </a:r>
            <a:r>
              <a:rPr lang="fr-CA" baseline="0" dirty="0" err="1"/>
              <a:t>form</a:t>
            </a:r>
            <a:r>
              <a:rPr lang="fr-CA" baseline="0" dirty="0"/>
              <a:t> </a:t>
            </a:r>
            <a:r>
              <a:rPr lang="fr-CA" baseline="0" dirty="0" err="1"/>
              <a:t>helps</a:t>
            </a:r>
            <a:r>
              <a:rPr lang="fr-CA" baseline="0" dirty="0"/>
              <a:t> </a:t>
            </a:r>
            <a:r>
              <a:rPr lang="fr-CA" baseline="0" dirty="0" err="1"/>
              <a:t>foster</a:t>
            </a:r>
            <a:r>
              <a:rPr lang="fr-CA" baseline="0" dirty="0"/>
              <a:t> </a:t>
            </a:r>
            <a:r>
              <a:rPr lang="fr-CA" baseline="0" dirty="0" err="1"/>
              <a:t>better</a:t>
            </a:r>
            <a:r>
              <a:rPr lang="fr-CA" baseline="0" dirty="0"/>
              <a:t> </a:t>
            </a:r>
            <a:r>
              <a:rPr lang="fr-CA" baseline="0" dirty="0" err="1"/>
              <a:t>ideation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fr-CA" smtClean="0"/>
              <a:t>7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40822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Prototypes</a:t>
            </a:r>
            <a:r>
              <a:rPr lang="fr-CA" baseline="0" dirty="0"/>
              <a:t> can </a:t>
            </a:r>
            <a:r>
              <a:rPr lang="fr-CA" baseline="0" dirty="0" err="1"/>
              <a:t>take</a:t>
            </a:r>
            <a:r>
              <a:rPr lang="fr-CA" baseline="0" dirty="0"/>
              <a:t> </a:t>
            </a:r>
            <a:r>
              <a:rPr lang="fr-CA" baseline="0" dirty="0" err="1"/>
              <a:t>different</a:t>
            </a:r>
            <a:r>
              <a:rPr lang="fr-CA" baseline="0" dirty="0"/>
              <a:t> </a:t>
            </a:r>
            <a:r>
              <a:rPr lang="fr-CA" baseline="0" dirty="0" err="1"/>
              <a:t>forms</a:t>
            </a:r>
            <a:r>
              <a:rPr lang="fr-CA" baseline="0" dirty="0"/>
              <a:t>, </a:t>
            </a:r>
            <a:r>
              <a:rPr lang="fr-CA" baseline="0" dirty="0" err="1"/>
              <a:t>it</a:t>
            </a:r>
            <a:r>
              <a:rPr lang="fr-CA" baseline="0" dirty="0"/>
              <a:t> </a:t>
            </a:r>
            <a:r>
              <a:rPr lang="fr-CA" baseline="0" dirty="0" err="1"/>
              <a:t>helps</a:t>
            </a:r>
            <a:r>
              <a:rPr lang="fr-CA" baseline="0" dirty="0"/>
              <a:t> to </a:t>
            </a:r>
            <a:r>
              <a:rPr lang="fr-CA" baseline="0" dirty="0" err="1"/>
              <a:t>classify</a:t>
            </a:r>
            <a:r>
              <a:rPr lang="fr-CA" baseline="0" dirty="0"/>
              <a:t> </a:t>
            </a:r>
            <a:r>
              <a:rPr lang="fr-CA" baseline="0" dirty="0" err="1"/>
              <a:t>them</a:t>
            </a:r>
            <a:r>
              <a:rPr lang="fr-CA" baseline="0" dirty="0"/>
              <a:t> in </a:t>
            </a:r>
            <a:r>
              <a:rPr lang="fr-CA" baseline="0" dirty="0" err="1"/>
              <a:t>terms</a:t>
            </a:r>
            <a:r>
              <a:rPr lang="fr-CA" baseline="0" dirty="0"/>
              <a:t> of dimensions. 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fr-CA" smtClean="0"/>
              <a:t>8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36367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Another</a:t>
            </a:r>
            <a:r>
              <a:rPr lang="fr-CA" dirty="0"/>
              <a:t> conversation slide. The four </a:t>
            </a:r>
            <a:r>
              <a:rPr lang="fr-CA" dirty="0" err="1"/>
              <a:t>examples</a:t>
            </a:r>
            <a:r>
              <a:rPr lang="fr-CA" baseline="0" dirty="0"/>
              <a:t> </a:t>
            </a:r>
            <a:r>
              <a:rPr lang="fr-CA" baseline="0" dirty="0" err="1"/>
              <a:t>here</a:t>
            </a:r>
            <a:r>
              <a:rPr lang="fr-CA" baseline="0" dirty="0"/>
              <a:t> </a:t>
            </a:r>
            <a:r>
              <a:rPr lang="fr-CA" baseline="0" dirty="0" err="1"/>
              <a:t>will</a:t>
            </a:r>
            <a:r>
              <a:rPr lang="fr-CA" baseline="0" dirty="0"/>
              <a:t> </a:t>
            </a:r>
            <a:r>
              <a:rPr lang="fr-CA" baseline="0" dirty="0" err="1"/>
              <a:t>be</a:t>
            </a:r>
            <a:r>
              <a:rPr lang="fr-CA" baseline="0" dirty="0"/>
              <a:t> </a:t>
            </a:r>
            <a:r>
              <a:rPr lang="fr-CA" baseline="0" dirty="0" err="1"/>
              <a:t>explored</a:t>
            </a:r>
            <a:r>
              <a:rPr lang="fr-CA" baseline="0" dirty="0"/>
              <a:t> </a:t>
            </a:r>
            <a:r>
              <a:rPr lang="fr-CA" baseline="0" dirty="0" err="1"/>
              <a:t>deeper</a:t>
            </a:r>
            <a:r>
              <a:rPr lang="fr-CA" baseline="0" dirty="0"/>
              <a:t> in the </a:t>
            </a:r>
            <a:r>
              <a:rPr lang="fr-CA" baseline="0" dirty="0" err="1"/>
              <a:t>following</a:t>
            </a:r>
            <a:r>
              <a:rPr lang="fr-CA" baseline="0" dirty="0"/>
              <a:t> slides – the one </a:t>
            </a:r>
            <a:r>
              <a:rPr lang="fr-CA" baseline="0" dirty="0" err="1"/>
              <a:t>highlighted</a:t>
            </a:r>
            <a:r>
              <a:rPr lang="fr-CA" baseline="0" dirty="0"/>
              <a:t> in </a:t>
            </a:r>
            <a:r>
              <a:rPr lang="fr-CA" baseline="0" dirty="0" err="1"/>
              <a:t>red</a:t>
            </a:r>
            <a:r>
              <a:rPr lang="fr-CA" baseline="0" dirty="0"/>
              <a:t> </a:t>
            </a:r>
            <a:r>
              <a:rPr lang="fr-CA" baseline="0" dirty="0" err="1"/>
              <a:t>will</a:t>
            </a:r>
            <a:r>
              <a:rPr lang="fr-CA" baseline="0" dirty="0"/>
              <a:t> </a:t>
            </a:r>
            <a:r>
              <a:rPr lang="fr-CA" baseline="0" dirty="0" err="1"/>
              <a:t>be</a:t>
            </a:r>
            <a:r>
              <a:rPr lang="fr-CA" baseline="0" dirty="0"/>
              <a:t> </a:t>
            </a:r>
            <a:r>
              <a:rPr lang="fr-CA" baseline="0" dirty="0" err="1"/>
              <a:t>prototyped</a:t>
            </a:r>
            <a:r>
              <a:rPr lang="fr-CA" baseline="0" dirty="0"/>
              <a:t> as part of the </a:t>
            </a:r>
            <a:r>
              <a:rPr lang="fr-CA" baseline="0" dirty="0" err="1"/>
              <a:t>presentation</a:t>
            </a:r>
            <a:r>
              <a:rPr lang="fr-CA" baseline="0" dirty="0"/>
              <a:t>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fr-CA" smtClean="0"/>
              <a:t>9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9471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94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97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88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04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1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8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31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8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54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58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6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28.xml"/><Relationship Id="rId7" Type="http://schemas.openxmlformats.org/officeDocument/2006/relationships/image" Target="../media/image3.jp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5.jp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6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7.jp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tags" Target="../tags/tag44.xml"/><Relationship Id="rId7" Type="http://schemas.openxmlformats.org/officeDocument/2006/relationships/image" Target="../media/image8.jpe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10.jpe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../media/image2.png"/><Relationship Id="rId4" Type="http://schemas.openxmlformats.org/officeDocument/2006/relationships/tags" Target="../tags/tag16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1506645" y="4420961"/>
            <a:ext cx="93134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>
                <a:latin typeface="Garamond" panose="02020404030301010803" pitchFamily="18" charset="0"/>
              </a:rPr>
              <a:t>Rapide </a:t>
            </a:r>
            <a:r>
              <a:rPr lang="fr-CA" sz="2000" i="1">
                <a:latin typeface="Garamond" panose="02020404030301010803" pitchFamily="18" charset="0"/>
              </a:rPr>
              <a:t>adj.</a:t>
            </a:r>
          </a:p>
          <a:p>
            <a:r>
              <a:rPr lang="fr-CA" sz="1400">
                <a:latin typeface="Garamond" panose="02020404030301010803" pitchFamily="18" charset="0"/>
              </a:rPr>
              <a:t>Qui s’effectue, s’accomplit en peu de temps, se produit promptement</a:t>
            </a:r>
            <a:endParaRPr lang="fr-CA" sz="1400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506646" y="1916349"/>
            <a:ext cx="9313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b="1">
                <a:latin typeface="Garamond" panose="02020404030301010803" pitchFamily="18" charset="0"/>
              </a:rPr>
              <a:t>Prototypage </a:t>
            </a:r>
            <a:r>
              <a:rPr lang="fr-CA" sz="4400" b="1">
                <a:solidFill>
                  <a:srgbClr val="C00000"/>
                </a:solidFill>
                <a:latin typeface="Garamond" panose="02020404030301010803" pitchFamily="18" charset="0"/>
              </a:rPr>
              <a:t>rapide</a:t>
            </a:r>
            <a:endParaRPr lang="fr-CA" sz="4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506647" y="2616474"/>
            <a:ext cx="4868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fr-CA" b="1">
                <a:latin typeface="Garamond" panose="02020404030301010803" pitchFamily="18" charset="0"/>
              </a:rPr>
              <a:t>Scénario</a:t>
            </a:r>
            <a:r>
              <a:rPr lang="fr-CA" b="1">
                <a:solidFill>
                  <a:srgbClr val="C00000"/>
                </a:solidFill>
                <a:latin typeface="Garamond" panose="02020404030301010803" pitchFamily="18" charset="0"/>
              </a:rPr>
              <a:t> :</a:t>
            </a:r>
          </a:p>
          <a:p>
            <a:pPr>
              <a:buClr>
                <a:srgbClr val="C00000"/>
              </a:buClr>
            </a:pPr>
            <a:endParaRPr lang="fr-CA" b="1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fr-CA">
                <a:latin typeface="Garamond" panose="02020404030301010803" pitchFamily="18" charset="0"/>
              </a:rPr>
              <a:t>Les livres-photos sont écrits largement de la même manière que les livres et affichent généralement du texte avec les images sur une page distincte. Comment pourrait-on améliorer cette idée et comment en faire la démonstration?</a:t>
            </a:r>
          </a:p>
          <a:p>
            <a:pPr>
              <a:buClr>
                <a:srgbClr val="C00000"/>
              </a:buClr>
            </a:pPr>
            <a:endParaRPr lang="fr-CA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506646" y="1710403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Garamond" panose="02020404030301010803" pitchFamily="18" charset="0"/>
              </a:rPr>
              <a:t>une expérience</a:t>
            </a:r>
            <a:endParaRPr lang="fr-CA" sz="28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506645" y="1257368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1.</a:t>
            </a:r>
            <a:endParaRPr lang="fr-CA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8" name="Group 7"/>
          <p:cNvGrpSpPr/>
          <p:nvPr>
            <p:custDataLst>
              <p:tags r:id="rId4"/>
            </p:custDataLst>
          </p:nvPr>
        </p:nvGrpSpPr>
        <p:grpSpPr>
          <a:xfrm>
            <a:off x="7384869" y="1118679"/>
            <a:ext cx="3687798" cy="5026913"/>
            <a:chOff x="7088777" y="1257367"/>
            <a:chExt cx="3951116" cy="557894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8777" y="1257367"/>
              <a:ext cx="3951116" cy="263536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8777" y="3892729"/>
              <a:ext cx="3951116" cy="2943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05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506646" y="2616474"/>
            <a:ext cx="9313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fr-CA" b="1">
                <a:latin typeface="Garamond" panose="02020404030301010803" pitchFamily="18" charset="0"/>
              </a:rPr>
              <a:t>Prototype</a:t>
            </a:r>
            <a:r>
              <a:rPr lang="fr-CA" b="1">
                <a:solidFill>
                  <a:srgbClr val="C00000"/>
                </a:solidFill>
                <a:latin typeface="Garamond" panose="02020404030301010803" pitchFamily="18" charset="0"/>
              </a:rPr>
              <a:t> :</a:t>
            </a:r>
          </a:p>
          <a:p>
            <a:pPr>
              <a:buClr>
                <a:srgbClr val="C00000"/>
              </a:buClr>
            </a:pPr>
            <a:endParaRPr lang="fr-CA" b="1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fr-CA">
                <a:latin typeface="Garamond" panose="02020404030301010803" pitchFamily="18" charset="0"/>
              </a:rPr>
              <a:t>Un affichage horizontal.</a:t>
            </a:r>
          </a:p>
          <a:p>
            <a:pPr>
              <a:buClr>
                <a:srgbClr val="C00000"/>
              </a:buClr>
            </a:pPr>
            <a:endParaRPr lang="fr-CA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506646" y="1710403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Garamond" panose="02020404030301010803" pitchFamily="18" charset="0"/>
              </a:rPr>
              <a:t>une expérience</a:t>
            </a:r>
            <a:endParaRPr lang="fr-CA" sz="28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506645" y="1257368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1.</a:t>
            </a:r>
            <a:endParaRPr lang="fr-CA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45" y="4406984"/>
            <a:ext cx="9313472" cy="12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72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506647" y="2616474"/>
            <a:ext cx="4868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fr-CA" b="1">
                <a:latin typeface="Garamond" panose="02020404030301010803" pitchFamily="18" charset="0"/>
              </a:rPr>
              <a:t>Scénario</a:t>
            </a:r>
            <a:r>
              <a:rPr lang="fr-CA" b="1">
                <a:solidFill>
                  <a:srgbClr val="C00000"/>
                </a:solidFill>
                <a:latin typeface="Garamond" panose="02020404030301010803" pitchFamily="18" charset="0"/>
              </a:rPr>
              <a:t> :</a:t>
            </a:r>
          </a:p>
          <a:p>
            <a:pPr>
              <a:buClr>
                <a:srgbClr val="C00000"/>
              </a:buClr>
            </a:pPr>
            <a:endParaRPr lang="fr-CA" b="1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fr-CA">
                <a:latin typeface="Garamond" panose="02020404030301010803" pitchFamily="18" charset="0"/>
              </a:rPr>
              <a:t>Nous discutons de l’ajout d’un nouveau service en ligne où les gens pourraient voir quels services de santé mentale sont offerts à proximité. Comment pourrions-nous en faire un prototype?</a:t>
            </a:r>
          </a:p>
          <a:p>
            <a:pPr>
              <a:buClr>
                <a:srgbClr val="C00000"/>
              </a:buClr>
            </a:pPr>
            <a:endParaRPr lang="fr-CA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506646" y="1710403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Garamond" panose="02020404030301010803" pitchFamily="18" charset="0"/>
              </a:rPr>
              <a:t>une action de l’utilisateur</a:t>
            </a:r>
            <a:endParaRPr lang="fr-CA" sz="28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506645" y="1257368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2</a:t>
            </a:r>
            <a:endParaRPr lang="fr-CA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116" y="857502"/>
            <a:ext cx="2964169" cy="52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506646" y="2616474"/>
            <a:ext cx="9313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fr-CA" b="1">
                <a:latin typeface="Garamond" panose="02020404030301010803" pitchFamily="18" charset="0"/>
              </a:rPr>
              <a:t>Prototype</a:t>
            </a:r>
            <a:r>
              <a:rPr lang="fr-CA" b="1">
                <a:solidFill>
                  <a:srgbClr val="C00000"/>
                </a:solidFill>
                <a:latin typeface="Garamond" panose="02020404030301010803" pitchFamily="18" charset="0"/>
              </a:rPr>
              <a:t> :</a:t>
            </a:r>
          </a:p>
          <a:p>
            <a:pPr>
              <a:buClr>
                <a:srgbClr val="C00000"/>
              </a:buClr>
            </a:pPr>
            <a:endParaRPr lang="fr-CA" b="1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fr-CA">
                <a:latin typeface="Garamond" panose="02020404030301010803" pitchFamily="18" charset="0"/>
              </a:rPr>
              <a:t>Procédure pas-à-pas qui indique l’objectif de l’outil.</a:t>
            </a:r>
          </a:p>
          <a:p>
            <a:pPr>
              <a:buClr>
                <a:srgbClr val="C00000"/>
              </a:buClr>
            </a:pPr>
            <a:endParaRPr lang="fr-CA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506646" y="1710403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Garamond" panose="02020404030301010803" pitchFamily="18" charset="0"/>
              </a:rPr>
              <a:t>une action de l’utilisateur</a:t>
            </a:r>
            <a:endParaRPr lang="fr-CA" sz="28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506645" y="1257368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2</a:t>
            </a:r>
            <a:endParaRPr lang="fr-CA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45" y="3751642"/>
            <a:ext cx="9422612" cy="24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9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506647" y="2616474"/>
            <a:ext cx="4868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fr-CA" b="1">
                <a:latin typeface="Garamond" panose="02020404030301010803" pitchFamily="18" charset="0"/>
              </a:rPr>
              <a:t>Scénario</a:t>
            </a:r>
            <a:r>
              <a:rPr lang="fr-CA" b="1">
                <a:solidFill>
                  <a:srgbClr val="C00000"/>
                </a:solidFill>
                <a:latin typeface="Garamond" panose="02020404030301010803" pitchFamily="18" charset="0"/>
              </a:rPr>
              <a:t> :</a:t>
            </a:r>
          </a:p>
          <a:p>
            <a:pPr>
              <a:buClr>
                <a:srgbClr val="C00000"/>
              </a:buClr>
            </a:pPr>
            <a:endParaRPr lang="fr-CA" b="1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fr-CA">
                <a:latin typeface="Garamond" panose="02020404030301010803" pitchFamily="18" charset="0"/>
              </a:rPr>
              <a:t>De plus en plus de clients appellent à propos d’un problème particulier et nous avons préparé un texte pour les informer. Mais de plus en plus d’entre eux perdent patience... comment préparer une approche plus robuste?</a:t>
            </a:r>
          </a:p>
          <a:p>
            <a:pPr>
              <a:buClr>
                <a:srgbClr val="C00000"/>
              </a:buClr>
            </a:pPr>
            <a:endParaRPr lang="fr-CA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506646" y="1710403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Garamond" panose="02020404030301010803" pitchFamily="18" charset="0"/>
              </a:rPr>
              <a:t>une procédure opérationnelle</a:t>
            </a:r>
            <a:endParaRPr lang="fr-CA" sz="28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506645" y="1257368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3</a:t>
            </a:r>
            <a:endParaRPr lang="fr-CA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10" name="Group 9"/>
          <p:cNvGrpSpPr/>
          <p:nvPr>
            <p:custDataLst>
              <p:tags r:id="rId4"/>
            </p:custDataLst>
          </p:nvPr>
        </p:nvGrpSpPr>
        <p:grpSpPr>
          <a:xfrm>
            <a:off x="7571014" y="1312884"/>
            <a:ext cx="3619501" cy="4638503"/>
            <a:chOff x="7858397" y="1406633"/>
            <a:chExt cx="3619501" cy="46385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397" y="3632136"/>
              <a:ext cx="3619500" cy="2413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398" y="1406633"/>
              <a:ext cx="3619500" cy="2225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5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574663" y="2493669"/>
            <a:ext cx="411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fr-CA" b="1" dirty="0">
                <a:latin typeface="Garamond" panose="02020404030301010803" pitchFamily="18" charset="0"/>
              </a:rPr>
              <a:t>Prototype</a:t>
            </a:r>
            <a:r>
              <a:rPr lang="fr-CA" b="1" dirty="0">
                <a:solidFill>
                  <a:srgbClr val="C00000"/>
                </a:solidFill>
                <a:latin typeface="Garamond" panose="02020404030301010803" pitchFamily="18" charset="0"/>
              </a:rPr>
              <a:t> :</a:t>
            </a:r>
          </a:p>
          <a:p>
            <a:pPr>
              <a:buClr>
                <a:srgbClr val="C00000"/>
              </a:buClr>
            </a:pPr>
            <a:endParaRPr lang="fr-CA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fr-CA" dirty="0">
                <a:latin typeface="Garamond" panose="02020404030301010803" pitchFamily="18" charset="0"/>
              </a:rPr>
              <a:t>Une séance de jeu de rôle où deux acteurs improvisent et où les observateurs prennent des notes sur les thèmes.</a:t>
            </a:r>
          </a:p>
          <a:p>
            <a:pPr>
              <a:buClr>
                <a:srgbClr val="C00000"/>
              </a:buClr>
            </a:pPr>
            <a:endParaRPr lang="fr-CA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574662" y="1587598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Garamond" panose="02020404030301010803" pitchFamily="18" charset="0"/>
              </a:rPr>
              <a:t>une procédure opérationnelle</a:t>
            </a:r>
            <a:endParaRPr lang="fr-CA" sz="28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574661" y="1134563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3</a:t>
            </a:r>
            <a:endParaRPr lang="fr-CA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55" y="1134563"/>
            <a:ext cx="5883729" cy="441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2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506647" y="2616474"/>
            <a:ext cx="4702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fr-CA" b="1" dirty="0">
                <a:latin typeface="Garamond" panose="02020404030301010803" pitchFamily="18" charset="0"/>
              </a:rPr>
              <a:t>Scénario</a:t>
            </a:r>
            <a:r>
              <a:rPr lang="fr-CA" b="1" dirty="0">
                <a:solidFill>
                  <a:srgbClr val="C00000"/>
                </a:solidFill>
                <a:latin typeface="Garamond" panose="02020404030301010803" pitchFamily="18" charset="0"/>
              </a:rPr>
              <a:t> :</a:t>
            </a:r>
          </a:p>
          <a:p>
            <a:pPr>
              <a:buClr>
                <a:srgbClr val="C00000"/>
              </a:buClr>
            </a:pPr>
            <a:endParaRPr lang="fr-CA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fr-CA" dirty="0">
                <a:latin typeface="Garamond" panose="02020404030301010803" pitchFamily="18" charset="0"/>
              </a:rPr>
              <a:t>L’immeuble de la rue Slater n’a pas de comptoir d’accueil. Afin d’aider les visiteurs qui sont souvent déconcertés, la direction envisage de créer un comptoir d’accueil. Comment pourrions-nous préparer un prototype de ce service?</a:t>
            </a:r>
          </a:p>
          <a:p>
            <a:pPr>
              <a:buClr>
                <a:srgbClr val="C00000"/>
              </a:buClr>
            </a:pPr>
            <a:endParaRPr lang="fr-CA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506646" y="1710403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Garamond" panose="02020404030301010803" pitchFamily="18" charset="0"/>
              </a:rPr>
              <a:t>exercice – une offre de service</a:t>
            </a:r>
            <a:endParaRPr lang="fr-CA" sz="28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506645" y="1257368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*</a:t>
            </a:r>
            <a:endParaRPr lang="fr-CA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0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1284225" y="2688878"/>
            <a:ext cx="95918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Garamond" panose="02020404030301010803" pitchFamily="18" charset="0"/>
              </a:rPr>
              <a:t>le prototypage a pour but d’</a:t>
            </a:r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envisager des solutions</a:t>
            </a:r>
          </a:p>
          <a:p>
            <a:endParaRPr lang="fr-CA" sz="2800" b="1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fr-CA" sz="2800" b="1">
                <a:latin typeface="Garamond" panose="02020404030301010803" pitchFamily="18" charset="0"/>
              </a:rPr>
              <a:t>la mise à l’essai a pour but de </a:t>
            </a:r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vérifier des hypothèses</a:t>
            </a:r>
            <a:endParaRPr lang="fr-CA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0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1643326" y="2059246"/>
            <a:ext cx="9313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Qu’est-ce que</a:t>
            </a:r>
            <a:r>
              <a:rPr lang="fr-CA" sz="2800" b="1">
                <a:latin typeface="Garamond" panose="02020404030301010803" pitchFamily="18" charset="0"/>
              </a:rPr>
              <a:t> le prototypage?</a:t>
            </a:r>
          </a:p>
          <a:p>
            <a:endParaRPr lang="fr-CA" sz="2800" b="1">
              <a:latin typeface="Garamond" panose="02020404030301010803" pitchFamily="18" charset="0"/>
            </a:endParaRPr>
          </a:p>
          <a:p>
            <a:r>
              <a:rPr lang="fr-CA" sz="2800" b="1">
                <a:latin typeface="Garamond" panose="02020404030301010803" pitchFamily="18" charset="0"/>
              </a:rPr>
              <a:t>Comment puis-je </a:t>
            </a:r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l’utiliser</a:t>
            </a:r>
            <a:r>
              <a:rPr lang="fr-CA" sz="2800" b="1">
                <a:latin typeface="Garamond" panose="02020404030301010803" pitchFamily="18" charset="0"/>
              </a:rPr>
              <a:t> dans mon travail?</a:t>
            </a:r>
          </a:p>
          <a:p>
            <a:endParaRPr lang="fr-CA" sz="2800" b="1">
              <a:latin typeface="Garamond" panose="02020404030301010803" pitchFamily="18" charset="0"/>
            </a:endParaRPr>
          </a:p>
          <a:p>
            <a:r>
              <a:rPr lang="fr-CA" sz="2800" b="1">
                <a:latin typeface="Garamond" panose="02020404030301010803" pitchFamily="18" charset="0"/>
              </a:rPr>
              <a:t>Est-ce </a:t>
            </a:r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différent</a:t>
            </a:r>
            <a:r>
              <a:rPr lang="fr-CA" sz="2800" b="1">
                <a:latin typeface="Garamond" panose="02020404030301010803" pitchFamily="18" charset="0"/>
              </a:rPr>
              <a:t> de la mise à l’essai?</a:t>
            </a:r>
            <a:endParaRPr lang="fr-CA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6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506646" y="2992872"/>
            <a:ext cx="9313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>
                <a:latin typeface="Garamond" panose="02020404030301010803" pitchFamily="18" charset="0"/>
              </a:rPr>
              <a:t>Avant d’acheter un livre, nous lisons le quart de couverture pour avoir un avant-goût.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fr-CA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>
                <a:latin typeface="Garamond" panose="02020404030301010803" pitchFamily="18" charset="0"/>
              </a:rPr>
              <a:t>Au magasin, les salles d’essayage nous permettent d’essayer des vêtements ou des chaussures.</a:t>
            </a:r>
          </a:p>
          <a:p>
            <a:pPr>
              <a:buClr>
                <a:srgbClr val="C00000"/>
              </a:buClr>
            </a:pPr>
            <a:endParaRPr lang="fr-CA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>
                <a:latin typeface="Garamond" panose="02020404030301010803" pitchFamily="18" charset="0"/>
              </a:rPr>
              <a:t>Lors de sorties, on goûte un peu du repas de l’autre personne.</a:t>
            </a:r>
          </a:p>
          <a:p>
            <a:pPr>
              <a:buClr>
                <a:srgbClr val="C00000"/>
              </a:buClr>
            </a:pPr>
            <a:endParaRPr lang="fr-CA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endParaRPr lang="fr-CA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506646" y="2064636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Garamond" panose="02020404030301010803" pitchFamily="18" charset="0"/>
              </a:rPr>
              <a:t>Nous interagissons avec des prototypes tous les jours.</a:t>
            </a:r>
            <a:endParaRPr lang="fr-CA" sz="2800" b="1" dirty="0">
              <a:latin typeface="Garamond" panose="02020404030301010803" pitchFamily="18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900529" y="1742406"/>
            <a:ext cx="142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presque</a:t>
            </a:r>
            <a:endParaRPr lang="fr-CA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6900529" y="2326246"/>
            <a:ext cx="142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b="1">
                <a:latin typeface="Garamond" panose="02020404030301010803" pitchFamily="18" charset="0"/>
              </a:rPr>
              <a:t>^</a:t>
            </a:r>
            <a:endParaRPr lang="fr-CA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5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506646" y="2880087"/>
            <a:ext cx="9313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b="1" dirty="0">
                <a:latin typeface="Garamond" panose="02020404030301010803" pitchFamily="18" charset="0"/>
              </a:rPr>
              <a:t>communication</a:t>
            </a:r>
            <a:r>
              <a:rPr lang="fr-CA" dirty="0">
                <a:latin typeface="Garamond" panose="02020404030301010803" pitchFamily="18" charset="0"/>
              </a:rPr>
              <a:t> : les idées peuvent être effrayantes et le concept de base difficile à saisir</a:t>
            </a:r>
          </a:p>
          <a:p>
            <a:pPr>
              <a:buClr>
                <a:srgbClr val="C00000"/>
              </a:buClr>
            </a:pPr>
            <a:endParaRPr lang="fr-CA" dirty="0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b="1" dirty="0">
                <a:latin typeface="Garamond" panose="02020404030301010803" pitchFamily="18" charset="0"/>
              </a:rPr>
              <a:t>rétroaction et idéation</a:t>
            </a:r>
            <a:r>
              <a:rPr lang="fr-CA" dirty="0">
                <a:latin typeface="Garamond" panose="02020404030301010803" pitchFamily="18" charset="0"/>
              </a:rPr>
              <a:t> : parler d’une idée abstraite peut être difficile</a:t>
            </a:r>
          </a:p>
          <a:p>
            <a:pPr>
              <a:buClr>
                <a:srgbClr val="C00000"/>
              </a:buClr>
            </a:pPr>
            <a:endParaRPr lang="fr-CA" dirty="0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b="1" dirty="0">
                <a:latin typeface="Garamond" panose="02020404030301010803" pitchFamily="18" charset="0"/>
              </a:rPr>
              <a:t>accord</a:t>
            </a:r>
            <a:r>
              <a:rPr lang="fr-CA" dirty="0">
                <a:latin typeface="Garamond" panose="02020404030301010803" pitchFamily="18" charset="0"/>
              </a:rPr>
              <a:t> : les courriels et les documents longs sont itératifs en continu, car le concept n’est pas concret – combien de fois avez-vous délibéré </a:t>
            </a:r>
            <a:r>
              <a:rPr lang="fr-CA" dirty="0" smtClean="0">
                <a:latin typeface="Garamond" panose="02020404030301010803" pitchFamily="18" charset="0"/>
              </a:rPr>
              <a:t>sur des exigences </a:t>
            </a:r>
            <a:r>
              <a:rPr lang="fr-CA" dirty="0">
                <a:latin typeface="Garamond" panose="02020404030301010803" pitchFamily="18" charset="0"/>
              </a:rPr>
              <a:t>opérationnelles?</a:t>
            </a:r>
          </a:p>
          <a:p>
            <a:pPr>
              <a:buClr>
                <a:srgbClr val="C00000"/>
              </a:buClr>
            </a:pPr>
            <a:endParaRPr lang="fr-CA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506646" y="1974016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Garamond" panose="02020404030301010803" pitchFamily="18" charset="0"/>
              </a:rPr>
              <a:t>Quel est l’</a:t>
            </a:r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objectif</a:t>
            </a:r>
            <a:r>
              <a:rPr lang="fr-CA" sz="2800" b="1">
                <a:latin typeface="Garamond" panose="02020404030301010803" pitchFamily="18" charset="0"/>
              </a:rPr>
              <a:t> d’un prototype?</a:t>
            </a:r>
            <a:endParaRPr lang="fr-CA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6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506646" y="2880087"/>
            <a:ext cx="9313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b="1" dirty="0">
                <a:latin typeface="Garamond" panose="02020404030301010803" pitchFamily="18" charset="0"/>
              </a:rPr>
              <a:t>Et si…?</a:t>
            </a:r>
            <a:endParaRPr lang="fr-CA" dirty="0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endParaRPr lang="fr-CA" dirty="0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b="1" dirty="0">
                <a:latin typeface="Garamond" panose="02020404030301010803" pitchFamily="18" charset="0"/>
              </a:rPr>
              <a:t>Qu’arriverait-il si…?</a:t>
            </a:r>
            <a:endParaRPr lang="fr-CA" dirty="0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endParaRPr lang="fr-CA" dirty="0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b="1" dirty="0">
                <a:solidFill>
                  <a:srgbClr val="C00000"/>
                </a:solidFill>
                <a:latin typeface="Garamond" panose="02020404030301010803" pitchFamily="18" charset="0"/>
              </a:rPr>
              <a:t>si</a:t>
            </a:r>
            <a:r>
              <a:rPr lang="fr-CA" b="1" dirty="0">
                <a:latin typeface="Garamond" panose="02020404030301010803" pitchFamily="18" charset="0"/>
              </a:rPr>
              <a:t> est un bon point de départ</a:t>
            </a:r>
            <a:r>
              <a:rPr lang="fr-CA" dirty="0">
                <a:latin typeface="Garamond" panose="02020404030301010803" pitchFamily="18" charset="0"/>
              </a:rPr>
              <a:t> : nos sens imaginatifs ont différentes inspirations et créent ainsi différentes images mentales. Dès que vous commencez à formuler des idées, il est temps de créer un prototype.</a:t>
            </a:r>
          </a:p>
          <a:p>
            <a:pPr>
              <a:buClr>
                <a:srgbClr val="C00000"/>
              </a:buClr>
            </a:pPr>
            <a:endParaRPr lang="fr-CA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506646" y="1974016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Dans quel contexte</a:t>
            </a:r>
            <a:r>
              <a:rPr lang="fr-CA" sz="2800" b="1">
                <a:latin typeface="Garamond" panose="02020404030301010803" pitchFamily="18" charset="0"/>
              </a:rPr>
              <a:t> avez-vous besoin d’un prototype?</a:t>
            </a:r>
            <a:endParaRPr lang="fr-CA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676006" y="4602851"/>
            <a:ext cx="3527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fr-CA" b="1">
                <a:latin typeface="Garamond" panose="02020404030301010803" pitchFamily="18" charset="0"/>
              </a:rPr>
              <a:t>ressemble à</a:t>
            </a:r>
            <a:endParaRPr lang="fr-CA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endParaRPr lang="fr-CA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506646" y="911335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Garamond" panose="02020404030301010803" pitchFamily="18" charset="0"/>
              </a:rPr>
              <a:t>Il y a différents types?</a:t>
            </a:r>
            <a:endParaRPr lang="fr-CA" sz="2800" b="1" dirty="0">
              <a:latin typeface="Garamond" panose="020204040303010108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6" y="1712540"/>
            <a:ext cx="3527529" cy="2612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37" y="1712540"/>
            <a:ext cx="3500830" cy="2607942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6713837" y="4598467"/>
            <a:ext cx="350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fr-CA" b="1">
                <a:latin typeface="Garamond" panose="02020404030301010803" pitchFamily="18" charset="0"/>
              </a:rPr>
              <a:t>fonctionne comme</a:t>
            </a:r>
            <a:endParaRPr lang="fr-CA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endParaRPr lang="fr-CA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248032" y="5338117"/>
            <a:ext cx="9741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fr-CA" sz="1600">
                <a:solidFill>
                  <a:srgbClr val="C00000"/>
                </a:solidFill>
                <a:latin typeface="Garamond" panose="02020404030301010803" pitchFamily="18" charset="0"/>
              </a:rPr>
              <a:t>l’objectif du produit final est de fusionner les deux concepts, mais les prototypes se concentrent sur l’un ou sur l’autre.</a:t>
            </a:r>
            <a:endParaRPr lang="fr-CA" sz="1600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6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1183960" y="2528026"/>
            <a:ext cx="95293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Garamond" panose="02020404030301010803" pitchFamily="18" charset="0"/>
              </a:rPr>
              <a:t>plus le prototype est médiocre, mieux c’est</a:t>
            </a:r>
          </a:p>
          <a:p>
            <a:r>
              <a:rPr lang="fr-CA" sz="2800">
                <a:latin typeface="Garamond" panose="02020404030301010803" pitchFamily="18" charset="0"/>
              </a:rPr>
              <a:t>mais</a:t>
            </a:r>
          </a:p>
          <a:p>
            <a:r>
              <a:rPr lang="fr-CA" sz="2800" b="1">
                <a:latin typeface="Garamond" panose="02020404030301010803" pitchFamily="18" charset="0"/>
              </a:rPr>
              <a:t>il doit communiquer </a:t>
            </a:r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ce qui est nouveau </a:t>
            </a:r>
            <a:r>
              <a:rPr lang="fr-CA" sz="2800" b="1">
                <a:latin typeface="Garamond" panose="02020404030301010803" pitchFamily="18" charset="0"/>
              </a:rPr>
              <a:t>à propos de l’idée</a:t>
            </a:r>
            <a:endParaRPr lang="fr-CA" sz="28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759988" y="3771119"/>
            <a:ext cx="1677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différent</a:t>
            </a:r>
            <a:endParaRPr lang="fr-CA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996354" y="3673605"/>
            <a:ext cx="120454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2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1185371" y="4435296"/>
            <a:ext cx="885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Garamond" panose="02020404030301010803" pitchFamily="18" charset="0"/>
              </a:rPr>
              <a:t>les contraintes rendent le prototypage </a:t>
            </a:r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plus intéressant</a:t>
            </a:r>
            <a:endParaRPr lang="fr-CA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1185371" y="1704162"/>
            <a:ext cx="9334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fr-CA">
                <a:latin typeface="Garamond" panose="02020404030301010803" pitchFamily="18" charset="0"/>
              </a:rPr>
              <a:t>2D          esquisse – à l’échelle ou à main levée</a:t>
            </a:r>
            <a:r>
              <a:rPr lang="fr-CA">
                <a:solidFill>
                  <a:srgbClr val="C00000"/>
                </a:solidFill>
                <a:latin typeface="Garamond" panose="02020404030301010803" pitchFamily="18" charset="0"/>
              </a:rPr>
              <a:t>/</a:t>
            </a:r>
            <a:r>
              <a:rPr lang="fr-CA">
                <a:latin typeface="Garamond" panose="02020404030301010803" pitchFamily="18" charset="0"/>
              </a:rPr>
              <a:t>découpage sur papier</a:t>
            </a:r>
            <a:r>
              <a:rPr lang="fr-CA">
                <a:solidFill>
                  <a:srgbClr val="C00000"/>
                </a:solidFill>
                <a:latin typeface="Garamond" panose="02020404030301010803" pitchFamily="18" charset="0"/>
              </a:rPr>
              <a:t>/</a:t>
            </a:r>
            <a:r>
              <a:rPr lang="fr-CA">
                <a:latin typeface="Garamond" panose="02020404030301010803" pitchFamily="18" charset="0"/>
              </a:rPr>
              <a:t>« scrapbooking »</a:t>
            </a:r>
            <a:r>
              <a:rPr lang="fr-CA">
                <a:solidFill>
                  <a:srgbClr val="C00000"/>
                </a:solidFill>
                <a:latin typeface="Garamond" panose="02020404030301010803" pitchFamily="18" charset="0"/>
              </a:rPr>
              <a:t>/</a:t>
            </a:r>
            <a:r>
              <a:rPr lang="fr-CA">
                <a:latin typeface="Garamond" panose="02020404030301010803" pitchFamily="18" charset="0"/>
              </a:rPr>
              <a:t>bande dessinée</a:t>
            </a:r>
          </a:p>
          <a:p>
            <a:pPr>
              <a:buClr>
                <a:srgbClr val="C00000"/>
              </a:buClr>
            </a:pPr>
            <a:endParaRPr lang="fr-CA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endParaRPr lang="fr-CA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fr-CA">
                <a:latin typeface="Garamond" panose="02020404030301010803" pitchFamily="18" charset="0"/>
              </a:rPr>
              <a:t>3D          conception assistée par ordinateur</a:t>
            </a:r>
            <a:r>
              <a:rPr lang="fr-CA">
                <a:solidFill>
                  <a:srgbClr val="C00000"/>
                </a:solidFill>
                <a:latin typeface="Garamond" panose="02020404030301010803" pitchFamily="18" charset="0"/>
              </a:rPr>
              <a:t>/</a:t>
            </a:r>
            <a:r>
              <a:rPr lang="fr-CA">
                <a:latin typeface="Garamond" panose="02020404030301010803" pitchFamily="18" charset="0"/>
              </a:rPr>
              <a:t>styromousse ou papier</a:t>
            </a:r>
            <a:r>
              <a:rPr lang="fr-CA">
                <a:solidFill>
                  <a:srgbClr val="C00000"/>
                </a:solidFill>
                <a:latin typeface="Garamond" panose="02020404030301010803" pitchFamily="18" charset="0"/>
              </a:rPr>
              <a:t>/</a:t>
            </a:r>
            <a:r>
              <a:rPr lang="fr-CA">
                <a:latin typeface="Garamond" panose="02020404030301010803" pitchFamily="18" charset="0"/>
              </a:rPr>
              <a:t>ruban</a:t>
            </a:r>
          </a:p>
          <a:p>
            <a:pPr>
              <a:buClr>
                <a:srgbClr val="C00000"/>
              </a:buClr>
            </a:pPr>
            <a:endParaRPr lang="fr-CA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endParaRPr lang="fr-CA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fr-CA">
                <a:latin typeface="Garamond" panose="02020404030301010803" pitchFamily="18" charset="0"/>
              </a:rPr>
              <a:t>4D          vidéo</a:t>
            </a:r>
            <a:r>
              <a:rPr lang="fr-CA">
                <a:solidFill>
                  <a:srgbClr val="C00000"/>
                </a:solidFill>
                <a:latin typeface="Garamond" panose="02020404030301010803" pitchFamily="18" charset="0"/>
              </a:rPr>
              <a:t>/</a:t>
            </a:r>
            <a:r>
              <a:rPr lang="fr-CA">
                <a:latin typeface="Garamond" panose="02020404030301010803" pitchFamily="18" charset="0"/>
              </a:rPr>
              <a:t>jeu de rôle</a:t>
            </a:r>
            <a:r>
              <a:rPr lang="fr-CA">
                <a:solidFill>
                  <a:srgbClr val="C00000"/>
                </a:solidFill>
                <a:latin typeface="Garamond" panose="02020404030301010803" pitchFamily="18" charset="0"/>
              </a:rPr>
              <a:t>/</a:t>
            </a:r>
            <a:r>
              <a:rPr lang="fr-CA">
                <a:latin typeface="Garamond" panose="02020404030301010803" pitchFamily="18" charset="0"/>
              </a:rPr>
              <a:t>préparation de scénarios</a:t>
            </a:r>
            <a:r>
              <a:rPr lang="fr-CA">
                <a:solidFill>
                  <a:srgbClr val="C00000"/>
                </a:solidFill>
                <a:latin typeface="Garamond" panose="02020404030301010803" pitchFamily="18" charset="0"/>
              </a:rPr>
              <a:t>/</a:t>
            </a:r>
            <a:r>
              <a:rPr lang="fr-CA">
                <a:latin typeface="Garamond" panose="02020404030301010803" pitchFamily="18" charset="0"/>
              </a:rPr>
              <a:t>expérimentation</a:t>
            </a:r>
            <a:endParaRPr lang="fr-CA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2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506646" y="2616474"/>
            <a:ext cx="9313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b="1">
                <a:latin typeface="Garamond" panose="02020404030301010803" pitchFamily="18" charset="0"/>
              </a:rPr>
              <a:t>une expérience?</a:t>
            </a:r>
            <a:r>
              <a:rPr lang="fr-CA">
                <a:latin typeface="Garamond" panose="02020404030301010803" pitchFamily="18" charset="0"/>
              </a:rPr>
              <a:t>                           		lire un livre de photos</a:t>
            </a:r>
          </a:p>
          <a:p>
            <a:pPr>
              <a:buClr>
                <a:srgbClr val="C00000"/>
              </a:buClr>
            </a:pPr>
            <a:endParaRPr lang="fr-CA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b="1">
                <a:latin typeface="Garamond" panose="02020404030301010803" pitchFamily="18" charset="0"/>
              </a:rPr>
              <a:t>une action de l’utilisateur?</a:t>
            </a:r>
            <a:r>
              <a:rPr lang="fr-CA">
                <a:latin typeface="Garamond" panose="02020404030301010803" pitchFamily="18" charset="0"/>
              </a:rPr>
              <a:t>          		remplir un formulaire en ligne</a:t>
            </a:r>
          </a:p>
          <a:p>
            <a:pPr>
              <a:buClr>
                <a:srgbClr val="C00000"/>
              </a:buClr>
            </a:pPr>
            <a:endParaRPr lang="fr-CA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b="1">
                <a:latin typeface="Garamond" panose="02020404030301010803" pitchFamily="18" charset="0"/>
              </a:rPr>
              <a:t>l’offre de service?</a:t>
            </a:r>
            <a:r>
              <a:rPr lang="fr-CA">
                <a:latin typeface="Garamond" panose="02020404030301010803" pitchFamily="18" charset="0"/>
              </a:rPr>
              <a:t>                         		</a:t>
            </a:r>
            <a:r>
              <a:rPr lang="fr-CA">
                <a:solidFill>
                  <a:srgbClr val="C00000"/>
                </a:solidFill>
                <a:latin typeface="Garamond" panose="02020404030301010803" pitchFamily="18" charset="0"/>
              </a:rPr>
              <a:t>comptoir d’accueil au 300, rue Slater</a:t>
            </a:r>
          </a:p>
          <a:p>
            <a:pPr>
              <a:buClr>
                <a:srgbClr val="C00000"/>
              </a:buClr>
            </a:pPr>
            <a:endParaRPr lang="fr-CA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b="1">
                <a:latin typeface="Garamond" panose="02020404030301010803" pitchFamily="18" charset="0"/>
              </a:rPr>
              <a:t>une technique de traitement des appels?	</a:t>
            </a:r>
            <a:r>
              <a:rPr lang="fr-CA">
                <a:latin typeface="Garamond" panose="02020404030301010803" pitchFamily="18" charset="0"/>
              </a:rPr>
              <a:t>un client agité</a:t>
            </a:r>
          </a:p>
          <a:p>
            <a:pPr>
              <a:buClr>
                <a:srgbClr val="C00000"/>
              </a:buClr>
            </a:pPr>
            <a:endParaRPr lang="fr-CA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506646" y="1710403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Garamond" panose="02020404030301010803" pitchFamily="18" charset="0"/>
              </a:rPr>
              <a:t>En quoi cette idée est-elle </a:t>
            </a:r>
            <a:r>
              <a:rPr lang="fr-CA" sz="2800" b="1">
                <a:solidFill>
                  <a:srgbClr val="C00000"/>
                </a:solidFill>
                <a:latin typeface="Garamond" panose="02020404030301010803" pitchFamily="18" charset="0"/>
              </a:rPr>
              <a:t>différente</a:t>
            </a:r>
            <a:r>
              <a:rPr lang="fr-CA" sz="2800" b="1">
                <a:latin typeface="Garamond" panose="02020404030301010803" pitchFamily="18" charset="0"/>
              </a:rPr>
              <a:t>?</a:t>
            </a:r>
            <a:endParaRPr lang="fr-CA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888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3737390|-5389529|-10807215|-8355712|-16724839|SPAC&quot;,&quot;Id&quot;:&quot;5c018af64341440aa843ba9b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11585</TotalTime>
  <Words>870</Words>
  <Application>Microsoft Office PowerPoint</Application>
  <PresentationFormat>Widescreen</PresentationFormat>
  <Paragraphs>152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Asuzu.Michael</dc:creator>
  <cp:lastModifiedBy>Dominic Finn</cp:lastModifiedBy>
  <cp:revision>101</cp:revision>
  <cp:lastPrinted>2018-03-12T20:13:51Z</cp:lastPrinted>
  <dcterms:created xsi:type="dcterms:W3CDTF">2018-03-12T18:07:07Z</dcterms:created>
  <dcterms:modified xsi:type="dcterms:W3CDTF">2019-03-20T00:34:27Z</dcterms:modified>
</cp:coreProperties>
</file>