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9" r:id="rId9"/>
    <p:sldId id="319" r:id="rId10"/>
    <p:sldId id="310" r:id="rId11"/>
    <p:sldId id="311" r:id="rId12"/>
    <p:sldId id="312" r:id="rId13"/>
    <p:sldId id="313" r:id="rId14"/>
    <p:sldId id="314" r:id="rId15"/>
    <p:sldId id="316" r:id="rId16"/>
    <p:sldId id="315" r:id="rId17"/>
    <p:sldId id="318" r:id="rId18"/>
    <p:sldId id="308" r:id="rId19"/>
    <p:sldId id="305" r:id="rId20"/>
    <p:sldId id="306" r:id="rId21"/>
    <p:sldId id="307" r:id="rId22"/>
  </p:sldIdLst>
  <p:sldSz cx="12192000" cy="6858000"/>
  <p:notesSz cx="7010400" cy="9223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767171"/>
    <a:srgbClr val="D9C68E"/>
    <a:srgbClr val="306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7" autoAdjust="0"/>
    <p:restoredTop sz="77560" autoAdjust="0"/>
  </p:normalViewPr>
  <p:slideViewPr>
    <p:cSldViewPr snapToGrid="0">
      <p:cViewPr varScale="1">
        <p:scale>
          <a:sx n="90" d="100"/>
          <a:sy n="90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00E2A-8891-45A0-84C3-3CBD7660C1D8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1413"/>
            <a:ext cx="30384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61413"/>
            <a:ext cx="30384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8C4A6-53E5-4E50-9100-41EB85249A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236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2771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2771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3B0FE026-FD2F-4986-88B9-8C6E92A9975D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8188" y="1152525"/>
            <a:ext cx="5534025" cy="3113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38749"/>
            <a:ext cx="5608320" cy="3631704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277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2770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B4C15973-5818-4EC1-AF5F-A7CE8E9BD6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44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questions, please contact:</a:t>
            </a:r>
          </a:p>
          <a:p>
            <a:r>
              <a:rPr lang="en-US" baseline="0" dirty="0" smtClean="0"/>
              <a:t>George Salhani</a:t>
            </a:r>
          </a:p>
          <a:p>
            <a:r>
              <a:rPr lang="en-US" baseline="0" dirty="0" smtClean="0"/>
              <a:t>Brittany Hurley</a:t>
            </a:r>
          </a:p>
          <a:p>
            <a:r>
              <a:rPr lang="en-US" baseline="0" dirty="0" smtClean="0"/>
              <a:t>Patrick Heard</a:t>
            </a:r>
          </a:p>
          <a:p>
            <a:r>
              <a:rPr lang="en-US" baseline="0" smtClean="0"/>
              <a:t>Dave Schindler</a:t>
            </a:r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973-5818-4EC1-AF5F-A7CE8E9BD60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67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973-5818-4EC1-AF5F-A7CE8E9BD60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53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973-5818-4EC1-AF5F-A7CE8E9BD60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22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created a simple service. This service is supposed to allow</a:t>
            </a:r>
            <a:r>
              <a:rPr lang="en-CA" baseline="0" dirty="0" smtClean="0"/>
              <a:t> a user to Search for services offered by the GC, but some code made its way to production and the service is broken.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This happens now, because the processes we use for </a:t>
            </a:r>
            <a:r>
              <a:rPr lang="en-CA" baseline="0" dirty="0" err="1" smtClean="0"/>
              <a:t>determing</a:t>
            </a:r>
            <a:r>
              <a:rPr lang="en-CA" baseline="0" dirty="0" smtClean="0"/>
              <a:t> what is eligible for production are manual, </a:t>
            </a:r>
            <a:r>
              <a:rPr lang="en-CA" baseline="0" smtClean="0"/>
              <a:t>and error prone.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973-5818-4EC1-AF5F-A7CE8E9BD60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98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GitLab.com.</a:t>
            </a:r>
            <a:r>
              <a:rPr lang="en-CA" baseline="0" dirty="0" smtClean="0"/>
              <a:t> 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Wont take too much time to dive into this platform because we don’t want this to be about specific tools.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This is a dashboard showing every single time the  CI/CD pipeline ran.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Everyone</a:t>
            </a:r>
            <a:r>
              <a:rPr lang="en-CA" baseline="0" dirty="0" smtClean="0"/>
              <a:t> can get a view of the history of changes, see when there are failures, and get real time precision tracking of releases.</a:t>
            </a:r>
          </a:p>
          <a:p>
            <a:pPr marL="171450" indent="-171450">
              <a:buFontTx/>
              <a:buChar char="-"/>
            </a:pPr>
            <a:endParaRPr lang="en-CA" baseline="0" dirty="0" smtClean="0"/>
          </a:p>
          <a:p>
            <a:pPr marL="0" indent="0">
              <a:buFontTx/>
              <a:buNone/>
            </a:pPr>
            <a:endParaRPr lang="en-CA" baseline="0" dirty="0" smtClean="0"/>
          </a:p>
          <a:p>
            <a:pPr marL="0" indent="0">
              <a:buFontTx/>
              <a:buNone/>
            </a:pPr>
            <a:r>
              <a:rPr lang="en-CA" baseline="0" dirty="0" smtClean="0"/>
              <a:t>- So lets say a new developer is working at their workstation on a Change Request, and they feel like </a:t>
            </a:r>
            <a:r>
              <a:rPr lang="en-CA" baseline="0" dirty="0" err="1" smtClean="0"/>
              <a:t>thy’re</a:t>
            </a:r>
            <a:r>
              <a:rPr lang="en-CA" baseline="0" dirty="0" smtClean="0"/>
              <a:t> ready to commit their code and go live to production.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973-5818-4EC1-AF5F-A7CE8E9BD60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The </a:t>
            </a:r>
            <a:r>
              <a:rPr lang="en-CA" dirty="0" err="1" smtClean="0"/>
              <a:t>GitLab</a:t>
            </a:r>
            <a:r>
              <a:rPr lang="en-CA" dirty="0" smtClean="0"/>
              <a:t> pipeline is triggered when the developer saved</a:t>
            </a:r>
            <a:r>
              <a:rPr lang="en-CA" baseline="0" dirty="0" smtClean="0"/>
              <a:t> their code to the Code Repository, and we can see in real time that a Pipeline has been triggered and exactly what state it is in.</a:t>
            </a:r>
          </a:p>
          <a:p>
            <a:pPr marL="171450" indent="-171450">
              <a:buFontTx/>
              <a:buChar char="-"/>
            </a:pPr>
            <a:endParaRPr lang="en-CA" baseline="0" dirty="0" smtClean="0"/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If you click on the running </a:t>
            </a:r>
            <a:r>
              <a:rPr lang="en-CA" baseline="0" dirty="0" err="1" smtClean="0"/>
              <a:t>popeline</a:t>
            </a:r>
            <a:r>
              <a:rPr lang="en-CA" baseline="0" dirty="0" smtClean="0"/>
              <a:t>, we can get more details on what is in it</a:t>
            </a:r>
          </a:p>
          <a:p>
            <a:pPr marL="171450" indent="-171450">
              <a:buFontTx/>
              <a:buChar char="-"/>
            </a:pPr>
            <a:endParaRPr lang="en-CA" baseline="0" dirty="0" smtClean="0"/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973-5818-4EC1-AF5F-A7CE8E9BD60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25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 smtClean="0"/>
              <a:t>We</a:t>
            </a:r>
            <a:r>
              <a:rPr lang="en-CA" baseline="0" dirty="0" smtClean="0"/>
              <a:t> are able to view details about exactly what is in tis pipeline.</a:t>
            </a:r>
          </a:p>
          <a:p>
            <a:pPr marL="0" indent="0">
              <a:buFontTx/>
              <a:buNone/>
            </a:pPr>
            <a:endParaRPr lang="en-CA" baseline="0" dirty="0" smtClean="0"/>
          </a:p>
          <a:p>
            <a:pPr marL="0" indent="0">
              <a:buFontTx/>
              <a:buNone/>
            </a:pPr>
            <a:r>
              <a:rPr lang="en-CA" baseline="0" dirty="0" smtClean="0"/>
              <a:t>For the purposes of our demo, we simulated 4 gates.</a:t>
            </a:r>
          </a:p>
          <a:p>
            <a:pPr marL="0" indent="0">
              <a:buFontTx/>
              <a:buNone/>
            </a:pPr>
            <a:r>
              <a:rPr lang="en-CA" baseline="0" dirty="0" err="1" smtClean="0"/>
              <a:t>Accessibilty</a:t>
            </a:r>
            <a:r>
              <a:rPr lang="en-CA" baseline="0" dirty="0" smtClean="0"/>
              <a:t> – do we meet the automated compliance requirements?</a:t>
            </a:r>
          </a:p>
          <a:p>
            <a:pPr marL="0" indent="0">
              <a:buFontTx/>
              <a:buNone/>
            </a:pPr>
            <a:r>
              <a:rPr lang="en-CA" baseline="0" dirty="0" smtClean="0"/>
              <a:t>Behaviour or Functional Testing – Is the service working as we expect it to?</a:t>
            </a:r>
          </a:p>
          <a:p>
            <a:pPr marL="0" indent="0">
              <a:buFontTx/>
              <a:buNone/>
            </a:pPr>
            <a:r>
              <a:rPr lang="en-CA" baseline="0" dirty="0" smtClean="0"/>
              <a:t>Security Audit – Is this build meeting security requirements?</a:t>
            </a:r>
          </a:p>
          <a:p>
            <a:pPr marL="0" indent="0">
              <a:buFontTx/>
              <a:buNone/>
            </a:pPr>
            <a:r>
              <a:rPr lang="en-CA" baseline="0" dirty="0" smtClean="0"/>
              <a:t>And Automated Unit Tests</a:t>
            </a:r>
          </a:p>
          <a:p>
            <a:pPr marL="0" indent="0">
              <a:buFontTx/>
              <a:buNone/>
            </a:pPr>
            <a:endParaRPr lang="en-CA" baseline="0" dirty="0" smtClean="0"/>
          </a:p>
          <a:p>
            <a:pPr marL="0" indent="0">
              <a:buFontTx/>
              <a:buNone/>
            </a:pPr>
            <a:r>
              <a:rPr lang="en-CA" baseline="0" dirty="0" smtClean="0"/>
              <a:t>We can equate these to the stages on an assembly line floor. In order to get to the last gate (deploy) all the other stages must be successful.</a:t>
            </a:r>
          </a:p>
          <a:p>
            <a:pPr marL="0" indent="0">
              <a:buFontTx/>
              <a:buNone/>
            </a:pPr>
            <a:endParaRPr lang="en-CA" baseline="0" dirty="0" smtClean="0"/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973-5818-4EC1-AF5F-A7CE8E9BD60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861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 smtClean="0"/>
              <a:t>For</a:t>
            </a:r>
            <a:r>
              <a:rPr lang="en-CA" baseline="0" dirty="0" smtClean="0"/>
              <a:t> our simple demo purposes, we had that one change fail everything. Now in a real scenario likely only one, or two might fail and the problem is easily isolated and address. But </a:t>
            </a:r>
            <a:r>
              <a:rPr lang="en-CA" baseline="0" dirty="0" err="1" smtClean="0"/>
              <a:t>whats</a:t>
            </a:r>
            <a:r>
              <a:rPr lang="en-CA" baseline="0" dirty="0" smtClean="0"/>
              <a:t> important to note, is that we did not make it to the deploy stage. </a:t>
            </a:r>
          </a:p>
          <a:p>
            <a:pPr marL="0" indent="0">
              <a:buFontTx/>
              <a:buNone/>
            </a:pPr>
            <a:endParaRPr lang="en-CA" baseline="0" dirty="0" smtClean="0"/>
          </a:p>
          <a:p>
            <a:pPr marL="0" indent="0">
              <a:buFontTx/>
              <a:buNone/>
            </a:pPr>
            <a:r>
              <a:rPr lang="en-CA" baseline="0" dirty="0" smtClean="0"/>
              <a:t>Just like in an Andon </a:t>
            </a:r>
            <a:r>
              <a:rPr lang="en-CA" baseline="0" dirty="0" err="1" smtClean="0"/>
              <a:t>assmeply</a:t>
            </a:r>
            <a:r>
              <a:rPr lang="en-CA" baseline="0" dirty="0" smtClean="0"/>
              <a:t> line – the pipeline was stopped and this developers code was not pushed to production. Our service stays stable.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973-5818-4EC1-AF5F-A7CE8E9BD60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66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973-5818-4EC1-AF5F-A7CE8E9BD60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1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973-5818-4EC1-AF5F-A7CE8E9BD60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215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973-5818-4EC1-AF5F-A7CE8E9BD60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46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>
          <a:xfrm>
            <a:off x="3122136" y="4461189"/>
            <a:ext cx="5719128" cy="674597"/>
          </a:xfrm>
          <a:prstGeom prst="rect">
            <a:avLst/>
          </a:prstGeom>
          <a:solidFill>
            <a:srgbClr val="3067AD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136" y="4558421"/>
            <a:ext cx="5719128" cy="480131"/>
          </a:xfrm>
        </p:spPr>
        <p:txBody>
          <a:bodyPr anchor="ctr">
            <a:sp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52718"/>
            <a:ext cx="4620986" cy="368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470" y="6350477"/>
            <a:ext cx="1562098" cy="370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23" y="1134836"/>
            <a:ext cx="6571477" cy="3221312"/>
          </a:xfrm>
          <a:prstGeom prst="rect">
            <a:avLst/>
          </a:prstGeom>
        </p:spPr>
      </p:pic>
      <p:pic>
        <p:nvPicPr>
          <p:cNvPr id="7" name="Image" descr="Image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7760963" y="-6503"/>
            <a:ext cx="4604196" cy="37894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4444" y="6331416"/>
            <a:ext cx="397329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3FDF1F90-E1ED-44F0-8B62-5843DBE0ADB5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577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7" y="189373"/>
            <a:ext cx="9531928" cy="9360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97" y="1430647"/>
            <a:ext cx="11858333" cy="4791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2801" y="6316811"/>
            <a:ext cx="397329" cy="365125"/>
          </a:xfrm>
        </p:spPr>
        <p:txBody>
          <a:bodyPr/>
          <a:lstStyle/>
          <a:p>
            <a:fld id="{3FDF1F90-E1ED-44F0-8B62-5843DBE0A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71" y="1450026"/>
            <a:ext cx="11869201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570" y="4459608"/>
            <a:ext cx="118692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4444" y="6327633"/>
            <a:ext cx="397329" cy="365125"/>
          </a:xfrm>
        </p:spPr>
        <p:txBody>
          <a:bodyPr/>
          <a:lstStyle/>
          <a:p>
            <a:fld id="{3FDF1F90-E1ED-44F0-8B62-5843DBE0A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72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30" y="197522"/>
            <a:ext cx="9544388" cy="92789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38212" y="6311400"/>
            <a:ext cx="397329" cy="365125"/>
          </a:xfrm>
        </p:spPr>
        <p:txBody>
          <a:bodyPr/>
          <a:lstStyle/>
          <a:p>
            <a:fld id="{3FDF1F90-E1ED-44F0-8B62-5843DBE0A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32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6" y="181289"/>
            <a:ext cx="9543011" cy="941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796" y="1455465"/>
            <a:ext cx="5848004" cy="4721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21980" y="6316811"/>
            <a:ext cx="397329" cy="365125"/>
          </a:xfrm>
        </p:spPr>
        <p:txBody>
          <a:bodyPr/>
          <a:lstStyle/>
          <a:p>
            <a:fld id="{3FDF1F90-E1ED-44F0-8B62-5843DBE0ADB5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6129823" y="1455465"/>
            <a:ext cx="5889485" cy="4721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65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39" y="188536"/>
            <a:ext cx="9526386" cy="9426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339" y="1437684"/>
            <a:ext cx="56932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339" y="2261596"/>
            <a:ext cx="5693217" cy="3993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7948" y="1437684"/>
            <a:ext cx="60707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7948" y="2261596"/>
            <a:ext cx="6070749" cy="39931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81497" y="6333043"/>
            <a:ext cx="397329" cy="365125"/>
          </a:xfrm>
        </p:spPr>
        <p:txBody>
          <a:bodyPr/>
          <a:lstStyle/>
          <a:p>
            <a:fld id="{3FDF1F90-E1ED-44F0-8B62-5843DBE0A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09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30" y="191153"/>
            <a:ext cx="9549799" cy="936026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7967" y="1431632"/>
            <a:ext cx="7810038" cy="4795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730" y="1442222"/>
            <a:ext cx="3966007" cy="47852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0676" y="6316810"/>
            <a:ext cx="397329" cy="365125"/>
          </a:xfrm>
        </p:spPr>
        <p:txBody>
          <a:bodyPr/>
          <a:lstStyle/>
          <a:p>
            <a:fld id="{3FDF1F90-E1ED-44F0-8B62-5843DBE0AD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46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30" y="191153"/>
            <a:ext cx="9549799" cy="936026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730" y="1442222"/>
            <a:ext cx="3976829" cy="47852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0676" y="6316810"/>
            <a:ext cx="397329" cy="365125"/>
          </a:xfrm>
        </p:spPr>
        <p:txBody>
          <a:bodyPr/>
          <a:lstStyle/>
          <a:p>
            <a:fld id="{3FDF1F90-E1ED-44F0-8B62-5843DBE0ADB5}" type="slidenum">
              <a:rPr lang="en-CA" smtClean="0"/>
              <a:t>‹#›</a:t>
            </a:fld>
            <a:endParaRPr lang="en-CA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258181" y="1455933"/>
            <a:ext cx="7809823" cy="47714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91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714" y="1466960"/>
            <a:ext cx="11880238" cy="469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470" y="6350477"/>
            <a:ext cx="1562098" cy="370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52718"/>
            <a:ext cx="4620986" cy="368757"/>
          </a:xfrm>
          <a:prstGeom prst="rect">
            <a:avLst/>
          </a:prstGeom>
        </p:spPr>
      </p:pic>
      <p:pic>
        <p:nvPicPr>
          <p:cNvPr id="9" name="Image" descr="Image"/>
          <p:cNvPicPr>
            <a:picLocks noChangeAspect="1"/>
          </p:cNvPicPr>
          <p:nvPr userDrawn="1"/>
        </p:nvPicPr>
        <p:blipFill>
          <a:blip r:embed="rId12">
            <a:extLst/>
          </a:blip>
          <a:stretch>
            <a:fillRect/>
          </a:stretch>
        </p:blipFill>
        <p:spPr>
          <a:xfrm>
            <a:off x="7751537" y="-110199"/>
            <a:ext cx="4604196" cy="378942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/>
          <p:cNvSpPr/>
          <p:nvPr userDrawn="1"/>
        </p:nvSpPr>
        <p:spPr>
          <a:xfrm>
            <a:off x="-4756" y="181289"/>
            <a:ext cx="6984739" cy="941751"/>
          </a:xfrm>
          <a:prstGeom prst="rect">
            <a:avLst/>
          </a:prstGeom>
          <a:solidFill>
            <a:srgbClr val="3067AD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Rectangle"/>
          <p:cNvSpPr/>
          <p:nvPr userDrawn="1"/>
        </p:nvSpPr>
        <p:spPr>
          <a:xfrm>
            <a:off x="-1829" y="1181464"/>
            <a:ext cx="6125802" cy="132076"/>
          </a:xfrm>
          <a:prstGeom prst="rect">
            <a:avLst/>
          </a:prstGeom>
          <a:solidFill>
            <a:srgbClr val="1C495C"/>
          </a:soli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714" y="181289"/>
            <a:ext cx="9543010" cy="941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3623" y="6311401"/>
            <a:ext cx="397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427B6677-47A1-4850-89ED-B498EA356C9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991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377" y="4461188"/>
            <a:ext cx="10213676" cy="674597"/>
          </a:xfrm>
        </p:spPr>
        <p:txBody>
          <a:bodyPr>
            <a:normAutofit/>
          </a:bodyPr>
          <a:lstStyle/>
          <a:p>
            <a:endParaRPr lang="en-CA" sz="3200" dirty="0"/>
          </a:p>
        </p:txBody>
      </p:sp>
      <p:sp>
        <p:nvSpPr>
          <p:cNvPr id="4" name="Rectangle 3"/>
          <p:cNvSpPr/>
          <p:nvPr/>
        </p:nvSpPr>
        <p:spPr>
          <a:xfrm>
            <a:off x="776377" y="4461188"/>
            <a:ext cx="10213676" cy="982682"/>
          </a:xfrm>
          <a:prstGeom prst="rect">
            <a:avLst/>
          </a:prstGeom>
          <a:solidFill>
            <a:srgbClr val="306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200" b="1" dirty="0" smtClean="0"/>
              <a:t>Intro to DevOps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Achieving </a:t>
            </a:r>
            <a:r>
              <a:rPr lang="en-US" altLang="en-US" sz="3200" dirty="0"/>
              <a:t>faster </a:t>
            </a:r>
            <a:r>
              <a:rPr lang="en-US" altLang="en-US" sz="3200" dirty="0" smtClean="0"/>
              <a:t>delivery </a:t>
            </a:r>
            <a:r>
              <a:rPr lang="en-US" altLang="en-US" sz="3200" dirty="0"/>
              <a:t>while lowering risk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1818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20"/>
            <a:ext cx="7152640" cy="13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185706"/>
            <a:ext cx="10840720" cy="60949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881" y="2707157"/>
            <a:ext cx="182878" cy="174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82" y="2707157"/>
            <a:ext cx="182878" cy="1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1120"/>
            <a:ext cx="7152640" cy="13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7" y="183860"/>
            <a:ext cx="10510798" cy="5936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881" y="2707157"/>
            <a:ext cx="182878" cy="174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82" y="2707157"/>
            <a:ext cx="182878" cy="1741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42161" y="3368438"/>
            <a:ext cx="2376614" cy="2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24191" y="1546646"/>
            <a:ext cx="3040634" cy="2492787"/>
            <a:chOff x="2524191" y="1558521"/>
            <a:chExt cx="3040634" cy="2492787"/>
          </a:xfrm>
        </p:grpSpPr>
        <p:grpSp>
          <p:nvGrpSpPr>
            <p:cNvPr id="37" name="Group 36"/>
            <p:cNvGrpSpPr/>
            <p:nvPr/>
          </p:nvGrpSpPr>
          <p:grpSpPr>
            <a:xfrm>
              <a:off x="2524191" y="1558521"/>
              <a:ext cx="3040634" cy="2492787"/>
              <a:chOff x="628013" y="1547847"/>
              <a:chExt cx="3040634" cy="249278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628013" y="1547847"/>
                <a:ext cx="3040634" cy="2492787"/>
                <a:chOff x="584235" y="1532948"/>
                <a:chExt cx="3040634" cy="2492787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101943" y="2384143"/>
                  <a:ext cx="0" cy="1641592"/>
                </a:xfrm>
                <a:prstGeom prst="line">
                  <a:avLst/>
                </a:prstGeom>
                <a:ln w="57150">
                  <a:solidFill>
                    <a:srgbClr val="76717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xmlns="" id="{9CC918DC-D2B3-0944-8A9B-400F5667C8CA}"/>
                    </a:ext>
                  </a:extLst>
                </p:cNvPr>
                <p:cNvSpPr/>
                <p:nvPr/>
              </p:nvSpPr>
              <p:spPr>
                <a:xfrm>
                  <a:off x="584235" y="1581293"/>
                  <a:ext cx="3040634" cy="152554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88000" tIns="0" rIns="108000" bIns="216000" rtlCol="0" anchor="b"/>
                <a:lstStyle/>
                <a:p>
                  <a:pPr marL="4763" lvl="1" algn="ctr">
                    <a:spcBef>
                      <a:spcPts val="1800"/>
                    </a:spcBef>
                  </a:pPr>
                  <a:endParaRPr lang="en-US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xmlns="" id="{F025F980-C020-BF43-BCEA-854DFB0C9566}"/>
                    </a:ext>
                  </a:extLst>
                </p:cNvPr>
                <p:cNvSpPr/>
                <p:nvPr/>
              </p:nvSpPr>
              <p:spPr>
                <a:xfrm>
                  <a:off x="584235" y="1532948"/>
                  <a:ext cx="3040634" cy="33386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Ins="0" bIns="0" rtlCol="0" anchor="ctr"/>
                <a:lstStyle/>
                <a:p>
                  <a:pPr marL="4763" lvl="1">
                    <a:spcBef>
                      <a:spcPts val="1800"/>
                    </a:spcBef>
                  </a:pPr>
                  <a:r>
                    <a:rPr lang="en-US" altLang="en-US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Automatic Testing</a:t>
                  </a:r>
                  <a:endParaRPr lang="en-US" alt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784017" y="1891110"/>
                <a:ext cx="27234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763" lvl="1" algn="ctr">
                  <a:spcBef>
                    <a:spcPts val="1800"/>
                  </a:spcBef>
                </a:pPr>
                <a:endParaRPr lang="en-US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668865" y="1915827"/>
              <a:ext cx="272340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763" lvl="1" algn="ctr">
                <a:spcBef>
                  <a:spcPts val="1800"/>
                </a:spcBef>
              </a:pPr>
              <a:r>
                <a:rPr lang="en-US" altLang="en-US" sz="1600" b="1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Repeatable testing tasks 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that verify the compliance needed to make code shippable</a:t>
              </a:r>
              <a:endPara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97145" y="1546646"/>
            <a:ext cx="3040634" cy="2492787"/>
            <a:chOff x="2524191" y="1558521"/>
            <a:chExt cx="3040634" cy="2492787"/>
          </a:xfrm>
        </p:grpSpPr>
        <p:grpSp>
          <p:nvGrpSpPr>
            <p:cNvPr id="46" name="Group 45"/>
            <p:cNvGrpSpPr/>
            <p:nvPr/>
          </p:nvGrpSpPr>
          <p:grpSpPr>
            <a:xfrm>
              <a:off x="2524191" y="1558521"/>
              <a:ext cx="3040634" cy="2492787"/>
              <a:chOff x="628013" y="1547847"/>
              <a:chExt cx="3040634" cy="249278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28013" y="1547847"/>
                <a:ext cx="3040634" cy="2492787"/>
                <a:chOff x="584235" y="1532948"/>
                <a:chExt cx="3040634" cy="2492787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101943" y="2384143"/>
                  <a:ext cx="0" cy="1641592"/>
                </a:xfrm>
                <a:prstGeom prst="line">
                  <a:avLst/>
                </a:prstGeom>
                <a:ln w="57150">
                  <a:solidFill>
                    <a:srgbClr val="76717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xmlns="" id="{9CC918DC-D2B3-0944-8A9B-400F5667C8CA}"/>
                    </a:ext>
                  </a:extLst>
                </p:cNvPr>
                <p:cNvSpPr/>
                <p:nvPr/>
              </p:nvSpPr>
              <p:spPr>
                <a:xfrm>
                  <a:off x="584235" y="1581293"/>
                  <a:ext cx="3040634" cy="152554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88000" tIns="0" rIns="108000" bIns="216000" rtlCol="0" anchor="b"/>
                <a:lstStyle/>
                <a:p>
                  <a:pPr marL="4763" lvl="1" algn="ctr">
                    <a:spcBef>
                      <a:spcPts val="1800"/>
                    </a:spcBef>
                  </a:pPr>
                  <a:endParaRPr lang="en-US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xmlns="" id="{F025F980-C020-BF43-BCEA-854DFB0C9566}"/>
                    </a:ext>
                  </a:extLst>
                </p:cNvPr>
                <p:cNvSpPr/>
                <p:nvPr/>
              </p:nvSpPr>
              <p:spPr>
                <a:xfrm>
                  <a:off x="584235" y="1532948"/>
                  <a:ext cx="3040634" cy="33386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Ins="0" bIns="0" rtlCol="0" anchor="ctr"/>
                <a:lstStyle/>
                <a:p>
                  <a:pPr marL="4763" lvl="1">
                    <a:spcBef>
                      <a:spcPts val="1800"/>
                    </a:spcBef>
                  </a:pPr>
                  <a:r>
                    <a:rPr lang="en-US" altLang="en-US" sz="20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Automatic Deploy</a:t>
                  </a:r>
                  <a:endParaRPr lang="en-US" alt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784017" y="1891110"/>
                <a:ext cx="27234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763" lvl="1" algn="ctr">
                  <a:spcBef>
                    <a:spcPts val="1800"/>
                  </a:spcBef>
                </a:pPr>
                <a:endParaRPr lang="en-US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2668865" y="1915827"/>
              <a:ext cx="272340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763" lvl="1" algn="ctr">
                <a:spcBef>
                  <a:spcPts val="1800"/>
                </a:spcBef>
              </a:pPr>
              <a:r>
                <a:rPr lang="en-US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is packaged and shipped to production, </a:t>
              </a:r>
              <a:r>
                <a:rPr lang="en-US" altLang="en-US" sz="1600" b="1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 if the previous steps finish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8013" y="1547847"/>
            <a:ext cx="3040634" cy="2492787"/>
            <a:chOff x="628013" y="1547847"/>
            <a:chExt cx="3040634" cy="2492787"/>
          </a:xfrm>
        </p:grpSpPr>
        <p:grpSp>
          <p:nvGrpSpPr>
            <p:cNvPr id="7" name="Group 6"/>
            <p:cNvGrpSpPr/>
            <p:nvPr/>
          </p:nvGrpSpPr>
          <p:grpSpPr>
            <a:xfrm>
              <a:off x="628013" y="1547847"/>
              <a:ext cx="3040634" cy="2492787"/>
              <a:chOff x="584235" y="1532948"/>
              <a:chExt cx="3040634" cy="249278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101943" y="2384143"/>
                <a:ext cx="0" cy="1641592"/>
              </a:xfrm>
              <a:prstGeom prst="line">
                <a:avLst/>
              </a:prstGeom>
              <a:ln w="57150">
                <a:solidFill>
                  <a:srgbClr val="7671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9CC918DC-D2B3-0944-8A9B-400F5667C8CA}"/>
                  </a:ext>
                </a:extLst>
              </p:cNvPr>
              <p:cNvSpPr/>
              <p:nvPr/>
            </p:nvSpPr>
            <p:spPr>
              <a:xfrm>
                <a:off x="584235" y="1581293"/>
                <a:ext cx="3040634" cy="152554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108000" bIns="216000" rtlCol="0" anchor="b"/>
              <a:lstStyle/>
              <a:p>
                <a:pPr marL="4763" lvl="1" algn="ctr">
                  <a:spcBef>
                    <a:spcPts val="1800"/>
                  </a:spcBef>
                </a:pPr>
                <a:endParaRPr lang="en-US" alt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F025F980-C020-BF43-BCEA-854DFB0C9566}"/>
                  </a:ext>
                </a:extLst>
              </p:cNvPr>
              <p:cNvSpPr/>
              <p:nvPr/>
            </p:nvSpPr>
            <p:spPr>
              <a:xfrm>
                <a:off x="584235" y="1532948"/>
                <a:ext cx="3040634" cy="33386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Ins="0" bIns="0" rtlCol="0" anchor="ctr"/>
              <a:lstStyle/>
              <a:p>
                <a:pPr marL="4763" lvl="1">
                  <a:spcBef>
                    <a:spcPts val="1800"/>
                  </a:spcBef>
                </a:pPr>
                <a:r>
                  <a:rPr lang="en-US" alt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Automatic Builds</a:t>
                </a:r>
                <a:endParaRPr lang="en-US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784017" y="1891110"/>
              <a:ext cx="272340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763" lvl="1" algn="ctr">
                <a:spcBef>
                  <a:spcPts val="1800"/>
                </a:spcBef>
              </a:pPr>
              <a:r>
                <a:rPr lang="en-US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creates 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altLang="en-US" sz="1600" b="1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temporary environment 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US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longer need expensive testing servers</a:t>
              </a:r>
              <a:endPara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19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20"/>
            <a:ext cx="7152640" cy="13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81" y="2707157"/>
            <a:ext cx="182878" cy="174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2" y="2707157"/>
            <a:ext cx="182878" cy="174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6" y="296355"/>
            <a:ext cx="10296892" cy="58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20"/>
            <a:ext cx="7152640" cy="13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81" y="2707157"/>
            <a:ext cx="182878" cy="174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2" y="2707157"/>
            <a:ext cx="182878" cy="174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4" y="265852"/>
            <a:ext cx="4913479" cy="2775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1" y="3205124"/>
            <a:ext cx="4915028" cy="2776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52" y="265852"/>
            <a:ext cx="4909668" cy="2773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52" y="3205124"/>
            <a:ext cx="4890079" cy="27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20"/>
            <a:ext cx="7152640" cy="13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81" y="2707157"/>
            <a:ext cx="182878" cy="174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2" y="2707157"/>
            <a:ext cx="182878" cy="174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4" y="265852"/>
            <a:ext cx="4913479" cy="2775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1" y="3205124"/>
            <a:ext cx="4915028" cy="2776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52" y="265852"/>
            <a:ext cx="4909668" cy="2773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52" y="3205124"/>
            <a:ext cx="4890079" cy="276205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4025258" y="871228"/>
            <a:ext cx="7623960" cy="4867836"/>
            <a:chOff x="3895106" y="811852"/>
            <a:chExt cx="7623960" cy="486783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5F884E5-D172-B440-B4B3-C42A18AD8EAA}"/>
                </a:ext>
              </a:extLst>
            </p:cNvPr>
            <p:cNvGrpSpPr/>
            <p:nvPr/>
          </p:nvGrpSpPr>
          <p:grpSpPr>
            <a:xfrm>
              <a:off x="6146768" y="811852"/>
              <a:ext cx="5372298" cy="4867836"/>
              <a:chOff x="770090" y="4615924"/>
              <a:chExt cx="5401055" cy="22751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9CC918DC-D2B3-0944-8A9B-400F5667C8CA}"/>
                  </a:ext>
                </a:extLst>
              </p:cNvPr>
              <p:cNvSpPr/>
              <p:nvPr/>
            </p:nvSpPr>
            <p:spPr>
              <a:xfrm>
                <a:off x="770090" y="4638125"/>
                <a:ext cx="5401054" cy="22529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108000" bIns="216000" rtlCol="0" anchor="b"/>
              <a:lstStyle/>
              <a:p>
                <a:pPr marL="4763" lvl="1">
                  <a:spcBef>
                    <a:spcPts val="1800"/>
                  </a:spcBef>
                </a:pPr>
                <a:endParaRPr lang="en-US" altLang="en-US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F025F980-C020-BF43-BCEA-854DFB0C9566}"/>
                  </a:ext>
                </a:extLst>
              </p:cNvPr>
              <p:cNvSpPr/>
              <p:nvPr/>
            </p:nvSpPr>
            <p:spPr>
              <a:xfrm>
                <a:off x="770090" y="4615924"/>
                <a:ext cx="5401055" cy="2757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Ins="0" bIns="0" rtlCol="0" anchor="ctr"/>
              <a:lstStyle/>
              <a:p>
                <a:pPr marL="4763" lvl="1">
                  <a:spcBef>
                    <a:spcPts val="1800"/>
                  </a:spcBef>
                </a:pPr>
                <a:r>
                  <a:rPr lang="en-US" alt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Accessibility Automation</a:t>
                </a:r>
                <a:endPara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152640" y="1491183"/>
              <a:ext cx="41990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Accessibility automation tasks have detected an issue with colour contrast for colour-blind users, and a button label is missing for screen readers.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008" y="1491183"/>
              <a:ext cx="1032623" cy="103262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531047" y="3128413"/>
              <a:ext cx="4644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Instant learning </a:t>
              </a:r>
              <a:r>
                <a:rPr lang="en-US" alt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opportunities for developers 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34651" y="4607350"/>
              <a:ext cx="4996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Significant </a:t>
              </a:r>
              <a:r>
                <a:rPr lang="en-US" altLang="en-US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 and time savings </a:t>
              </a:r>
              <a:r>
                <a:rPr lang="en-US" alt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 if we can currently only automate 20% of tests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0506" y="3740003"/>
              <a:ext cx="4644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Enforces </a:t>
              </a:r>
              <a:r>
                <a:rPr lang="en-US" altLang="en-US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accessibility testing throughout </a:t>
              </a:r>
              <a:r>
                <a:rPr lang="en-US" alt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project, not just the end.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 flipV="1">
              <a:off x="3895106" y="976836"/>
              <a:ext cx="2268146" cy="560199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049007" y="918730"/>
            <a:ext cx="7623960" cy="3771746"/>
            <a:chOff x="3895106" y="811851"/>
            <a:chExt cx="7623960" cy="377174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F5F884E5-D172-B440-B4B3-C42A18AD8EAA}"/>
                </a:ext>
              </a:extLst>
            </p:cNvPr>
            <p:cNvGrpSpPr/>
            <p:nvPr/>
          </p:nvGrpSpPr>
          <p:grpSpPr>
            <a:xfrm>
              <a:off x="6146768" y="811851"/>
              <a:ext cx="5372298" cy="3771746"/>
              <a:chOff x="770090" y="4615924"/>
              <a:chExt cx="5401055" cy="176281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9CC918DC-D2B3-0944-8A9B-400F5667C8CA}"/>
                  </a:ext>
                </a:extLst>
              </p:cNvPr>
              <p:cNvSpPr/>
              <p:nvPr/>
            </p:nvSpPr>
            <p:spPr>
              <a:xfrm>
                <a:off x="770090" y="4638125"/>
                <a:ext cx="5401054" cy="174061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108000" bIns="216000" rtlCol="0" anchor="b"/>
              <a:lstStyle/>
              <a:p>
                <a:pPr marL="4763" lvl="1">
                  <a:spcBef>
                    <a:spcPts val="1800"/>
                  </a:spcBef>
                </a:pPr>
                <a:endParaRPr lang="en-US" altLang="en-US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F025F980-C020-BF43-BCEA-854DFB0C9566}"/>
                  </a:ext>
                </a:extLst>
              </p:cNvPr>
              <p:cNvSpPr/>
              <p:nvPr/>
            </p:nvSpPr>
            <p:spPr>
              <a:xfrm>
                <a:off x="770090" y="4615924"/>
                <a:ext cx="5401055" cy="2757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Ins="0" bIns="0" rtlCol="0" anchor="ctr"/>
              <a:lstStyle/>
              <a:p>
                <a:pPr marL="4763" lvl="1">
                  <a:spcBef>
                    <a:spcPts val="1800"/>
                  </a:spcBef>
                </a:pPr>
                <a:r>
                  <a:rPr lang="en-US" alt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Accessibility Current State</a:t>
                </a:r>
                <a:endPara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286140" y="1587223"/>
              <a:ext cx="50655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team codes keeping accessibility rules in mind</a:t>
              </a:r>
            </a:p>
            <a:p>
              <a:pPr algn="ctr"/>
              <a:endPara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 the end of a project, team submits their application to be assessed for accessibility compliance right before going live</a:t>
              </a:r>
            </a:p>
            <a:p>
              <a:pPr algn="ctr"/>
              <a:endPara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Lengthy back and fourth between the two teams, often not completed due to time constraints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 flipV="1">
              <a:off x="3895106" y="976836"/>
              <a:ext cx="2268146" cy="560199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8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20"/>
            <a:ext cx="7152640" cy="13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81" y="2707157"/>
            <a:ext cx="182878" cy="174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2" y="2707157"/>
            <a:ext cx="182878" cy="174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4" y="265852"/>
            <a:ext cx="4913479" cy="2775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1" y="3205124"/>
            <a:ext cx="4915028" cy="2776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52" y="265852"/>
            <a:ext cx="4909668" cy="2773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52" y="3205124"/>
            <a:ext cx="4890079" cy="276205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05055" y="962288"/>
            <a:ext cx="7595797" cy="4911394"/>
            <a:chOff x="6146768" y="811852"/>
            <a:chExt cx="7595797" cy="491139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5F884E5-D172-B440-B4B3-C42A18AD8EAA}"/>
                </a:ext>
              </a:extLst>
            </p:cNvPr>
            <p:cNvGrpSpPr/>
            <p:nvPr/>
          </p:nvGrpSpPr>
          <p:grpSpPr>
            <a:xfrm>
              <a:off x="6146768" y="811852"/>
              <a:ext cx="5372298" cy="4911394"/>
              <a:chOff x="770090" y="4615924"/>
              <a:chExt cx="5401055" cy="229545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9CC918DC-D2B3-0944-8A9B-400F5667C8CA}"/>
                  </a:ext>
                </a:extLst>
              </p:cNvPr>
              <p:cNvSpPr/>
              <p:nvPr/>
            </p:nvSpPr>
            <p:spPr>
              <a:xfrm>
                <a:off x="779360" y="4658483"/>
                <a:ext cx="5391785" cy="22529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108000" bIns="216000" rtlCol="0" anchor="b"/>
              <a:lstStyle/>
              <a:p>
                <a:pPr marL="4763" lvl="1">
                  <a:spcBef>
                    <a:spcPts val="1800"/>
                  </a:spcBef>
                </a:pPr>
                <a:endParaRPr lang="en-US" altLang="en-US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F025F980-C020-BF43-BCEA-854DFB0C9566}"/>
                  </a:ext>
                </a:extLst>
              </p:cNvPr>
              <p:cNvSpPr/>
              <p:nvPr/>
            </p:nvSpPr>
            <p:spPr>
              <a:xfrm>
                <a:off x="770090" y="4615924"/>
                <a:ext cx="5401055" cy="2757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Ins="0" bIns="0" rtlCol="0" anchor="ctr"/>
              <a:lstStyle/>
              <a:p>
                <a:pPr marL="4763" lvl="1">
                  <a:spcBef>
                    <a:spcPts val="1800"/>
                  </a:spcBef>
                </a:pPr>
                <a:r>
                  <a:rPr lang="en-US" alt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Security Automation</a:t>
                </a:r>
                <a:endPara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112807" y="1536492"/>
              <a:ext cx="41990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Automation detects, using real time data, that one library has been identified as vulnerable.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008" y="1491183"/>
              <a:ext cx="1032623" cy="103262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302139" y="3505444"/>
              <a:ext cx="503353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Team can be notified of the incident in real time 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connect with Development Teams to help triage and fix the issue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CA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Allows security to </a:t>
              </a:r>
              <a:r>
                <a:rPr lang="en-CA" dirty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 continually monitored in real time</a:t>
              </a:r>
              <a:r>
                <a:rPr lang="en-CA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instead of only at intervals</a:t>
              </a:r>
            </a:p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34651" y="4761148"/>
              <a:ext cx="4996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473" y="2833269"/>
              <a:ext cx="5346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Teams get </a:t>
              </a:r>
              <a:r>
                <a:rPr lang="en-US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instant security feedback</a:t>
              </a:r>
              <a:endParaRPr lang="en-CA" dirty="0">
                <a:solidFill>
                  <a:srgbClr val="FFE699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11311892" y="1056281"/>
              <a:ext cx="2430673" cy="1341220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05055" y="945877"/>
            <a:ext cx="7648784" cy="4232903"/>
            <a:chOff x="6146768" y="811851"/>
            <a:chExt cx="7648784" cy="423290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F5F884E5-D172-B440-B4B3-C42A18AD8EAA}"/>
                </a:ext>
              </a:extLst>
            </p:cNvPr>
            <p:cNvGrpSpPr/>
            <p:nvPr/>
          </p:nvGrpSpPr>
          <p:grpSpPr>
            <a:xfrm>
              <a:off x="6146768" y="811851"/>
              <a:ext cx="5372298" cy="4232903"/>
              <a:chOff x="770090" y="4615924"/>
              <a:chExt cx="5401055" cy="197835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9CC918DC-D2B3-0944-8A9B-400F5667C8CA}"/>
                  </a:ext>
                </a:extLst>
              </p:cNvPr>
              <p:cNvSpPr/>
              <p:nvPr/>
            </p:nvSpPr>
            <p:spPr>
              <a:xfrm>
                <a:off x="786662" y="4638125"/>
                <a:ext cx="5384482" cy="195614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108000" bIns="216000" rtlCol="0" anchor="b"/>
              <a:lstStyle/>
              <a:p>
                <a:pPr marL="4763" lvl="1">
                  <a:spcBef>
                    <a:spcPts val="1800"/>
                  </a:spcBef>
                </a:pPr>
                <a:endParaRPr lang="en-US" altLang="en-US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F025F980-C020-BF43-BCEA-854DFB0C9566}"/>
                  </a:ext>
                </a:extLst>
              </p:cNvPr>
              <p:cNvSpPr/>
              <p:nvPr/>
            </p:nvSpPr>
            <p:spPr>
              <a:xfrm>
                <a:off x="770090" y="4615924"/>
                <a:ext cx="5401055" cy="2757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Ins="0" bIns="0" rtlCol="0" anchor="ctr"/>
              <a:lstStyle/>
              <a:p>
                <a:pPr marL="4763" lvl="1">
                  <a:spcBef>
                    <a:spcPts val="1800"/>
                  </a:spcBef>
                </a:pPr>
                <a:r>
                  <a:rPr lang="en-US" alt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Security Current State</a:t>
                </a:r>
                <a:endPara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146768" y="1476601"/>
              <a:ext cx="53277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Team discovers that a </a:t>
              </a:r>
              <a:r>
                <a:rPr lang="en-CA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vulnerability has been detected </a:t>
              </a:r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a library that we use in DSB</a:t>
              </a:r>
            </a:p>
            <a:p>
              <a:pPr algn="ctr"/>
              <a:endPara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CA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manual </a:t>
              </a:r>
              <a:r>
                <a:rPr lang="en-CA" dirty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 is distributed</a:t>
              </a:r>
              <a:r>
                <a:rPr lang="en-CA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a large distribution </a:t>
              </a:r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</a:p>
            <a:p>
              <a:pPr algn="ctr"/>
              <a:endPara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CA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Teams try to fix the problem in production, but </a:t>
              </a:r>
              <a:r>
                <a:rPr lang="en-CA" dirty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 if impacted teams receive the notice and </a:t>
              </a:r>
              <a:r>
                <a:rPr lang="en-CA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  <a:p>
              <a:pPr algn="ctr"/>
              <a:endParaRPr lang="en-CA" dirty="0" smtClean="0">
                <a:solidFill>
                  <a:srgbClr val="FFE6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CA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Team has </a:t>
              </a:r>
              <a:r>
                <a:rPr lang="en-CA" dirty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mechanism to be 100% confident</a:t>
              </a:r>
              <a:r>
                <a:rPr lang="en-CA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and the process is a problem for everyone involved</a:t>
              </a:r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11417708" y="938484"/>
              <a:ext cx="2377844" cy="1327802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834705" y="6146651"/>
            <a:ext cx="50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8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20"/>
            <a:ext cx="7152640" cy="13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81" y="2707157"/>
            <a:ext cx="182878" cy="174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2" y="2707157"/>
            <a:ext cx="182878" cy="174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4" y="265852"/>
            <a:ext cx="4913479" cy="2775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1" y="3205124"/>
            <a:ext cx="4915028" cy="2776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52" y="265852"/>
            <a:ext cx="4909668" cy="2773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52" y="3205124"/>
            <a:ext cx="4890079" cy="276205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788229" y="871228"/>
            <a:ext cx="7860989" cy="4911394"/>
            <a:chOff x="3658077" y="811852"/>
            <a:chExt cx="7860989" cy="491139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5F884E5-D172-B440-B4B3-C42A18AD8EAA}"/>
                </a:ext>
              </a:extLst>
            </p:cNvPr>
            <p:cNvGrpSpPr/>
            <p:nvPr/>
          </p:nvGrpSpPr>
          <p:grpSpPr>
            <a:xfrm>
              <a:off x="6146768" y="811852"/>
              <a:ext cx="5372298" cy="4911394"/>
              <a:chOff x="770090" y="4615924"/>
              <a:chExt cx="5401055" cy="229545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9CC918DC-D2B3-0944-8A9B-400F5667C8CA}"/>
                  </a:ext>
                </a:extLst>
              </p:cNvPr>
              <p:cNvSpPr/>
              <p:nvPr/>
            </p:nvSpPr>
            <p:spPr>
              <a:xfrm>
                <a:off x="786663" y="4658483"/>
                <a:ext cx="5384482" cy="22529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108000" bIns="216000" rtlCol="0" anchor="b"/>
              <a:lstStyle/>
              <a:p>
                <a:pPr marL="4763" lvl="1">
                  <a:spcBef>
                    <a:spcPts val="1800"/>
                  </a:spcBef>
                </a:pPr>
                <a:endParaRPr lang="en-US" altLang="en-US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F025F980-C020-BF43-BCEA-854DFB0C9566}"/>
                  </a:ext>
                </a:extLst>
              </p:cNvPr>
              <p:cNvSpPr/>
              <p:nvPr/>
            </p:nvSpPr>
            <p:spPr>
              <a:xfrm>
                <a:off x="770090" y="4615924"/>
                <a:ext cx="5401055" cy="2757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Ins="0" bIns="0" rtlCol="0" anchor="ctr"/>
              <a:lstStyle/>
              <a:p>
                <a:pPr marL="4763" lvl="1">
                  <a:spcBef>
                    <a:spcPts val="1800"/>
                  </a:spcBef>
                </a:pPr>
                <a:r>
                  <a:rPr lang="en-US" altLang="en-US" sz="24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Behaviour</a:t>
                </a:r>
                <a:r>
                  <a:rPr lang="en-US" alt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Automation</a:t>
                </a:r>
                <a:endPara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127443" y="1452006"/>
              <a:ext cx="41990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Automated behaviour tests detect that the Search is no longer returning the right results, because the Developer accidentally deleted a line of code.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008" y="1491183"/>
              <a:ext cx="1032623" cy="103262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225628" y="3779113"/>
              <a:ext cx="5033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Running </a:t>
              </a:r>
              <a:r>
                <a:rPr lang="en-US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 regression 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reduced from </a:t>
              </a:r>
              <a:r>
                <a:rPr lang="en-US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weeks to hours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with no manual intervention.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34651" y="4761148"/>
              <a:ext cx="4996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can enable </a:t>
              </a:r>
              <a:r>
                <a:rPr lang="en-CA" dirty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CA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lient </a:t>
              </a:r>
              <a:r>
                <a:rPr lang="en-CA" dirty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equirement documents </a:t>
              </a:r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be used as automated tests</a:t>
              </a:r>
              <a:endPara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82359" y="2994511"/>
              <a:ext cx="4644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 breaking code </a:t>
              </a:r>
              <a:r>
                <a:rPr lang="en-US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doesn’t make it to production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3658077" y="1537036"/>
              <a:ext cx="2505175" cy="2202967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788229" y="871228"/>
            <a:ext cx="7860989" cy="3771746"/>
            <a:chOff x="3658077" y="811851"/>
            <a:chExt cx="7860989" cy="377174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F5F884E5-D172-B440-B4B3-C42A18AD8EAA}"/>
                </a:ext>
              </a:extLst>
            </p:cNvPr>
            <p:cNvGrpSpPr/>
            <p:nvPr/>
          </p:nvGrpSpPr>
          <p:grpSpPr>
            <a:xfrm>
              <a:off x="6146768" y="811851"/>
              <a:ext cx="5372298" cy="3771746"/>
              <a:chOff x="770090" y="4615924"/>
              <a:chExt cx="5401055" cy="176281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9CC918DC-D2B3-0944-8A9B-400F5667C8CA}"/>
                  </a:ext>
                </a:extLst>
              </p:cNvPr>
              <p:cNvSpPr/>
              <p:nvPr/>
            </p:nvSpPr>
            <p:spPr>
              <a:xfrm>
                <a:off x="770090" y="4638125"/>
                <a:ext cx="5401054" cy="174061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108000" bIns="216000" rtlCol="0" anchor="b"/>
              <a:lstStyle/>
              <a:p>
                <a:pPr marL="4763" lvl="1">
                  <a:spcBef>
                    <a:spcPts val="1800"/>
                  </a:spcBef>
                </a:pPr>
                <a:endParaRPr lang="en-US" altLang="en-US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id="{F025F980-C020-BF43-BCEA-854DFB0C9566}"/>
                  </a:ext>
                </a:extLst>
              </p:cNvPr>
              <p:cNvSpPr/>
              <p:nvPr/>
            </p:nvSpPr>
            <p:spPr>
              <a:xfrm>
                <a:off x="770090" y="4615924"/>
                <a:ext cx="5401055" cy="2757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Ins="0" bIns="0" rtlCol="0" anchor="ctr"/>
              <a:lstStyle/>
              <a:p>
                <a:pPr marL="4763" lvl="1">
                  <a:spcBef>
                    <a:spcPts val="1800"/>
                  </a:spcBef>
                </a:pPr>
                <a:r>
                  <a:rPr lang="en-US" altLang="en-US" sz="24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Behaviour</a:t>
                </a:r>
                <a:r>
                  <a:rPr lang="en-US" alt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Testing Current State</a:t>
                </a:r>
                <a:endPara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300125" y="1508691"/>
              <a:ext cx="50655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team makes changes to one area of an application, but it breaks something else</a:t>
              </a:r>
            </a:p>
            <a:p>
              <a:pPr algn="ctr"/>
              <a:endPara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Testers execute manual test plans of the impacted pages, but </a:t>
              </a:r>
              <a:r>
                <a:rPr lang="en-CA" dirty="0" smtClean="0">
                  <a:solidFill>
                    <a:srgbClr val="FFE6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 regression testing can take weeks</a:t>
              </a:r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endParaRPr lang="en-C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breaking </a:t>
              </a:r>
              <a:r>
                <a:rPr lang="en-CA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CA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ugs not caught by manual tests are left undetected, and are sent to production.</a:t>
              </a:r>
              <a:endPara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3658077" y="1537036"/>
              <a:ext cx="2505175" cy="2179216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20"/>
            <a:ext cx="7152640" cy="13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13" y="308759"/>
            <a:ext cx="10058400" cy="5681272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27" y="860756"/>
            <a:ext cx="3245429" cy="3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20"/>
            <a:ext cx="7152640" cy="13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62" y="416077"/>
            <a:ext cx="8283714" cy="54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B9621-74BD-6B45-9CC8-45A421FA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8ED6C9-9EA5-214C-8A8B-19A14C69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1682151"/>
            <a:ext cx="11858333" cy="4540097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By automating compliance</a:t>
            </a:r>
            <a:r>
              <a:rPr lang="en-US" dirty="0"/>
              <a:t>,</a:t>
            </a:r>
            <a:r>
              <a:rPr lang="en-US" dirty="0" smtClean="0"/>
              <a:t> we free up their time to allow them to do more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Testers can </a:t>
            </a:r>
            <a:r>
              <a:rPr lang="en-US" dirty="0"/>
              <a:t>specialize in test automation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Security can </a:t>
            </a:r>
            <a:r>
              <a:rPr lang="en-US" dirty="0"/>
              <a:t>specialize  in security automation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Developers and Business Analysts can write </a:t>
            </a:r>
            <a:r>
              <a:rPr lang="en-US" dirty="0" err="1" smtClean="0"/>
              <a:t>Behaviour</a:t>
            </a:r>
            <a:r>
              <a:rPr lang="en-US" dirty="0" smtClean="0"/>
              <a:t> and Unit Tests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There are a vast amount of free, open source compliance libraries and tools at our disposal</a:t>
            </a:r>
          </a:p>
          <a:p>
            <a:pPr>
              <a:spcAft>
                <a:spcPts val="1200"/>
              </a:spcAft>
            </a:pPr>
            <a:r>
              <a:rPr lang="en-US" dirty="0"/>
              <a:t>CI/CD pipelines are standard industry practice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A60A621A-1DDC-8B42-83FC-06C059AC6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Purpose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xmlns="" id="{47711495-D1B8-8F4C-93FB-CCBE3A264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797" y="1699404"/>
            <a:ext cx="8885939" cy="4522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Show how </a:t>
            </a:r>
            <a:r>
              <a:rPr lang="en-US" altLang="en-US" sz="3200" dirty="0" smtClean="0"/>
              <a:t>development </a:t>
            </a:r>
            <a:r>
              <a:rPr lang="en-US" altLang="en-US" sz="3200" dirty="0"/>
              <a:t>teams can deliver software </a:t>
            </a:r>
            <a:r>
              <a:rPr lang="en-US" altLang="en-US" sz="3200" dirty="0" smtClean="0"/>
              <a:t>faster to clients, </a:t>
            </a:r>
            <a:r>
              <a:rPr lang="en-US" altLang="en-US" sz="3200" dirty="0"/>
              <a:t>but also achieve greater: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A634E5-9B13-F34F-B561-110DAEB006AC}"/>
              </a:ext>
            </a:extLst>
          </p:cNvPr>
          <p:cNvSpPr/>
          <p:nvPr/>
        </p:nvSpPr>
        <p:spPr>
          <a:xfrm>
            <a:off x="263726" y="2768169"/>
            <a:ext cx="2281585" cy="8117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39365D9-9E7D-2446-9E8E-4FD1054F518B}"/>
              </a:ext>
            </a:extLst>
          </p:cNvPr>
          <p:cNvSpPr/>
          <p:nvPr/>
        </p:nvSpPr>
        <p:spPr>
          <a:xfrm>
            <a:off x="2998038" y="2768169"/>
            <a:ext cx="2281585" cy="8117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AD5DE9-E890-1F48-AE64-2D5C4921E794}"/>
              </a:ext>
            </a:extLst>
          </p:cNvPr>
          <p:cNvSpPr/>
          <p:nvPr/>
        </p:nvSpPr>
        <p:spPr>
          <a:xfrm>
            <a:off x="5732349" y="2768169"/>
            <a:ext cx="2281585" cy="811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5F884E5-D172-B440-B4B3-C42A18AD8EAA}"/>
              </a:ext>
            </a:extLst>
          </p:cNvPr>
          <p:cNvGrpSpPr/>
          <p:nvPr/>
        </p:nvGrpSpPr>
        <p:grpSpPr>
          <a:xfrm>
            <a:off x="263728" y="3885940"/>
            <a:ext cx="8707745" cy="2092164"/>
            <a:chOff x="770090" y="4615924"/>
            <a:chExt cx="5401055" cy="15505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CC918DC-D2B3-0944-8A9B-400F5667C8CA}"/>
                </a:ext>
              </a:extLst>
            </p:cNvPr>
            <p:cNvSpPr/>
            <p:nvPr/>
          </p:nvSpPr>
          <p:spPr>
            <a:xfrm>
              <a:off x="770090" y="4615924"/>
              <a:ext cx="5401055" cy="15505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108000" bIns="216000" rtlCol="0" anchor="b"/>
            <a:lstStyle/>
            <a:p>
              <a:pPr marL="4763" lvl="1">
                <a:spcBef>
                  <a:spcPts val="1800"/>
                </a:spcBef>
              </a:pPr>
              <a:r>
                <a: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If teams can work on projects quicker without sacrificing compliance, then we can deliver </a:t>
              </a:r>
              <a:r>
                <a:rPr lang="en-US" altLang="en-US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initiatives</a:t>
              </a:r>
              <a:r>
                <a: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the Investment </a:t>
              </a:r>
              <a:r>
                <a:rPr lang="en-US" alt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Plan </a:t>
              </a:r>
              <a:r>
                <a:rPr lang="en-US" altLang="en-US" sz="24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</a:t>
              </a:r>
              <a:r>
                <a:rPr lang="en-US" alt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4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hiring more staff. </a:t>
              </a:r>
              <a:endParaRPr lang="en-US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025F980-C020-BF43-BCEA-854DFB0C9566}"/>
                </a:ext>
              </a:extLst>
            </p:cNvPr>
            <p:cNvSpPr/>
            <p:nvPr/>
          </p:nvSpPr>
          <p:spPr>
            <a:xfrm>
              <a:off x="770090" y="4615924"/>
              <a:ext cx="5401055" cy="43204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tIns="0" rIns="0" bIns="0" rtlCol="0" anchor="ctr"/>
            <a:lstStyle/>
            <a:p>
              <a:pPr marL="4763" lvl="1">
                <a:spcBef>
                  <a:spcPts val="1800"/>
                </a:spcBef>
              </a:pPr>
              <a:r>
                <a: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Why go faster?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77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B9621-74BD-6B45-9CC8-45A421FA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get there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8ED6C9-9EA5-214C-8A8B-19A14C69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1561381"/>
            <a:ext cx="11858333" cy="466086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Encourage the use of modern tooling that makes building CI/CD Pipelines much easier:</a:t>
            </a:r>
          </a:p>
          <a:p>
            <a:pPr lvl="1"/>
            <a:r>
              <a:rPr lang="en-US" sz="2800" dirty="0" err="1" smtClean="0"/>
              <a:t>GitLab</a:t>
            </a:r>
            <a:r>
              <a:rPr lang="en-US" sz="2800" dirty="0" smtClean="0"/>
              <a:t>, GitLab.com, Bamboo, </a:t>
            </a:r>
            <a:r>
              <a:rPr lang="en-US" sz="2800" dirty="0" err="1" smtClean="0"/>
              <a:t>BitBucket</a:t>
            </a:r>
            <a:r>
              <a:rPr lang="en-US" sz="2800" dirty="0" smtClean="0"/>
              <a:t> Pipelines</a:t>
            </a:r>
          </a:p>
          <a:p>
            <a:pPr lvl="1"/>
            <a:r>
              <a:rPr lang="en-US" sz="2800" dirty="0" smtClean="0"/>
              <a:t>Containers (Docker)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Advocate Cloud adoption </a:t>
            </a:r>
            <a:r>
              <a:rPr lang="en-US" sz="3200" dirty="0"/>
              <a:t>where possible, </a:t>
            </a:r>
            <a:r>
              <a:rPr lang="en-US" sz="3200" dirty="0" smtClean="0"/>
              <a:t>but when not possible form partnership </a:t>
            </a:r>
            <a:r>
              <a:rPr lang="en-US" sz="3200" dirty="0"/>
              <a:t>with SSC to support the use of </a:t>
            </a:r>
            <a:r>
              <a:rPr lang="en-US" sz="3200" dirty="0" smtClean="0"/>
              <a:t>these technology in </a:t>
            </a:r>
            <a:r>
              <a:rPr lang="en-US" sz="3200" dirty="0"/>
              <a:t>end-state </a:t>
            </a:r>
            <a:r>
              <a:rPr lang="en-US" sz="3200" dirty="0" smtClean="0"/>
              <a:t>servers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Invest in our developers in order to increase the maturity of our development practices</a:t>
            </a:r>
          </a:p>
          <a:p>
            <a:endParaRPr lang="en-US" sz="3200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34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F90-E1ED-44F0-8B62-5843DBE0ADB5}" type="slidenum">
              <a:rPr lang="en-CA" smtClean="0"/>
              <a:t>21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" t="7088" r="12165" b="7023"/>
          <a:stretch/>
        </p:blipFill>
        <p:spPr>
          <a:xfrm>
            <a:off x="3956119" y="1489905"/>
            <a:ext cx="3631720" cy="4740642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4" y="1846052"/>
            <a:ext cx="2518723" cy="385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82" y="1489905"/>
            <a:ext cx="2963486" cy="4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DFE21-5646-9C41-8B8E-5B27C9CF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Faster, safer, better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22938D9-6E1F-E54A-A9EA-9A0B4AC52F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4" y="1694071"/>
            <a:ext cx="6219319" cy="46603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F9BBDBF-EFD0-9D42-8B0A-B600717A389F}"/>
              </a:ext>
            </a:extLst>
          </p:cNvPr>
          <p:cNvSpPr txBox="1"/>
          <p:nvPr/>
        </p:nvSpPr>
        <p:spPr>
          <a:xfrm>
            <a:off x="1806550" y="1539293"/>
            <a:ext cx="71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Impact" panose="020B0806030902050204" pitchFamily="34" charset="0"/>
              </a:rPr>
              <a:t>TOYOTA</a:t>
            </a:r>
          </a:p>
          <a:p>
            <a:pPr algn="ctr"/>
            <a:r>
              <a:rPr lang="en-US" sz="1400" dirty="0">
                <a:latin typeface="Impact" panose="020B0806030902050204" pitchFamily="34" charset="0"/>
              </a:rPr>
              <a:t>1978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C67AD7A-87F9-0D47-B8AF-80645C93376A}"/>
              </a:ext>
            </a:extLst>
          </p:cNvPr>
          <p:cNvGrpSpPr/>
          <p:nvPr/>
        </p:nvGrpSpPr>
        <p:grpSpPr>
          <a:xfrm>
            <a:off x="1372507" y="2062513"/>
            <a:ext cx="1584176" cy="1584176"/>
            <a:chOff x="827584" y="1772816"/>
            <a:chExt cx="1584176" cy="15841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4014C4DE-15CB-6B46-B208-377E987B629A}"/>
                </a:ext>
              </a:extLst>
            </p:cNvPr>
            <p:cNvSpPr/>
            <p:nvPr/>
          </p:nvSpPr>
          <p:spPr>
            <a:xfrm>
              <a:off x="827584" y="1772816"/>
              <a:ext cx="1584176" cy="1584176"/>
            </a:xfrm>
            <a:prstGeom prst="ellipse">
              <a:avLst/>
            </a:prstGeom>
            <a:solidFill>
              <a:srgbClr val="D82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5FD3016-1D4B-9648-85D9-C982074847A6}"/>
                </a:ext>
              </a:extLst>
            </p:cNvPr>
            <p:cNvSpPr txBox="1"/>
            <p:nvPr/>
          </p:nvSpPr>
          <p:spPr>
            <a:xfrm>
              <a:off x="1130596" y="1916832"/>
              <a:ext cx="9781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43</a:t>
              </a:r>
              <a:endParaRPr lang="en-US" sz="4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B18A5C2-3A5E-1B4E-B674-744E652C1494}"/>
                </a:ext>
              </a:extLst>
            </p:cNvPr>
            <p:cNvSpPr txBox="1"/>
            <p:nvPr/>
          </p:nvSpPr>
          <p:spPr>
            <a:xfrm>
              <a:off x="891115" y="2854097"/>
              <a:ext cx="14571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Impact" panose="020B0806030902050204" pitchFamily="34" charset="0"/>
                </a:rPr>
                <a:t>cars produced per employee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2F5354-A5B4-1B46-A1C3-8B81C9ABC60C}"/>
              </a:ext>
            </a:extLst>
          </p:cNvPr>
          <p:cNvSpPr txBox="1"/>
          <p:nvPr/>
        </p:nvSpPr>
        <p:spPr>
          <a:xfrm>
            <a:off x="8405129" y="3822641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Impact" panose="020B0806030902050204" pitchFamily="34" charset="0"/>
              </a:rPr>
              <a:t>GM</a:t>
            </a:r>
          </a:p>
          <a:p>
            <a:pPr algn="ctr"/>
            <a:r>
              <a:rPr lang="en-US" sz="1400" dirty="0">
                <a:latin typeface="Impact" panose="020B0806030902050204" pitchFamily="34" charset="0"/>
              </a:rPr>
              <a:t>1979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9ACA411-FC58-9C46-BF8A-5C72A276D5EE}"/>
              </a:ext>
            </a:extLst>
          </p:cNvPr>
          <p:cNvGrpSpPr/>
          <p:nvPr/>
        </p:nvGrpSpPr>
        <p:grpSpPr>
          <a:xfrm>
            <a:off x="7853450" y="4449555"/>
            <a:ext cx="1584176" cy="1584176"/>
            <a:chOff x="6156176" y="1700808"/>
            <a:chExt cx="1584176" cy="158417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0C8A1EB-E2B3-3741-9B6F-62BFD7DA8BB4}"/>
                </a:ext>
              </a:extLst>
            </p:cNvPr>
            <p:cNvSpPr/>
            <p:nvPr/>
          </p:nvSpPr>
          <p:spPr>
            <a:xfrm>
              <a:off x="6156176" y="1700808"/>
              <a:ext cx="1584176" cy="1584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734D403-60BA-7D4F-987D-5F1A5BEA8BCD}"/>
                </a:ext>
              </a:extLst>
            </p:cNvPr>
            <p:cNvSpPr txBox="1"/>
            <p:nvPr/>
          </p:nvSpPr>
          <p:spPr>
            <a:xfrm>
              <a:off x="6228184" y="1844824"/>
              <a:ext cx="14221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14.9</a:t>
              </a:r>
              <a:endParaRPr lang="en-US" sz="4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2DD974E-E1AE-7D4D-9CE0-ECEEEE1892E3}"/>
                </a:ext>
              </a:extLst>
            </p:cNvPr>
            <p:cNvSpPr txBox="1"/>
            <p:nvPr/>
          </p:nvSpPr>
          <p:spPr>
            <a:xfrm>
              <a:off x="6219707" y="2782089"/>
              <a:ext cx="14571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Impact" panose="020B0806030902050204" pitchFamily="34" charset="0"/>
                </a:rPr>
                <a:t>cars produced per employee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2430F07-E621-9740-A5ED-A44E749ED2B8}"/>
              </a:ext>
            </a:extLst>
          </p:cNvPr>
          <p:cNvSpPr/>
          <p:nvPr/>
        </p:nvSpPr>
        <p:spPr>
          <a:xfrm>
            <a:off x="6167499" y="1838938"/>
            <a:ext cx="54781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did Toyota beat the North America auto industry on 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E884C1D-DE04-4C44-9868-2B43552623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8" y="3701317"/>
            <a:ext cx="1262399" cy="12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DE6840-9717-0449-ADA5-65B4D4415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070"/>
            <a:ext cx="9144000" cy="68518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B4D16D5-3457-624C-B42E-7EE8F11932D4}"/>
              </a:ext>
            </a:extLst>
          </p:cNvPr>
          <p:cNvSpPr/>
          <p:nvPr/>
        </p:nvSpPr>
        <p:spPr>
          <a:xfrm>
            <a:off x="6096000" y="124392"/>
            <a:ext cx="4464496" cy="324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C609E2-21CA-314C-A8D4-11B70AABFCCB}"/>
              </a:ext>
            </a:extLst>
          </p:cNvPr>
          <p:cNvSpPr/>
          <p:nvPr/>
        </p:nvSpPr>
        <p:spPr>
          <a:xfrm>
            <a:off x="1631504" y="3364753"/>
            <a:ext cx="4464496" cy="3304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26428BA-E8ED-E547-A755-085DD68DC75A}"/>
              </a:ext>
            </a:extLst>
          </p:cNvPr>
          <p:cNvSpPr/>
          <p:nvPr/>
        </p:nvSpPr>
        <p:spPr>
          <a:xfrm>
            <a:off x="6096000" y="3380964"/>
            <a:ext cx="4464496" cy="3304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A06060-4090-BC43-84AD-BD1DD3E9E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A526EF3-E843-B34A-9BD7-E0DDE24844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5" t="33201" r="38975" b="36350"/>
          <a:stretch/>
        </p:blipFill>
        <p:spPr>
          <a:xfrm>
            <a:off x="5087888" y="2276872"/>
            <a:ext cx="2016224" cy="2088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DD02FA6-FBD0-FF40-AF86-94F492DD3FF0}"/>
              </a:ext>
            </a:extLst>
          </p:cNvPr>
          <p:cNvSpPr txBox="1"/>
          <p:nvPr/>
        </p:nvSpPr>
        <p:spPr>
          <a:xfrm>
            <a:off x="5707112" y="2564904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Andon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B071C0-F1C0-A44A-9E84-F33710F8F633}"/>
              </a:ext>
            </a:extLst>
          </p:cNvPr>
          <p:cNvSpPr txBox="1"/>
          <p:nvPr/>
        </p:nvSpPr>
        <p:spPr>
          <a:xfrm>
            <a:off x="5626840" y="378904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86363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5AB4E-00D9-E34F-A920-C41229D8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Andon is a fail-safe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2E63A2-ACCD-0944-B6B0-7EA6DB78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8" y="1613141"/>
            <a:ext cx="10716870" cy="46091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3200" dirty="0"/>
              <a:t>Quality is monitored </a:t>
            </a:r>
            <a:r>
              <a:rPr lang="en-US" sz="3200" dirty="0" smtClean="0"/>
              <a:t>at each step in the </a:t>
            </a:r>
            <a:r>
              <a:rPr lang="en-US" sz="3200" dirty="0"/>
              <a:t>production </a:t>
            </a:r>
            <a:r>
              <a:rPr lang="en-US" sz="3200" dirty="0" smtClean="0"/>
              <a:t>line:</a:t>
            </a:r>
            <a:endParaRPr lang="en-US" sz="32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3200" dirty="0"/>
              <a:t>Defects are prevented from progressing downstream, where the effort to fix the defect increases exponentially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3200" dirty="0"/>
              <a:t>Employees become aware of potential defects and learn how to find or prevent them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FBDD6F7-D0A5-3349-B2CB-2C985110E89E}"/>
              </a:ext>
            </a:extLst>
          </p:cNvPr>
          <p:cNvGrpSpPr/>
          <p:nvPr/>
        </p:nvGrpSpPr>
        <p:grpSpPr>
          <a:xfrm>
            <a:off x="5569122" y="4735901"/>
            <a:ext cx="5153511" cy="1310902"/>
            <a:chOff x="4932041" y="4725144"/>
            <a:chExt cx="3431962" cy="10801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5F141D5-140B-0949-8601-697C5CB18736}"/>
                </a:ext>
              </a:extLst>
            </p:cNvPr>
            <p:cNvSpPr/>
            <p:nvPr/>
          </p:nvSpPr>
          <p:spPr>
            <a:xfrm>
              <a:off x="4932041" y="4725144"/>
              <a:ext cx="3431962" cy="1080120"/>
            </a:xfrm>
            <a:prstGeom prst="rect">
              <a:avLst/>
            </a:prstGeom>
            <a:solidFill>
              <a:srgbClr val="C3D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76000" rtlCol="0" anchor="ctr"/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Of course!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(That’s why we’re here after all      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88210092-74CA-1749-AB56-006F06A9A6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00" t="21000" r="31488" b="14601"/>
            <a:stretch/>
          </p:blipFill>
          <p:spPr>
            <a:xfrm>
              <a:off x="7742738" y="5342215"/>
              <a:ext cx="190412" cy="220054"/>
            </a:xfrm>
            <a:prstGeom prst="rect">
              <a:avLst/>
            </a:prstGeom>
          </p:spPr>
        </p:pic>
      </p:grpSp>
      <p:sp>
        <p:nvSpPr>
          <p:cNvPr id="4" name="Pentagon 3">
            <a:extLst>
              <a:ext uri="{FF2B5EF4-FFF2-40B4-BE49-F238E27FC236}">
                <a16:creationId xmlns:a16="http://schemas.microsoft.com/office/drawing/2014/main" xmlns="" id="{E175ACB7-55BC-6C44-AED6-799D786ACD8B}"/>
              </a:ext>
            </a:extLst>
          </p:cNvPr>
          <p:cNvSpPr/>
          <p:nvPr/>
        </p:nvSpPr>
        <p:spPr>
          <a:xfrm>
            <a:off x="345059" y="4735901"/>
            <a:ext cx="5870171" cy="1310902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there an equivalent to the Andon System for software projects?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3DDA47-FC00-864D-8115-757DE7C67E9B}"/>
              </a:ext>
            </a:extLst>
          </p:cNvPr>
          <p:cNvSpPr/>
          <p:nvPr/>
        </p:nvSpPr>
        <p:spPr>
          <a:xfrm>
            <a:off x="0" y="4718649"/>
            <a:ext cx="345059" cy="1310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Pipelines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8D5C8F-728A-A845-B473-70159421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1699404"/>
            <a:ext cx="11858333" cy="452284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3200" i="1" dirty="0"/>
              <a:t>Continuous Integration &amp; Continuous Delivery (CI/CD) Pipelines </a:t>
            </a:r>
            <a:r>
              <a:rPr lang="en-US" sz="3200" dirty="0"/>
              <a:t>allow teams to </a:t>
            </a:r>
            <a:r>
              <a:rPr lang="en-US" sz="3200" b="1" dirty="0"/>
              <a:t>automate</a:t>
            </a:r>
            <a:r>
              <a:rPr lang="en-US" sz="3200" dirty="0"/>
              <a:t> the risky manual tasks needed to transform Source Code to a shippable product.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Each task is scripted, committed to source control, and repeated every time a change is introduced to a system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If a change doesn’t pass compliance checks, the pipeline stops and will not move the change to production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693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8D5C8F-728A-A845-B473-70159421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1777042"/>
            <a:ext cx="11858333" cy="4445206"/>
          </a:xfrm>
        </p:spPr>
        <p:txBody>
          <a:bodyPr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3200" b="1" dirty="0"/>
              <a:t>We’ll demonstrate Continuous Integration &amp; Delivery (CI/CD):</a:t>
            </a:r>
            <a:endParaRPr lang="en-US" sz="3200" dirty="0"/>
          </a:p>
          <a:p>
            <a:pPr marL="800100" indent="-452438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A developer uploading new code for a website</a:t>
            </a:r>
          </a:p>
          <a:p>
            <a:pPr marL="800100" indent="-452438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upload triggering a deployment process</a:t>
            </a:r>
          </a:p>
          <a:p>
            <a:pPr marL="800100" indent="-452438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Failed test results cancelling the deployment</a:t>
            </a:r>
          </a:p>
          <a:p>
            <a:pPr marL="800100" indent="-452438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developer reuploading fixed code</a:t>
            </a:r>
          </a:p>
          <a:p>
            <a:pPr marL="800100" indent="-452438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 code passing the tests and deploying to production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41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20"/>
            <a:ext cx="7152640" cy="13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2" y="657394"/>
            <a:ext cx="7620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7BF3F-7D72-B948-AF24-D6A9B69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20"/>
            <a:ext cx="7152640" cy="13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194840"/>
            <a:ext cx="10840720" cy="60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737390|-5389529|-10807215|-8355712|-16724839|PSPC&quot;,&quot;Id&quot;:&quot;5cc1c8d930303412ec717bea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B-Presentation-Eng.potx" id="{E2074FAA-836F-446C-852E-548313991CF7}" vid="{4B802814-632E-4B06-9CBB-0F380FD925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DSB-Presentation-Eng</Template>
  <TotalTime>2226</TotalTime>
  <Words>1235</Words>
  <Application>Microsoft Office PowerPoint</Application>
  <PresentationFormat>Widescreen</PresentationFormat>
  <Paragraphs>154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Comic Sans MS</vt:lpstr>
      <vt:lpstr>Impact</vt:lpstr>
      <vt:lpstr>Office Theme</vt:lpstr>
      <vt:lpstr>PowerPoint Presentation</vt:lpstr>
      <vt:lpstr>Purpose</vt:lpstr>
      <vt:lpstr>Faster, safer, better</vt:lpstr>
      <vt:lpstr>PowerPoint Presentation</vt:lpstr>
      <vt:lpstr>Andon is a fail-safe</vt:lpstr>
      <vt:lpstr>CI/CD Pipelines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What to take away</vt:lpstr>
      <vt:lpstr>Steps to get there</vt:lpstr>
      <vt:lpstr>Recommended Reading</vt:lpstr>
    </vt:vector>
  </TitlesOfParts>
  <Company>Government of Canada\Gouvernement du Canada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Richard</dc:creator>
  <cp:lastModifiedBy>Brittany Hurley</cp:lastModifiedBy>
  <cp:revision>250</cp:revision>
  <cp:lastPrinted>2018-11-15T15:57:47Z</cp:lastPrinted>
  <dcterms:created xsi:type="dcterms:W3CDTF">2018-11-09T18:44:44Z</dcterms:created>
  <dcterms:modified xsi:type="dcterms:W3CDTF">2019-04-25T14:48:57Z</dcterms:modified>
</cp:coreProperties>
</file>