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4"/>
  </p:sldMasterIdLst>
  <p:notesMasterIdLst>
    <p:notesMasterId r:id="rId28"/>
  </p:notesMasterIdLst>
  <p:handoutMasterIdLst>
    <p:handoutMasterId r:id="rId29"/>
  </p:handoutMasterIdLst>
  <p:sldIdLst>
    <p:sldId id="256" r:id="rId5"/>
    <p:sldId id="422" r:id="rId6"/>
    <p:sldId id="362" r:id="rId7"/>
    <p:sldId id="414" r:id="rId8"/>
    <p:sldId id="415" r:id="rId9"/>
    <p:sldId id="417" r:id="rId10"/>
    <p:sldId id="419" r:id="rId11"/>
    <p:sldId id="418" r:id="rId12"/>
    <p:sldId id="269" r:id="rId13"/>
    <p:sldId id="396" r:id="rId14"/>
    <p:sldId id="420" r:id="rId15"/>
    <p:sldId id="330" r:id="rId16"/>
    <p:sldId id="427" r:id="rId17"/>
    <p:sldId id="395" r:id="rId18"/>
    <p:sldId id="428" r:id="rId19"/>
    <p:sldId id="421" r:id="rId20"/>
    <p:sldId id="426" r:id="rId21"/>
    <p:sldId id="429" r:id="rId22"/>
    <p:sldId id="423" r:id="rId23"/>
    <p:sldId id="430" r:id="rId24"/>
    <p:sldId id="432" r:id="rId25"/>
    <p:sldId id="431" r:id="rId26"/>
    <p:sldId id="433" r:id="rId27"/>
  </p:sldIdLst>
  <p:sldSz cx="12192000" cy="6858000"/>
  <p:notesSz cx="7010400" cy="9223375"/>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00"/>
    <a:srgbClr val="5D9FFF"/>
    <a:srgbClr val="FFC1C1"/>
    <a:srgbClr val="FF9999"/>
    <a:srgbClr val="FFCC66"/>
    <a:srgbClr val="E1F4FF"/>
    <a:srgbClr val="9FBFFF"/>
    <a:srgbClr val="C0CCE8"/>
    <a:srgbClr val="C4E2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2" autoAdjust="0"/>
    <p:restoredTop sz="67459" autoAdjust="0"/>
  </p:normalViewPr>
  <p:slideViewPr>
    <p:cSldViewPr snapToGrid="0">
      <p:cViewPr varScale="1">
        <p:scale>
          <a:sx n="72" d="100"/>
          <a:sy n="72" d="100"/>
        </p:scale>
        <p:origin x="684" y="-2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2771"/>
          </a:xfrm>
          <a:prstGeom prst="rect">
            <a:avLst/>
          </a:prstGeom>
        </p:spPr>
        <p:txBody>
          <a:bodyPr vert="horz" lIns="92757" tIns="46378" rIns="92757" bIns="46378" rtlCol="0"/>
          <a:lstStyle>
            <a:lvl1pPr algn="l">
              <a:defRPr sz="1200"/>
            </a:lvl1pPr>
          </a:lstStyle>
          <a:p>
            <a:endParaRPr lang="en-CA"/>
          </a:p>
        </p:txBody>
      </p:sp>
      <p:sp>
        <p:nvSpPr>
          <p:cNvPr id="3" name="Date Placeholder 2"/>
          <p:cNvSpPr>
            <a:spLocks noGrp="1"/>
          </p:cNvSpPr>
          <p:nvPr>
            <p:ph type="dt" sz="quarter" idx="1"/>
          </p:nvPr>
        </p:nvSpPr>
        <p:spPr>
          <a:xfrm>
            <a:off x="3970938" y="0"/>
            <a:ext cx="3037840" cy="462771"/>
          </a:xfrm>
          <a:prstGeom prst="rect">
            <a:avLst/>
          </a:prstGeom>
        </p:spPr>
        <p:txBody>
          <a:bodyPr vert="horz" lIns="92757" tIns="46378" rIns="92757" bIns="46378" rtlCol="0"/>
          <a:lstStyle>
            <a:lvl1pPr algn="r">
              <a:defRPr sz="1200"/>
            </a:lvl1pPr>
          </a:lstStyle>
          <a:p>
            <a:fld id="{B7275F3D-B77F-4764-835F-932F9F179A47}" type="datetimeFigureOut">
              <a:rPr lang="en-CA" smtClean="0"/>
              <a:t>01/05/2019</a:t>
            </a:fld>
            <a:endParaRPr lang="en-CA"/>
          </a:p>
        </p:txBody>
      </p:sp>
      <p:sp>
        <p:nvSpPr>
          <p:cNvPr id="4" name="Footer Placeholder 3"/>
          <p:cNvSpPr>
            <a:spLocks noGrp="1"/>
          </p:cNvSpPr>
          <p:nvPr>
            <p:ph type="ftr" sz="quarter" idx="2"/>
          </p:nvPr>
        </p:nvSpPr>
        <p:spPr>
          <a:xfrm>
            <a:off x="0" y="8760606"/>
            <a:ext cx="3037840" cy="462770"/>
          </a:xfrm>
          <a:prstGeom prst="rect">
            <a:avLst/>
          </a:prstGeom>
        </p:spPr>
        <p:txBody>
          <a:bodyPr vert="horz" lIns="92757" tIns="46378" rIns="92757" bIns="46378"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760606"/>
            <a:ext cx="3037840" cy="462770"/>
          </a:xfrm>
          <a:prstGeom prst="rect">
            <a:avLst/>
          </a:prstGeom>
        </p:spPr>
        <p:txBody>
          <a:bodyPr vert="horz" lIns="92757" tIns="46378" rIns="92757" bIns="46378" rtlCol="0" anchor="b"/>
          <a:lstStyle>
            <a:lvl1pPr algn="r">
              <a:defRPr sz="1200"/>
            </a:lvl1pPr>
          </a:lstStyle>
          <a:p>
            <a:fld id="{C1C391C8-28EC-470E-AFFB-EFB7E33C1D2C}" type="slidenum">
              <a:rPr lang="en-CA" smtClean="0"/>
              <a:t>‹#›</a:t>
            </a:fld>
            <a:endParaRPr lang="en-CA"/>
          </a:p>
        </p:txBody>
      </p:sp>
    </p:spTree>
    <p:extLst>
      <p:ext uri="{BB962C8B-B14F-4D97-AF65-F5344CB8AC3E}">
        <p14:creationId xmlns:p14="http://schemas.microsoft.com/office/powerpoint/2010/main" val="3546061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2771"/>
          </a:xfrm>
          <a:prstGeom prst="rect">
            <a:avLst/>
          </a:prstGeom>
        </p:spPr>
        <p:txBody>
          <a:bodyPr vert="horz" lIns="92757" tIns="46378" rIns="92757" bIns="46378" rtlCol="0"/>
          <a:lstStyle>
            <a:lvl1pPr algn="l">
              <a:defRPr sz="1200"/>
            </a:lvl1pPr>
          </a:lstStyle>
          <a:p>
            <a:endParaRPr lang="en-CA"/>
          </a:p>
        </p:txBody>
      </p:sp>
      <p:sp>
        <p:nvSpPr>
          <p:cNvPr id="3" name="Date Placeholder 2"/>
          <p:cNvSpPr>
            <a:spLocks noGrp="1"/>
          </p:cNvSpPr>
          <p:nvPr>
            <p:ph type="dt" idx="1"/>
          </p:nvPr>
        </p:nvSpPr>
        <p:spPr>
          <a:xfrm>
            <a:off x="3970938" y="0"/>
            <a:ext cx="3037840" cy="462771"/>
          </a:xfrm>
          <a:prstGeom prst="rect">
            <a:avLst/>
          </a:prstGeom>
        </p:spPr>
        <p:txBody>
          <a:bodyPr vert="horz" lIns="92757" tIns="46378" rIns="92757" bIns="46378" rtlCol="0"/>
          <a:lstStyle>
            <a:lvl1pPr algn="r">
              <a:defRPr sz="1200"/>
            </a:lvl1pPr>
          </a:lstStyle>
          <a:p>
            <a:fld id="{50C7C9B4-3A5D-473B-9D07-A05D9121ECF1}" type="datetimeFigureOut">
              <a:rPr lang="en-CA" smtClean="0"/>
              <a:t>01/05/2019</a:t>
            </a:fld>
            <a:endParaRPr lang="en-CA"/>
          </a:p>
        </p:txBody>
      </p:sp>
      <p:sp>
        <p:nvSpPr>
          <p:cNvPr id="4" name="Slide Image Placeholder 3"/>
          <p:cNvSpPr>
            <a:spLocks noGrp="1" noRot="1" noChangeAspect="1"/>
          </p:cNvSpPr>
          <p:nvPr>
            <p:ph type="sldImg" idx="2"/>
          </p:nvPr>
        </p:nvSpPr>
        <p:spPr>
          <a:xfrm>
            <a:off x="738188" y="1152525"/>
            <a:ext cx="5534025" cy="3113088"/>
          </a:xfrm>
          <a:prstGeom prst="rect">
            <a:avLst/>
          </a:prstGeom>
          <a:noFill/>
          <a:ln w="12700">
            <a:solidFill>
              <a:prstClr val="black"/>
            </a:solidFill>
          </a:ln>
        </p:spPr>
        <p:txBody>
          <a:bodyPr vert="horz" lIns="92757" tIns="46378" rIns="92757" bIns="46378" rtlCol="0" anchor="ctr"/>
          <a:lstStyle/>
          <a:p>
            <a:endParaRPr lang="en-CA"/>
          </a:p>
        </p:txBody>
      </p:sp>
      <p:sp>
        <p:nvSpPr>
          <p:cNvPr id="5" name="Notes Placeholder 4"/>
          <p:cNvSpPr>
            <a:spLocks noGrp="1"/>
          </p:cNvSpPr>
          <p:nvPr>
            <p:ph type="body" sz="quarter" idx="3"/>
          </p:nvPr>
        </p:nvSpPr>
        <p:spPr>
          <a:xfrm>
            <a:off x="701040" y="4438749"/>
            <a:ext cx="5608320" cy="3631704"/>
          </a:xfrm>
          <a:prstGeom prst="rect">
            <a:avLst/>
          </a:prstGeom>
        </p:spPr>
        <p:txBody>
          <a:bodyPr vert="horz" lIns="92757" tIns="46378" rIns="92757" bIns="4637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760606"/>
            <a:ext cx="3037840" cy="462770"/>
          </a:xfrm>
          <a:prstGeom prst="rect">
            <a:avLst/>
          </a:prstGeom>
        </p:spPr>
        <p:txBody>
          <a:bodyPr vert="horz" lIns="92757" tIns="46378" rIns="92757" bIns="46378"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760606"/>
            <a:ext cx="3037840" cy="462770"/>
          </a:xfrm>
          <a:prstGeom prst="rect">
            <a:avLst/>
          </a:prstGeom>
        </p:spPr>
        <p:txBody>
          <a:bodyPr vert="horz" lIns="92757" tIns="46378" rIns="92757" bIns="46378" rtlCol="0" anchor="b"/>
          <a:lstStyle>
            <a:lvl1pPr algn="r">
              <a:defRPr sz="1200"/>
            </a:lvl1pPr>
          </a:lstStyle>
          <a:p>
            <a:fld id="{1C0BB73F-FB12-4199-8968-F63B156C1A54}" type="slidenum">
              <a:rPr lang="en-CA" smtClean="0"/>
              <a:t>‹#›</a:t>
            </a:fld>
            <a:endParaRPr lang="en-CA"/>
          </a:p>
        </p:txBody>
      </p:sp>
    </p:spTree>
    <p:extLst>
      <p:ext uri="{BB962C8B-B14F-4D97-AF65-F5344CB8AC3E}">
        <p14:creationId xmlns:p14="http://schemas.microsoft.com/office/powerpoint/2010/main" val="2486903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gcpedia.gc.ca/gcwiki/images/0/0c/Guidance_for_Secure_Application_Development.pdf" TargetMode="External"/><Relationship Id="rId7" Type="http://schemas.openxmlformats.org/officeDocument/2006/relationships/hyperlink" Target="http://www.tbs-sct.gc.ca/pol/doc-eng.aspx?id=15249"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gccollab.ca/file/view/590020/gc-cloud-reference-architecture" TargetMode="External"/><Relationship Id="rId5" Type="http://schemas.openxmlformats.org/officeDocument/2006/relationships/hyperlink" Target="http://www.gcpedia.gc.ca/gcwiki/images/4/48/Security_Controls_Mapping_to_Docker_and_Kubernetes.xlsx" TargetMode="External"/><Relationship Id="rId4" Type="http://schemas.openxmlformats.org/officeDocument/2006/relationships/hyperlink" Target="http://www.gcpedia.gc.ca/gcwiki/images/5/59/Guidance_for_Secure_Containers_and_Microservices.pdf"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C0BB73F-FB12-4199-8968-F63B156C1A54}" type="slidenum">
              <a:rPr lang="en-CA" smtClean="0"/>
              <a:t>1</a:t>
            </a:fld>
            <a:endParaRPr lang="en-CA" dirty="0"/>
          </a:p>
        </p:txBody>
      </p:sp>
    </p:spTree>
    <p:extLst>
      <p:ext uri="{BB962C8B-B14F-4D97-AF65-F5344CB8AC3E}">
        <p14:creationId xmlns:p14="http://schemas.microsoft.com/office/powerpoint/2010/main" val="449940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C0BB73F-FB12-4199-8968-F63B156C1A54}" type="slidenum">
              <a:rPr lang="en-CA" smtClean="0"/>
              <a:t>12</a:t>
            </a:fld>
            <a:endParaRPr lang="en-CA"/>
          </a:p>
        </p:txBody>
      </p:sp>
    </p:spTree>
    <p:extLst>
      <p:ext uri="{BB962C8B-B14F-4D97-AF65-F5344CB8AC3E}">
        <p14:creationId xmlns:p14="http://schemas.microsoft.com/office/powerpoint/2010/main" val="3604233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Tyranny of choice</a:t>
            </a:r>
          </a:p>
          <a:p>
            <a:endParaRPr lang="en-CA" dirty="0"/>
          </a:p>
        </p:txBody>
      </p:sp>
      <p:sp>
        <p:nvSpPr>
          <p:cNvPr id="4" name="Slide Number Placeholder 3"/>
          <p:cNvSpPr>
            <a:spLocks noGrp="1"/>
          </p:cNvSpPr>
          <p:nvPr>
            <p:ph type="sldNum" sz="quarter" idx="10"/>
          </p:nvPr>
        </p:nvSpPr>
        <p:spPr/>
        <p:txBody>
          <a:bodyPr/>
          <a:lstStyle/>
          <a:p>
            <a:fld id="{1C0BB73F-FB12-4199-8968-F63B156C1A54}" type="slidenum">
              <a:rPr lang="en-CA" smtClean="0"/>
              <a:t>14</a:t>
            </a:fld>
            <a:endParaRPr lang="en-CA"/>
          </a:p>
        </p:txBody>
      </p:sp>
    </p:spTree>
    <p:extLst>
      <p:ext uri="{BB962C8B-B14F-4D97-AF65-F5344CB8AC3E}">
        <p14:creationId xmlns:p14="http://schemas.microsoft.com/office/powerpoint/2010/main" val="1413721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1C0BB73F-FB12-4199-8968-F63B156C1A54}" type="slidenum">
              <a:rPr lang="en-CA" smtClean="0"/>
              <a:t>15</a:t>
            </a:fld>
            <a:endParaRPr lang="en-CA"/>
          </a:p>
        </p:txBody>
      </p:sp>
    </p:spTree>
    <p:extLst>
      <p:ext uri="{BB962C8B-B14F-4D97-AF65-F5344CB8AC3E}">
        <p14:creationId xmlns:p14="http://schemas.microsoft.com/office/powerpoint/2010/main" val="1580224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Notes on Ruby</a:t>
            </a:r>
          </a:p>
          <a:p>
            <a:r>
              <a:rPr lang="en-CA" dirty="0" smtClean="0"/>
              <a:t>https://github.com/RefugeRestrooms/refugerestrooms/wiki/What-is-Ruby%3F-What-are-Gems,-Gemfile,-and-Gemfile.lock%3F-Why-do-I-see-%22rb-this%22-and-%22.rb-that%22-everywhere-in-the-Refuge-Restrooms-GitHub-repo%3F</a:t>
            </a:r>
          </a:p>
          <a:p>
            <a:endParaRPr lang="en-CA" dirty="0" smtClean="0"/>
          </a:p>
          <a:p>
            <a:r>
              <a:rPr lang="en-CA" dirty="0" smtClean="0"/>
              <a:t>https://stackoverflow.com/questions/7517524/understanding-the-gemfile-lock-file</a:t>
            </a:r>
          </a:p>
          <a:p>
            <a:r>
              <a:rPr lang="en-CA" dirty="0" smtClean="0"/>
              <a:t>https://tosbourn.com/what-is-the-gemfile/ </a:t>
            </a:r>
            <a:endParaRPr lang="en-CA" dirty="0"/>
          </a:p>
        </p:txBody>
      </p:sp>
      <p:sp>
        <p:nvSpPr>
          <p:cNvPr id="4" name="Slide Number Placeholder 3"/>
          <p:cNvSpPr>
            <a:spLocks noGrp="1"/>
          </p:cNvSpPr>
          <p:nvPr>
            <p:ph type="sldNum" sz="quarter" idx="10"/>
          </p:nvPr>
        </p:nvSpPr>
        <p:spPr/>
        <p:txBody>
          <a:bodyPr/>
          <a:lstStyle/>
          <a:p>
            <a:fld id="{1C0BB73F-FB12-4199-8968-F63B156C1A54}" type="slidenum">
              <a:rPr lang="en-CA" smtClean="0"/>
              <a:t>19</a:t>
            </a:fld>
            <a:endParaRPr lang="en-CA"/>
          </a:p>
        </p:txBody>
      </p:sp>
    </p:spTree>
    <p:extLst>
      <p:ext uri="{BB962C8B-B14F-4D97-AF65-F5344CB8AC3E}">
        <p14:creationId xmlns:p14="http://schemas.microsoft.com/office/powerpoint/2010/main" val="2370766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https://github.com/opencontrol/compliance-masonry </a:t>
            </a:r>
          </a:p>
          <a:p>
            <a:r>
              <a:rPr lang="en-CA" dirty="0" smtClean="0"/>
              <a:t>https://www.open-scap.org/</a:t>
            </a:r>
          </a:p>
          <a:p>
            <a:endParaRPr lang="en-CA" dirty="0"/>
          </a:p>
        </p:txBody>
      </p:sp>
      <p:sp>
        <p:nvSpPr>
          <p:cNvPr id="4" name="Slide Number Placeholder 3"/>
          <p:cNvSpPr>
            <a:spLocks noGrp="1"/>
          </p:cNvSpPr>
          <p:nvPr>
            <p:ph type="sldNum" sz="quarter" idx="10"/>
          </p:nvPr>
        </p:nvSpPr>
        <p:spPr/>
        <p:txBody>
          <a:bodyPr/>
          <a:lstStyle/>
          <a:p>
            <a:fld id="{1C0BB73F-FB12-4199-8968-F63B156C1A54}" type="slidenum">
              <a:rPr lang="en-CA" smtClean="0"/>
              <a:t>20</a:t>
            </a:fld>
            <a:endParaRPr lang="en-CA"/>
          </a:p>
        </p:txBody>
      </p:sp>
    </p:spTree>
    <p:extLst>
      <p:ext uri="{BB962C8B-B14F-4D97-AF65-F5344CB8AC3E}">
        <p14:creationId xmlns:p14="http://schemas.microsoft.com/office/powerpoint/2010/main" val="513137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http://i.dell.com/sites/doccontent/shared-content/data-sheets/en/Documents/Forrester_cloud_migration_planning.pdf</a:t>
            </a:r>
            <a:endParaRPr lang="en-CA" dirty="0"/>
          </a:p>
        </p:txBody>
      </p:sp>
      <p:sp>
        <p:nvSpPr>
          <p:cNvPr id="4" name="Slide Number Placeholder 3"/>
          <p:cNvSpPr>
            <a:spLocks noGrp="1"/>
          </p:cNvSpPr>
          <p:nvPr>
            <p:ph type="sldNum" sz="quarter" idx="10"/>
          </p:nvPr>
        </p:nvSpPr>
        <p:spPr/>
        <p:txBody>
          <a:bodyPr/>
          <a:lstStyle/>
          <a:p>
            <a:fld id="{1C0BB73F-FB12-4199-8968-F63B156C1A54}" type="slidenum">
              <a:rPr lang="en-CA" smtClean="0"/>
              <a:t>22</a:t>
            </a:fld>
            <a:endParaRPr lang="en-CA"/>
          </a:p>
        </p:txBody>
      </p:sp>
    </p:spTree>
    <p:extLst>
      <p:ext uri="{BB962C8B-B14F-4D97-AF65-F5344CB8AC3E}">
        <p14:creationId xmlns:p14="http://schemas.microsoft.com/office/powerpoint/2010/main" val="178468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https://towardsdatascience.com/cap-theorem-and-distributed-database-management-systems-5c2be977950e</a:t>
            </a:r>
          </a:p>
          <a:p>
            <a:endParaRPr lang="en-CA" dirty="0"/>
          </a:p>
        </p:txBody>
      </p:sp>
      <p:sp>
        <p:nvSpPr>
          <p:cNvPr id="4" name="Slide Number Placeholder 3"/>
          <p:cNvSpPr>
            <a:spLocks noGrp="1"/>
          </p:cNvSpPr>
          <p:nvPr>
            <p:ph type="sldNum" sz="quarter" idx="10"/>
          </p:nvPr>
        </p:nvSpPr>
        <p:spPr/>
        <p:txBody>
          <a:bodyPr/>
          <a:lstStyle/>
          <a:p>
            <a:fld id="{1C0BB73F-FB12-4199-8968-F63B156C1A54}" type="slidenum">
              <a:rPr lang="en-CA" smtClean="0"/>
              <a:t>23</a:t>
            </a:fld>
            <a:endParaRPr lang="en-CA"/>
          </a:p>
        </p:txBody>
      </p:sp>
    </p:spTree>
    <p:extLst>
      <p:ext uri="{BB962C8B-B14F-4D97-AF65-F5344CB8AC3E}">
        <p14:creationId xmlns:p14="http://schemas.microsoft.com/office/powerpoint/2010/main" val="12407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Operational support, some development, then Networking, Security, Windows, Exchange, </a:t>
            </a:r>
            <a:r>
              <a:rPr lang="en-CA" dirty="0" smtClean="0"/>
              <a:t>Telecommunications</a:t>
            </a:r>
          </a:p>
          <a:p>
            <a:endParaRPr lang="en-CA" dirty="0" smtClean="0"/>
          </a:p>
          <a:p>
            <a:r>
              <a:rPr lang="en-CA" sz="1200" b="0" i="0" kern="1200" dirty="0" smtClean="0">
                <a:solidFill>
                  <a:schemeClr val="tx1"/>
                </a:solidFill>
                <a:effectLst/>
                <a:latin typeface="+mn-lt"/>
                <a:ea typeface="+mn-ea"/>
                <a:cs typeface="+mn-cs"/>
              </a:rPr>
              <a:t>Doge is an Internet meme that became popular in 2013. The meme typically consists of a picture of a </a:t>
            </a:r>
            <a:r>
              <a:rPr lang="en-CA" sz="1200" b="0" i="0" kern="1200" dirty="0" err="1" smtClean="0">
                <a:solidFill>
                  <a:schemeClr val="tx1"/>
                </a:solidFill>
                <a:effectLst/>
                <a:latin typeface="+mn-lt"/>
                <a:ea typeface="+mn-ea"/>
                <a:cs typeface="+mn-cs"/>
              </a:rPr>
              <a:t>Shiba</a:t>
            </a:r>
            <a:r>
              <a:rPr lang="en-CA" sz="1200" b="0" i="0" kern="1200" dirty="0" smtClean="0">
                <a:solidFill>
                  <a:schemeClr val="tx1"/>
                </a:solidFill>
                <a:effectLst/>
                <a:latin typeface="+mn-lt"/>
                <a:ea typeface="+mn-ea"/>
                <a:cs typeface="+mn-cs"/>
              </a:rPr>
              <a:t> </a:t>
            </a:r>
            <a:r>
              <a:rPr lang="en-CA" sz="1200" b="0" i="0" kern="1200" dirty="0" err="1" smtClean="0">
                <a:solidFill>
                  <a:schemeClr val="tx1"/>
                </a:solidFill>
                <a:effectLst/>
                <a:latin typeface="+mn-lt"/>
                <a:ea typeface="+mn-ea"/>
                <a:cs typeface="+mn-cs"/>
              </a:rPr>
              <a:t>Inu</a:t>
            </a:r>
            <a:r>
              <a:rPr lang="en-CA" sz="1200" b="0" i="0" kern="1200" dirty="0" smtClean="0">
                <a:solidFill>
                  <a:schemeClr val="tx1"/>
                </a:solidFill>
                <a:effectLst/>
                <a:latin typeface="+mn-lt"/>
                <a:ea typeface="+mn-ea"/>
                <a:cs typeface="+mn-cs"/>
              </a:rPr>
              <a:t> </a:t>
            </a:r>
            <a:endParaRPr lang="en-CA" dirty="0" smtClean="0"/>
          </a:p>
          <a:p>
            <a:endParaRPr lang="en-CA" dirty="0"/>
          </a:p>
        </p:txBody>
      </p:sp>
      <p:sp>
        <p:nvSpPr>
          <p:cNvPr id="4" name="Slide Number Placeholder 3"/>
          <p:cNvSpPr>
            <a:spLocks noGrp="1"/>
          </p:cNvSpPr>
          <p:nvPr>
            <p:ph type="sldNum" sz="quarter" idx="10"/>
          </p:nvPr>
        </p:nvSpPr>
        <p:spPr/>
        <p:txBody>
          <a:bodyPr/>
          <a:lstStyle/>
          <a:p>
            <a:fld id="{1C0BB73F-FB12-4199-8968-F63B156C1A54}" type="slidenum">
              <a:rPr lang="en-CA" smtClean="0"/>
              <a:t>2</a:t>
            </a:fld>
            <a:endParaRPr lang="en-CA"/>
          </a:p>
        </p:txBody>
      </p:sp>
    </p:spTree>
    <p:extLst>
      <p:ext uri="{BB962C8B-B14F-4D97-AF65-F5344CB8AC3E}">
        <p14:creationId xmlns:p14="http://schemas.microsoft.com/office/powerpoint/2010/main" val="685302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https://www.webagesolutions.com/wp-content/uploads/2019/04/DevOps-for-Managers-%E2%80%93-Chapter-2-WA2593.pdf </a:t>
            </a:r>
          </a:p>
          <a:p>
            <a:r>
              <a:rPr lang="en-CA" dirty="0" smtClean="0"/>
              <a:t>https://en.wikipedia.org/wiki/Conway%27s_law</a:t>
            </a:r>
          </a:p>
          <a:p>
            <a:r>
              <a:rPr lang="en-CA" dirty="0" smtClean="0"/>
              <a:t>Culture (behaviours) → People → Process → Tools</a:t>
            </a:r>
          </a:p>
          <a:p>
            <a:endParaRPr lang="en-CA" dirty="0"/>
          </a:p>
        </p:txBody>
      </p:sp>
      <p:sp>
        <p:nvSpPr>
          <p:cNvPr id="4" name="Slide Number Placeholder 3"/>
          <p:cNvSpPr>
            <a:spLocks noGrp="1"/>
          </p:cNvSpPr>
          <p:nvPr>
            <p:ph type="sldNum" sz="quarter" idx="10"/>
          </p:nvPr>
        </p:nvSpPr>
        <p:spPr/>
        <p:txBody>
          <a:bodyPr/>
          <a:lstStyle/>
          <a:p>
            <a:fld id="{1C0BB73F-FB12-4199-8968-F63B156C1A54}" type="slidenum">
              <a:rPr lang="en-CA" smtClean="0"/>
              <a:t>3</a:t>
            </a:fld>
            <a:endParaRPr lang="en-CA"/>
          </a:p>
        </p:txBody>
      </p:sp>
    </p:spTree>
    <p:extLst>
      <p:ext uri="{BB962C8B-B14F-4D97-AF65-F5344CB8AC3E}">
        <p14:creationId xmlns:p14="http://schemas.microsoft.com/office/powerpoint/2010/main" val="389711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a:p>
            <a:r>
              <a:rPr lang="en-CA" dirty="0" smtClean="0"/>
              <a:t>These platforms will include guidance and integration with foundational elements such as image scanning, continuous integration/continuous deployment, load balancing and other 12-factor requirements.</a:t>
            </a:r>
          </a:p>
          <a:p>
            <a:endParaRPr lang="en-CA" dirty="0"/>
          </a:p>
        </p:txBody>
      </p:sp>
      <p:sp>
        <p:nvSpPr>
          <p:cNvPr id="4" name="Slide Number Placeholder 3"/>
          <p:cNvSpPr>
            <a:spLocks noGrp="1"/>
          </p:cNvSpPr>
          <p:nvPr>
            <p:ph type="sldNum" sz="quarter" idx="10"/>
          </p:nvPr>
        </p:nvSpPr>
        <p:spPr/>
        <p:txBody>
          <a:bodyPr/>
          <a:lstStyle/>
          <a:p>
            <a:fld id="{1C0BB73F-FB12-4199-8968-F63B156C1A54}" type="slidenum">
              <a:rPr lang="en-CA" smtClean="0"/>
              <a:t>5</a:t>
            </a:fld>
            <a:endParaRPr lang="en-CA"/>
          </a:p>
        </p:txBody>
      </p:sp>
    </p:spTree>
    <p:extLst>
      <p:ext uri="{BB962C8B-B14F-4D97-AF65-F5344CB8AC3E}">
        <p14:creationId xmlns:p14="http://schemas.microsoft.com/office/powerpoint/2010/main" val="1954599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a:p>
            <a:r>
              <a:rPr lang="en-CA" sz="1200" kern="1200" dirty="0" smtClean="0">
                <a:solidFill>
                  <a:schemeClr val="tx1"/>
                </a:solidFill>
                <a:effectLst/>
                <a:latin typeface="+mn-lt"/>
                <a:ea typeface="+mn-ea"/>
                <a:cs typeface="+mn-cs"/>
              </a:rPr>
              <a:t>GC Guidance</a:t>
            </a:r>
          </a:p>
          <a:p>
            <a:pPr lvl="0"/>
            <a:r>
              <a:rPr lang="en-CA" sz="1200" u="sng" kern="1200" dirty="0" smtClean="0">
                <a:solidFill>
                  <a:schemeClr val="tx1"/>
                </a:solidFill>
                <a:effectLst/>
                <a:latin typeface="+mn-lt"/>
                <a:ea typeface="+mn-ea"/>
                <a:cs typeface="+mn-cs"/>
                <a:hlinkClick r:id="rId3" tooltip="Guidance for Secure Application Development.pdf"/>
              </a:rPr>
              <a:t>DRAFT Guidance for Secure Application Development</a:t>
            </a:r>
            <a:endParaRPr lang="en-CA" sz="1200" kern="1200" dirty="0" smtClean="0">
              <a:solidFill>
                <a:schemeClr val="tx1"/>
              </a:solidFill>
              <a:effectLst/>
              <a:latin typeface="+mn-lt"/>
              <a:ea typeface="+mn-ea"/>
              <a:cs typeface="+mn-cs"/>
            </a:endParaRPr>
          </a:p>
          <a:p>
            <a:pPr lvl="0"/>
            <a:r>
              <a:rPr lang="en-CA" sz="1200" u="sng" kern="1200" dirty="0" smtClean="0">
                <a:solidFill>
                  <a:schemeClr val="tx1"/>
                </a:solidFill>
                <a:effectLst/>
                <a:latin typeface="+mn-lt"/>
                <a:ea typeface="+mn-ea"/>
                <a:cs typeface="+mn-cs"/>
                <a:hlinkClick r:id="rId4" tooltip="Guidance for Secure Containers and Microservices.pdf"/>
              </a:rPr>
              <a:t>DRAFT Guidance for Secure Containers and Microservices</a:t>
            </a:r>
            <a:endParaRPr lang="en-CA" sz="1200" kern="1200" dirty="0" smtClean="0">
              <a:solidFill>
                <a:schemeClr val="tx1"/>
              </a:solidFill>
              <a:effectLst/>
              <a:latin typeface="+mn-lt"/>
              <a:ea typeface="+mn-ea"/>
              <a:cs typeface="+mn-cs"/>
            </a:endParaRPr>
          </a:p>
          <a:p>
            <a:pPr lvl="0"/>
            <a:r>
              <a:rPr lang="en-CA" sz="1200" u="sng" kern="1200" dirty="0" smtClean="0">
                <a:solidFill>
                  <a:schemeClr val="tx1"/>
                </a:solidFill>
                <a:effectLst/>
                <a:latin typeface="+mn-lt"/>
                <a:ea typeface="+mn-ea"/>
                <a:cs typeface="+mn-cs"/>
                <a:hlinkClick r:id="rId5" tooltip="Security Controls Mapping to Docker and Kubernetes.xlsx"/>
              </a:rPr>
              <a:t>DRAFT Security Controls Mapping to Docker and Kubernetes</a:t>
            </a:r>
            <a:endParaRPr lang="en-CA" sz="1200" kern="1200" dirty="0" smtClean="0">
              <a:solidFill>
                <a:schemeClr val="tx1"/>
              </a:solidFill>
              <a:effectLst/>
              <a:latin typeface="+mn-lt"/>
              <a:ea typeface="+mn-ea"/>
              <a:cs typeface="+mn-cs"/>
            </a:endParaRPr>
          </a:p>
          <a:p>
            <a:pPr lvl="0"/>
            <a:r>
              <a:rPr lang="en-CA" sz="1200" u="sng" kern="1200" dirty="0" smtClean="0">
                <a:solidFill>
                  <a:schemeClr val="tx1"/>
                </a:solidFill>
                <a:effectLst/>
                <a:latin typeface="+mn-lt"/>
                <a:ea typeface="+mn-ea"/>
                <a:cs typeface="+mn-cs"/>
                <a:hlinkClick r:id="rId6"/>
              </a:rPr>
              <a:t>GC Cloud Reference Architecture (Draft 0.95)</a:t>
            </a:r>
            <a:r>
              <a:rPr lang="en-CA" sz="1200" kern="1200" dirty="0" smtClean="0">
                <a:solidFill>
                  <a:schemeClr val="tx1"/>
                </a:solidFill>
                <a:effectLst/>
                <a:latin typeface="+mn-lt"/>
                <a:ea typeface="+mn-ea"/>
                <a:cs typeface="+mn-cs"/>
              </a:rPr>
              <a:t> </a:t>
            </a:r>
          </a:p>
          <a:p>
            <a:pPr lvl="0"/>
            <a:r>
              <a:rPr lang="en-CA" sz="1200" u="sng" kern="1200" dirty="0" smtClean="0">
                <a:solidFill>
                  <a:schemeClr val="tx1"/>
                </a:solidFill>
                <a:effectLst/>
                <a:latin typeface="+mn-lt"/>
                <a:ea typeface="+mn-ea"/>
                <a:cs typeface="+mn-cs"/>
                <a:hlinkClick r:id="rId7"/>
              </a:rPr>
              <a:t>Directive on Management of Information Technology</a:t>
            </a:r>
            <a:r>
              <a:rPr lang="en-CA" sz="1200" kern="1200" dirty="0" smtClean="0">
                <a:solidFill>
                  <a:schemeClr val="tx1"/>
                </a:solidFill>
                <a:effectLst/>
                <a:latin typeface="+mn-lt"/>
                <a:ea typeface="+mn-ea"/>
                <a:cs typeface="+mn-cs"/>
              </a:rPr>
              <a:t> - </a:t>
            </a:r>
            <a:r>
              <a:rPr lang="en-CA" sz="1200" i="1" kern="1200" dirty="0" smtClean="0">
                <a:solidFill>
                  <a:schemeClr val="tx1"/>
                </a:solidFill>
                <a:effectLst/>
                <a:latin typeface="+mn-lt"/>
                <a:ea typeface="+mn-ea"/>
                <a:cs typeface="+mn-cs"/>
              </a:rPr>
              <a:t>C.2.3.10.4 Run applications in containers</a:t>
            </a:r>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 </a:t>
            </a:r>
          </a:p>
          <a:p>
            <a:endParaRPr lang="en-CA" dirty="0"/>
          </a:p>
        </p:txBody>
      </p:sp>
      <p:sp>
        <p:nvSpPr>
          <p:cNvPr id="4" name="Slide Number Placeholder 3"/>
          <p:cNvSpPr>
            <a:spLocks noGrp="1"/>
          </p:cNvSpPr>
          <p:nvPr>
            <p:ph type="sldNum" sz="quarter" idx="10"/>
          </p:nvPr>
        </p:nvSpPr>
        <p:spPr/>
        <p:txBody>
          <a:bodyPr/>
          <a:lstStyle/>
          <a:p>
            <a:fld id="{1C0BB73F-FB12-4199-8968-F63B156C1A54}" type="slidenum">
              <a:rPr lang="en-CA" smtClean="0"/>
              <a:t>6</a:t>
            </a:fld>
            <a:endParaRPr lang="en-CA"/>
          </a:p>
        </p:txBody>
      </p:sp>
    </p:spTree>
    <p:extLst>
      <p:ext uri="{BB962C8B-B14F-4D97-AF65-F5344CB8AC3E}">
        <p14:creationId xmlns:p14="http://schemas.microsoft.com/office/powerpoint/2010/main" val="3695331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a:p>
            <a:endParaRPr lang="en-CA" dirty="0"/>
          </a:p>
        </p:txBody>
      </p:sp>
      <p:sp>
        <p:nvSpPr>
          <p:cNvPr id="4" name="Slide Number Placeholder 3"/>
          <p:cNvSpPr>
            <a:spLocks noGrp="1"/>
          </p:cNvSpPr>
          <p:nvPr>
            <p:ph type="sldNum" sz="quarter" idx="10"/>
          </p:nvPr>
        </p:nvSpPr>
        <p:spPr/>
        <p:txBody>
          <a:bodyPr/>
          <a:lstStyle/>
          <a:p>
            <a:fld id="{1C0BB73F-FB12-4199-8968-F63B156C1A54}" type="slidenum">
              <a:rPr lang="en-CA" smtClean="0"/>
              <a:t>7</a:t>
            </a:fld>
            <a:endParaRPr lang="en-CA"/>
          </a:p>
        </p:txBody>
      </p:sp>
    </p:spTree>
    <p:extLst>
      <p:ext uri="{BB962C8B-B14F-4D97-AF65-F5344CB8AC3E}">
        <p14:creationId xmlns:p14="http://schemas.microsoft.com/office/powerpoint/2010/main" val="983513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C0BB73F-FB12-4199-8968-F63B156C1A54}" type="slidenum">
              <a:rPr lang="en-CA" smtClean="0"/>
              <a:t>8</a:t>
            </a:fld>
            <a:endParaRPr lang="en-CA"/>
          </a:p>
        </p:txBody>
      </p:sp>
    </p:spTree>
    <p:extLst>
      <p:ext uri="{BB962C8B-B14F-4D97-AF65-F5344CB8AC3E}">
        <p14:creationId xmlns:p14="http://schemas.microsoft.com/office/powerpoint/2010/main" val="1667841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xfrm>
            <a:off x="701040" y="4500880"/>
            <a:ext cx="5608320" cy="42193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27567">
              <a:spcBef>
                <a:spcPts val="600"/>
              </a:spcBef>
              <a:defRPr/>
            </a:pPr>
            <a:endParaRPr lang="en-CA" altLang="en-US" dirty="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53648" indent="-289865" eaLnBrk="0" hangingPunct="0">
              <a:spcBef>
                <a:spcPct val="30000"/>
              </a:spcBef>
              <a:defRPr sz="1200">
                <a:solidFill>
                  <a:schemeClr val="tx1"/>
                </a:solidFill>
                <a:latin typeface="Calibri" pitchFamily="34" charset="0"/>
              </a:defRPr>
            </a:lvl2pPr>
            <a:lvl3pPr marL="1159459" indent="-231892" eaLnBrk="0" hangingPunct="0">
              <a:spcBef>
                <a:spcPct val="30000"/>
              </a:spcBef>
              <a:defRPr sz="1200">
                <a:solidFill>
                  <a:schemeClr val="tx1"/>
                </a:solidFill>
                <a:latin typeface="Calibri" pitchFamily="34" charset="0"/>
              </a:defRPr>
            </a:lvl3pPr>
            <a:lvl4pPr marL="1623243" indent="-231892" eaLnBrk="0" hangingPunct="0">
              <a:spcBef>
                <a:spcPct val="30000"/>
              </a:spcBef>
              <a:defRPr sz="1200">
                <a:solidFill>
                  <a:schemeClr val="tx1"/>
                </a:solidFill>
                <a:latin typeface="Calibri" pitchFamily="34" charset="0"/>
              </a:defRPr>
            </a:lvl4pPr>
            <a:lvl5pPr marL="2087027" indent="-231892" eaLnBrk="0" hangingPunct="0">
              <a:spcBef>
                <a:spcPct val="30000"/>
              </a:spcBef>
              <a:defRPr sz="1200">
                <a:solidFill>
                  <a:schemeClr val="tx1"/>
                </a:solidFill>
                <a:latin typeface="Calibri" pitchFamily="34" charset="0"/>
              </a:defRPr>
            </a:lvl5pPr>
            <a:lvl6pPr marL="2550810" indent="-231892" eaLnBrk="0" fontAlgn="base" hangingPunct="0">
              <a:spcBef>
                <a:spcPct val="30000"/>
              </a:spcBef>
              <a:spcAft>
                <a:spcPct val="0"/>
              </a:spcAft>
              <a:defRPr sz="1200">
                <a:solidFill>
                  <a:schemeClr val="tx1"/>
                </a:solidFill>
                <a:latin typeface="Calibri" pitchFamily="34" charset="0"/>
              </a:defRPr>
            </a:lvl6pPr>
            <a:lvl7pPr marL="3014594" indent="-231892" eaLnBrk="0" fontAlgn="base" hangingPunct="0">
              <a:spcBef>
                <a:spcPct val="30000"/>
              </a:spcBef>
              <a:spcAft>
                <a:spcPct val="0"/>
              </a:spcAft>
              <a:defRPr sz="1200">
                <a:solidFill>
                  <a:schemeClr val="tx1"/>
                </a:solidFill>
                <a:latin typeface="Calibri" pitchFamily="34" charset="0"/>
              </a:defRPr>
            </a:lvl7pPr>
            <a:lvl8pPr marL="3478378" indent="-231892" eaLnBrk="0" fontAlgn="base" hangingPunct="0">
              <a:spcBef>
                <a:spcPct val="30000"/>
              </a:spcBef>
              <a:spcAft>
                <a:spcPct val="0"/>
              </a:spcAft>
              <a:defRPr sz="1200">
                <a:solidFill>
                  <a:schemeClr val="tx1"/>
                </a:solidFill>
                <a:latin typeface="Calibri" pitchFamily="34" charset="0"/>
              </a:defRPr>
            </a:lvl8pPr>
            <a:lvl9pPr marL="3942161" indent="-231892"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1263B90-2058-4694-A59F-CCABEFC8C668}" type="slidenum">
              <a:rPr lang="en-US" altLang="en-US" smtClean="0">
                <a:solidFill>
                  <a:srgbClr val="000000"/>
                </a:solidFill>
              </a:rPr>
              <a:pPr eaLnBrk="1" hangingPunct="1">
                <a:spcBef>
                  <a:spcPct val="0"/>
                </a:spcBef>
              </a:pPr>
              <a:t>9</a:t>
            </a:fld>
            <a:endParaRPr lang="en-US" altLang="en-US" dirty="0">
              <a:solidFill>
                <a:srgbClr val="000000"/>
              </a:solidFill>
            </a:endParaRPr>
          </a:p>
        </p:txBody>
      </p:sp>
    </p:spTree>
    <p:extLst>
      <p:ext uri="{BB962C8B-B14F-4D97-AF65-F5344CB8AC3E}">
        <p14:creationId xmlns:p14="http://schemas.microsoft.com/office/powerpoint/2010/main" val="1515012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a:p>
            <a:r>
              <a:rPr lang="en-CA" dirty="0" smtClean="0"/>
              <a:t>These platforms will include guidance and integration with foundational elements such as image scanning, continuous integration/continuous deployment, load balancing and other 12-factor requirements.</a:t>
            </a:r>
          </a:p>
          <a:p>
            <a:endParaRPr lang="en-CA" dirty="0"/>
          </a:p>
        </p:txBody>
      </p:sp>
      <p:sp>
        <p:nvSpPr>
          <p:cNvPr id="4" name="Slide Number Placeholder 3"/>
          <p:cNvSpPr>
            <a:spLocks noGrp="1"/>
          </p:cNvSpPr>
          <p:nvPr>
            <p:ph type="sldNum" sz="quarter" idx="10"/>
          </p:nvPr>
        </p:nvSpPr>
        <p:spPr/>
        <p:txBody>
          <a:bodyPr/>
          <a:lstStyle/>
          <a:p>
            <a:fld id="{1C0BB73F-FB12-4199-8968-F63B156C1A54}" type="slidenum">
              <a:rPr lang="en-CA" smtClean="0"/>
              <a:t>11</a:t>
            </a:fld>
            <a:endParaRPr lang="en-CA"/>
          </a:p>
        </p:txBody>
      </p:sp>
    </p:spTree>
    <p:extLst>
      <p:ext uri="{BB962C8B-B14F-4D97-AF65-F5344CB8AC3E}">
        <p14:creationId xmlns:p14="http://schemas.microsoft.com/office/powerpoint/2010/main" val="2022281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Option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8" y="1320515"/>
            <a:ext cx="5804198" cy="5537485"/>
          </a:xfrm>
          <a:prstGeom prst="rect">
            <a:avLst/>
          </a:prstGeom>
        </p:spPr>
      </p:pic>
      <p:sp>
        <p:nvSpPr>
          <p:cNvPr id="2" name="Title 1"/>
          <p:cNvSpPr>
            <a:spLocks noGrp="1"/>
          </p:cNvSpPr>
          <p:nvPr>
            <p:ph type="ctrTitle"/>
          </p:nvPr>
        </p:nvSpPr>
        <p:spPr>
          <a:xfrm>
            <a:off x="5111485" y="2471852"/>
            <a:ext cx="6734175" cy="733426"/>
          </a:xfrm>
        </p:spPr>
        <p:txBody>
          <a:bodyPr anchor="t">
            <a:normAutofit/>
          </a:bodyPr>
          <a:lstStyle>
            <a:lvl1pPr algn="r">
              <a:defRPr sz="3000" b="1">
                <a:solidFill>
                  <a:schemeClr val="accent1"/>
                </a:solidFill>
                <a:latin typeface="Calibri" panose="020F0502020204030204" pitchFamily="34" charset="0"/>
              </a:defRPr>
            </a:lvl1pPr>
          </a:lstStyle>
          <a:p>
            <a:r>
              <a:rPr lang="en-US"/>
              <a:t>Click to edit Master title style</a:t>
            </a:r>
            <a:endParaRPr lang="en-CA" dirty="0"/>
          </a:p>
        </p:txBody>
      </p:sp>
      <p:sp>
        <p:nvSpPr>
          <p:cNvPr id="3" name="Subtitle 2"/>
          <p:cNvSpPr>
            <a:spLocks noGrp="1"/>
          </p:cNvSpPr>
          <p:nvPr>
            <p:ph type="subTitle" idx="1"/>
          </p:nvPr>
        </p:nvSpPr>
        <p:spPr>
          <a:xfrm>
            <a:off x="5111485" y="3214803"/>
            <a:ext cx="6734175" cy="675025"/>
          </a:xfrm>
        </p:spPr>
        <p:txBody>
          <a:bodyPr anchor="t">
            <a:normAutofit/>
          </a:bodyPr>
          <a:lstStyle>
            <a:lvl1pPr marL="0" indent="0" algn="r">
              <a:buNone/>
              <a:defRPr sz="2500">
                <a:solidFill>
                  <a:schemeClr val="tx2"/>
                </a:solidFill>
                <a:latin typeface="Calibri Light" panose="020F030202020403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CA"/>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327" y="431487"/>
            <a:ext cx="11335333" cy="361969"/>
          </a:xfrm>
          <a:prstGeom prst="rect">
            <a:avLst/>
          </a:prstGeom>
        </p:spPr>
      </p:pic>
      <p:sp>
        <p:nvSpPr>
          <p:cNvPr id="10" name="Rectangle 9"/>
          <p:cNvSpPr/>
          <p:nvPr userDrawn="1"/>
        </p:nvSpPr>
        <p:spPr>
          <a:xfrm>
            <a:off x="5749660" y="5794864"/>
            <a:ext cx="6096000" cy="830997"/>
          </a:xfrm>
          <a:prstGeom prst="rect">
            <a:avLst/>
          </a:prstGeom>
        </p:spPr>
        <p:txBody>
          <a:bodyPr>
            <a:spAutoFit/>
          </a:bodyPr>
          <a:lstStyle/>
          <a:p>
            <a:pPr algn="r"/>
            <a:r>
              <a:rPr lang="en-CA" sz="2400" dirty="0">
                <a:solidFill>
                  <a:schemeClr val="tx2"/>
                </a:solidFill>
                <a:latin typeface="Calibri Light" panose="020F0302020204030204" pitchFamily="34" charset="0"/>
              </a:rPr>
              <a:t>Powering Technology </a:t>
            </a:r>
            <a:r>
              <a:rPr lang="en-CA" sz="2000" dirty="0">
                <a:solidFill>
                  <a:schemeClr val="tx2"/>
                </a:solidFill>
                <a:latin typeface="Calibri Light" panose="020F0302020204030204" pitchFamily="34" charset="0"/>
              </a:rPr>
              <a:t>for the</a:t>
            </a:r>
          </a:p>
          <a:p>
            <a:pPr algn="r"/>
            <a:r>
              <a:rPr lang="en-CA" sz="2400" dirty="0">
                <a:solidFill>
                  <a:schemeClr val="tx2"/>
                </a:solidFill>
                <a:latin typeface="Calibri Light" panose="020F0302020204030204" pitchFamily="34" charset="0"/>
              </a:rPr>
              <a:t>Government of Canada</a:t>
            </a:r>
          </a:p>
        </p:txBody>
      </p:sp>
      <p:sp>
        <p:nvSpPr>
          <p:cNvPr id="4" name="TextBox 3"/>
          <p:cNvSpPr txBox="1"/>
          <p:nvPr userDrawn="1"/>
        </p:nvSpPr>
        <p:spPr>
          <a:xfrm rot="2308181">
            <a:off x="3612234" y="2387351"/>
            <a:ext cx="4932761" cy="2215991"/>
          </a:xfrm>
          <a:prstGeom prst="rect">
            <a:avLst/>
          </a:prstGeom>
          <a:noFill/>
        </p:spPr>
        <p:txBody>
          <a:bodyPr wrap="none" rtlCol="0">
            <a:spAutoFit/>
          </a:bodyPr>
          <a:lstStyle/>
          <a:p>
            <a:r>
              <a:rPr lang="en-CA" sz="13800" dirty="0">
                <a:latin typeface="+mn-lt"/>
              </a:rPr>
              <a:t>DRAFT</a:t>
            </a:r>
            <a:endParaRPr lang="en-CA" dirty="0">
              <a:latin typeface="+mn-lt"/>
            </a:endParaRPr>
          </a:p>
        </p:txBody>
      </p:sp>
    </p:spTree>
    <p:extLst>
      <p:ext uri="{BB962C8B-B14F-4D97-AF65-F5344CB8AC3E}">
        <p14:creationId xmlns:p14="http://schemas.microsoft.com/office/powerpoint/2010/main" val="267691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10" name="Rectangle 9"/>
          <p:cNvSpPr/>
          <p:nvPr userDrawn="1"/>
        </p:nvSpPr>
        <p:spPr>
          <a:xfrm>
            <a:off x="7915276" y="4505325"/>
            <a:ext cx="4276725" cy="952500"/>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 rIns="432000" bIns="36000" numCol="1" spcCol="0" rtlCol="0" fromWordArt="0" anchor="ctr" anchorCtr="0" forceAA="0" compatLnSpc="1">
            <a:prstTxWarp prst="textNoShape">
              <a:avLst/>
            </a:prstTxWarp>
            <a:noAutofit/>
          </a:bodyPr>
          <a:lstStyle/>
          <a:p>
            <a:pPr algn="r"/>
            <a:r>
              <a:rPr lang="en-CA" sz="2400" dirty="0">
                <a:solidFill>
                  <a:schemeClr val="bg1"/>
                </a:solidFill>
                <a:latin typeface="Calibri Light" panose="020F0302020204030204" pitchFamily="34" charset="0"/>
              </a:rPr>
              <a:t>Powering Technology </a:t>
            </a:r>
            <a:r>
              <a:rPr lang="en-CA" sz="2000" dirty="0">
                <a:solidFill>
                  <a:schemeClr val="bg1"/>
                </a:solidFill>
                <a:latin typeface="Calibri Light" panose="020F0302020204030204" pitchFamily="34" charset="0"/>
              </a:rPr>
              <a:t>for the</a:t>
            </a:r>
          </a:p>
          <a:p>
            <a:pPr algn="r"/>
            <a:r>
              <a:rPr lang="en-CA" sz="2400" dirty="0">
                <a:solidFill>
                  <a:schemeClr val="bg1"/>
                </a:solidFill>
                <a:latin typeface="Calibri Light" panose="020F0302020204030204" pitchFamily="34" charset="0"/>
              </a:rPr>
              <a:t>Government of Canada</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41" y="-406564"/>
            <a:ext cx="6502734" cy="6375728"/>
          </a:xfrm>
          <a:prstGeom prst="rect">
            <a:avLst/>
          </a:prstGeom>
        </p:spPr>
      </p:pic>
      <p:sp>
        <p:nvSpPr>
          <p:cNvPr id="2" name="Title 1"/>
          <p:cNvSpPr>
            <a:spLocks noGrp="1"/>
          </p:cNvSpPr>
          <p:nvPr>
            <p:ph type="ctrTitle"/>
          </p:nvPr>
        </p:nvSpPr>
        <p:spPr>
          <a:xfrm>
            <a:off x="1314451" y="1246191"/>
            <a:ext cx="3162300" cy="2801937"/>
          </a:xfrm>
        </p:spPr>
        <p:txBody>
          <a:bodyPr anchor="ctr">
            <a:noAutofit/>
          </a:bodyPr>
          <a:lstStyle>
            <a:lvl1pPr algn="ctr">
              <a:defRPr sz="3000">
                <a:solidFill>
                  <a:schemeClr val="bg1"/>
                </a:solidFill>
                <a:latin typeface="Calibri" panose="020F0502020204030204" pitchFamily="34" charset="0"/>
              </a:defRPr>
            </a:lvl1pPr>
          </a:lstStyle>
          <a:p>
            <a:r>
              <a:rPr lang="en-US"/>
              <a:t>Click to edit Master title style</a:t>
            </a:r>
            <a:endParaRPr lang="en-CA"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327" y="6136215"/>
            <a:ext cx="11335333" cy="361969"/>
          </a:xfrm>
          <a:prstGeom prst="rect">
            <a:avLst/>
          </a:prstGeom>
        </p:spPr>
      </p:pic>
    </p:spTree>
    <p:extLst>
      <p:ext uri="{BB962C8B-B14F-4D97-AF65-F5344CB8AC3E}">
        <p14:creationId xmlns:p14="http://schemas.microsoft.com/office/powerpoint/2010/main" val="125711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Layout 1">
    <p:spTree>
      <p:nvGrpSpPr>
        <p:cNvPr id="1" name=""/>
        <p:cNvGrpSpPr/>
        <p:nvPr/>
      </p:nvGrpSpPr>
      <p:grpSpPr>
        <a:xfrm>
          <a:off x="0" y="0"/>
          <a:ext cx="0" cy="0"/>
          <a:chOff x="0" y="0"/>
          <a:chExt cx="0" cy="0"/>
        </a:xfrm>
      </p:grpSpPr>
      <p:sp>
        <p:nvSpPr>
          <p:cNvPr id="2" name="Title 1"/>
          <p:cNvSpPr>
            <a:spLocks noGrp="1"/>
          </p:cNvSpPr>
          <p:nvPr>
            <p:ph type="title"/>
          </p:nvPr>
        </p:nvSpPr>
        <p:spPr>
          <a:xfrm>
            <a:off x="283031" y="143342"/>
            <a:ext cx="10515600" cy="459066"/>
          </a:xfrm>
        </p:spPr>
        <p:txBody>
          <a:bodyPr anchor="t">
            <a:noAutofit/>
          </a:bodyPr>
          <a:lstStyle>
            <a:lvl1pPr>
              <a:defRPr sz="2800" b="1">
                <a:solidFill>
                  <a:schemeClr val="accent1"/>
                </a:solidFill>
                <a:latin typeface="Calibri" panose="020F0502020204030204" pitchFamily="34" charset="0"/>
              </a:defRPr>
            </a:lvl1pPr>
          </a:lstStyle>
          <a:p>
            <a:r>
              <a:rPr lang="en-US"/>
              <a:t>Click to edit Master title style</a:t>
            </a:r>
            <a:endParaRPr lang="en-CA" dirty="0"/>
          </a:p>
        </p:txBody>
      </p:sp>
      <p:sp>
        <p:nvSpPr>
          <p:cNvPr id="3" name="Content Placeholder 2"/>
          <p:cNvSpPr>
            <a:spLocks noGrp="1"/>
          </p:cNvSpPr>
          <p:nvPr>
            <p:ph idx="1"/>
          </p:nvPr>
        </p:nvSpPr>
        <p:spPr>
          <a:xfrm>
            <a:off x="283031" y="799200"/>
            <a:ext cx="5355769" cy="5600295"/>
          </a:xfrm>
        </p:spPr>
        <p:txBody>
          <a:bodyPr>
            <a:norm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1840" r="19592"/>
          <a:stretch/>
        </p:blipFill>
        <p:spPr>
          <a:xfrm>
            <a:off x="11519262" y="6132612"/>
            <a:ext cx="669471" cy="723937"/>
          </a:xfrm>
          <a:prstGeom prst="rect">
            <a:avLst/>
          </a:prstGeom>
        </p:spPr>
      </p:pic>
      <p:sp>
        <p:nvSpPr>
          <p:cNvPr id="8" name="Slide Number Placeholder 5"/>
          <p:cNvSpPr txBox="1">
            <a:spLocks/>
          </p:cNvSpPr>
          <p:nvPr userDrawn="1"/>
        </p:nvSpPr>
        <p:spPr>
          <a:xfrm>
            <a:off x="11535067" y="6397742"/>
            <a:ext cx="48033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cxnSp>
        <p:nvCxnSpPr>
          <p:cNvPr id="9" name="Straight Connector 8"/>
          <p:cNvCxnSpPr/>
          <p:nvPr userDrawn="1"/>
        </p:nvCxnSpPr>
        <p:spPr>
          <a:xfrm>
            <a:off x="283031" y="602408"/>
            <a:ext cx="11492202" cy="0"/>
          </a:xfrm>
          <a:prstGeom prst="line">
            <a:avLst/>
          </a:prstGeom>
          <a:ln cap="rnd">
            <a:headEnd type="none"/>
            <a:tailEnd type="ova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5122003">
            <a:off x="-6896" y="6152454"/>
            <a:ext cx="971600" cy="717587"/>
          </a:xfrm>
          <a:prstGeom prst="rect">
            <a:avLst/>
          </a:prstGeom>
        </p:spPr>
      </p:pic>
      <p:sp>
        <p:nvSpPr>
          <p:cNvPr id="4" name="TextBox 3"/>
          <p:cNvSpPr txBox="1"/>
          <p:nvPr userDrawn="1"/>
        </p:nvSpPr>
        <p:spPr>
          <a:xfrm>
            <a:off x="5844401" y="6397742"/>
            <a:ext cx="1010213" cy="461665"/>
          </a:xfrm>
          <a:prstGeom prst="rect">
            <a:avLst/>
          </a:prstGeom>
          <a:noFill/>
        </p:spPr>
        <p:txBody>
          <a:bodyPr wrap="none" rtlCol="0">
            <a:spAutoFit/>
          </a:bodyPr>
          <a:lstStyle/>
          <a:p>
            <a:r>
              <a:rPr lang="en-CA" sz="2400" dirty="0"/>
              <a:t>DRAFT</a:t>
            </a:r>
            <a:endParaRPr lang="en-CA" dirty="0"/>
          </a:p>
        </p:txBody>
      </p:sp>
    </p:spTree>
    <p:extLst>
      <p:ext uri="{BB962C8B-B14F-4D97-AF65-F5344CB8AC3E}">
        <p14:creationId xmlns:p14="http://schemas.microsoft.com/office/powerpoint/2010/main" val="425629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Layout 2">
    <p:spTree>
      <p:nvGrpSpPr>
        <p:cNvPr id="1" name=""/>
        <p:cNvGrpSpPr/>
        <p:nvPr/>
      </p:nvGrpSpPr>
      <p:grpSpPr>
        <a:xfrm>
          <a:off x="0" y="0"/>
          <a:ext cx="0" cy="0"/>
          <a:chOff x="0" y="0"/>
          <a:chExt cx="0" cy="0"/>
        </a:xfrm>
      </p:grpSpPr>
      <p:sp>
        <p:nvSpPr>
          <p:cNvPr id="2" name="Title 1"/>
          <p:cNvSpPr>
            <a:spLocks noGrp="1"/>
          </p:cNvSpPr>
          <p:nvPr>
            <p:ph type="title"/>
          </p:nvPr>
        </p:nvSpPr>
        <p:spPr>
          <a:xfrm>
            <a:off x="283031" y="143342"/>
            <a:ext cx="10515600" cy="459066"/>
          </a:xfrm>
        </p:spPr>
        <p:txBody>
          <a:bodyPr vert="horz" lIns="91440" tIns="45720" rIns="91440" bIns="45720" rtlCol="0" anchor="t">
            <a:noAutofit/>
          </a:bodyPr>
          <a:lstStyle>
            <a:lvl1pPr>
              <a:defRPr lang="en-CA" sz="2800" b="1" dirty="0"/>
            </a:lvl1pPr>
          </a:lstStyle>
          <a:p>
            <a:pPr lvl="0"/>
            <a:r>
              <a:rPr lang="en-US"/>
              <a:t>Click to edit Master title style</a:t>
            </a:r>
            <a:endParaRPr lang="en-CA" dirty="0"/>
          </a:p>
        </p:txBody>
      </p:sp>
      <p:sp>
        <p:nvSpPr>
          <p:cNvPr id="3" name="Content Placeholder 2"/>
          <p:cNvSpPr>
            <a:spLocks noGrp="1"/>
          </p:cNvSpPr>
          <p:nvPr>
            <p:ph idx="1"/>
          </p:nvPr>
        </p:nvSpPr>
        <p:spPr>
          <a:xfrm>
            <a:off x="283031" y="799200"/>
            <a:ext cx="5336719" cy="2582175"/>
          </a:xfrm>
        </p:spPr>
        <p:txBody>
          <a:bodyPr vert="horz" lIns="91440" tIns="45720" rIns="91440" bIns="45720" rtlCol="0">
            <a:normAutofit/>
          </a:bodyPr>
          <a:lstStyle>
            <a:lvl1pPr>
              <a:defRPr lang="en-US" sz="1800" dirty="0" smtClean="0"/>
            </a:lvl1pPr>
            <a:lvl2pPr>
              <a:defRPr lang="en-US" sz="1800" dirty="0" smtClean="0"/>
            </a:lvl2pPr>
            <a:lvl3pPr>
              <a:defRPr lang="en-US" sz="1800" dirty="0" smtClean="0"/>
            </a:lvl3pPr>
            <a:lvl4pPr>
              <a:defRPr lang="en-US" sz="1800" dirty="0" smtClean="0"/>
            </a:lvl4pPr>
            <a:lvl5pPr>
              <a:defRPr lang="en-CA"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3351"/>
          <a:stretch/>
        </p:blipFill>
        <p:spPr>
          <a:xfrm rot="5400000">
            <a:off x="-65514" y="4555873"/>
            <a:ext cx="2366189" cy="2235161"/>
          </a:xfrm>
          <a:prstGeom prst="rect">
            <a:avLst/>
          </a:prstGeom>
        </p:spPr>
      </p:pic>
      <p:cxnSp>
        <p:nvCxnSpPr>
          <p:cNvPr id="11" name="Straight Connector 10"/>
          <p:cNvCxnSpPr/>
          <p:nvPr userDrawn="1"/>
        </p:nvCxnSpPr>
        <p:spPr>
          <a:xfrm>
            <a:off x="283031" y="602408"/>
            <a:ext cx="11492202" cy="0"/>
          </a:xfrm>
          <a:prstGeom prst="line">
            <a:avLst/>
          </a:prstGeom>
          <a:ln cap="rnd">
            <a:headEnd type="none"/>
            <a:tailEnd type="ova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l="21840" r="19592"/>
          <a:stretch/>
        </p:blipFill>
        <p:spPr>
          <a:xfrm>
            <a:off x="11519262" y="6132612"/>
            <a:ext cx="669471" cy="723937"/>
          </a:xfrm>
          <a:prstGeom prst="rect">
            <a:avLst/>
          </a:prstGeom>
        </p:spPr>
      </p:pic>
      <p:sp>
        <p:nvSpPr>
          <p:cNvPr id="12" name="Slide Number Placeholder 5"/>
          <p:cNvSpPr txBox="1">
            <a:spLocks/>
          </p:cNvSpPr>
          <p:nvPr userDrawn="1"/>
        </p:nvSpPr>
        <p:spPr>
          <a:xfrm>
            <a:off x="11535067" y="6397742"/>
            <a:ext cx="48033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spTree>
    <p:extLst>
      <p:ext uri="{BB962C8B-B14F-4D97-AF65-F5344CB8AC3E}">
        <p14:creationId xmlns:p14="http://schemas.microsoft.com/office/powerpoint/2010/main" val="305572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3">
    <p:spTree>
      <p:nvGrpSpPr>
        <p:cNvPr id="1" name=""/>
        <p:cNvGrpSpPr/>
        <p:nvPr/>
      </p:nvGrpSpPr>
      <p:grpSpPr>
        <a:xfrm>
          <a:off x="0" y="0"/>
          <a:ext cx="0" cy="0"/>
          <a:chOff x="0" y="0"/>
          <a:chExt cx="0" cy="0"/>
        </a:xfrm>
      </p:grpSpPr>
      <p:sp>
        <p:nvSpPr>
          <p:cNvPr id="2" name="Title 1"/>
          <p:cNvSpPr>
            <a:spLocks noGrp="1"/>
          </p:cNvSpPr>
          <p:nvPr>
            <p:ph type="title"/>
          </p:nvPr>
        </p:nvSpPr>
        <p:spPr>
          <a:xfrm>
            <a:off x="283031" y="143342"/>
            <a:ext cx="10515600" cy="459066"/>
          </a:xfrm>
        </p:spPr>
        <p:txBody>
          <a:bodyPr vert="horz" lIns="91440" tIns="45720" rIns="91440" bIns="45720" rtlCol="0" anchor="t">
            <a:noAutofit/>
          </a:bodyPr>
          <a:lstStyle>
            <a:lvl1pPr>
              <a:defRPr lang="en-CA" sz="2800" b="1" dirty="0"/>
            </a:lvl1pPr>
          </a:lstStyle>
          <a:p>
            <a:pPr lvl="0"/>
            <a:r>
              <a:rPr lang="en-US"/>
              <a:t>Click to edit Master title style</a:t>
            </a:r>
            <a:endParaRPr lang="en-CA" dirty="0"/>
          </a:p>
        </p:txBody>
      </p:sp>
      <p:sp>
        <p:nvSpPr>
          <p:cNvPr id="3" name="Content Placeholder 2"/>
          <p:cNvSpPr>
            <a:spLocks noGrp="1"/>
          </p:cNvSpPr>
          <p:nvPr>
            <p:ph idx="1"/>
          </p:nvPr>
        </p:nvSpPr>
        <p:spPr>
          <a:xfrm>
            <a:off x="283031" y="799200"/>
            <a:ext cx="5355769" cy="4074365"/>
          </a:xfrm>
        </p:spPr>
        <p:txBody>
          <a:bodyPr vert="horz" lIns="91440" tIns="45720" rIns="91440" bIns="45720" rtlCol="0">
            <a:normAutofit/>
          </a:bodyPr>
          <a:lstStyle>
            <a:lvl1pPr>
              <a:defRPr lang="en-US" sz="1800" dirty="0" smtClean="0"/>
            </a:lvl1pPr>
            <a:lvl2pPr>
              <a:defRPr lang="en-US" sz="1800" dirty="0" smtClean="0"/>
            </a:lvl2pPr>
            <a:lvl3pPr>
              <a:defRPr lang="en-US" sz="1800" dirty="0" smtClean="0"/>
            </a:lvl3pPr>
            <a:lvl4pPr>
              <a:defRPr lang="en-US" sz="1800" dirty="0" smtClean="0"/>
            </a:lvl4pPr>
            <a:lvl5pPr>
              <a:defRPr lang="en-CA"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9682" y="5130711"/>
            <a:ext cx="10452637" cy="1727289"/>
          </a:xfrm>
          <a:prstGeom prst="rect">
            <a:avLst/>
          </a:prstGeom>
        </p:spPr>
      </p:pic>
      <p:sp>
        <p:nvSpPr>
          <p:cNvPr id="6" name="Picture Placeholder 5"/>
          <p:cNvSpPr>
            <a:spLocks noGrp="1"/>
          </p:cNvSpPr>
          <p:nvPr>
            <p:ph type="pic" sz="quarter" idx="10"/>
          </p:nvPr>
        </p:nvSpPr>
        <p:spPr>
          <a:xfrm>
            <a:off x="6381750" y="798513"/>
            <a:ext cx="5457825" cy="4075052"/>
          </a:xfrm>
        </p:spPr>
        <p:txBody>
          <a:bodyPr/>
          <a:lstStyle/>
          <a:p>
            <a:r>
              <a:rPr lang="en-US"/>
              <a:t>Click icon to add picture</a:t>
            </a:r>
            <a:endParaRPr lang="en-CA"/>
          </a:p>
        </p:txBody>
      </p:sp>
      <p:cxnSp>
        <p:nvCxnSpPr>
          <p:cNvPr id="10" name="Straight Connector 9"/>
          <p:cNvCxnSpPr/>
          <p:nvPr userDrawn="1"/>
        </p:nvCxnSpPr>
        <p:spPr>
          <a:xfrm>
            <a:off x="283031" y="602408"/>
            <a:ext cx="11492202" cy="0"/>
          </a:xfrm>
          <a:prstGeom prst="line">
            <a:avLst/>
          </a:prstGeom>
          <a:ln cap="rnd">
            <a:headEnd type="none"/>
            <a:tailEnd type="ova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l="21840" r="19592"/>
          <a:stretch/>
        </p:blipFill>
        <p:spPr>
          <a:xfrm>
            <a:off x="11519262" y="6132612"/>
            <a:ext cx="669471" cy="723937"/>
          </a:xfrm>
          <a:prstGeom prst="rect">
            <a:avLst/>
          </a:prstGeom>
        </p:spPr>
      </p:pic>
      <p:sp>
        <p:nvSpPr>
          <p:cNvPr id="11" name="Slide Number Placeholder 5"/>
          <p:cNvSpPr txBox="1">
            <a:spLocks/>
          </p:cNvSpPr>
          <p:nvPr userDrawn="1"/>
        </p:nvSpPr>
        <p:spPr>
          <a:xfrm>
            <a:off x="11535067" y="6397742"/>
            <a:ext cx="48033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spTree>
    <p:extLst>
      <p:ext uri="{BB962C8B-B14F-4D97-AF65-F5344CB8AC3E}">
        <p14:creationId xmlns:p14="http://schemas.microsoft.com/office/powerpoint/2010/main" val="4095828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3031" y="799200"/>
            <a:ext cx="5181600" cy="4351338"/>
          </a:xfrm>
        </p:spPr>
        <p:txBody>
          <a:bodyPr vert="horz" lIns="91440" tIns="45720" rIns="91440" bIns="45720" rtlCol="0">
            <a:normAutofit/>
          </a:bodyPr>
          <a:lstStyle>
            <a:lvl1pPr>
              <a:defRPr lang="en-US" sz="1800" smtClean="0"/>
            </a:lvl1pPr>
            <a:lvl2pPr>
              <a:defRPr lang="en-US" sz="1800" smtClean="0"/>
            </a:lvl2pPr>
            <a:lvl3pPr>
              <a:defRPr lang="en-US" sz="1800" smtClean="0"/>
            </a:lvl3pPr>
            <a:lvl4pPr>
              <a:defRPr lang="en-US" sz="1800" smtClean="0"/>
            </a:lvl4pPr>
            <a:lvl5pPr>
              <a:defRPr lang="en-CA"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5617031" y="799200"/>
            <a:ext cx="5181600" cy="4351338"/>
          </a:xfrm>
        </p:spPr>
        <p:txBody>
          <a:bodyPr vert="horz" lIns="91440" tIns="45720" rIns="91440" bIns="45720" rtlCol="0">
            <a:normAutofit/>
          </a:bodyPr>
          <a:lstStyle>
            <a:lvl1pPr>
              <a:defRPr lang="en-US" sz="1800" smtClean="0"/>
            </a:lvl1pPr>
            <a:lvl2pPr>
              <a:defRPr lang="en-US" sz="1800" smtClean="0"/>
            </a:lvl2pPr>
            <a:lvl3pPr>
              <a:defRPr lang="en-US" sz="1800" smtClean="0"/>
            </a:lvl3pPr>
            <a:lvl4pPr>
              <a:defRPr lang="en-US" sz="1800" smtClean="0"/>
            </a:lvl4pPr>
            <a:lvl5pPr>
              <a:defRPr lang="en-CA"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1" name="Title 1"/>
          <p:cNvSpPr>
            <a:spLocks noGrp="1"/>
          </p:cNvSpPr>
          <p:nvPr>
            <p:ph type="title"/>
          </p:nvPr>
        </p:nvSpPr>
        <p:spPr>
          <a:xfrm>
            <a:off x="283031" y="143342"/>
            <a:ext cx="10515600" cy="459066"/>
          </a:xfrm>
        </p:spPr>
        <p:txBody>
          <a:bodyPr vert="horz" lIns="91440" tIns="45720" rIns="91440" bIns="45720" rtlCol="0" anchor="t">
            <a:noAutofit/>
          </a:bodyPr>
          <a:lstStyle>
            <a:lvl1pPr>
              <a:defRPr lang="en-CA" sz="2800" b="1" dirty="0"/>
            </a:lvl1pPr>
          </a:lstStyle>
          <a:p>
            <a:pPr lvl="0"/>
            <a:r>
              <a:rPr lang="en-US"/>
              <a:t>Click to edit Master title style</a:t>
            </a:r>
            <a:endParaRPr lang="en-CA" dirty="0"/>
          </a:p>
        </p:txBody>
      </p:sp>
      <p:cxnSp>
        <p:nvCxnSpPr>
          <p:cNvPr id="10" name="Straight Connector 9"/>
          <p:cNvCxnSpPr/>
          <p:nvPr userDrawn="1"/>
        </p:nvCxnSpPr>
        <p:spPr>
          <a:xfrm>
            <a:off x="283031" y="602408"/>
            <a:ext cx="11492202" cy="0"/>
          </a:xfrm>
          <a:prstGeom prst="line">
            <a:avLst/>
          </a:prstGeom>
          <a:ln cap="rnd">
            <a:headEnd type="none"/>
            <a:tailEnd type="ova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1840" r="19592"/>
          <a:stretch/>
        </p:blipFill>
        <p:spPr>
          <a:xfrm>
            <a:off x="11519262" y="6132612"/>
            <a:ext cx="669471" cy="723937"/>
          </a:xfrm>
          <a:prstGeom prst="rect">
            <a:avLst/>
          </a:prstGeom>
        </p:spPr>
      </p:pic>
      <p:sp>
        <p:nvSpPr>
          <p:cNvPr id="12" name="Slide Number Placeholder 5"/>
          <p:cNvSpPr txBox="1">
            <a:spLocks/>
          </p:cNvSpPr>
          <p:nvPr userDrawn="1"/>
        </p:nvSpPr>
        <p:spPr>
          <a:xfrm>
            <a:off x="11535067" y="6397742"/>
            <a:ext cx="48033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spTree>
    <p:extLst>
      <p:ext uri="{BB962C8B-B14F-4D97-AF65-F5344CB8AC3E}">
        <p14:creationId xmlns:p14="http://schemas.microsoft.com/office/powerpoint/2010/main" val="200818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3030" y="799200"/>
            <a:ext cx="5157787" cy="823912"/>
          </a:xfrm>
        </p:spPr>
        <p:txBody>
          <a:bodyPr vert="horz" lIns="91440" tIns="45720" rIns="91440" bIns="45720" rtlCol="0">
            <a:normAutofit/>
          </a:bodyPr>
          <a:lstStyle>
            <a:lvl1pPr>
              <a:defRPr lang="en-US" sz="1800" dirty="0" smtClean="0"/>
            </a:lvl1pPr>
          </a:lstStyle>
          <a:p>
            <a:pPr lvl="0"/>
            <a:r>
              <a:rPr lang="en-US"/>
              <a:t>Click to edit Master text styles</a:t>
            </a:r>
          </a:p>
        </p:txBody>
      </p:sp>
      <p:sp>
        <p:nvSpPr>
          <p:cNvPr id="4" name="Content Placeholder 3"/>
          <p:cNvSpPr>
            <a:spLocks noGrp="1"/>
          </p:cNvSpPr>
          <p:nvPr>
            <p:ph sz="half" idx="2"/>
          </p:nvPr>
        </p:nvSpPr>
        <p:spPr>
          <a:xfrm>
            <a:off x="283030" y="1623112"/>
            <a:ext cx="5157787" cy="3684588"/>
          </a:xfrm>
        </p:spPr>
        <p:txBody>
          <a:bodyPr vert="horz" lIns="91440" tIns="45720" rIns="91440" bIns="45720" rtlCol="0">
            <a:normAutofit/>
          </a:bodyPr>
          <a:lstStyle>
            <a:lvl1pPr>
              <a:defRPr lang="en-US" sz="1800" dirty="0" smtClean="0"/>
            </a:lvl1pPr>
            <a:lvl2pPr>
              <a:defRPr lang="en-US" sz="1800" dirty="0" smtClean="0"/>
            </a:lvl2pPr>
            <a:lvl3pPr>
              <a:defRPr lang="en-US" sz="1800" dirty="0" smtClean="0"/>
            </a:lvl3pPr>
            <a:lvl4pPr>
              <a:defRPr lang="en-US" sz="1800" dirty="0" smtClean="0"/>
            </a:lvl4pPr>
            <a:lvl5pPr>
              <a:defRPr lang="en-CA"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5" name="Text Placeholder 4"/>
          <p:cNvSpPr>
            <a:spLocks noGrp="1"/>
          </p:cNvSpPr>
          <p:nvPr>
            <p:ph type="body" sz="quarter" idx="3"/>
          </p:nvPr>
        </p:nvSpPr>
        <p:spPr>
          <a:xfrm>
            <a:off x="5615443" y="799200"/>
            <a:ext cx="5183188" cy="823912"/>
          </a:xfrm>
        </p:spPr>
        <p:txBody>
          <a:bodyPr vert="horz" lIns="91440" tIns="45720" rIns="91440" bIns="45720" rtlCol="0">
            <a:normAutofit/>
          </a:bodyPr>
          <a:lstStyle>
            <a:lvl1pPr>
              <a:defRPr lang="en-US" sz="1800" smtClean="0"/>
            </a:lvl1pPr>
          </a:lstStyle>
          <a:p>
            <a:pPr lvl="0"/>
            <a:r>
              <a:rPr lang="en-US"/>
              <a:t>Click to edit Master text styles</a:t>
            </a:r>
          </a:p>
        </p:txBody>
      </p:sp>
      <p:sp>
        <p:nvSpPr>
          <p:cNvPr id="6" name="Content Placeholder 5"/>
          <p:cNvSpPr>
            <a:spLocks noGrp="1"/>
          </p:cNvSpPr>
          <p:nvPr>
            <p:ph sz="quarter" idx="4"/>
          </p:nvPr>
        </p:nvSpPr>
        <p:spPr>
          <a:xfrm>
            <a:off x="5615443" y="1623112"/>
            <a:ext cx="5183188" cy="3684588"/>
          </a:xfrm>
        </p:spPr>
        <p:txBody>
          <a:bodyPr vert="horz" lIns="91440" tIns="45720" rIns="91440" bIns="45720" rtlCol="0">
            <a:normAutofit/>
          </a:bodyPr>
          <a:lstStyle>
            <a:lvl1pPr>
              <a:defRPr lang="en-US" sz="1800" smtClean="0"/>
            </a:lvl1pPr>
            <a:lvl2pPr>
              <a:defRPr lang="en-US" sz="1800" smtClean="0"/>
            </a:lvl2pPr>
            <a:lvl3pPr>
              <a:defRPr lang="en-US" sz="1800" smtClean="0"/>
            </a:lvl3pPr>
            <a:lvl4pPr>
              <a:defRPr lang="en-US" sz="1800" smtClean="0"/>
            </a:lvl4pPr>
            <a:lvl5pPr>
              <a:defRPr lang="en-CA"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2" name="Title 1"/>
          <p:cNvSpPr>
            <a:spLocks noGrp="1"/>
          </p:cNvSpPr>
          <p:nvPr>
            <p:ph type="title"/>
          </p:nvPr>
        </p:nvSpPr>
        <p:spPr>
          <a:xfrm>
            <a:off x="283031" y="143342"/>
            <a:ext cx="10515600" cy="459066"/>
          </a:xfrm>
        </p:spPr>
        <p:txBody>
          <a:bodyPr vert="horz" lIns="91440" tIns="45720" rIns="91440" bIns="45720" rtlCol="0" anchor="t">
            <a:noAutofit/>
          </a:bodyPr>
          <a:lstStyle>
            <a:lvl1pPr>
              <a:defRPr lang="en-CA" sz="2800" b="1" dirty="0"/>
            </a:lvl1pPr>
          </a:lstStyle>
          <a:p>
            <a:pPr lvl="0"/>
            <a:r>
              <a:rPr lang="en-US"/>
              <a:t>Click to edit Master title style</a:t>
            </a:r>
            <a:endParaRPr lang="en-CA" dirty="0"/>
          </a:p>
        </p:txBody>
      </p:sp>
      <p:cxnSp>
        <p:nvCxnSpPr>
          <p:cNvPr id="13" name="Straight Connector 12"/>
          <p:cNvCxnSpPr/>
          <p:nvPr userDrawn="1"/>
        </p:nvCxnSpPr>
        <p:spPr>
          <a:xfrm>
            <a:off x="283031" y="602408"/>
            <a:ext cx="11492202" cy="0"/>
          </a:xfrm>
          <a:prstGeom prst="line">
            <a:avLst/>
          </a:prstGeom>
          <a:ln cap="rnd">
            <a:headEnd type="none"/>
            <a:tailEnd type="ova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1840" r="19592"/>
          <a:stretch/>
        </p:blipFill>
        <p:spPr>
          <a:xfrm>
            <a:off x="11519262" y="6132612"/>
            <a:ext cx="669471" cy="723937"/>
          </a:xfrm>
          <a:prstGeom prst="rect">
            <a:avLst/>
          </a:prstGeom>
        </p:spPr>
      </p:pic>
      <p:sp>
        <p:nvSpPr>
          <p:cNvPr id="14" name="Slide Number Placeholder 5"/>
          <p:cNvSpPr txBox="1">
            <a:spLocks/>
          </p:cNvSpPr>
          <p:nvPr userDrawn="1"/>
        </p:nvSpPr>
        <p:spPr>
          <a:xfrm>
            <a:off x="11535067" y="6397742"/>
            <a:ext cx="48033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spTree>
    <p:extLst>
      <p:ext uri="{BB962C8B-B14F-4D97-AF65-F5344CB8AC3E}">
        <p14:creationId xmlns:p14="http://schemas.microsoft.com/office/powerpoint/2010/main" val="840714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283031" y="143342"/>
            <a:ext cx="10515600" cy="459066"/>
          </a:xfrm>
        </p:spPr>
        <p:txBody>
          <a:bodyPr vert="horz" lIns="91440" tIns="45720" rIns="91440" bIns="45720" rtlCol="0" anchor="t">
            <a:noAutofit/>
          </a:bodyPr>
          <a:lstStyle>
            <a:lvl1pPr>
              <a:defRPr lang="en-CA" sz="2800" b="1" dirty="0"/>
            </a:lvl1pPr>
          </a:lstStyle>
          <a:p>
            <a:pPr lvl="0"/>
            <a:r>
              <a:rPr lang="en-US"/>
              <a:t>Click to edit Master title style</a:t>
            </a:r>
            <a:endParaRPr lang="en-CA" dirty="0"/>
          </a:p>
        </p:txBody>
      </p:sp>
      <p:cxnSp>
        <p:nvCxnSpPr>
          <p:cNvPr id="9" name="Straight Connector 8"/>
          <p:cNvCxnSpPr/>
          <p:nvPr userDrawn="1"/>
        </p:nvCxnSpPr>
        <p:spPr>
          <a:xfrm>
            <a:off x="283031" y="602408"/>
            <a:ext cx="11492202" cy="0"/>
          </a:xfrm>
          <a:prstGeom prst="line">
            <a:avLst/>
          </a:prstGeom>
          <a:ln cap="rnd">
            <a:headEnd type="none"/>
            <a:tailEnd type="ova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1840" r="19592"/>
          <a:stretch/>
        </p:blipFill>
        <p:spPr>
          <a:xfrm>
            <a:off x="11519262" y="6132612"/>
            <a:ext cx="669471" cy="723937"/>
          </a:xfrm>
          <a:prstGeom prst="rect">
            <a:avLst/>
          </a:prstGeom>
        </p:spPr>
      </p:pic>
      <p:sp>
        <p:nvSpPr>
          <p:cNvPr id="10" name="Slide Number Placeholder 5"/>
          <p:cNvSpPr txBox="1">
            <a:spLocks/>
          </p:cNvSpPr>
          <p:nvPr userDrawn="1"/>
        </p:nvSpPr>
        <p:spPr>
          <a:xfrm>
            <a:off x="11535067" y="6397742"/>
            <a:ext cx="48033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spTree>
    <p:extLst>
      <p:ext uri="{BB962C8B-B14F-4D97-AF65-F5344CB8AC3E}">
        <p14:creationId xmlns:p14="http://schemas.microsoft.com/office/powerpoint/2010/main" val="64387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081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t">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2"/>
                </a:solidFill>
                <a:latin typeface="Corbel" panose="020B0503020204020204" pitchFamily="34" charset="0"/>
              </a:defRPr>
            </a:lvl1pPr>
          </a:lstStyle>
          <a:p>
            <a:fld id="{FC5A612A-538F-400F-9846-A3C02CFBCD75}" type="datetimeFigureOut">
              <a:rPr lang="en-CA" smtClean="0"/>
              <a:pPr/>
              <a:t>01/05/2019</a:t>
            </a:fld>
            <a:endParaRPr lang="en-CA"/>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2"/>
                </a:solidFill>
                <a:latin typeface="Corbel" panose="020B0503020204020204" pitchFamily="34" charset="0"/>
              </a:defRPr>
            </a:lvl1pPr>
          </a:lstStyle>
          <a:p>
            <a:endParaRPr lang="en-CA"/>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2"/>
                </a:solidFill>
                <a:latin typeface="Corbel" panose="020B0503020204020204" pitchFamily="34" charset="0"/>
              </a:defRPr>
            </a:lvl1pPr>
          </a:lstStyle>
          <a:p>
            <a:fld id="{105822BA-B7AE-4DDB-BAFC-C8E55FB5C986}" type="slidenum">
              <a:rPr lang="en-CA" smtClean="0"/>
              <a:pPr/>
              <a:t>‹#›</a:t>
            </a:fld>
            <a:endParaRPr lang="en-CA"/>
          </a:p>
        </p:txBody>
      </p:sp>
    </p:spTree>
    <p:extLst>
      <p:ext uri="{BB962C8B-B14F-4D97-AF65-F5344CB8AC3E}">
        <p14:creationId xmlns:p14="http://schemas.microsoft.com/office/powerpoint/2010/main" val="31098790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62" r:id="rId5"/>
    <p:sldLayoutId id="2147483652" r:id="rId6"/>
    <p:sldLayoutId id="2147483653" r:id="rId7"/>
    <p:sldLayoutId id="2147483654" r:id="rId8"/>
    <p:sldLayoutId id="2147483655" r:id="rId9"/>
  </p:sldLayoutIdLst>
  <p:txStyles>
    <p:titleStyle>
      <a:lvl1pPr algn="l" defTabSz="914377" rtl="0" eaLnBrk="1" latinLnBrk="0" hangingPunct="1">
        <a:lnSpc>
          <a:spcPct val="90000"/>
        </a:lnSpc>
        <a:spcBef>
          <a:spcPct val="0"/>
        </a:spcBef>
        <a:buNone/>
        <a:defRPr sz="3000" kern="1200">
          <a:solidFill>
            <a:schemeClr val="accent1"/>
          </a:solidFill>
          <a:latin typeface="Calibri" panose="020F0502020204030204" pitchFamily="34"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aws.amazon.com/quickstart/architecture/pivotal-cloud-foundry/" TargetMode="External"/><Relationship Id="rId3" Type="http://schemas.openxmlformats.org/officeDocument/2006/relationships/hyperlink" Target="https://docs.microsoft.com/en-us/azure/virtual-machines/linux/openshift-get-started" TargetMode="External"/><Relationship Id="rId7" Type="http://schemas.openxmlformats.org/officeDocument/2006/relationships/hyperlink" Target="https://docs.microsoft.com/en-us/azure/cloudfoundry/"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www.ibm.com/support/knowledgecenter/en/SSBS6K_3.1.0/supported_environments/openshift/overview.html" TargetMode="External"/><Relationship Id="rId5" Type="http://schemas.openxmlformats.org/officeDocument/2006/relationships/hyperlink" Target="https://cloud.google.com/solutions/partners/openshift-on-gcp" TargetMode="External"/><Relationship Id="rId10" Type="http://schemas.openxmlformats.org/officeDocument/2006/relationships/hyperlink" Target="https://www.ibm.com/cloud/cloud-foundry" TargetMode="External"/><Relationship Id="rId4" Type="http://schemas.openxmlformats.org/officeDocument/2006/relationships/hyperlink" Target="https://aws.amazon.com/quickstart/architecture/openshift/" TargetMode="External"/><Relationship Id="rId9" Type="http://schemas.openxmlformats.org/officeDocument/2006/relationships/hyperlink" Target="https://cloud.google.com/solutions/cloud-foundry-on-gcp"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iamaksade/openshift-cd-demo" TargetMode="External"/><Relationship Id="rId7" Type="http://schemas.openxmlformats.org/officeDocument/2006/relationships/hyperlink" Target="https://learn.openshift.com/introduction/"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hyperlink" Target="https://about.gitlab.com/2017/05/16/devops-containers-gitlab-openshift/" TargetMode="External"/><Relationship Id="rId4" Type="http://schemas.openxmlformats.org/officeDocument/2006/relationships/hyperlink" Target="https://github.com/Microsoft/openshift-origin"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okd.io/latest/minishift/getting-started/quickstart.html" TargetMode="External"/><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s://docs.cloudfoundry.org/cf-cli/getting-started.html#push" TargetMode="External"/><Relationship Id="rId3" Type="http://schemas.openxmlformats.org/officeDocument/2006/relationships/hyperlink" Target="https://www2.thelinuxfoundation.org/e/6342/2018-03-21/3z26s5/862422452" TargetMode="External"/><Relationship Id="rId7" Type="http://schemas.openxmlformats.org/officeDocument/2006/relationships/hyperlink" Target="https://docs.cloudfoundry.org/buildpacks/" TargetMode="External"/><Relationship Id="rId2" Type="http://schemas.openxmlformats.org/officeDocument/2006/relationships/hyperlink" Target="https://pivotal.io/pcf-dev" TargetMode="External"/><Relationship Id="rId1" Type="http://schemas.openxmlformats.org/officeDocument/2006/relationships/slideLayout" Target="../slideLayouts/slideLayout3.xml"/><Relationship Id="rId6" Type="http://schemas.openxmlformats.org/officeDocument/2006/relationships/hyperlink" Target="https://docs.cloudfoundry.org/concepts/glossary.html" TargetMode="External"/><Relationship Id="rId5" Type="http://schemas.openxmlformats.org/officeDocument/2006/relationships/hyperlink" Target="https://www2.thelinuxfoundation.org/e/6342/2018-03-21/3z26s9/862422452" TargetMode="External"/><Relationship Id="rId4" Type="http://schemas.openxmlformats.org/officeDocument/2006/relationships/hyperlink" Target="https://www2.thelinuxfoundation.org/e/6342/2018-03-21/3z26s7/862422452"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github.com/jeffbarnes769/hello3" TargetMode="External"/><Relationship Id="rId5" Type="http://schemas.openxmlformats.org/officeDocument/2006/relationships/hyperlink" Target="https://github.com/jeffbarnes769/multi2" TargetMode="External"/><Relationship Id="rId4" Type="http://schemas.openxmlformats.org/officeDocument/2006/relationships/hyperlink" Target="https://github.com/jeffbarnes769/hello"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hyperlink" Target="https://cloud.gov/resources/cloud.gov-CIS-Worksheet.xlsx"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www.fedramp.gov/assets/resources/documents/FedRAMP_Security_Controls_Baseline.xlsx" TargetMode="External"/><Relationship Id="rId5" Type="http://schemas.openxmlformats.org/officeDocument/2006/relationships/hyperlink" Target="https://cloud.gov/overview/security/fedramp-tracker/" TargetMode="Externa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i.dell.com/sites/doccontent/shared-content/data-sheets/en/Documents/Forrester_cloud_migration_planning.pdf" TargetMode="External"/><Relationship Id="rId3" Type="http://schemas.openxmlformats.org/officeDocument/2006/relationships/hyperlink" Target="https://github.com/buildpack/pack" TargetMode="External"/><Relationship Id="rId7" Type="http://schemas.openxmlformats.org/officeDocument/2006/relationships/hyperlink" Target="https://www.gartner.com/newsroom/id/1684114"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cloud.google.com/anthos/" TargetMode="External"/><Relationship Id="rId5" Type="http://schemas.openxmlformats.org/officeDocument/2006/relationships/hyperlink" Target="https://github.com/GoogleContainerTools/jib" TargetMode="External"/><Relationship Id="rId4" Type="http://schemas.openxmlformats.org/officeDocument/2006/relationships/hyperlink" Target="https://github.com/openshift/source-to-image"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martinfowler.com/" TargetMode="External"/><Relationship Id="rId3" Type="http://schemas.openxmlformats.org/officeDocument/2006/relationships/hyperlink" Target="https://12factor.net/" TargetMode="External"/><Relationship Id="rId7" Type="http://schemas.openxmlformats.org/officeDocument/2006/relationships/hyperlink" Target="https://azure.microsoft.com/en-ca/resources/designing-distributed-systems/"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en.wikipedia.org/wiki/CAP_theorem" TargetMode="External"/><Relationship Id="rId11" Type="http://schemas.openxmlformats.org/officeDocument/2006/relationships/image" Target="../media/image27.jpeg"/><Relationship Id="rId5" Type="http://schemas.openxmlformats.org/officeDocument/2006/relationships/hyperlink" Target="https://docs.microsoft.com/en-us/azure/architecture/guide/architecture-styles/microservices" TargetMode="External"/><Relationship Id="rId10" Type="http://schemas.openxmlformats.org/officeDocument/2006/relationships/hyperlink" Target="https://agilemanifesto.org/" TargetMode="External"/><Relationship Id="rId4" Type="http://schemas.openxmlformats.org/officeDocument/2006/relationships/hyperlink" Target="https://microservices.io/" TargetMode="External"/><Relationship Id="rId9" Type="http://schemas.openxmlformats.org/officeDocument/2006/relationships/hyperlink" Target="https://en.wikipedia.org/wiki/Domain-driven_desig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beautiful.ai/deck/-LcW6FA8-RdxmRZ2uzAq/DVCS-git-and-GitHub"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sylus.ca/digital-academ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gcpedia.gc.ca/gcwiki/images/5/59/Guidance_for_Secure_Containers_and_Microservices.pdf"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gccollab.ca/file/view/590020/gc-cloud-reference-architectur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756753" y="2194264"/>
            <a:ext cx="8010802" cy="881228"/>
          </a:xfrm>
        </p:spPr>
        <p:txBody>
          <a:bodyPr>
            <a:noAutofit/>
          </a:bodyPr>
          <a:lstStyle/>
          <a:p>
            <a:r>
              <a:rPr lang="en-CA" sz="2400" b="0" dirty="0" smtClean="0">
                <a:solidFill>
                  <a:srgbClr val="04647E"/>
                </a:solidFill>
              </a:rPr>
              <a:t>CSPS-EFPC </a:t>
            </a:r>
            <a:br>
              <a:rPr lang="en-CA" sz="2400" b="0" dirty="0" smtClean="0">
                <a:solidFill>
                  <a:srgbClr val="04647E"/>
                </a:solidFill>
              </a:rPr>
            </a:br>
            <a:r>
              <a:rPr lang="en-CA" sz="2400" b="0" dirty="0" smtClean="0">
                <a:solidFill>
                  <a:srgbClr val="04647E"/>
                </a:solidFill>
              </a:rPr>
              <a:t>Digital </a:t>
            </a:r>
            <a:r>
              <a:rPr lang="en-CA" sz="2400" b="0" dirty="0">
                <a:solidFill>
                  <a:srgbClr val="04647E"/>
                </a:solidFill>
              </a:rPr>
              <a:t>Academy - </a:t>
            </a:r>
            <a:r>
              <a:rPr lang="en-CA" sz="2400" b="0" dirty="0" err="1">
                <a:solidFill>
                  <a:srgbClr val="04647E"/>
                </a:solidFill>
              </a:rPr>
              <a:t>l’Académie</a:t>
            </a:r>
            <a:r>
              <a:rPr lang="en-CA" sz="2400" b="0" dirty="0">
                <a:solidFill>
                  <a:srgbClr val="04647E"/>
                </a:solidFill>
              </a:rPr>
              <a:t> du </a:t>
            </a:r>
            <a:r>
              <a:rPr lang="en-CA" sz="2400" b="0" dirty="0" smtClean="0">
                <a:solidFill>
                  <a:srgbClr val="04647E"/>
                </a:solidFill>
              </a:rPr>
              <a:t>numérique</a:t>
            </a:r>
            <a:br>
              <a:rPr lang="en-CA" sz="2400" b="0" dirty="0" smtClean="0">
                <a:solidFill>
                  <a:srgbClr val="04647E"/>
                </a:solidFill>
              </a:rPr>
            </a:br>
            <a:r>
              <a:rPr lang="en-CA" sz="2400" b="0" dirty="0" smtClean="0">
                <a:solidFill>
                  <a:srgbClr val="04647E"/>
                </a:solidFill>
              </a:rPr>
              <a:t>DevOps Cloud Native Stream</a:t>
            </a:r>
            <a:r>
              <a:rPr lang="en-CA" sz="2400" b="0" dirty="0">
                <a:solidFill>
                  <a:srgbClr val="04647E"/>
                </a:solidFill>
              </a:rPr>
              <a:t/>
            </a:r>
            <a:br>
              <a:rPr lang="en-CA" sz="2400" b="0" dirty="0">
                <a:solidFill>
                  <a:srgbClr val="04647E"/>
                </a:solidFill>
              </a:rPr>
            </a:br>
            <a:r>
              <a:rPr lang="en-CA" sz="2400" b="0" dirty="0">
                <a:solidFill>
                  <a:srgbClr val="04647E"/>
                </a:solidFill>
              </a:rPr>
              <a:t/>
            </a:r>
            <a:br>
              <a:rPr lang="en-CA" sz="2400" b="0" dirty="0">
                <a:solidFill>
                  <a:srgbClr val="04647E"/>
                </a:solidFill>
              </a:rPr>
            </a:br>
            <a:r>
              <a:rPr lang="en-CA" sz="2400" b="0" dirty="0" smtClean="0">
                <a:solidFill>
                  <a:srgbClr val="04647E"/>
                </a:solidFill>
              </a:rPr>
              <a:t>May 1 2019</a:t>
            </a:r>
            <a:r>
              <a:rPr lang="en-CA" sz="2400" b="0" dirty="0">
                <a:solidFill>
                  <a:srgbClr val="04647E"/>
                </a:solidFill>
              </a:rPr>
              <a:t/>
            </a:r>
            <a:br>
              <a:rPr lang="en-CA" sz="2400" b="0" dirty="0">
                <a:solidFill>
                  <a:srgbClr val="04647E"/>
                </a:solidFill>
              </a:rPr>
            </a:br>
            <a:r>
              <a:rPr lang="en-CA" sz="2400" b="0" dirty="0" smtClean="0">
                <a:solidFill>
                  <a:srgbClr val="04647E"/>
                </a:solidFill>
              </a:rPr>
              <a:t/>
            </a:r>
            <a:br>
              <a:rPr lang="en-CA" sz="2400" b="0" dirty="0" smtClean="0">
                <a:solidFill>
                  <a:srgbClr val="04647E"/>
                </a:solidFill>
              </a:rPr>
            </a:br>
            <a:r>
              <a:rPr lang="en-CA" sz="1800" b="0" dirty="0" smtClean="0">
                <a:solidFill>
                  <a:srgbClr val="04647E"/>
                </a:solidFill>
              </a:rPr>
              <a:t>Jeff Barnes </a:t>
            </a:r>
            <a:br>
              <a:rPr lang="en-CA" sz="1800" b="0" dirty="0" smtClean="0">
                <a:solidFill>
                  <a:srgbClr val="04647E"/>
                </a:solidFill>
              </a:rPr>
            </a:br>
            <a:r>
              <a:rPr lang="en-CA" sz="1800" b="0" dirty="0" smtClean="0">
                <a:solidFill>
                  <a:srgbClr val="04647E"/>
                </a:solidFill>
              </a:rPr>
              <a:t>Cloud Services Directorate</a:t>
            </a:r>
            <a:br>
              <a:rPr lang="en-CA" sz="1800" b="0" dirty="0" smtClean="0">
                <a:solidFill>
                  <a:srgbClr val="04647E"/>
                </a:solidFill>
              </a:rPr>
            </a:br>
            <a:endParaRPr lang="en-CA" sz="1800" b="0" dirty="0">
              <a:solidFill>
                <a:srgbClr val="04647E"/>
              </a:solidFill>
            </a:endParaRPr>
          </a:p>
        </p:txBody>
      </p:sp>
    </p:spTree>
    <p:extLst>
      <p:ext uri="{BB962C8B-B14F-4D97-AF65-F5344CB8AC3E}">
        <p14:creationId xmlns:p14="http://schemas.microsoft.com/office/powerpoint/2010/main" val="4133554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4F0E12-400C-4D47-84C5-39F18D4CFE5C}"/>
              </a:ext>
            </a:extLst>
          </p:cNvPr>
          <p:cNvSpPr>
            <a:spLocks noGrp="1"/>
          </p:cNvSpPr>
          <p:nvPr>
            <p:ph type="title"/>
          </p:nvPr>
        </p:nvSpPr>
        <p:spPr>
          <a:xfrm>
            <a:off x="173303" y="143342"/>
            <a:ext cx="10515600" cy="459066"/>
          </a:xfrm>
        </p:spPr>
        <p:txBody>
          <a:bodyPr/>
          <a:lstStyle/>
          <a:p>
            <a:r>
              <a:rPr lang="en-US" sz="2000" b="0" dirty="0" smtClean="0">
                <a:solidFill>
                  <a:schemeClr val="accent1">
                    <a:lumMod val="75000"/>
                  </a:schemeClr>
                </a:solidFill>
              </a:rPr>
              <a:t>Container Orchestration </a:t>
            </a:r>
            <a:r>
              <a:rPr lang="en-US" sz="2000" b="0" dirty="0">
                <a:solidFill>
                  <a:schemeClr val="accent1">
                    <a:lumMod val="75000"/>
                  </a:schemeClr>
                </a:solidFill>
              </a:rPr>
              <a:t>Framework </a:t>
            </a:r>
            <a:r>
              <a:rPr lang="en-US" sz="2000" b="0" dirty="0" smtClean="0">
                <a:solidFill>
                  <a:schemeClr val="accent1">
                    <a:lumMod val="75000"/>
                  </a:schemeClr>
                </a:solidFill>
              </a:rPr>
              <a:t>– Enabler Service</a:t>
            </a:r>
            <a:endParaRPr lang="en-CA" sz="2000" b="0" dirty="0">
              <a:solidFill>
                <a:schemeClr val="accent1">
                  <a:lumMod val="75000"/>
                </a:schemeClr>
              </a:solidFill>
            </a:endParaRPr>
          </a:p>
        </p:txBody>
      </p:sp>
      <p:sp>
        <p:nvSpPr>
          <p:cNvPr id="6" name="Rectangle 5">
            <a:extLst>
              <a:ext uri="{FF2B5EF4-FFF2-40B4-BE49-F238E27FC236}">
                <a16:creationId xmlns:a16="http://schemas.microsoft.com/office/drawing/2014/main" id="{C97CD9A0-D0E8-43E7-90DA-5E48D52ACA60}"/>
              </a:ext>
            </a:extLst>
          </p:cNvPr>
          <p:cNvSpPr/>
          <p:nvPr/>
        </p:nvSpPr>
        <p:spPr>
          <a:xfrm>
            <a:off x="9747074" y="324164"/>
            <a:ext cx="1883657" cy="276999"/>
          </a:xfrm>
          <a:prstGeom prst="rect">
            <a:avLst/>
          </a:prstGeom>
        </p:spPr>
        <p:txBody>
          <a:bodyPr wrap="none">
            <a:spAutoFit/>
          </a:bodyPr>
          <a:lstStyle/>
          <a:p>
            <a:r>
              <a:rPr lang="en-US" sz="1200" dirty="0" smtClean="0">
                <a:solidFill>
                  <a:schemeClr val="accent1">
                    <a:lumMod val="75000"/>
                  </a:schemeClr>
                </a:solidFill>
              </a:rPr>
              <a:t>SSC CSD Container Strategy</a:t>
            </a:r>
            <a:endParaRPr lang="en-US" sz="1200" dirty="0">
              <a:solidFill>
                <a:schemeClr val="accent1">
                  <a:lumMod val="75000"/>
                </a:schemeClr>
              </a:solidFill>
            </a:endParaRPr>
          </a:p>
        </p:txBody>
      </p:sp>
      <p:sp>
        <p:nvSpPr>
          <p:cNvPr id="9" name="Rectangle 8">
            <a:extLst>
              <a:ext uri="{FF2B5EF4-FFF2-40B4-BE49-F238E27FC236}">
                <a16:creationId xmlns:a16="http://schemas.microsoft.com/office/drawing/2014/main" id="{DD374681-4831-4240-814C-5DD7BC9DD103}"/>
              </a:ext>
            </a:extLst>
          </p:cNvPr>
          <p:cNvSpPr/>
          <p:nvPr/>
        </p:nvSpPr>
        <p:spPr>
          <a:xfrm>
            <a:off x="1573588" y="5435575"/>
            <a:ext cx="2348143" cy="738664"/>
          </a:xfrm>
          <a:prstGeom prst="rect">
            <a:avLst/>
          </a:prstGeom>
        </p:spPr>
        <p:txBody>
          <a:bodyPr wrap="none">
            <a:spAutoFit/>
          </a:bodyPr>
          <a:lstStyle/>
          <a:p>
            <a:pPr algn="r"/>
            <a:r>
              <a:rPr lang="en-US" sz="1400" dirty="0" smtClean="0"/>
              <a:t>Software defined networking </a:t>
            </a:r>
          </a:p>
          <a:p>
            <a:pPr algn="r"/>
            <a:r>
              <a:rPr lang="en-US" sz="1400" dirty="0" smtClean="0"/>
              <a:t>Policy Based Routing</a:t>
            </a:r>
          </a:p>
          <a:p>
            <a:pPr algn="r"/>
            <a:r>
              <a:rPr lang="en-US" sz="1400" dirty="0" smtClean="0"/>
              <a:t>Eventual Service Mesh</a:t>
            </a:r>
          </a:p>
        </p:txBody>
      </p:sp>
      <p:sp>
        <p:nvSpPr>
          <p:cNvPr id="18" name="Rectangle 17">
            <a:extLst>
              <a:ext uri="{FF2B5EF4-FFF2-40B4-BE49-F238E27FC236}">
                <a16:creationId xmlns:a16="http://schemas.microsoft.com/office/drawing/2014/main" id="{806C8027-9297-4915-9535-35C90183631D}"/>
              </a:ext>
            </a:extLst>
          </p:cNvPr>
          <p:cNvSpPr/>
          <p:nvPr/>
        </p:nvSpPr>
        <p:spPr>
          <a:xfrm>
            <a:off x="8122877" y="3610474"/>
            <a:ext cx="1724639" cy="738664"/>
          </a:xfrm>
          <a:prstGeom prst="rect">
            <a:avLst/>
          </a:prstGeom>
        </p:spPr>
        <p:txBody>
          <a:bodyPr wrap="none">
            <a:spAutoFit/>
          </a:bodyPr>
          <a:lstStyle/>
          <a:p>
            <a:r>
              <a:rPr lang="en-US" sz="1400" dirty="0" smtClean="0"/>
              <a:t>Platform based RBAC</a:t>
            </a:r>
          </a:p>
          <a:p>
            <a:r>
              <a:rPr lang="en-US" sz="1400" dirty="0" smtClean="0"/>
              <a:t>Secrets storage</a:t>
            </a:r>
          </a:p>
          <a:p>
            <a:r>
              <a:rPr lang="en-US" sz="1400" dirty="0" err="1" smtClean="0"/>
              <a:t>mTLS</a:t>
            </a:r>
            <a:endParaRPr lang="en-US" sz="1400" dirty="0" smtClean="0"/>
          </a:p>
        </p:txBody>
      </p:sp>
      <p:sp>
        <p:nvSpPr>
          <p:cNvPr id="20" name="Rectangle 19">
            <a:extLst>
              <a:ext uri="{FF2B5EF4-FFF2-40B4-BE49-F238E27FC236}">
                <a16:creationId xmlns:a16="http://schemas.microsoft.com/office/drawing/2014/main" id="{7848768B-BFA3-4619-AE8C-35B1035D100A}"/>
              </a:ext>
            </a:extLst>
          </p:cNvPr>
          <p:cNvSpPr/>
          <p:nvPr/>
        </p:nvSpPr>
        <p:spPr>
          <a:xfrm>
            <a:off x="7667612" y="5528864"/>
            <a:ext cx="2108911" cy="738664"/>
          </a:xfrm>
          <a:prstGeom prst="rect">
            <a:avLst/>
          </a:prstGeom>
        </p:spPr>
        <p:txBody>
          <a:bodyPr wrap="none">
            <a:spAutoFit/>
          </a:bodyPr>
          <a:lstStyle/>
          <a:p>
            <a:r>
              <a:rPr lang="en-US" sz="1400" dirty="0"/>
              <a:t>RFC </a:t>
            </a:r>
            <a:r>
              <a:rPr lang="en-US" sz="1400" dirty="0" smtClean="0"/>
              <a:t>6598</a:t>
            </a:r>
          </a:p>
          <a:p>
            <a:r>
              <a:rPr lang="en-US" sz="1400" dirty="0" smtClean="0"/>
              <a:t>Service Discovery</a:t>
            </a:r>
          </a:p>
          <a:p>
            <a:r>
              <a:rPr lang="en-US" sz="1400" dirty="0" smtClean="0"/>
              <a:t>Controller Ingress/Routing</a:t>
            </a:r>
            <a:endParaRPr lang="en-US" sz="1400" dirty="0"/>
          </a:p>
        </p:txBody>
      </p:sp>
      <p:sp>
        <p:nvSpPr>
          <p:cNvPr id="25" name="Rectangle 24">
            <a:extLst>
              <a:ext uri="{FF2B5EF4-FFF2-40B4-BE49-F238E27FC236}">
                <a16:creationId xmlns:a16="http://schemas.microsoft.com/office/drawing/2014/main" id="{686DF9D1-9BED-40FD-A7F2-9793BB27CF29}"/>
              </a:ext>
            </a:extLst>
          </p:cNvPr>
          <p:cNvSpPr/>
          <p:nvPr/>
        </p:nvSpPr>
        <p:spPr>
          <a:xfrm>
            <a:off x="4674683" y="4019902"/>
            <a:ext cx="2264300" cy="1015663"/>
          </a:xfrm>
          <a:prstGeom prst="rect">
            <a:avLst/>
          </a:prstGeom>
        </p:spPr>
        <p:txBody>
          <a:bodyPr wrap="square">
            <a:spAutoFit/>
          </a:bodyPr>
          <a:lstStyle/>
          <a:p>
            <a:pPr algn="ctr"/>
            <a:r>
              <a:rPr lang="en-US" sz="2000" dirty="0" smtClean="0">
                <a:latin typeface="Impact" panose="020B0806030902050204" pitchFamily="34" charset="0"/>
              </a:rPr>
              <a:t>Cloud Native Foundational </a:t>
            </a:r>
            <a:endParaRPr lang="en-US" sz="2000" dirty="0">
              <a:latin typeface="Impact" panose="020B0806030902050204" pitchFamily="34" charset="0"/>
            </a:endParaRPr>
          </a:p>
          <a:p>
            <a:pPr algn="ctr"/>
            <a:r>
              <a:rPr lang="en-US" sz="2000" dirty="0">
                <a:latin typeface="Impact" panose="020B0806030902050204" pitchFamily="34" charset="0"/>
              </a:rPr>
              <a:t>Services</a:t>
            </a:r>
          </a:p>
        </p:txBody>
      </p:sp>
      <p:grpSp>
        <p:nvGrpSpPr>
          <p:cNvPr id="28" name="Group 27">
            <a:extLst>
              <a:ext uri="{FF2B5EF4-FFF2-40B4-BE49-F238E27FC236}">
                <a16:creationId xmlns:a16="http://schemas.microsoft.com/office/drawing/2014/main" id="{3B5444BE-2DA2-4EAC-AF57-6A5F7CCC4DE3}"/>
              </a:ext>
            </a:extLst>
          </p:cNvPr>
          <p:cNvGrpSpPr/>
          <p:nvPr/>
        </p:nvGrpSpPr>
        <p:grpSpPr>
          <a:xfrm>
            <a:off x="441960" y="746368"/>
            <a:ext cx="11178799" cy="1116336"/>
            <a:chOff x="441960" y="746368"/>
            <a:chExt cx="11178799" cy="1116336"/>
          </a:xfrm>
        </p:grpSpPr>
        <p:sp>
          <p:nvSpPr>
            <p:cNvPr id="26" name="Rectangle 25">
              <a:extLst>
                <a:ext uri="{FF2B5EF4-FFF2-40B4-BE49-F238E27FC236}">
                  <a16:creationId xmlns:a16="http://schemas.microsoft.com/office/drawing/2014/main" id="{C41C2A9E-AB77-4EC4-8813-E62690FE4EAF}"/>
                </a:ext>
              </a:extLst>
            </p:cNvPr>
            <p:cNvSpPr/>
            <p:nvPr/>
          </p:nvSpPr>
          <p:spPr>
            <a:xfrm>
              <a:off x="559567" y="957472"/>
              <a:ext cx="11061192"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mj-lt"/>
                </a:rPr>
                <a:t>Container service will use traditional and cloud native foundational services (as they evolve) </a:t>
              </a:r>
            </a:p>
            <a:p>
              <a:pPr marL="285750" indent="-285750">
                <a:buFont typeface="Arial" panose="020B0604020202020204" pitchFamily="34" charset="0"/>
                <a:buChar char="•"/>
              </a:pPr>
              <a:r>
                <a:rPr lang="en-US" dirty="0" smtClean="0">
                  <a:latin typeface="+mj-lt"/>
                </a:rPr>
                <a:t>These </a:t>
              </a:r>
              <a:r>
                <a:rPr lang="en-US" dirty="0">
                  <a:latin typeface="+mj-lt"/>
                </a:rPr>
                <a:t>services </a:t>
              </a:r>
              <a:r>
                <a:rPr lang="en-US" dirty="0" smtClean="0">
                  <a:latin typeface="+mj-lt"/>
                </a:rPr>
                <a:t>enable cloud native application deployment on partner journey </a:t>
              </a:r>
              <a:r>
                <a:rPr lang="en-US" dirty="0">
                  <a:latin typeface="+mj-lt"/>
                </a:rPr>
                <a:t>to public cloud </a:t>
              </a:r>
            </a:p>
          </p:txBody>
        </p:sp>
        <p:sp>
          <p:nvSpPr>
            <p:cNvPr id="27" name="Rectangle 26">
              <a:extLst>
                <a:ext uri="{FF2B5EF4-FFF2-40B4-BE49-F238E27FC236}">
                  <a16:creationId xmlns:a16="http://schemas.microsoft.com/office/drawing/2014/main" id="{F73089DD-B8C1-4B87-8133-2A79B803FC6A}"/>
                </a:ext>
              </a:extLst>
            </p:cNvPr>
            <p:cNvSpPr/>
            <p:nvPr/>
          </p:nvSpPr>
          <p:spPr>
            <a:xfrm>
              <a:off x="441960" y="746368"/>
              <a:ext cx="11061192" cy="11163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a:extLst>
              <a:ext uri="{FF2B5EF4-FFF2-40B4-BE49-F238E27FC236}">
                <a16:creationId xmlns:a16="http://schemas.microsoft.com/office/drawing/2014/main" id="{F92F1509-DECC-468E-B241-A502E9667DFB}"/>
              </a:ext>
            </a:extLst>
          </p:cNvPr>
          <p:cNvSpPr/>
          <p:nvPr/>
        </p:nvSpPr>
        <p:spPr>
          <a:xfrm>
            <a:off x="3746589" y="2681646"/>
            <a:ext cx="4002241" cy="3743903"/>
          </a:xfrm>
          <a:prstGeom prst="ellipse">
            <a:avLst/>
          </a:prstGeom>
          <a:noFill/>
          <a:ln w="508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0C1329C-2985-43B3-87D1-8694CCA3B914}"/>
              </a:ext>
            </a:extLst>
          </p:cNvPr>
          <p:cNvSpPr/>
          <p:nvPr/>
        </p:nvSpPr>
        <p:spPr>
          <a:xfrm>
            <a:off x="1222157" y="3741199"/>
            <a:ext cx="2178225" cy="523220"/>
          </a:xfrm>
          <a:prstGeom prst="rect">
            <a:avLst/>
          </a:prstGeom>
        </p:spPr>
        <p:txBody>
          <a:bodyPr wrap="none">
            <a:spAutoFit/>
          </a:bodyPr>
          <a:lstStyle/>
          <a:p>
            <a:pPr algn="r"/>
            <a:r>
              <a:rPr lang="en-US" sz="1400" dirty="0" smtClean="0"/>
              <a:t>Micro-Segmentation</a:t>
            </a:r>
          </a:p>
          <a:p>
            <a:pPr algn="r"/>
            <a:r>
              <a:rPr lang="en-US" sz="1400" dirty="0" smtClean="0"/>
              <a:t>Container Security Brokers</a:t>
            </a:r>
            <a:endParaRPr lang="en-US" sz="1400" dirty="0"/>
          </a:p>
        </p:txBody>
      </p:sp>
      <p:sp>
        <p:nvSpPr>
          <p:cNvPr id="29" name="Rectangle 28">
            <a:extLst>
              <a:ext uri="{FF2B5EF4-FFF2-40B4-BE49-F238E27FC236}">
                <a16:creationId xmlns:a16="http://schemas.microsoft.com/office/drawing/2014/main" id="{3DA367BA-850B-415D-994A-4B13110796FB}"/>
              </a:ext>
            </a:extLst>
          </p:cNvPr>
          <p:cNvSpPr/>
          <p:nvPr/>
        </p:nvSpPr>
        <p:spPr>
          <a:xfrm>
            <a:off x="6272090" y="1971191"/>
            <a:ext cx="1451103" cy="738664"/>
          </a:xfrm>
          <a:prstGeom prst="rect">
            <a:avLst/>
          </a:prstGeom>
        </p:spPr>
        <p:txBody>
          <a:bodyPr wrap="none">
            <a:spAutoFit/>
          </a:bodyPr>
          <a:lstStyle/>
          <a:p>
            <a:r>
              <a:rPr lang="en-US" sz="1400" dirty="0" smtClean="0"/>
              <a:t>Active Directory</a:t>
            </a:r>
          </a:p>
          <a:p>
            <a:r>
              <a:rPr lang="en-US" sz="1400" dirty="0" smtClean="0"/>
              <a:t>Service Principals</a:t>
            </a:r>
          </a:p>
          <a:p>
            <a:r>
              <a:rPr lang="en-US" sz="1400" dirty="0" smtClean="0"/>
              <a:t>Sidecar Proxy</a:t>
            </a:r>
            <a:endParaRPr lang="en-US" sz="1400" dirty="0"/>
          </a:p>
        </p:txBody>
      </p:sp>
      <p:pic>
        <p:nvPicPr>
          <p:cNvPr id="33" name="Picture 32">
            <a:extLst>
              <a:ext uri="{FF2B5EF4-FFF2-40B4-BE49-F238E27FC236}">
                <a16:creationId xmlns:a16="http://schemas.microsoft.com/office/drawing/2014/main" id="{FCD2C28F-2EA1-4857-9A3A-2638C978E606}"/>
              </a:ext>
            </a:extLst>
          </p:cNvPr>
          <p:cNvPicPr>
            <a:picLocks noChangeAspect="1"/>
          </p:cNvPicPr>
          <p:nvPr/>
        </p:nvPicPr>
        <p:blipFill>
          <a:blip r:embed="rId2"/>
          <a:stretch>
            <a:fillRect/>
          </a:stretch>
        </p:blipFill>
        <p:spPr>
          <a:xfrm>
            <a:off x="3404933" y="3356337"/>
            <a:ext cx="910762" cy="895105"/>
          </a:xfrm>
          <a:prstGeom prst="rect">
            <a:avLst/>
          </a:prstGeom>
        </p:spPr>
      </p:pic>
      <p:pic>
        <p:nvPicPr>
          <p:cNvPr id="34" name="Picture 33">
            <a:extLst>
              <a:ext uri="{FF2B5EF4-FFF2-40B4-BE49-F238E27FC236}">
                <a16:creationId xmlns:a16="http://schemas.microsoft.com/office/drawing/2014/main" id="{2F89E29A-4487-4601-9B6E-F2B50B127BE0}"/>
              </a:ext>
            </a:extLst>
          </p:cNvPr>
          <p:cNvPicPr>
            <a:picLocks noChangeAspect="1"/>
          </p:cNvPicPr>
          <p:nvPr/>
        </p:nvPicPr>
        <p:blipFill>
          <a:blip r:embed="rId3"/>
          <a:stretch>
            <a:fillRect/>
          </a:stretch>
        </p:blipFill>
        <p:spPr>
          <a:xfrm>
            <a:off x="3990059" y="5292912"/>
            <a:ext cx="774272" cy="939847"/>
          </a:xfrm>
          <a:prstGeom prst="rect">
            <a:avLst/>
          </a:prstGeom>
        </p:spPr>
      </p:pic>
      <p:pic>
        <p:nvPicPr>
          <p:cNvPr id="35" name="Picture 34">
            <a:extLst>
              <a:ext uri="{FF2B5EF4-FFF2-40B4-BE49-F238E27FC236}">
                <a16:creationId xmlns:a16="http://schemas.microsoft.com/office/drawing/2014/main" id="{D3237614-C188-4D20-A018-3A34FC7B2354}"/>
              </a:ext>
            </a:extLst>
          </p:cNvPr>
          <p:cNvPicPr>
            <a:picLocks noChangeAspect="1"/>
          </p:cNvPicPr>
          <p:nvPr/>
        </p:nvPicPr>
        <p:blipFill>
          <a:blip r:embed="rId4"/>
          <a:stretch>
            <a:fillRect/>
          </a:stretch>
        </p:blipFill>
        <p:spPr>
          <a:xfrm>
            <a:off x="5287150" y="2055313"/>
            <a:ext cx="1039366" cy="1125301"/>
          </a:xfrm>
          <a:prstGeom prst="rect">
            <a:avLst/>
          </a:prstGeom>
        </p:spPr>
      </p:pic>
      <p:pic>
        <p:nvPicPr>
          <p:cNvPr id="36" name="Picture 35">
            <a:extLst>
              <a:ext uri="{FF2B5EF4-FFF2-40B4-BE49-F238E27FC236}">
                <a16:creationId xmlns:a16="http://schemas.microsoft.com/office/drawing/2014/main" id="{8AF177A3-B3C5-4DD0-9629-8299B9C3C64C}"/>
              </a:ext>
            </a:extLst>
          </p:cNvPr>
          <p:cNvPicPr>
            <a:picLocks noChangeAspect="1"/>
          </p:cNvPicPr>
          <p:nvPr/>
        </p:nvPicPr>
        <p:blipFill>
          <a:blip r:embed="rId5"/>
          <a:stretch>
            <a:fillRect/>
          </a:stretch>
        </p:blipFill>
        <p:spPr>
          <a:xfrm>
            <a:off x="6683827" y="5250602"/>
            <a:ext cx="1039366" cy="1023853"/>
          </a:xfrm>
          <a:prstGeom prst="rect">
            <a:avLst/>
          </a:prstGeom>
        </p:spPr>
      </p:pic>
      <p:pic>
        <p:nvPicPr>
          <p:cNvPr id="37" name="Picture 36">
            <a:extLst>
              <a:ext uri="{FF2B5EF4-FFF2-40B4-BE49-F238E27FC236}">
                <a16:creationId xmlns:a16="http://schemas.microsoft.com/office/drawing/2014/main" id="{91CE6FC0-ED46-43EF-9542-D14010F73E27}"/>
              </a:ext>
            </a:extLst>
          </p:cNvPr>
          <p:cNvPicPr>
            <a:picLocks noChangeAspect="1"/>
          </p:cNvPicPr>
          <p:nvPr/>
        </p:nvPicPr>
        <p:blipFill>
          <a:blip r:embed="rId6"/>
          <a:stretch>
            <a:fillRect/>
          </a:stretch>
        </p:blipFill>
        <p:spPr>
          <a:xfrm>
            <a:off x="7205830" y="3357126"/>
            <a:ext cx="803322" cy="815633"/>
          </a:xfrm>
          <a:prstGeom prst="rect">
            <a:avLst/>
          </a:prstGeom>
        </p:spPr>
      </p:pic>
      <p:grpSp>
        <p:nvGrpSpPr>
          <p:cNvPr id="41" name="Group 40">
            <a:extLst>
              <a:ext uri="{FF2B5EF4-FFF2-40B4-BE49-F238E27FC236}">
                <a16:creationId xmlns:a16="http://schemas.microsoft.com/office/drawing/2014/main" id="{B95CCD3D-866C-4E21-97AA-3ED9AF9822EB}"/>
              </a:ext>
            </a:extLst>
          </p:cNvPr>
          <p:cNvGrpSpPr/>
          <p:nvPr/>
        </p:nvGrpSpPr>
        <p:grpSpPr>
          <a:xfrm>
            <a:off x="10660431" y="6111632"/>
            <a:ext cx="1100832" cy="544444"/>
            <a:chOff x="613166" y="6180758"/>
            <a:chExt cx="1100832" cy="544444"/>
          </a:xfrm>
        </p:grpSpPr>
        <p:sp>
          <p:nvSpPr>
            <p:cNvPr id="42" name="Speech Bubble: Oval 41">
              <a:extLst>
                <a:ext uri="{FF2B5EF4-FFF2-40B4-BE49-F238E27FC236}">
                  <a16:creationId xmlns:a16="http://schemas.microsoft.com/office/drawing/2014/main" id="{EEFEBF1F-BF33-4076-8CC1-259EE1FA7C7A}"/>
                </a:ext>
              </a:extLst>
            </p:cNvPr>
            <p:cNvSpPr/>
            <p:nvPr/>
          </p:nvSpPr>
          <p:spPr>
            <a:xfrm>
              <a:off x="613166" y="6180758"/>
              <a:ext cx="1100832" cy="544444"/>
            </a:xfrm>
            <a:prstGeom prst="wedgeEllipseCallout">
              <a:avLst>
                <a:gd name="adj1" fmla="val -21639"/>
                <a:gd name="adj2" fmla="val -679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B853552-91F9-4DE2-A234-4535C6E3537E}"/>
                </a:ext>
              </a:extLst>
            </p:cNvPr>
            <p:cNvSpPr/>
            <p:nvPr/>
          </p:nvSpPr>
          <p:spPr>
            <a:xfrm>
              <a:off x="798792" y="6307963"/>
              <a:ext cx="742511" cy="307777"/>
            </a:xfrm>
            <a:prstGeom prst="rect">
              <a:avLst/>
            </a:prstGeom>
            <a:solidFill>
              <a:schemeClr val="bg1"/>
            </a:solidFill>
          </p:spPr>
          <p:txBody>
            <a:bodyPr wrap="none">
              <a:spAutoFit/>
            </a:bodyPr>
            <a:lstStyle/>
            <a:p>
              <a:r>
                <a:rPr lang="en-US" sz="1400" dirty="0"/>
                <a:t>Enabler</a:t>
              </a:r>
            </a:p>
          </p:txBody>
        </p:sp>
      </p:grpSp>
    </p:spTree>
    <p:extLst>
      <p:ext uri="{BB962C8B-B14F-4D97-AF65-F5344CB8AC3E}">
        <p14:creationId xmlns:p14="http://schemas.microsoft.com/office/powerpoint/2010/main" val="2920583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10A4FC-690A-4A5B-84D2-A00E5578DE6D}"/>
              </a:ext>
            </a:extLst>
          </p:cNvPr>
          <p:cNvSpPr/>
          <p:nvPr/>
        </p:nvSpPr>
        <p:spPr>
          <a:xfrm>
            <a:off x="9856802" y="324164"/>
            <a:ext cx="1883657" cy="276999"/>
          </a:xfrm>
          <a:prstGeom prst="rect">
            <a:avLst/>
          </a:prstGeom>
        </p:spPr>
        <p:txBody>
          <a:bodyPr wrap="none">
            <a:spAutoFit/>
          </a:bodyPr>
          <a:lstStyle/>
          <a:p>
            <a:r>
              <a:rPr lang="en-US" sz="1200" dirty="0">
                <a:solidFill>
                  <a:schemeClr val="accent1">
                    <a:lumMod val="75000"/>
                  </a:schemeClr>
                </a:solidFill>
              </a:rPr>
              <a:t>SSC Cloud Services Strategy</a:t>
            </a:r>
          </a:p>
        </p:txBody>
      </p:sp>
      <p:grpSp>
        <p:nvGrpSpPr>
          <p:cNvPr id="15" name="Group 14">
            <a:extLst>
              <a:ext uri="{FF2B5EF4-FFF2-40B4-BE49-F238E27FC236}">
                <a16:creationId xmlns:a16="http://schemas.microsoft.com/office/drawing/2014/main" id="{2A524791-6C60-4DED-954D-4A7A312A395D}"/>
              </a:ext>
            </a:extLst>
          </p:cNvPr>
          <p:cNvGrpSpPr/>
          <p:nvPr/>
        </p:nvGrpSpPr>
        <p:grpSpPr>
          <a:xfrm>
            <a:off x="10562348" y="6161207"/>
            <a:ext cx="1100832" cy="544444"/>
            <a:chOff x="613166" y="6180758"/>
            <a:chExt cx="1100832" cy="544444"/>
          </a:xfrm>
        </p:grpSpPr>
        <p:sp>
          <p:nvSpPr>
            <p:cNvPr id="16" name="Speech Bubble: Oval 15">
              <a:extLst>
                <a:ext uri="{FF2B5EF4-FFF2-40B4-BE49-F238E27FC236}">
                  <a16:creationId xmlns:a16="http://schemas.microsoft.com/office/drawing/2014/main" id="{03401A0D-3B70-478C-9ED1-C7E5F0D6BFE1}"/>
                </a:ext>
              </a:extLst>
            </p:cNvPr>
            <p:cNvSpPr/>
            <p:nvPr/>
          </p:nvSpPr>
          <p:spPr>
            <a:xfrm>
              <a:off x="613166" y="6180758"/>
              <a:ext cx="1100832" cy="544444"/>
            </a:xfrm>
            <a:prstGeom prst="wedgeEllipseCallout">
              <a:avLst>
                <a:gd name="adj1" fmla="val -21639"/>
                <a:gd name="adj2" fmla="val -679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FCF8B25-1F92-4774-9153-0F8660745264}"/>
                </a:ext>
              </a:extLst>
            </p:cNvPr>
            <p:cNvSpPr/>
            <p:nvPr/>
          </p:nvSpPr>
          <p:spPr>
            <a:xfrm>
              <a:off x="798792" y="6307963"/>
              <a:ext cx="801373" cy="307777"/>
            </a:xfrm>
            <a:prstGeom prst="rect">
              <a:avLst/>
            </a:prstGeom>
            <a:solidFill>
              <a:schemeClr val="bg1"/>
            </a:solidFill>
          </p:spPr>
          <p:txBody>
            <a:bodyPr wrap="none">
              <a:spAutoFit/>
            </a:bodyPr>
            <a:lstStyle/>
            <a:p>
              <a:r>
                <a:rPr lang="en-US" sz="1400" dirty="0"/>
                <a:t>Provider</a:t>
              </a:r>
            </a:p>
          </p:txBody>
        </p:sp>
      </p:grpSp>
      <p:sp>
        <p:nvSpPr>
          <p:cNvPr id="18" name="Title 1">
            <a:extLst>
              <a:ext uri="{FF2B5EF4-FFF2-40B4-BE49-F238E27FC236}">
                <a16:creationId xmlns:a16="http://schemas.microsoft.com/office/drawing/2014/main" id="{111A8FDA-3419-494A-9DE0-6265F34C336B}"/>
              </a:ext>
            </a:extLst>
          </p:cNvPr>
          <p:cNvSpPr>
            <a:spLocks noGrp="1"/>
          </p:cNvSpPr>
          <p:nvPr>
            <p:ph type="title"/>
          </p:nvPr>
        </p:nvSpPr>
        <p:spPr>
          <a:xfrm>
            <a:off x="283031" y="143342"/>
            <a:ext cx="10515600" cy="459066"/>
          </a:xfrm>
        </p:spPr>
        <p:txBody>
          <a:bodyPr/>
          <a:lstStyle/>
          <a:p>
            <a:r>
              <a:rPr lang="en-US" sz="2000" b="0" dirty="0">
                <a:solidFill>
                  <a:schemeClr val="accent1">
                    <a:lumMod val="75000"/>
                  </a:schemeClr>
                </a:solidFill>
              </a:rPr>
              <a:t>SSC Container </a:t>
            </a:r>
            <a:r>
              <a:rPr lang="en-US" sz="2000" b="0" dirty="0" smtClean="0">
                <a:solidFill>
                  <a:schemeClr val="accent1">
                    <a:lumMod val="75000"/>
                  </a:schemeClr>
                </a:solidFill>
              </a:rPr>
              <a:t>Orchestration Framework</a:t>
            </a:r>
            <a:endParaRPr lang="en-CA" sz="2000" b="0" dirty="0">
              <a:solidFill>
                <a:schemeClr val="accent1">
                  <a:lumMod val="75000"/>
                </a:schemeClr>
              </a:solidFill>
            </a:endParaRPr>
          </a:p>
        </p:txBody>
      </p:sp>
      <p:sp>
        <p:nvSpPr>
          <p:cNvPr id="3" name="Rectangle 2"/>
          <p:cNvSpPr/>
          <p:nvPr/>
        </p:nvSpPr>
        <p:spPr>
          <a:xfrm>
            <a:off x="326574" y="728368"/>
            <a:ext cx="11919857" cy="338554"/>
          </a:xfrm>
          <a:prstGeom prst="rect">
            <a:avLst/>
          </a:prstGeom>
        </p:spPr>
        <p:txBody>
          <a:bodyPr wrap="square">
            <a:spAutoFit/>
          </a:bodyPr>
          <a:lstStyle/>
          <a:p>
            <a:r>
              <a:rPr lang="en-CA" sz="1600" dirty="0" smtClean="0">
                <a:latin typeface="+mj-lt"/>
              </a:rPr>
              <a:t>Release Block Discussion  – Would like to hear from you</a:t>
            </a:r>
          </a:p>
        </p:txBody>
      </p:sp>
      <p:sp>
        <p:nvSpPr>
          <p:cNvPr id="5" name="Rectangle 4"/>
          <p:cNvSpPr/>
          <p:nvPr/>
        </p:nvSpPr>
        <p:spPr>
          <a:xfrm>
            <a:off x="283031" y="1268546"/>
            <a:ext cx="11413885" cy="3212546"/>
          </a:xfrm>
          <a:prstGeom prst="rect">
            <a:avLst/>
          </a:prstGeom>
        </p:spPr>
        <p:txBody>
          <a:bodyPr wrap="square">
            <a:spAutoFit/>
          </a:bodyPr>
          <a:lstStyle/>
          <a:p>
            <a:pPr marL="342900" indent="-342900">
              <a:lnSpc>
                <a:spcPct val="107000"/>
              </a:lnSpc>
              <a:spcAft>
                <a:spcPts val="800"/>
              </a:spcAft>
              <a:buFont typeface="+mj-lt"/>
              <a:buAutoNum type="arabicPeriod"/>
            </a:pPr>
            <a:r>
              <a:rPr lang="en-CA" sz="1600" dirty="0" smtClean="0">
                <a:latin typeface="+mj-lt"/>
                <a:ea typeface="Calibri" panose="020F0502020204030204" pitchFamily="34" charset="0"/>
                <a:cs typeface="Times New Roman" panose="02020603050405020304" pitchFamily="18" charset="0"/>
              </a:rPr>
              <a:t>Do partners see value in SSC providing or recommending a specific CI/CD service, to accompany guidance </a:t>
            </a:r>
            <a:r>
              <a:rPr lang="en-CA" sz="1600" dirty="0">
                <a:latin typeface="+mj-lt"/>
                <a:ea typeface="Calibri" panose="020F0502020204030204" pitchFamily="34" charset="0"/>
                <a:cs typeface="Times New Roman" panose="02020603050405020304" pitchFamily="18" charset="0"/>
              </a:rPr>
              <a:t>when using acceptable alternatives</a:t>
            </a:r>
          </a:p>
          <a:p>
            <a:pPr marL="342900" indent="-342900">
              <a:lnSpc>
                <a:spcPct val="107000"/>
              </a:lnSpc>
              <a:spcAft>
                <a:spcPts val="800"/>
              </a:spcAft>
              <a:buFont typeface="+mj-lt"/>
              <a:buAutoNum type="arabicPeriod"/>
            </a:pPr>
            <a:r>
              <a:rPr lang="en-CA" sz="1600" dirty="0" smtClean="0">
                <a:latin typeface="+mj-lt"/>
                <a:ea typeface="Calibri" panose="020F0502020204030204" pitchFamily="34" charset="0"/>
                <a:cs typeface="Times New Roman" panose="02020603050405020304" pitchFamily="18" charset="0"/>
              </a:rPr>
              <a:t>Appreciate your insight, features and requirements as part of the design </a:t>
            </a:r>
            <a:r>
              <a:rPr lang="en-CA" sz="1600" dirty="0">
                <a:latin typeface="+mj-lt"/>
                <a:ea typeface="Calibri" panose="020F0502020204030204" pitchFamily="34" charset="0"/>
                <a:cs typeface="Times New Roman" panose="02020603050405020304" pitchFamily="18" charset="0"/>
              </a:rPr>
              <a:t>and </a:t>
            </a:r>
            <a:r>
              <a:rPr lang="en-CA" sz="1600" dirty="0" smtClean="0">
                <a:latin typeface="+mj-lt"/>
                <a:ea typeface="Calibri" panose="020F0502020204030204" pitchFamily="34" charset="0"/>
                <a:cs typeface="Times New Roman" panose="02020603050405020304" pitchFamily="18" charset="0"/>
              </a:rPr>
              <a:t>deployment of OpenShift</a:t>
            </a:r>
            <a:r>
              <a:rPr lang="en-CA" sz="1600" dirty="0">
                <a:latin typeface="+mj-lt"/>
                <a:ea typeface="Calibri" panose="020F0502020204030204" pitchFamily="34" charset="0"/>
                <a:cs typeface="Times New Roman" panose="02020603050405020304" pitchFamily="18" charset="0"/>
              </a:rPr>
              <a:t>, </a:t>
            </a:r>
            <a:r>
              <a:rPr lang="en-CA" sz="1600" dirty="0" smtClean="0">
                <a:latin typeface="+mj-lt"/>
                <a:ea typeface="Calibri" panose="020F0502020204030204" pitchFamily="34" charset="0"/>
                <a:cs typeface="Times New Roman" panose="02020603050405020304" pitchFamily="18" charset="0"/>
              </a:rPr>
              <a:t>including foundational </a:t>
            </a:r>
            <a:r>
              <a:rPr lang="en-CA" sz="1600" dirty="0">
                <a:latin typeface="+mj-lt"/>
                <a:ea typeface="Calibri" panose="020F0502020204030204" pitchFamily="34" charset="0"/>
                <a:cs typeface="Times New Roman" panose="02020603050405020304" pitchFamily="18" charset="0"/>
              </a:rPr>
              <a:t>services</a:t>
            </a:r>
            <a:r>
              <a:rPr lang="en-CA" sz="1600" dirty="0" smtClean="0">
                <a:latin typeface="+mj-lt"/>
                <a:ea typeface="Calibri" panose="020F0502020204030204" pitchFamily="34" charset="0"/>
                <a:cs typeface="Times New Roman" panose="02020603050405020304" pitchFamily="18" charset="0"/>
              </a:rPr>
              <a:t>, security, roles and responsibilities, and application deployment guidelines</a:t>
            </a:r>
            <a:endParaRPr lang="en-CA" sz="1600" dirty="0">
              <a:latin typeface="+mj-lt"/>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CA" sz="1600" dirty="0">
                <a:latin typeface="+mj-lt"/>
                <a:ea typeface="Calibri" panose="020F0502020204030204" pitchFamily="34" charset="0"/>
                <a:cs typeface="Times New Roman" panose="02020603050405020304" pitchFamily="18" charset="0"/>
              </a:rPr>
              <a:t>Appreciate your insight, features and requirements as part of the design and deployment of </a:t>
            </a:r>
            <a:r>
              <a:rPr lang="en-CA" sz="1600" dirty="0" smtClean="0">
                <a:latin typeface="+mj-lt"/>
                <a:ea typeface="Calibri" panose="020F0502020204030204" pitchFamily="34" charset="0"/>
                <a:cs typeface="Times New Roman" panose="02020603050405020304" pitchFamily="18" charset="0"/>
              </a:rPr>
              <a:t>Pivotal Cloud Foundry, </a:t>
            </a:r>
            <a:r>
              <a:rPr lang="en-CA" sz="1600" dirty="0">
                <a:latin typeface="+mj-lt"/>
                <a:ea typeface="Calibri" panose="020F0502020204030204" pitchFamily="34" charset="0"/>
                <a:cs typeface="Times New Roman" panose="02020603050405020304" pitchFamily="18" charset="0"/>
              </a:rPr>
              <a:t>including foundational services, security, roles and responsibilities, and application deployment guidelines</a:t>
            </a:r>
          </a:p>
          <a:p>
            <a:pPr marL="342900" indent="-342900">
              <a:lnSpc>
                <a:spcPct val="107000"/>
              </a:lnSpc>
              <a:spcAft>
                <a:spcPts val="800"/>
              </a:spcAft>
              <a:buFont typeface="+mj-lt"/>
              <a:buAutoNum type="arabicPeriod"/>
            </a:pPr>
            <a:r>
              <a:rPr lang="en-CA" sz="1600" dirty="0" smtClean="0">
                <a:latin typeface="+mj-lt"/>
                <a:ea typeface="Calibri" panose="020F0502020204030204" pitchFamily="34" charset="0"/>
                <a:cs typeface="Times New Roman" panose="02020603050405020304" pitchFamily="18" charset="0"/>
              </a:rPr>
              <a:t>Challenge discussion on the utility of SSC providing partners with an on-</a:t>
            </a:r>
            <a:r>
              <a:rPr lang="en-CA" sz="1600" dirty="0" err="1" smtClean="0">
                <a:latin typeface="+mj-lt"/>
                <a:ea typeface="Calibri" panose="020F0502020204030204" pitchFamily="34" charset="0"/>
                <a:cs typeface="Times New Roman" panose="02020603050405020304" pitchFamily="18" charset="0"/>
              </a:rPr>
              <a:t>prem</a:t>
            </a:r>
            <a:r>
              <a:rPr lang="en-CA" sz="1600" dirty="0" smtClean="0">
                <a:latin typeface="+mj-lt"/>
                <a:ea typeface="Calibri" panose="020F0502020204030204" pitchFamily="34" charset="0"/>
                <a:cs typeface="Times New Roman" panose="02020603050405020304" pitchFamily="18" charset="0"/>
              </a:rPr>
              <a:t> </a:t>
            </a:r>
            <a:r>
              <a:rPr lang="en-CA" sz="1600" dirty="0">
                <a:latin typeface="+mj-lt"/>
                <a:ea typeface="Calibri" panose="020F0502020204030204" pitchFamily="34" charset="0"/>
                <a:cs typeface="Times New Roman" panose="02020603050405020304" pitchFamily="18" charset="0"/>
              </a:rPr>
              <a:t>cloud native deployment </a:t>
            </a:r>
            <a:r>
              <a:rPr lang="en-CA" sz="1600" dirty="0" smtClean="0">
                <a:latin typeface="+mj-lt"/>
                <a:ea typeface="Calibri" panose="020F0502020204030204" pitchFamily="34" charset="0"/>
                <a:cs typeface="Times New Roman" panose="02020603050405020304" pitchFamily="18" charset="0"/>
              </a:rPr>
              <a:t>platform (Kubernetes, Service Mesh, Serverless)</a:t>
            </a:r>
          </a:p>
          <a:p>
            <a:pPr marL="342900" indent="-342900">
              <a:lnSpc>
                <a:spcPct val="107000"/>
              </a:lnSpc>
              <a:spcAft>
                <a:spcPts val="800"/>
              </a:spcAft>
              <a:buFont typeface="+mj-lt"/>
              <a:buAutoNum type="arabicPeriod"/>
            </a:pPr>
            <a:r>
              <a:rPr lang="en-CA" sz="1600" dirty="0" smtClean="0">
                <a:latin typeface="+mj-lt"/>
                <a:ea typeface="Calibri" panose="020F0502020204030204" pitchFamily="34" charset="0"/>
                <a:cs typeface="Times New Roman" panose="02020603050405020304" pitchFamily="18" charset="0"/>
              </a:rPr>
              <a:t>What else is missing/should we add or be aware of?</a:t>
            </a:r>
          </a:p>
          <a:p>
            <a:pPr>
              <a:lnSpc>
                <a:spcPct val="107000"/>
              </a:lnSpc>
              <a:spcAft>
                <a:spcPts val="800"/>
              </a:spcAft>
            </a:pPr>
            <a:endParaRPr lang="en-CA" sz="1500" dirty="0" smtClean="0">
              <a:latin typeface="+mj-lt"/>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5239" y="4071229"/>
            <a:ext cx="4962525" cy="2362200"/>
          </a:xfrm>
          <a:prstGeom prst="rect">
            <a:avLst/>
          </a:prstGeom>
        </p:spPr>
      </p:pic>
    </p:spTree>
    <p:extLst>
      <p:ext uri="{BB962C8B-B14F-4D97-AF65-F5344CB8AC3E}">
        <p14:creationId xmlns:p14="http://schemas.microsoft.com/office/powerpoint/2010/main" val="195882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CA" dirty="0"/>
              <a:t/>
            </a:r>
            <a:br>
              <a:rPr lang="en-CA" dirty="0"/>
            </a:br>
            <a:r>
              <a:rPr lang="en-CA" dirty="0"/>
              <a:t/>
            </a:r>
            <a:br>
              <a:rPr lang="en-CA" dirty="0"/>
            </a:br>
            <a:endParaRPr lang="en-CA" dirty="0"/>
          </a:p>
        </p:txBody>
      </p:sp>
      <p:sp>
        <p:nvSpPr>
          <p:cNvPr id="10" name="TextBox 9"/>
          <p:cNvSpPr txBox="1"/>
          <p:nvPr/>
        </p:nvSpPr>
        <p:spPr>
          <a:xfrm>
            <a:off x="1022888" y="3510455"/>
            <a:ext cx="1283493" cy="369332"/>
          </a:xfrm>
          <a:prstGeom prst="rect">
            <a:avLst/>
          </a:prstGeom>
          <a:noFill/>
        </p:spPr>
        <p:txBody>
          <a:bodyPr wrap="none" rtlCol="0">
            <a:spAutoFit/>
          </a:bodyPr>
          <a:lstStyle/>
          <a:p>
            <a:r>
              <a:rPr lang="en-CA" b="1" dirty="0">
                <a:solidFill>
                  <a:schemeClr val="bg1"/>
                </a:solidFill>
              </a:rPr>
              <a:t>SOLUTIONS</a:t>
            </a:r>
          </a:p>
        </p:txBody>
      </p:sp>
      <p:pic>
        <p:nvPicPr>
          <p:cNvPr id="17" name="Picture 2" descr="C:\Users\tomasj\AppData\Local\Microsoft\Windows\Temporary Internet Files\Content.IE5\NT1IGWWL\Questionmark[1].jpg">
            <a:extLst>
              <a:ext uri="{FF2B5EF4-FFF2-40B4-BE49-F238E27FC236}">
                <a16:creationId xmlns:a16="http://schemas.microsoft.com/office/drawing/2014/main" id="{C1B631B7-1FBB-4FC7-A4BC-ADF75072C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029" y="1494567"/>
            <a:ext cx="3520886" cy="4401108"/>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7">
            <a:extLst>
              <a:ext uri="{FF2B5EF4-FFF2-40B4-BE49-F238E27FC236}">
                <a16:creationId xmlns:a16="http://schemas.microsoft.com/office/drawing/2014/main" id="{5A56704E-0492-4A9D-BEFD-D1057F23F51E}"/>
              </a:ext>
            </a:extLst>
          </p:cNvPr>
          <p:cNvSpPr>
            <a:spLocks noGrp="1"/>
          </p:cNvSpPr>
          <p:nvPr>
            <p:ph type="title"/>
          </p:nvPr>
        </p:nvSpPr>
        <p:spPr>
          <a:xfrm>
            <a:off x="283031" y="143342"/>
            <a:ext cx="10515600" cy="459066"/>
          </a:xfrm>
        </p:spPr>
        <p:txBody>
          <a:bodyPr/>
          <a:lstStyle/>
          <a:p>
            <a:r>
              <a:rPr lang="en-CA" sz="2000" b="0" dirty="0">
                <a:solidFill>
                  <a:schemeClr val="accent1">
                    <a:lumMod val="75000"/>
                  </a:schemeClr>
                </a:solidFill>
              </a:rPr>
              <a:t>Questions and Discussion</a:t>
            </a:r>
          </a:p>
        </p:txBody>
      </p:sp>
      <p:sp>
        <p:nvSpPr>
          <p:cNvPr id="6" name="Rectangle 5">
            <a:extLst>
              <a:ext uri="{FF2B5EF4-FFF2-40B4-BE49-F238E27FC236}">
                <a16:creationId xmlns:a16="http://schemas.microsoft.com/office/drawing/2014/main" id="{5FCF9427-297E-4F98-A9A8-1222FCEECE23}"/>
              </a:ext>
            </a:extLst>
          </p:cNvPr>
          <p:cNvSpPr/>
          <p:nvPr/>
        </p:nvSpPr>
        <p:spPr>
          <a:xfrm>
            <a:off x="9856802" y="324164"/>
            <a:ext cx="1883657" cy="276999"/>
          </a:xfrm>
          <a:prstGeom prst="rect">
            <a:avLst/>
          </a:prstGeom>
        </p:spPr>
        <p:txBody>
          <a:bodyPr wrap="none">
            <a:spAutoFit/>
          </a:bodyPr>
          <a:lstStyle/>
          <a:p>
            <a:r>
              <a:rPr lang="en-US" sz="1200" dirty="0" smtClean="0">
                <a:solidFill>
                  <a:schemeClr val="accent1">
                    <a:lumMod val="75000"/>
                  </a:schemeClr>
                </a:solidFill>
              </a:rPr>
              <a:t>SSC CSD Container Strategy</a:t>
            </a:r>
            <a:endParaRPr lang="en-US" sz="1200" dirty="0">
              <a:solidFill>
                <a:schemeClr val="accent1">
                  <a:lumMod val="75000"/>
                </a:schemeClr>
              </a:solidFill>
            </a:endParaRPr>
          </a:p>
        </p:txBody>
      </p:sp>
    </p:spTree>
    <p:extLst>
      <p:ext uri="{BB962C8B-B14F-4D97-AF65-F5344CB8AC3E}">
        <p14:creationId xmlns:p14="http://schemas.microsoft.com/office/powerpoint/2010/main" val="1577636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08ED78-9514-4808-8AFA-FA328C210C32}"/>
              </a:ext>
            </a:extLst>
          </p:cNvPr>
          <p:cNvSpPr/>
          <p:nvPr/>
        </p:nvSpPr>
        <p:spPr>
          <a:xfrm>
            <a:off x="281410" y="201053"/>
            <a:ext cx="1170513" cy="400110"/>
          </a:xfrm>
          <a:prstGeom prst="rect">
            <a:avLst/>
          </a:prstGeom>
        </p:spPr>
        <p:txBody>
          <a:bodyPr wrap="none">
            <a:spAutoFit/>
          </a:bodyPr>
          <a:lstStyle/>
          <a:p>
            <a:r>
              <a:rPr lang="en-US" sz="2000" dirty="0" smtClean="0">
                <a:solidFill>
                  <a:schemeClr val="accent1">
                    <a:lumMod val="75000"/>
                  </a:schemeClr>
                </a:solidFill>
              </a:rPr>
              <a:t>Appendix</a:t>
            </a:r>
            <a:endParaRPr lang="en-US" sz="2000" dirty="0">
              <a:solidFill>
                <a:schemeClr val="accent1">
                  <a:lumMod val="75000"/>
                </a:schemeClr>
              </a:solidFill>
            </a:endParaRPr>
          </a:p>
        </p:txBody>
      </p:sp>
      <p:sp>
        <p:nvSpPr>
          <p:cNvPr id="5" name="Rectangle 4">
            <a:extLst>
              <a:ext uri="{FF2B5EF4-FFF2-40B4-BE49-F238E27FC236}">
                <a16:creationId xmlns:a16="http://schemas.microsoft.com/office/drawing/2014/main" id="{C4F2E3C7-3688-434C-A82C-D33526539338}"/>
              </a:ext>
            </a:extLst>
          </p:cNvPr>
          <p:cNvSpPr/>
          <p:nvPr/>
        </p:nvSpPr>
        <p:spPr>
          <a:xfrm>
            <a:off x="9856802" y="324164"/>
            <a:ext cx="1883657" cy="276999"/>
          </a:xfrm>
          <a:prstGeom prst="rect">
            <a:avLst/>
          </a:prstGeom>
        </p:spPr>
        <p:txBody>
          <a:bodyPr wrap="none">
            <a:spAutoFit/>
          </a:bodyPr>
          <a:lstStyle/>
          <a:p>
            <a:r>
              <a:rPr lang="en-US" sz="1200" dirty="0" smtClean="0">
                <a:solidFill>
                  <a:schemeClr val="accent1">
                    <a:lumMod val="75000"/>
                  </a:schemeClr>
                </a:solidFill>
              </a:rPr>
              <a:t>SSC CSD Container Strategy</a:t>
            </a:r>
            <a:endParaRPr lang="en-US" sz="1200" dirty="0">
              <a:solidFill>
                <a:schemeClr val="accent1">
                  <a:lumMod val="75000"/>
                </a:schemeClr>
              </a:solidFill>
            </a:endParaRPr>
          </a:p>
        </p:txBody>
      </p:sp>
      <p:sp>
        <p:nvSpPr>
          <p:cNvPr id="3" name="Rectangle 2"/>
          <p:cNvSpPr/>
          <p:nvPr/>
        </p:nvSpPr>
        <p:spPr>
          <a:xfrm>
            <a:off x="281410" y="822570"/>
            <a:ext cx="10863668" cy="1477328"/>
          </a:xfrm>
          <a:prstGeom prst="rect">
            <a:avLst/>
          </a:prstGeom>
        </p:spPr>
        <p:txBody>
          <a:bodyPr wrap="square">
            <a:spAutoFit/>
          </a:bodyPr>
          <a:lstStyle/>
          <a:p>
            <a:r>
              <a:rPr lang="en-US" dirty="0" smtClean="0">
                <a:latin typeface="+mj-lt"/>
              </a:rPr>
              <a:t>Example (only) deployment pipeline – intent is too recommend a ‘paved road’ or recommended design with included components, ATO’s etc., based on current GC Guidance.  Deviation might require undifferentiated heavy lifting to achieve the same result (</a:t>
            </a:r>
            <a:r>
              <a:rPr lang="en-US" dirty="0">
                <a:latin typeface="+mj-lt"/>
              </a:rPr>
              <a:t>batteries included but </a:t>
            </a:r>
            <a:r>
              <a:rPr lang="en-US" dirty="0" smtClean="0">
                <a:latin typeface="+mj-lt"/>
              </a:rPr>
              <a:t>replaceable)</a:t>
            </a:r>
          </a:p>
          <a:p>
            <a:r>
              <a:rPr lang="en-US" dirty="0" smtClean="0">
                <a:latin typeface="+mj-lt"/>
              </a:rPr>
              <a:t> </a:t>
            </a:r>
          </a:p>
          <a:p>
            <a:r>
              <a:rPr lang="en-US" dirty="0" smtClean="0">
                <a:latin typeface="+mj-lt"/>
              </a:rPr>
              <a:t>SSC Container </a:t>
            </a:r>
            <a:r>
              <a:rPr lang="en-US" dirty="0">
                <a:latin typeface="+mj-lt"/>
              </a:rPr>
              <a:t>Orchestration </a:t>
            </a:r>
            <a:r>
              <a:rPr lang="en-US" dirty="0" smtClean="0">
                <a:latin typeface="+mj-lt"/>
              </a:rPr>
              <a:t>Framework includes OpenShift and Pivotal Cloud Foundry</a:t>
            </a:r>
          </a:p>
        </p:txBody>
      </p:sp>
      <p:pic>
        <p:nvPicPr>
          <p:cNvPr id="2" name="Picture 1"/>
          <p:cNvPicPr>
            <a:picLocks noChangeAspect="1"/>
          </p:cNvPicPr>
          <p:nvPr/>
        </p:nvPicPr>
        <p:blipFill>
          <a:blip r:embed="rId2"/>
          <a:stretch>
            <a:fillRect/>
          </a:stretch>
        </p:blipFill>
        <p:spPr>
          <a:xfrm>
            <a:off x="2068448" y="2521305"/>
            <a:ext cx="7949873" cy="3901778"/>
          </a:xfrm>
          <a:prstGeom prst="rect">
            <a:avLst/>
          </a:prstGeom>
        </p:spPr>
      </p:pic>
    </p:spTree>
    <p:extLst>
      <p:ext uri="{BB962C8B-B14F-4D97-AF65-F5344CB8AC3E}">
        <p14:creationId xmlns:p14="http://schemas.microsoft.com/office/powerpoint/2010/main" val="3518481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08ED78-9514-4808-8AFA-FA328C210C32}"/>
              </a:ext>
            </a:extLst>
          </p:cNvPr>
          <p:cNvSpPr/>
          <p:nvPr/>
        </p:nvSpPr>
        <p:spPr>
          <a:xfrm>
            <a:off x="281410" y="201053"/>
            <a:ext cx="1170513" cy="400110"/>
          </a:xfrm>
          <a:prstGeom prst="rect">
            <a:avLst/>
          </a:prstGeom>
        </p:spPr>
        <p:txBody>
          <a:bodyPr wrap="none">
            <a:spAutoFit/>
          </a:bodyPr>
          <a:lstStyle/>
          <a:p>
            <a:r>
              <a:rPr lang="en-US" sz="2000" dirty="0" smtClean="0">
                <a:solidFill>
                  <a:schemeClr val="accent1">
                    <a:lumMod val="75000"/>
                  </a:schemeClr>
                </a:solidFill>
              </a:rPr>
              <a:t>Appendix</a:t>
            </a:r>
            <a:endParaRPr lang="en-US" sz="2000" dirty="0">
              <a:solidFill>
                <a:schemeClr val="accent1">
                  <a:lumMod val="75000"/>
                </a:schemeClr>
              </a:solidFill>
            </a:endParaRPr>
          </a:p>
        </p:txBody>
      </p:sp>
      <p:sp>
        <p:nvSpPr>
          <p:cNvPr id="5" name="Rectangle 4">
            <a:extLst>
              <a:ext uri="{FF2B5EF4-FFF2-40B4-BE49-F238E27FC236}">
                <a16:creationId xmlns:a16="http://schemas.microsoft.com/office/drawing/2014/main" id="{C4F2E3C7-3688-434C-A82C-D33526539338}"/>
              </a:ext>
            </a:extLst>
          </p:cNvPr>
          <p:cNvSpPr/>
          <p:nvPr/>
        </p:nvSpPr>
        <p:spPr>
          <a:xfrm>
            <a:off x="9856802" y="324164"/>
            <a:ext cx="1883657" cy="276999"/>
          </a:xfrm>
          <a:prstGeom prst="rect">
            <a:avLst/>
          </a:prstGeom>
        </p:spPr>
        <p:txBody>
          <a:bodyPr wrap="none">
            <a:spAutoFit/>
          </a:bodyPr>
          <a:lstStyle/>
          <a:p>
            <a:r>
              <a:rPr lang="en-US" sz="1200" dirty="0" smtClean="0">
                <a:solidFill>
                  <a:schemeClr val="accent1">
                    <a:lumMod val="75000"/>
                  </a:schemeClr>
                </a:solidFill>
              </a:rPr>
              <a:t>SSC CSD Container Strategy</a:t>
            </a:r>
            <a:endParaRPr lang="en-US" sz="1200" dirty="0">
              <a:solidFill>
                <a:schemeClr val="accent1">
                  <a:lumMod val="7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722062333"/>
              </p:ext>
            </p:extLst>
          </p:nvPr>
        </p:nvGraphicFramePr>
        <p:xfrm>
          <a:off x="967408" y="1205948"/>
          <a:ext cx="9656633" cy="5089090"/>
        </p:xfrm>
        <a:graphic>
          <a:graphicData uri="http://schemas.openxmlformats.org/drawingml/2006/table">
            <a:tbl>
              <a:tblPr firstRow="1" firstCol="1" bandRow="1">
                <a:tableStyleId>{5C22544A-7EE6-4342-B048-85BDC9FD1C3A}</a:tableStyleId>
              </a:tblPr>
              <a:tblGrid>
                <a:gridCol w="1565827">
                  <a:extLst>
                    <a:ext uri="{9D8B030D-6E8A-4147-A177-3AD203B41FA5}">
                      <a16:colId xmlns:a16="http://schemas.microsoft.com/office/drawing/2014/main" val="339200867"/>
                    </a:ext>
                  </a:extLst>
                </a:gridCol>
                <a:gridCol w="1491966">
                  <a:extLst>
                    <a:ext uri="{9D8B030D-6E8A-4147-A177-3AD203B41FA5}">
                      <a16:colId xmlns:a16="http://schemas.microsoft.com/office/drawing/2014/main" val="3900330794"/>
                    </a:ext>
                  </a:extLst>
                </a:gridCol>
                <a:gridCol w="1565827">
                  <a:extLst>
                    <a:ext uri="{9D8B030D-6E8A-4147-A177-3AD203B41FA5}">
                      <a16:colId xmlns:a16="http://schemas.microsoft.com/office/drawing/2014/main" val="3691927657"/>
                    </a:ext>
                  </a:extLst>
                </a:gridCol>
                <a:gridCol w="1597480">
                  <a:extLst>
                    <a:ext uri="{9D8B030D-6E8A-4147-A177-3AD203B41FA5}">
                      <a16:colId xmlns:a16="http://schemas.microsoft.com/office/drawing/2014/main" val="1875554430"/>
                    </a:ext>
                  </a:extLst>
                </a:gridCol>
                <a:gridCol w="1821170">
                  <a:extLst>
                    <a:ext uri="{9D8B030D-6E8A-4147-A177-3AD203B41FA5}">
                      <a16:colId xmlns:a16="http://schemas.microsoft.com/office/drawing/2014/main" val="2824710773"/>
                    </a:ext>
                  </a:extLst>
                </a:gridCol>
                <a:gridCol w="1614363">
                  <a:extLst>
                    <a:ext uri="{9D8B030D-6E8A-4147-A177-3AD203B41FA5}">
                      <a16:colId xmlns:a16="http://schemas.microsoft.com/office/drawing/2014/main" val="628804872"/>
                    </a:ext>
                  </a:extLst>
                </a:gridCol>
              </a:tblGrid>
              <a:tr h="390679">
                <a:tc>
                  <a:txBody>
                    <a:bodyPr/>
                    <a:lstStyle/>
                    <a:p>
                      <a:pPr marL="0" marR="0" algn="ctr">
                        <a:lnSpc>
                          <a:spcPct val="107000"/>
                        </a:lnSpc>
                        <a:spcBef>
                          <a:spcPts val="0"/>
                        </a:spcBef>
                        <a:spcAft>
                          <a:spcPts val="0"/>
                        </a:spcAft>
                      </a:pPr>
                      <a:r>
                        <a:rPr lang="en-CA" sz="1400" dirty="0">
                          <a:effectLst/>
                        </a:rPr>
                        <a:t>CSP</a:t>
                      </a:r>
                      <a:endParaRPr lang="en-CA" sz="14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rowSpan="2">
                  <a:txBody>
                    <a:bodyPr/>
                    <a:lstStyle/>
                    <a:p>
                      <a:pPr marL="0" marR="0" algn="ctr">
                        <a:lnSpc>
                          <a:spcPct val="107000"/>
                        </a:lnSpc>
                        <a:spcBef>
                          <a:spcPts val="0"/>
                        </a:spcBef>
                        <a:spcAft>
                          <a:spcPts val="0"/>
                        </a:spcAft>
                      </a:pPr>
                      <a:r>
                        <a:rPr lang="en-CA" sz="1400">
                          <a:effectLst/>
                        </a:rPr>
                        <a:t> </a:t>
                      </a:r>
                    </a:p>
                    <a:p>
                      <a:pPr marL="0" marR="0" algn="ctr">
                        <a:lnSpc>
                          <a:spcPct val="107000"/>
                        </a:lnSpc>
                        <a:spcBef>
                          <a:spcPts val="0"/>
                        </a:spcBef>
                        <a:spcAft>
                          <a:spcPts val="0"/>
                        </a:spcAft>
                      </a:pPr>
                      <a:r>
                        <a:rPr lang="en-CA" sz="1400">
                          <a:effectLst/>
                        </a:rPr>
                        <a:t>Azure</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CA" sz="1400">
                          <a:effectLst/>
                        </a:rPr>
                        <a:t> </a:t>
                      </a:r>
                    </a:p>
                    <a:p>
                      <a:pPr marL="0" marR="0" algn="ctr">
                        <a:lnSpc>
                          <a:spcPct val="107000"/>
                        </a:lnSpc>
                        <a:spcBef>
                          <a:spcPts val="0"/>
                        </a:spcBef>
                        <a:spcAft>
                          <a:spcPts val="0"/>
                        </a:spcAft>
                      </a:pPr>
                      <a:r>
                        <a:rPr lang="en-CA" sz="1400">
                          <a:effectLst/>
                        </a:rPr>
                        <a:t>AWS</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CA" sz="1400">
                          <a:effectLst/>
                        </a:rPr>
                        <a:t> </a:t>
                      </a:r>
                    </a:p>
                    <a:p>
                      <a:pPr marL="0" marR="0" algn="ctr">
                        <a:lnSpc>
                          <a:spcPct val="107000"/>
                        </a:lnSpc>
                        <a:spcBef>
                          <a:spcPts val="0"/>
                        </a:spcBef>
                        <a:spcAft>
                          <a:spcPts val="0"/>
                        </a:spcAft>
                      </a:pPr>
                      <a:r>
                        <a:rPr lang="en-CA" sz="1400">
                          <a:effectLst/>
                        </a:rPr>
                        <a:t>Google</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CA" sz="1400">
                          <a:effectLst/>
                        </a:rPr>
                        <a:t> </a:t>
                      </a:r>
                    </a:p>
                    <a:p>
                      <a:pPr marL="0" marR="0" algn="ctr">
                        <a:lnSpc>
                          <a:spcPct val="107000"/>
                        </a:lnSpc>
                        <a:spcBef>
                          <a:spcPts val="0"/>
                        </a:spcBef>
                        <a:spcAft>
                          <a:spcPts val="0"/>
                        </a:spcAft>
                      </a:pPr>
                      <a:r>
                        <a:rPr lang="en-CA" sz="1400">
                          <a:effectLst/>
                        </a:rPr>
                        <a:t>IBM</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CA" sz="1400">
                          <a:effectLst/>
                        </a:rPr>
                        <a:t>Hosted (DIY –bare-metal or VM)</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1639744"/>
                  </a:ext>
                </a:extLst>
              </a:tr>
              <a:tr h="412185">
                <a:tc>
                  <a:txBody>
                    <a:bodyPr/>
                    <a:lstStyle/>
                    <a:p>
                      <a:pPr marL="0" marR="0" algn="ctr">
                        <a:lnSpc>
                          <a:spcPct val="107000"/>
                        </a:lnSpc>
                        <a:spcBef>
                          <a:spcPts val="0"/>
                        </a:spcBef>
                        <a:spcAft>
                          <a:spcPts val="0"/>
                        </a:spcAft>
                      </a:pPr>
                      <a:r>
                        <a:rPr lang="en-CA" sz="1400" dirty="0">
                          <a:effectLst/>
                        </a:rPr>
                        <a:t> </a:t>
                      </a:r>
                    </a:p>
                    <a:p>
                      <a:pPr marL="0" marR="0" algn="ctr">
                        <a:lnSpc>
                          <a:spcPct val="107000"/>
                        </a:lnSpc>
                        <a:spcBef>
                          <a:spcPts val="0"/>
                        </a:spcBef>
                        <a:spcAft>
                          <a:spcPts val="0"/>
                        </a:spcAft>
                      </a:pPr>
                      <a:r>
                        <a:rPr lang="en-CA" sz="1400" dirty="0">
                          <a:effectLst/>
                        </a:rPr>
                        <a:t>Platform</a:t>
                      </a:r>
                      <a:endParaRPr lang="en-CA" sz="14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extLst>
                  <a:ext uri="{0D108BD9-81ED-4DB2-BD59-A6C34878D82A}">
                    <a16:rowId xmlns:a16="http://schemas.microsoft.com/office/drawing/2014/main" val="3556320627"/>
                  </a:ext>
                </a:extLst>
              </a:tr>
              <a:tr h="833723">
                <a:tc>
                  <a:txBody>
                    <a:bodyPr/>
                    <a:lstStyle/>
                    <a:p>
                      <a:pPr marL="0" marR="0">
                        <a:lnSpc>
                          <a:spcPct val="107000"/>
                        </a:lnSpc>
                        <a:spcBef>
                          <a:spcPts val="0"/>
                        </a:spcBef>
                        <a:spcAft>
                          <a:spcPts val="0"/>
                        </a:spcAft>
                      </a:pPr>
                      <a:r>
                        <a:rPr lang="en-CA" sz="1400">
                          <a:effectLst/>
                        </a:rPr>
                        <a:t>OpenShift</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u="sng">
                          <a:effectLst/>
                          <a:hlinkClick r:id="rId3"/>
                        </a:rPr>
                        <a:t>OpenShift on Azure</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u="sng" dirty="0">
                          <a:effectLst/>
                          <a:hlinkClick r:id="rId4"/>
                        </a:rPr>
                        <a:t>OpenShift on AWS</a:t>
                      </a:r>
                      <a:endParaRPr lang="en-CA" sz="14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u="sng" dirty="0">
                          <a:effectLst/>
                          <a:hlinkClick r:id="rId5"/>
                        </a:rPr>
                        <a:t>Red Hat OpenShift Container Platform</a:t>
                      </a:r>
                      <a:endParaRPr lang="en-CA" sz="14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u="sng" dirty="0">
                          <a:effectLst/>
                          <a:hlinkClick r:id="rId6"/>
                        </a:rPr>
                        <a:t>IBM Cloud Private with OpenShift</a:t>
                      </a:r>
                      <a:endParaRPr lang="en-CA" sz="14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OKD, Origin</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39636518"/>
                  </a:ext>
                </a:extLst>
              </a:tr>
              <a:tr h="622955">
                <a:tc>
                  <a:txBody>
                    <a:bodyPr/>
                    <a:lstStyle/>
                    <a:p>
                      <a:pPr marL="0" marR="0">
                        <a:lnSpc>
                          <a:spcPct val="107000"/>
                        </a:lnSpc>
                        <a:spcBef>
                          <a:spcPts val="0"/>
                        </a:spcBef>
                        <a:spcAft>
                          <a:spcPts val="0"/>
                        </a:spcAft>
                      </a:pPr>
                      <a:r>
                        <a:rPr lang="en-CA" sz="1400">
                          <a:effectLst/>
                        </a:rPr>
                        <a:t>Cloud Foundry</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u="sng">
                          <a:effectLst/>
                          <a:hlinkClick r:id="rId7"/>
                        </a:rPr>
                        <a:t>Cloud Foundry on Azure</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u="sng">
                          <a:effectLst/>
                          <a:hlinkClick r:id="rId8"/>
                        </a:rPr>
                        <a:t>Pivotal Cloud Foundry on AWS</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u="sng">
                          <a:effectLst/>
                          <a:hlinkClick r:id="rId9"/>
                        </a:rPr>
                        <a:t>Pivotal Cloud Foundry</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u="sng" dirty="0">
                          <a:effectLst/>
                          <a:hlinkClick r:id="rId10"/>
                        </a:rPr>
                        <a:t>Cloud Foundry</a:t>
                      </a:r>
                      <a:endParaRPr lang="en-CA" sz="14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Upstream CF, others</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37421166"/>
                  </a:ext>
                </a:extLst>
              </a:tr>
              <a:tr h="622955">
                <a:tc>
                  <a:txBody>
                    <a:bodyPr/>
                    <a:lstStyle/>
                    <a:p>
                      <a:pPr marL="0" marR="0">
                        <a:lnSpc>
                          <a:spcPct val="107000"/>
                        </a:lnSpc>
                        <a:spcBef>
                          <a:spcPts val="0"/>
                        </a:spcBef>
                        <a:spcAft>
                          <a:spcPts val="0"/>
                        </a:spcAft>
                      </a:pPr>
                      <a:r>
                        <a:rPr lang="en-CA" sz="1400">
                          <a:effectLst/>
                        </a:rPr>
                        <a:t>Kubernetes</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AKS</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Fargate</a:t>
                      </a:r>
                    </a:p>
                    <a:p>
                      <a:pPr marL="0" marR="0">
                        <a:lnSpc>
                          <a:spcPct val="107000"/>
                        </a:lnSpc>
                        <a:spcBef>
                          <a:spcPts val="0"/>
                        </a:spcBef>
                        <a:spcAft>
                          <a:spcPts val="0"/>
                        </a:spcAft>
                      </a:pPr>
                      <a:r>
                        <a:rPr lang="en-CA" sz="1400">
                          <a:effectLst/>
                        </a:rPr>
                        <a:t>EKS</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GKE</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dirty="0">
                          <a:effectLst/>
                        </a:rPr>
                        <a:t>IBM Kubernetes Service (Cloud Private Hosted)</a:t>
                      </a:r>
                      <a:endParaRPr lang="en-CA" sz="14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rowSpan="2">
                  <a:txBody>
                    <a:bodyPr/>
                    <a:lstStyle/>
                    <a:p>
                      <a:pPr marL="0" marR="0">
                        <a:lnSpc>
                          <a:spcPct val="107000"/>
                        </a:lnSpc>
                        <a:spcBef>
                          <a:spcPts val="0"/>
                        </a:spcBef>
                        <a:spcAft>
                          <a:spcPts val="0"/>
                        </a:spcAft>
                      </a:pPr>
                      <a:r>
                        <a:rPr lang="en-CA" sz="1400">
                          <a:effectLst/>
                        </a:rPr>
                        <a:t>Kubernetes The Hard Way, Kong, Diamanti</a:t>
                      </a:r>
                    </a:p>
                    <a:p>
                      <a:pPr marL="0" marR="0">
                        <a:lnSpc>
                          <a:spcPct val="107000"/>
                        </a:lnSpc>
                        <a:spcBef>
                          <a:spcPts val="0"/>
                        </a:spcBef>
                        <a:spcAft>
                          <a:spcPts val="0"/>
                        </a:spcAft>
                      </a:pPr>
                      <a:r>
                        <a:rPr lang="en-CA" sz="1400">
                          <a:effectLst/>
                        </a:rPr>
                        <a:t> </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8544330"/>
                  </a:ext>
                </a:extLst>
              </a:tr>
              <a:tr h="492455">
                <a:tc>
                  <a:txBody>
                    <a:bodyPr/>
                    <a:lstStyle/>
                    <a:p>
                      <a:pPr marL="0" marR="0">
                        <a:lnSpc>
                          <a:spcPct val="107000"/>
                        </a:lnSpc>
                        <a:spcBef>
                          <a:spcPts val="0"/>
                        </a:spcBef>
                        <a:spcAft>
                          <a:spcPts val="0"/>
                        </a:spcAft>
                      </a:pPr>
                      <a:r>
                        <a:rPr lang="en-CA" sz="1400">
                          <a:effectLst/>
                        </a:rPr>
                        <a:t>Kubernetes (on-Prem)</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Azure Stack</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Outpost</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Anthos</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fr-CA" sz="1400" dirty="0">
                          <a:effectLst/>
                        </a:rPr>
                        <a:t>IBM Cloud Private (ICP-CE)</a:t>
                      </a:r>
                      <a:endParaRPr lang="en-CA" sz="14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vMerge="1">
                  <a:txBody>
                    <a:bodyPr/>
                    <a:lstStyle/>
                    <a:p>
                      <a:endParaRPr lang="en-CA"/>
                    </a:p>
                  </a:txBody>
                  <a:tcPr/>
                </a:tc>
                <a:extLst>
                  <a:ext uri="{0D108BD9-81ED-4DB2-BD59-A6C34878D82A}">
                    <a16:rowId xmlns:a16="http://schemas.microsoft.com/office/drawing/2014/main" val="1340752229"/>
                  </a:ext>
                </a:extLst>
              </a:tr>
              <a:tr h="622955">
                <a:tc>
                  <a:txBody>
                    <a:bodyPr/>
                    <a:lstStyle/>
                    <a:p>
                      <a:pPr marL="0" marR="0">
                        <a:lnSpc>
                          <a:spcPct val="107000"/>
                        </a:lnSpc>
                        <a:spcBef>
                          <a:spcPts val="0"/>
                        </a:spcBef>
                        <a:spcAft>
                          <a:spcPts val="0"/>
                        </a:spcAft>
                      </a:pPr>
                      <a:r>
                        <a:rPr lang="en-CA" sz="1400">
                          <a:effectLst/>
                        </a:rPr>
                        <a:t>Containers</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ACI</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ECS</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GKE</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dirty="0">
                          <a:effectLst/>
                        </a:rPr>
                        <a:t>IBM Cloud Kubernetes Service</a:t>
                      </a:r>
                      <a:endParaRPr lang="en-CA" sz="14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dirty="0">
                          <a:effectLst/>
                        </a:rPr>
                        <a:t>OCI Compliant (i.e. Docker) </a:t>
                      </a:r>
                      <a:endParaRPr lang="en-CA" sz="14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62604639"/>
                  </a:ext>
                </a:extLst>
              </a:tr>
              <a:tr h="492455">
                <a:tc>
                  <a:txBody>
                    <a:bodyPr/>
                    <a:lstStyle/>
                    <a:p>
                      <a:pPr marL="0" marR="0">
                        <a:lnSpc>
                          <a:spcPct val="107000"/>
                        </a:lnSpc>
                        <a:spcBef>
                          <a:spcPts val="0"/>
                        </a:spcBef>
                        <a:spcAft>
                          <a:spcPts val="0"/>
                        </a:spcAft>
                      </a:pPr>
                      <a:r>
                        <a:rPr lang="en-CA" sz="1400">
                          <a:effectLst/>
                        </a:rPr>
                        <a:t>Serverless</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Azure</a:t>
                      </a:r>
                      <a:br>
                        <a:rPr lang="en-CA" sz="1400">
                          <a:effectLst/>
                        </a:rPr>
                      </a:br>
                      <a:r>
                        <a:rPr lang="en-CA" sz="1400">
                          <a:effectLst/>
                        </a:rPr>
                        <a:t>Functions</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AWS</a:t>
                      </a:r>
                      <a:br>
                        <a:rPr lang="en-CA" sz="1400">
                          <a:effectLst/>
                        </a:rPr>
                      </a:br>
                      <a:r>
                        <a:rPr lang="en-CA" sz="1400">
                          <a:effectLst/>
                        </a:rPr>
                        <a:t>Lambda</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Google Cloud Functions</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IBM</a:t>
                      </a:r>
                      <a:br>
                        <a:rPr lang="en-CA" sz="1400">
                          <a:effectLst/>
                        </a:rPr>
                      </a:br>
                      <a:r>
                        <a:rPr lang="en-CA" sz="1400">
                          <a:effectLst/>
                        </a:rPr>
                        <a:t>OpenWhisk</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rowSpan="2">
                  <a:txBody>
                    <a:bodyPr/>
                    <a:lstStyle/>
                    <a:p>
                      <a:pPr marL="0" marR="0">
                        <a:lnSpc>
                          <a:spcPct val="107000"/>
                        </a:lnSpc>
                        <a:spcBef>
                          <a:spcPts val="0"/>
                        </a:spcBef>
                        <a:spcAft>
                          <a:spcPts val="0"/>
                        </a:spcAft>
                      </a:pPr>
                      <a:r>
                        <a:rPr lang="en-CA" sz="1400" dirty="0">
                          <a:effectLst/>
                        </a:rPr>
                        <a:t>Knative, OpenFaaS, </a:t>
                      </a:r>
                      <a:r>
                        <a:rPr lang="en-CA" sz="1400" dirty="0" err="1">
                          <a:effectLst/>
                        </a:rPr>
                        <a:t>Kubeless</a:t>
                      </a:r>
                      <a:r>
                        <a:rPr lang="en-CA" sz="1400" dirty="0">
                          <a:effectLst/>
                        </a:rPr>
                        <a:t> and others</a:t>
                      </a:r>
                      <a:endParaRPr lang="en-CA" sz="14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23875844"/>
                  </a:ext>
                </a:extLst>
              </a:tr>
              <a:tr h="492455">
                <a:tc>
                  <a:txBody>
                    <a:bodyPr/>
                    <a:lstStyle/>
                    <a:p>
                      <a:pPr marL="0" marR="0">
                        <a:lnSpc>
                          <a:spcPct val="107000"/>
                        </a:lnSpc>
                        <a:spcBef>
                          <a:spcPts val="0"/>
                        </a:spcBef>
                        <a:spcAft>
                          <a:spcPts val="0"/>
                        </a:spcAft>
                      </a:pPr>
                      <a:r>
                        <a:rPr lang="en-CA" sz="1400">
                          <a:effectLst/>
                        </a:rPr>
                        <a:t>Serverless (on-Prem)</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Azure Stack</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AWS Outpost (exp)</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a:effectLst/>
                        </a:rPr>
                        <a:t>Google Cloud Run</a:t>
                      </a:r>
                      <a:endParaRPr lang="en-CA" sz="14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CA" sz="1400" dirty="0">
                          <a:effectLst/>
                        </a:rPr>
                        <a:t>ICP-CE + Knative</a:t>
                      </a:r>
                      <a:endParaRPr lang="en-CA" sz="14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nchor="b"/>
                </a:tc>
                <a:tc vMerge="1">
                  <a:txBody>
                    <a:bodyPr/>
                    <a:lstStyle/>
                    <a:p>
                      <a:endParaRPr lang="en-CA"/>
                    </a:p>
                  </a:txBody>
                  <a:tcPr/>
                </a:tc>
                <a:extLst>
                  <a:ext uri="{0D108BD9-81ED-4DB2-BD59-A6C34878D82A}">
                    <a16:rowId xmlns:a16="http://schemas.microsoft.com/office/drawing/2014/main" val="584082188"/>
                  </a:ext>
                </a:extLst>
              </a:tr>
            </a:tbl>
          </a:graphicData>
        </a:graphic>
      </p:graphicFrame>
      <p:sp>
        <p:nvSpPr>
          <p:cNvPr id="9" name="Rectangle 8"/>
          <p:cNvSpPr/>
          <p:nvPr/>
        </p:nvSpPr>
        <p:spPr>
          <a:xfrm>
            <a:off x="159025" y="643836"/>
            <a:ext cx="11581433" cy="400110"/>
          </a:xfrm>
          <a:prstGeom prst="rect">
            <a:avLst/>
          </a:prstGeom>
        </p:spPr>
        <p:txBody>
          <a:bodyPr wrap="square">
            <a:spAutoFit/>
          </a:bodyPr>
          <a:lstStyle/>
          <a:p>
            <a:pPr lvl="0"/>
            <a:r>
              <a:rPr lang="en-US" sz="2000" dirty="0">
                <a:latin typeface="+mj-lt"/>
              </a:rPr>
              <a:t>SSC Container Orchestration Framework based on OpenShift and Pivotal Cloud </a:t>
            </a:r>
            <a:r>
              <a:rPr lang="en-US" sz="2000" dirty="0" smtClean="0">
                <a:latin typeface="+mj-lt"/>
              </a:rPr>
              <a:t>Foundry (PRA)</a:t>
            </a:r>
            <a:endParaRPr lang="en-US" sz="2000" dirty="0">
              <a:latin typeface="+mj-lt"/>
            </a:endParaRPr>
          </a:p>
        </p:txBody>
      </p:sp>
    </p:spTree>
    <p:extLst>
      <p:ext uri="{BB962C8B-B14F-4D97-AF65-F5344CB8AC3E}">
        <p14:creationId xmlns:p14="http://schemas.microsoft.com/office/powerpoint/2010/main" val="1853520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08ED78-9514-4808-8AFA-FA328C210C32}"/>
              </a:ext>
            </a:extLst>
          </p:cNvPr>
          <p:cNvSpPr/>
          <p:nvPr/>
        </p:nvSpPr>
        <p:spPr>
          <a:xfrm>
            <a:off x="281410" y="201053"/>
            <a:ext cx="1170513" cy="400110"/>
          </a:xfrm>
          <a:prstGeom prst="rect">
            <a:avLst/>
          </a:prstGeom>
        </p:spPr>
        <p:txBody>
          <a:bodyPr wrap="none">
            <a:spAutoFit/>
          </a:bodyPr>
          <a:lstStyle/>
          <a:p>
            <a:r>
              <a:rPr lang="en-US" sz="2000" dirty="0" smtClean="0">
                <a:solidFill>
                  <a:schemeClr val="accent1">
                    <a:lumMod val="75000"/>
                  </a:schemeClr>
                </a:solidFill>
              </a:rPr>
              <a:t>Appendix</a:t>
            </a:r>
            <a:endParaRPr lang="en-US" sz="2000" dirty="0">
              <a:solidFill>
                <a:schemeClr val="accent1">
                  <a:lumMod val="75000"/>
                </a:schemeClr>
              </a:solidFill>
            </a:endParaRPr>
          </a:p>
        </p:txBody>
      </p:sp>
      <p:sp>
        <p:nvSpPr>
          <p:cNvPr id="5" name="Rectangle 4">
            <a:extLst>
              <a:ext uri="{FF2B5EF4-FFF2-40B4-BE49-F238E27FC236}">
                <a16:creationId xmlns:a16="http://schemas.microsoft.com/office/drawing/2014/main" id="{C4F2E3C7-3688-434C-A82C-D33526539338}"/>
              </a:ext>
            </a:extLst>
          </p:cNvPr>
          <p:cNvSpPr/>
          <p:nvPr/>
        </p:nvSpPr>
        <p:spPr>
          <a:xfrm>
            <a:off x="9856802" y="324164"/>
            <a:ext cx="1883657" cy="276999"/>
          </a:xfrm>
          <a:prstGeom prst="rect">
            <a:avLst/>
          </a:prstGeom>
        </p:spPr>
        <p:txBody>
          <a:bodyPr wrap="none">
            <a:spAutoFit/>
          </a:bodyPr>
          <a:lstStyle/>
          <a:p>
            <a:r>
              <a:rPr lang="en-US" sz="1200" dirty="0" smtClean="0">
                <a:solidFill>
                  <a:schemeClr val="accent1">
                    <a:lumMod val="75000"/>
                  </a:schemeClr>
                </a:solidFill>
              </a:rPr>
              <a:t>SSC CSD Container Strategy</a:t>
            </a:r>
            <a:endParaRPr lang="en-US" sz="1200" dirty="0">
              <a:solidFill>
                <a:schemeClr val="accent1">
                  <a:lumMod val="75000"/>
                </a:schemeClr>
              </a:solidFill>
            </a:endParaRPr>
          </a:p>
        </p:txBody>
      </p:sp>
      <p:sp>
        <p:nvSpPr>
          <p:cNvPr id="3" name="Rectangle 2"/>
          <p:cNvSpPr/>
          <p:nvPr/>
        </p:nvSpPr>
        <p:spPr>
          <a:xfrm>
            <a:off x="281410" y="716552"/>
            <a:ext cx="9869755" cy="400110"/>
          </a:xfrm>
          <a:prstGeom prst="rect">
            <a:avLst/>
          </a:prstGeom>
        </p:spPr>
        <p:txBody>
          <a:bodyPr wrap="square">
            <a:spAutoFit/>
          </a:bodyPr>
          <a:lstStyle/>
          <a:p>
            <a:r>
              <a:rPr lang="en-US" sz="2000" dirty="0">
                <a:latin typeface="+mj-lt"/>
              </a:rPr>
              <a:t>SSC Container Orchestration </a:t>
            </a:r>
            <a:r>
              <a:rPr lang="en-US" sz="2000" dirty="0" smtClean="0">
                <a:latin typeface="+mj-lt"/>
              </a:rPr>
              <a:t>Framework - OpenShift</a:t>
            </a:r>
          </a:p>
        </p:txBody>
      </p:sp>
      <p:sp>
        <p:nvSpPr>
          <p:cNvPr id="7" name="Rectangle 6"/>
          <p:cNvSpPr/>
          <p:nvPr/>
        </p:nvSpPr>
        <p:spPr>
          <a:xfrm>
            <a:off x="278075" y="1244234"/>
            <a:ext cx="11079037" cy="1631216"/>
          </a:xfrm>
          <a:prstGeom prst="rect">
            <a:avLst/>
          </a:prstGeom>
        </p:spPr>
        <p:txBody>
          <a:bodyPr wrap="square">
            <a:spAutoFit/>
          </a:bodyPr>
          <a:lstStyle/>
          <a:p>
            <a:pPr lvl="0"/>
            <a:r>
              <a:rPr lang="en-US" sz="2000" dirty="0" smtClean="0">
                <a:latin typeface="+mj-lt"/>
              </a:rPr>
              <a:t>SSC will deploy managed OpenShift to allow partners to bring their own code and/or images to the platform.  OpenShift platform contains private a </a:t>
            </a:r>
          </a:p>
          <a:p>
            <a:pPr lvl="0"/>
            <a:r>
              <a:rPr lang="en-US" sz="2000" dirty="0" smtClean="0">
                <a:latin typeface="+mj-lt"/>
              </a:rPr>
              <a:t>registry, ability to create deployment pipelines, health</a:t>
            </a:r>
          </a:p>
          <a:p>
            <a:pPr lvl="0"/>
            <a:r>
              <a:rPr lang="en-US" sz="2000" dirty="0" smtClean="0">
                <a:latin typeface="+mj-lt"/>
              </a:rPr>
              <a:t>monitoring, routing other features </a:t>
            </a:r>
          </a:p>
          <a:p>
            <a:pPr lvl="0"/>
            <a:endParaRPr lang="en-US" sz="2000" dirty="0">
              <a:solidFill>
                <a:srgbClr val="3494BA">
                  <a:lumMod val="75000"/>
                </a:srgbClr>
              </a:solidFill>
              <a:latin typeface="+mj-lt"/>
            </a:endParaRPr>
          </a:p>
        </p:txBody>
      </p:sp>
      <p:sp>
        <p:nvSpPr>
          <p:cNvPr id="2" name="Rectangle 1"/>
          <p:cNvSpPr/>
          <p:nvPr/>
        </p:nvSpPr>
        <p:spPr>
          <a:xfrm>
            <a:off x="278075" y="3518521"/>
            <a:ext cx="7044044" cy="1200329"/>
          </a:xfrm>
          <a:prstGeom prst="rect">
            <a:avLst/>
          </a:prstGeom>
        </p:spPr>
        <p:txBody>
          <a:bodyPr wrap="none">
            <a:spAutoFit/>
          </a:bodyPr>
          <a:lstStyle/>
          <a:p>
            <a:r>
              <a:rPr lang="en-US" dirty="0" smtClean="0">
                <a:latin typeface="+mj-lt"/>
              </a:rPr>
              <a:t>Demo’s and deployment tips, i.e. configuring CI/CD</a:t>
            </a:r>
            <a:endParaRPr lang="en-CA" dirty="0" smtClean="0">
              <a:latin typeface="+mj-lt"/>
              <a:hlinkClick r:id="rId3"/>
            </a:endParaRPr>
          </a:p>
          <a:p>
            <a:r>
              <a:rPr lang="en-CA" dirty="0" smtClean="0">
                <a:latin typeface="+mj-lt"/>
                <a:hlinkClick r:id="rId3"/>
              </a:rPr>
              <a:t>https</a:t>
            </a:r>
            <a:r>
              <a:rPr lang="en-CA" dirty="0">
                <a:latin typeface="+mj-lt"/>
                <a:hlinkClick r:id="rId3"/>
              </a:rPr>
              <a:t>://</a:t>
            </a:r>
            <a:r>
              <a:rPr lang="en-CA" dirty="0" smtClean="0">
                <a:latin typeface="+mj-lt"/>
                <a:hlinkClick r:id="rId3"/>
              </a:rPr>
              <a:t>github.com/siamaksade/openshift-cd-demo</a:t>
            </a:r>
            <a:endParaRPr lang="en-CA" dirty="0" smtClean="0">
              <a:latin typeface="+mj-lt"/>
            </a:endParaRPr>
          </a:p>
          <a:p>
            <a:r>
              <a:rPr lang="en-CA" dirty="0">
                <a:latin typeface="+mj-lt"/>
                <a:hlinkClick r:id="rId4"/>
              </a:rPr>
              <a:t>https://github.com/Microsoft/openshift-origin</a:t>
            </a:r>
            <a:r>
              <a:rPr lang="en-CA" dirty="0">
                <a:latin typeface="+mj-lt"/>
              </a:rPr>
              <a:t> </a:t>
            </a:r>
          </a:p>
          <a:p>
            <a:r>
              <a:rPr lang="en-CA" dirty="0" smtClean="0">
                <a:latin typeface="+mj-lt"/>
                <a:hlinkClick r:id="rId5"/>
              </a:rPr>
              <a:t>https</a:t>
            </a:r>
            <a:r>
              <a:rPr lang="en-CA" dirty="0">
                <a:latin typeface="+mj-lt"/>
                <a:hlinkClick r:id="rId5"/>
              </a:rPr>
              <a:t>://about.gitlab.com/2017/05/16/devops-containers-gitlab-openshift</a:t>
            </a:r>
            <a:r>
              <a:rPr lang="en-CA" dirty="0" smtClean="0">
                <a:latin typeface="+mj-lt"/>
                <a:hlinkClick r:id="rId5"/>
              </a:rPr>
              <a:t>/</a:t>
            </a:r>
            <a:endParaRPr lang="en-CA" dirty="0" smtClean="0">
              <a:latin typeface="+mj-lt"/>
            </a:endParaRPr>
          </a:p>
        </p:txBody>
      </p:sp>
      <p:pic>
        <p:nvPicPr>
          <p:cNvPr id="6" name="Picture 5"/>
          <p:cNvPicPr>
            <a:picLocks noChangeAspect="1"/>
          </p:cNvPicPr>
          <p:nvPr/>
        </p:nvPicPr>
        <p:blipFill>
          <a:blip r:embed="rId6"/>
          <a:stretch>
            <a:fillRect/>
          </a:stretch>
        </p:blipFill>
        <p:spPr>
          <a:xfrm>
            <a:off x="6107434" y="1812091"/>
            <a:ext cx="5372508" cy="2381861"/>
          </a:xfrm>
          <a:prstGeom prst="rect">
            <a:avLst/>
          </a:prstGeom>
        </p:spPr>
      </p:pic>
      <p:sp>
        <p:nvSpPr>
          <p:cNvPr id="8" name="Rectangle 7"/>
          <p:cNvSpPr/>
          <p:nvPr/>
        </p:nvSpPr>
        <p:spPr>
          <a:xfrm>
            <a:off x="397344" y="5166108"/>
            <a:ext cx="7400359" cy="677108"/>
          </a:xfrm>
          <a:prstGeom prst="rect">
            <a:avLst/>
          </a:prstGeom>
        </p:spPr>
        <p:txBody>
          <a:bodyPr wrap="none">
            <a:spAutoFit/>
          </a:bodyPr>
          <a:lstStyle/>
          <a:p>
            <a:pPr lvl="0"/>
            <a:r>
              <a:rPr lang="en-US" dirty="0">
                <a:latin typeface="Calibri Light" panose="020F0302020204030204"/>
              </a:rPr>
              <a:t>Public OpenShift Resources for </a:t>
            </a:r>
            <a:r>
              <a:rPr lang="en-US" dirty="0" smtClean="0">
                <a:latin typeface="Calibri Light" panose="020F0302020204030204"/>
              </a:rPr>
              <a:t>learning/dev (and access to free trial platform)</a:t>
            </a:r>
            <a:endParaRPr lang="en-US" dirty="0" smtClean="0">
              <a:latin typeface="Calibri Light" panose="020F0302020204030204"/>
            </a:endParaRPr>
          </a:p>
          <a:p>
            <a:r>
              <a:rPr lang="en-CA" sz="2000" dirty="0">
                <a:latin typeface="+mj-lt"/>
                <a:hlinkClick r:id="rId7"/>
              </a:rPr>
              <a:t>https://learn.openshift.com/introduction/</a:t>
            </a:r>
            <a:r>
              <a:rPr lang="en-CA" sz="2000" dirty="0">
                <a:latin typeface="+mj-lt"/>
              </a:rPr>
              <a:t> </a:t>
            </a:r>
          </a:p>
        </p:txBody>
      </p:sp>
    </p:spTree>
    <p:extLst>
      <p:ext uri="{BB962C8B-B14F-4D97-AF65-F5344CB8AC3E}">
        <p14:creationId xmlns:p14="http://schemas.microsoft.com/office/powerpoint/2010/main" val="1529657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F2E3C7-3688-434C-A82C-D33526539338}"/>
              </a:ext>
            </a:extLst>
          </p:cNvPr>
          <p:cNvSpPr/>
          <p:nvPr/>
        </p:nvSpPr>
        <p:spPr>
          <a:xfrm>
            <a:off x="9856802" y="324164"/>
            <a:ext cx="1883657" cy="276999"/>
          </a:xfrm>
          <a:prstGeom prst="rect">
            <a:avLst/>
          </a:prstGeom>
        </p:spPr>
        <p:txBody>
          <a:bodyPr wrap="none">
            <a:spAutoFit/>
          </a:bodyPr>
          <a:lstStyle/>
          <a:p>
            <a:r>
              <a:rPr lang="en-US" sz="1200" dirty="0" smtClean="0">
                <a:solidFill>
                  <a:schemeClr val="accent1">
                    <a:lumMod val="75000"/>
                  </a:schemeClr>
                </a:solidFill>
              </a:rPr>
              <a:t>SSC CSD Container Strategy</a:t>
            </a:r>
            <a:endParaRPr lang="en-US" sz="1200" dirty="0">
              <a:solidFill>
                <a:schemeClr val="accent1">
                  <a:lumMod val="75000"/>
                </a:schemeClr>
              </a:solidFill>
            </a:endParaRPr>
          </a:p>
        </p:txBody>
      </p:sp>
      <p:sp>
        <p:nvSpPr>
          <p:cNvPr id="2" name="Rectangle 1"/>
          <p:cNvSpPr/>
          <p:nvPr/>
        </p:nvSpPr>
        <p:spPr>
          <a:xfrm>
            <a:off x="320356" y="760189"/>
            <a:ext cx="11190515" cy="3348609"/>
          </a:xfrm>
          <a:prstGeom prst="rect">
            <a:avLst/>
          </a:prstGeom>
        </p:spPr>
        <p:txBody>
          <a:bodyPr wrap="square">
            <a:spAutoFit/>
          </a:bodyPr>
          <a:lstStyle/>
          <a:p>
            <a:pPr>
              <a:lnSpc>
                <a:spcPct val="115000"/>
              </a:lnSpc>
            </a:pPr>
            <a:r>
              <a:rPr lang="en-CA" sz="2000" dirty="0" smtClean="0">
                <a:latin typeface="+mj-lt"/>
                <a:ea typeface="TT159t00"/>
                <a:cs typeface="Times New Roman" panose="02020603050405020304" pitchFamily="18" charset="0"/>
              </a:rPr>
              <a:t>Deployed </a:t>
            </a:r>
            <a:r>
              <a:rPr lang="en-CA" sz="2000" dirty="0">
                <a:latin typeface="+mj-lt"/>
                <a:ea typeface="TT159t00"/>
                <a:cs typeface="Times New Roman" panose="02020603050405020304" pitchFamily="18" charset="0"/>
              </a:rPr>
              <a:t>on current internal hardware stacks and in all CSP, partners will be able to deploy applications to OpenShift using various and common methods (such as manifests</a:t>
            </a:r>
            <a:r>
              <a:rPr lang="en-CA" sz="2000" dirty="0" smtClean="0">
                <a:latin typeface="+mj-lt"/>
                <a:ea typeface="TT159t00"/>
                <a:cs typeface="Times New Roman" panose="02020603050405020304" pitchFamily="18" charset="0"/>
              </a:rPr>
              <a:t>).  </a:t>
            </a:r>
            <a:r>
              <a:rPr lang="en-CA" sz="2000" dirty="0" smtClean="0">
                <a:latin typeface="+mj-lt"/>
                <a:ea typeface="Times New Roman" panose="02020603050405020304" pitchFamily="18" charset="0"/>
                <a:cs typeface="Times New Roman" panose="02020603050405020304" pitchFamily="18" charset="0"/>
              </a:rPr>
              <a:t>Use </a:t>
            </a:r>
            <a:r>
              <a:rPr lang="en-CA" sz="2000" dirty="0">
                <a:latin typeface="+mj-lt"/>
                <a:ea typeface="Times New Roman" panose="02020603050405020304" pitchFamily="18" charset="0"/>
                <a:cs typeface="Times New Roman" panose="02020603050405020304" pitchFamily="18" charset="0"/>
              </a:rPr>
              <a:t>PaaS services to create application and/or bring your own container (BYOC</a:t>
            </a:r>
            <a:r>
              <a:rPr lang="en-CA" sz="2000" dirty="0" smtClean="0">
                <a:latin typeface="+mj-lt"/>
                <a:ea typeface="Times New Roman" panose="02020603050405020304" pitchFamily="18" charset="0"/>
                <a:cs typeface="Times New Roman" panose="02020603050405020304" pitchFamily="18" charset="0"/>
              </a:rPr>
              <a:t>)</a:t>
            </a:r>
          </a:p>
          <a:p>
            <a:pPr>
              <a:lnSpc>
                <a:spcPct val="115000"/>
              </a:lnSpc>
            </a:pPr>
            <a:endParaRPr lang="en-CA" sz="2000" dirty="0" smtClean="0">
              <a:solidFill>
                <a:schemeClr val="accent1">
                  <a:lumMod val="75000"/>
                </a:schemeClr>
              </a:solidFill>
              <a:latin typeface="+mj-lt"/>
              <a:ea typeface="Times New Roman" panose="02020603050405020304" pitchFamily="18" charset="0"/>
              <a:cs typeface="Times New Roman" panose="02020603050405020304" pitchFamily="18" charset="0"/>
            </a:endParaRPr>
          </a:p>
          <a:p>
            <a:pPr>
              <a:lnSpc>
                <a:spcPct val="115000"/>
              </a:lnSpc>
            </a:pPr>
            <a:r>
              <a:rPr lang="en-CA" sz="2000" dirty="0" smtClean="0">
                <a:latin typeface="+mj-lt"/>
                <a:ea typeface="Times New Roman" panose="02020603050405020304" pitchFamily="18" charset="0"/>
                <a:cs typeface="Times New Roman" panose="02020603050405020304" pitchFamily="18" charset="0"/>
              </a:rPr>
              <a:t>Example installed </a:t>
            </a:r>
            <a:r>
              <a:rPr lang="en-CA" sz="2000" dirty="0" smtClean="0">
                <a:latin typeface="+mj-lt"/>
                <a:ea typeface="Times New Roman" panose="02020603050405020304" pitchFamily="18" charset="0"/>
                <a:cs typeface="Times New Roman" panose="02020603050405020304" pitchFamily="18" charset="0"/>
              </a:rPr>
              <a:t>via </a:t>
            </a:r>
            <a:r>
              <a:rPr lang="en-CA" sz="1400" dirty="0" smtClean="0">
                <a:solidFill>
                  <a:prstClr val="black"/>
                </a:solidFill>
                <a:latin typeface="Courier New" panose="02070309020205020404" pitchFamily="49" charset="0"/>
                <a:ea typeface="Times New Roman" panose="02020603050405020304" pitchFamily="18" charset="0"/>
                <a:cs typeface="Times New Roman" panose="02020603050405020304" pitchFamily="18" charset="0"/>
              </a:rPr>
              <a:t>$</a:t>
            </a:r>
            <a:r>
              <a:rPr lang="en-CA" sz="1400" dirty="0" err="1">
                <a:solidFill>
                  <a:prstClr val="black"/>
                </a:solidFill>
                <a:latin typeface="Courier New" panose="02070309020205020404" pitchFamily="49" charset="0"/>
                <a:ea typeface="Times New Roman" panose="02020603050405020304" pitchFamily="18" charset="0"/>
                <a:cs typeface="Times New Roman" panose="02020603050405020304" pitchFamily="18" charset="0"/>
              </a:rPr>
              <a:t>oc</a:t>
            </a:r>
            <a:r>
              <a:rPr lang="en-CA" sz="1400" dirty="0">
                <a:solidFill>
                  <a:prstClr val="black"/>
                </a:solidFill>
                <a:latin typeface="Courier New" panose="02070309020205020404" pitchFamily="49" charset="0"/>
                <a:ea typeface="Times New Roman" panose="02020603050405020304" pitchFamily="18" charset="0"/>
                <a:cs typeface="Times New Roman" panose="02020603050405020304" pitchFamily="18" charset="0"/>
              </a:rPr>
              <a:t> </a:t>
            </a:r>
            <a:r>
              <a:rPr lang="en-CA" sz="1400" dirty="0" smtClean="0">
                <a:solidFill>
                  <a:prstClr val="black"/>
                </a:solidFill>
                <a:latin typeface="Courier New" panose="02070309020205020404" pitchFamily="49" charset="0"/>
                <a:ea typeface="Times New Roman" panose="02020603050405020304" pitchFamily="18" charset="0"/>
                <a:cs typeface="Times New Roman" panose="02020603050405020304" pitchFamily="18" charset="0"/>
              </a:rPr>
              <a:t>cluster up</a:t>
            </a:r>
            <a:endParaRPr lang="en-CA" sz="2000" dirty="0" smtClean="0">
              <a:solidFill>
                <a:schemeClr val="accent1">
                  <a:lumMod val="75000"/>
                </a:schemeClr>
              </a:solidFill>
              <a:latin typeface="+mj-lt"/>
              <a:ea typeface="Times New Roman" panose="02020603050405020304" pitchFamily="18" charset="0"/>
              <a:cs typeface="Times New Roman" panose="02020603050405020304" pitchFamily="18" charset="0"/>
            </a:endParaRPr>
          </a:p>
          <a:p>
            <a:pPr>
              <a:lnSpc>
                <a:spcPct val="115000"/>
              </a:lnSpc>
            </a:pPr>
            <a:endParaRPr lang="en-CA" sz="1400" dirty="0" smtClean="0">
              <a:latin typeface="Courier New" panose="02070309020205020404" pitchFamily="49" charset="0"/>
              <a:ea typeface="Times New Roman" panose="02020603050405020304" pitchFamily="18" charset="0"/>
              <a:cs typeface="Times New Roman" panose="02020603050405020304" pitchFamily="18" charset="0"/>
            </a:endParaRPr>
          </a:p>
          <a:p>
            <a:pPr>
              <a:lnSpc>
                <a:spcPct val="115000"/>
              </a:lnSpc>
            </a:pPr>
            <a:r>
              <a:rPr lang="en-CA" sz="1400" dirty="0" smtClean="0">
                <a:latin typeface="Courier New" panose="02070309020205020404" pitchFamily="49" charset="0"/>
                <a:ea typeface="Times New Roman" panose="02020603050405020304" pitchFamily="18" charset="0"/>
                <a:cs typeface="Times New Roman" panose="02020603050405020304" pitchFamily="18" charset="0"/>
              </a:rPr>
              <a:t>$</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oc</a:t>
            </a:r>
            <a:r>
              <a:rPr lang="en-CA" sz="1400" dirty="0">
                <a:latin typeface="Courier New" panose="02070309020205020404" pitchFamily="49" charset="0"/>
                <a:ea typeface="Times New Roman" panose="02020603050405020304" pitchFamily="18" charset="0"/>
                <a:cs typeface="Times New Roman" panose="02020603050405020304" pitchFamily="18" charset="0"/>
              </a:rPr>
              <a:t> login -u &lt;user&gt;</a:t>
            </a:r>
            <a:endParaRPr lang="en-CA" sz="1400"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oc</a:t>
            </a:r>
            <a:r>
              <a:rPr lang="en-CA" sz="1400" dirty="0">
                <a:latin typeface="Courier New" panose="02070309020205020404" pitchFamily="49" charset="0"/>
                <a:ea typeface="Times New Roman" panose="02020603050405020304" pitchFamily="18" charset="0"/>
                <a:cs typeface="Times New Roman" panose="02020603050405020304" pitchFamily="18" charset="0"/>
              </a:rPr>
              <a:t> new-project &lt;project name&gt;</a:t>
            </a:r>
            <a:endParaRPr lang="en-CA" sz="1400"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oc</a:t>
            </a:r>
            <a:r>
              <a:rPr lang="en-CA" sz="1400" dirty="0">
                <a:latin typeface="Courier New" panose="02070309020205020404" pitchFamily="49" charset="0"/>
                <a:ea typeface="Times New Roman" panose="02020603050405020304" pitchFamily="18" charset="0"/>
                <a:cs typeface="Times New Roman" panose="02020603050405020304" pitchFamily="18" charset="0"/>
              </a:rPr>
              <a:t> status</a:t>
            </a:r>
            <a:endParaRPr lang="en-CA" sz="1400"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oc</a:t>
            </a:r>
            <a:r>
              <a:rPr lang="en-CA" sz="1400" dirty="0">
                <a:latin typeface="Courier New" panose="02070309020205020404" pitchFamily="49" charset="0"/>
                <a:ea typeface="Times New Roman" panose="02020603050405020304" pitchFamily="18" charset="0"/>
                <a:cs typeface="Times New Roman" panose="02020603050405020304" pitchFamily="18" charset="0"/>
              </a:rPr>
              <a:t> get pods</a:t>
            </a:r>
            <a:endParaRPr lang="en-CA" sz="1400"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 </a:t>
            </a:r>
            <a:endParaRPr lang="en-CA" sz="14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12" name="Rectangle 11"/>
          <p:cNvSpPr/>
          <p:nvPr/>
        </p:nvSpPr>
        <p:spPr>
          <a:xfrm>
            <a:off x="145024" y="139280"/>
            <a:ext cx="4367029" cy="400110"/>
          </a:xfrm>
          <a:prstGeom prst="rect">
            <a:avLst/>
          </a:prstGeom>
        </p:spPr>
        <p:txBody>
          <a:bodyPr wrap="none">
            <a:spAutoFit/>
          </a:bodyPr>
          <a:lstStyle/>
          <a:p>
            <a:r>
              <a:rPr lang="en-US" sz="2000" dirty="0">
                <a:solidFill>
                  <a:srgbClr val="3494BA">
                    <a:lumMod val="75000"/>
                  </a:srgbClr>
                </a:solidFill>
                <a:latin typeface="Calibri" panose="020F0502020204030204" pitchFamily="34" charset="0"/>
                <a:ea typeface="+mj-ea"/>
                <a:cs typeface="+mj-cs"/>
              </a:rPr>
              <a:t>SSC Container Orchestration Framework</a:t>
            </a:r>
            <a:endParaRPr lang="en-CA" dirty="0"/>
          </a:p>
        </p:txBody>
      </p:sp>
      <p:pic>
        <p:nvPicPr>
          <p:cNvPr id="13" name="Picture 12"/>
          <p:cNvPicPr>
            <a:picLocks noChangeAspect="1"/>
          </p:cNvPicPr>
          <p:nvPr/>
        </p:nvPicPr>
        <p:blipFill>
          <a:blip r:embed="rId2"/>
          <a:stretch>
            <a:fillRect/>
          </a:stretch>
        </p:blipFill>
        <p:spPr>
          <a:xfrm>
            <a:off x="5526157" y="1946346"/>
            <a:ext cx="5475219" cy="3430872"/>
          </a:xfrm>
          <a:prstGeom prst="rect">
            <a:avLst/>
          </a:prstGeom>
        </p:spPr>
      </p:pic>
      <p:sp>
        <p:nvSpPr>
          <p:cNvPr id="3" name="Rectangle 2"/>
          <p:cNvSpPr/>
          <p:nvPr/>
        </p:nvSpPr>
        <p:spPr>
          <a:xfrm>
            <a:off x="320356" y="4129542"/>
            <a:ext cx="1154483" cy="400110"/>
          </a:xfrm>
          <a:prstGeom prst="rect">
            <a:avLst/>
          </a:prstGeom>
        </p:spPr>
        <p:txBody>
          <a:bodyPr wrap="none">
            <a:spAutoFit/>
          </a:bodyPr>
          <a:lstStyle/>
          <a:p>
            <a:r>
              <a:rPr lang="en-CA" sz="2000" dirty="0" smtClean="0">
                <a:solidFill>
                  <a:prstClr val="black"/>
                </a:solidFill>
                <a:latin typeface="Calibri Light" panose="020F0302020204030204"/>
                <a:ea typeface="Times New Roman" panose="02020603050405020304" pitchFamily="18" charset="0"/>
                <a:cs typeface="Times New Roman" panose="02020603050405020304" pitchFamily="18" charset="0"/>
                <a:hlinkClick r:id="rId3"/>
              </a:rPr>
              <a:t>Minishift</a:t>
            </a:r>
            <a:r>
              <a:rPr lang="en-CA" sz="2000" dirty="0" smtClean="0">
                <a:solidFill>
                  <a:prstClr val="black"/>
                </a:solidFill>
                <a:latin typeface="Calibri Light" panose="020F0302020204030204"/>
                <a:ea typeface="Times New Roman" panose="02020603050405020304" pitchFamily="18" charset="0"/>
                <a:cs typeface="Times New Roman" panose="02020603050405020304" pitchFamily="18" charset="0"/>
              </a:rPr>
              <a:t> </a:t>
            </a:r>
            <a:endParaRPr lang="en-CA" dirty="0"/>
          </a:p>
        </p:txBody>
      </p:sp>
    </p:spTree>
    <p:extLst>
      <p:ext uri="{BB962C8B-B14F-4D97-AF65-F5344CB8AC3E}">
        <p14:creationId xmlns:p14="http://schemas.microsoft.com/office/powerpoint/2010/main" val="4145408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F2E3C7-3688-434C-A82C-D33526539338}"/>
              </a:ext>
            </a:extLst>
          </p:cNvPr>
          <p:cNvSpPr/>
          <p:nvPr/>
        </p:nvSpPr>
        <p:spPr>
          <a:xfrm>
            <a:off x="9856802" y="324164"/>
            <a:ext cx="1883657" cy="276999"/>
          </a:xfrm>
          <a:prstGeom prst="rect">
            <a:avLst/>
          </a:prstGeom>
        </p:spPr>
        <p:txBody>
          <a:bodyPr wrap="none">
            <a:spAutoFit/>
          </a:bodyPr>
          <a:lstStyle/>
          <a:p>
            <a:r>
              <a:rPr lang="en-US" sz="1200" dirty="0" smtClean="0">
                <a:solidFill>
                  <a:schemeClr val="accent1">
                    <a:lumMod val="75000"/>
                  </a:schemeClr>
                </a:solidFill>
              </a:rPr>
              <a:t>SSC CSD Container Strategy</a:t>
            </a:r>
            <a:endParaRPr lang="en-US" sz="1200" dirty="0">
              <a:solidFill>
                <a:schemeClr val="accent1">
                  <a:lumMod val="75000"/>
                </a:schemeClr>
              </a:solidFill>
            </a:endParaRPr>
          </a:p>
        </p:txBody>
      </p:sp>
      <p:sp>
        <p:nvSpPr>
          <p:cNvPr id="2" name="Rectangle 1"/>
          <p:cNvSpPr/>
          <p:nvPr/>
        </p:nvSpPr>
        <p:spPr>
          <a:xfrm>
            <a:off x="145024" y="601163"/>
            <a:ext cx="11190515" cy="5790816"/>
          </a:xfrm>
          <a:prstGeom prst="rect">
            <a:avLst/>
          </a:prstGeom>
        </p:spPr>
        <p:txBody>
          <a:bodyPr wrap="square">
            <a:spAutoFit/>
          </a:bodyPr>
          <a:lstStyle/>
          <a:p>
            <a:pPr>
              <a:lnSpc>
                <a:spcPct val="115000"/>
              </a:lnSpc>
            </a:pPr>
            <a:r>
              <a:rPr lang="en-CA" sz="1600" dirty="0" smtClean="0">
                <a:latin typeface="+mj-lt"/>
                <a:ea typeface="Times New Roman" panose="02020603050405020304" pitchFamily="18" charset="0"/>
                <a:cs typeface="Times New Roman" panose="02020603050405020304" pitchFamily="18" charset="0"/>
              </a:rPr>
              <a:t>BYOC - push </a:t>
            </a:r>
            <a:r>
              <a:rPr lang="en-CA" sz="1600" dirty="0">
                <a:latin typeface="+mj-lt"/>
                <a:ea typeface="Times New Roman" panose="02020603050405020304" pitchFamily="18" charset="0"/>
                <a:cs typeface="Times New Roman" panose="02020603050405020304" pitchFamily="18" charset="0"/>
              </a:rPr>
              <a:t>container to OpenShift Registry, container is scanned for CVE </a:t>
            </a:r>
            <a:r>
              <a:rPr lang="en-CA" sz="1600" dirty="0" smtClean="0">
                <a:latin typeface="+mj-lt"/>
                <a:ea typeface="Times New Roman" panose="02020603050405020304" pitchFamily="18" charset="0"/>
                <a:cs typeface="Times New Roman" panose="02020603050405020304" pitchFamily="18" charset="0"/>
              </a:rPr>
              <a:t>vulnerability and </a:t>
            </a:r>
            <a:r>
              <a:rPr lang="en-CA" sz="1600" dirty="0">
                <a:latin typeface="+mj-lt"/>
                <a:ea typeface="Times New Roman" panose="02020603050405020304" pitchFamily="18" charset="0"/>
                <a:cs typeface="Times New Roman" panose="02020603050405020304" pitchFamily="18" charset="0"/>
              </a:rPr>
              <a:t>runs as non-root per GC Guidance.</a:t>
            </a:r>
          </a:p>
          <a:p>
            <a:pPr>
              <a:lnSpc>
                <a:spcPct val="115000"/>
              </a:lnSpc>
            </a:pPr>
            <a:r>
              <a:rPr lang="en-CA" sz="14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docker</a:t>
            </a:r>
            <a:r>
              <a:rPr lang="en-CA" sz="1400" dirty="0">
                <a:latin typeface="Courier New" panose="02070309020205020404" pitchFamily="49" charset="0"/>
                <a:ea typeface="Times New Roman" panose="02020603050405020304" pitchFamily="18" charset="0"/>
                <a:cs typeface="Times New Roman" panose="02020603050405020304" pitchFamily="18" charset="0"/>
              </a:rPr>
              <a:t> save -o main </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jeffbarnes</a:t>
            </a:r>
            <a:r>
              <a:rPr lang="en-CA" sz="1400" dirty="0">
                <a:latin typeface="Courier New" panose="02070309020205020404" pitchFamily="49" charset="0"/>
                <a:ea typeface="Times New Roman" panose="02020603050405020304" pitchFamily="18" charset="0"/>
                <a:cs typeface="Times New Roman" panose="02020603050405020304" pitchFamily="18" charset="0"/>
              </a:rPr>
              <a:t>/main:v0</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 </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docker</a:t>
            </a:r>
            <a:r>
              <a:rPr lang="en-CA" sz="1400" dirty="0">
                <a:latin typeface="Courier New" panose="02070309020205020404" pitchFamily="49" charset="0"/>
                <a:ea typeface="Times New Roman" panose="02020603050405020304" pitchFamily="18" charset="0"/>
                <a:cs typeface="Times New Roman" panose="02020603050405020304" pitchFamily="18" charset="0"/>
              </a:rPr>
              <a:t> load -</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i</a:t>
            </a:r>
            <a:r>
              <a:rPr lang="en-CA" sz="1400" dirty="0">
                <a:latin typeface="Courier New" panose="02070309020205020404" pitchFamily="49" charset="0"/>
                <a:ea typeface="Times New Roman" panose="02020603050405020304" pitchFamily="18" charset="0"/>
                <a:cs typeface="Times New Roman" panose="02020603050405020304" pitchFamily="18" charset="0"/>
              </a:rPr>
              <a:t> main</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 </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oc</a:t>
            </a:r>
            <a:r>
              <a:rPr lang="en-CA" sz="1400" dirty="0">
                <a:latin typeface="Courier New" panose="02070309020205020404" pitchFamily="49" charset="0"/>
                <a:ea typeface="Times New Roman" panose="02020603050405020304" pitchFamily="18" charset="0"/>
                <a:cs typeface="Times New Roman" panose="02020603050405020304" pitchFamily="18" charset="0"/>
              </a:rPr>
              <a:t> login</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Authentication required for https://127.0.0.1:8443 </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Username: developer</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Password:</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Login successful.</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You have one project on this server: "main"</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Using project "main".</a:t>
            </a:r>
          </a:p>
          <a:p>
            <a:pPr>
              <a:lnSpc>
                <a:spcPct val="115000"/>
              </a:lnSpc>
            </a:pPr>
            <a:r>
              <a:rPr lang="en-CA" sz="14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oc</a:t>
            </a:r>
            <a:r>
              <a:rPr lang="en-CA" sz="1400" dirty="0">
                <a:latin typeface="Courier New" panose="02070309020205020404" pitchFamily="49" charset="0"/>
                <a:ea typeface="Times New Roman" panose="02020603050405020304" pitchFamily="18" charset="0"/>
                <a:cs typeface="Times New Roman" panose="02020603050405020304" pitchFamily="18" charset="0"/>
              </a:rPr>
              <a:t> </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whoami</a:t>
            </a:r>
            <a:r>
              <a:rPr lang="en-CA" sz="1400" dirty="0">
                <a:latin typeface="Courier New" panose="02070309020205020404" pitchFamily="49" charset="0"/>
                <a:ea typeface="Times New Roman" panose="02020603050405020304" pitchFamily="18" charset="0"/>
                <a:cs typeface="Times New Roman" panose="02020603050405020304" pitchFamily="18" charset="0"/>
              </a:rPr>
              <a:t> -t</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 </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docker</a:t>
            </a:r>
            <a:r>
              <a:rPr lang="en-CA" sz="1400" dirty="0">
                <a:latin typeface="Courier New" panose="02070309020205020404" pitchFamily="49" charset="0"/>
                <a:ea typeface="Times New Roman" panose="02020603050405020304" pitchFamily="18" charset="0"/>
                <a:cs typeface="Times New Roman" panose="02020603050405020304" pitchFamily="18" charset="0"/>
              </a:rPr>
              <a:t> login -u developer -p ******* 172.30.1.1:5000</a:t>
            </a:r>
          </a:p>
          <a:p>
            <a:pPr>
              <a:lnSpc>
                <a:spcPct val="115000"/>
              </a:lnSpc>
            </a:pPr>
            <a:r>
              <a:rPr lang="en-CA" sz="1400" dirty="0" smtClean="0">
                <a:latin typeface="Courier New" panose="02070309020205020404" pitchFamily="49" charset="0"/>
                <a:ea typeface="Times New Roman" panose="02020603050405020304" pitchFamily="18" charset="0"/>
                <a:cs typeface="Times New Roman" panose="02020603050405020304" pitchFamily="18" charset="0"/>
              </a:rPr>
              <a:t>Login </a:t>
            </a:r>
            <a:r>
              <a:rPr lang="en-CA" sz="1400" dirty="0">
                <a:latin typeface="Courier New" panose="02070309020205020404" pitchFamily="49" charset="0"/>
                <a:ea typeface="Times New Roman" panose="02020603050405020304" pitchFamily="18" charset="0"/>
                <a:cs typeface="Times New Roman" panose="02020603050405020304" pitchFamily="18" charset="0"/>
              </a:rPr>
              <a:t>Succeeded</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 </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docker</a:t>
            </a:r>
            <a:r>
              <a:rPr lang="en-CA" sz="1400" dirty="0">
                <a:latin typeface="Courier New" panose="02070309020205020404" pitchFamily="49" charset="0"/>
                <a:ea typeface="Times New Roman" panose="02020603050405020304" pitchFamily="18" charset="0"/>
                <a:cs typeface="Times New Roman" panose="02020603050405020304" pitchFamily="18" charset="0"/>
              </a:rPr>
              <a:t> tag </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jeffbarnes</a:t>
            </a:r>
            <a:r>
              <a:rPr lang="en-CA" sz="1400" dirty="0">
                <a:latin typeface="Courier New" panose="02070309020205020404" pitchFamily="49" charset="0"/>
                <a:ea typeface="Times New Roman" panose="02020603050405020304" pitchFamily="18" charset="0"/>
                <a:cs typeface="Times New Roman" panose="02020603050405020304" pitchFamily="18" charset="0"/>
              </a:rPr>
              <a:t>/main:v0 172.30.1.1:5000/main/main:v0</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 </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docker</a:t>
            </a:r>
            <a:r>
              <a:rPr lang="en-CA" sz="1400" dirty="0">
                <a:latin typeface="Courier New" panose="02070309020205020404" pitchFamily="49" charset="0"/>
                <a:ea typeface="Times New Roman" panose="02020603050405020304" pitchFamily="18" charset="0"/>
                <a:cs typeface="Times New Roman" panose="02020603050405020304" pitchFamily="18" charset="0"/>
              </a:rPr>
              <a:t> push 172.30.1.1:5000/main/main:v0</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The push refers to repository [172.30.1.1:5000/main/main]</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9e22f5b3b134: Pushed</a:t>
            </a:r>
          </a:p>
          <a:p>
            <a:pPr>
              <a:lnSpc>
                <a:spcPct val="115000"/>
              </a:lnSpc>
            </a:pPr>
            <a:r>
              <a:rPr lang="en-CA" sz="1400" dirty="0" smtClean="0">
                <a:latin typeface="Courier New" panose="02070309020205020404" pitchFamily="49" charset="0"/>
                <a:ea typeface="Times New Roman" panose="02020603050405020304" pitchFamily="18" charset="0"/>
                <a:cs typeface="Times New Roman" panose="02020603050405020304" pitchFamily="18" charset="0"/>
              </a:rPr>
              <a:t>v0</a:t>
            </a:r>
            <a:r>
              <a:rPr lang="en-CA" sz="1400" dirty="0">
                <a:latin typeface="Courier New" panose="02070309020205020404" pitchFamily="49" charset="0"/>
                <a:ea typeface="Times New Roman" panose="02020603050405020304" pitchFamily="18" charset="0"/>
                <a:cs typeface="Times New Roman" panose="02020603050405020304" pitchFamily="18" charset="0"/>
              </a:rPr>
              <a:t>: digest: sha256:5e1cacbb96a59c2a963a01849bb5923a9f1d9d02310dd8f4ab4654f717e6563d size: 739</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 </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oc</a:t>
            </a:r>
            <a:r>
              <a:rPr lang="en-CA" sz="1400" dirty="0">
                <a:latin typeface="Courier New" panose="02070309020205020404" pitchFamily="49" charset="0"/>
                <a:ea typeface="Times New Roman" panose="02020603050405020304" pitchFamily="18" charset="0"/>
                <a:cs typeface="Times New Roman" panose="02020603050405020304" pitchFamily="18" charset="0"/>
              </a:rPr>
              <a:t> get is</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NAME      DOCKER REPO                 TAGS      UPDATED</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main      172.30.1.1:5000/main/main    v0       </a:t>
            </a:r>
            <a:r>
              <a:rPr lang="en-CA" sz="1400" dirty="0" smtClean="0">
                <a:latin typeface="Courier New" panose="02070309020205020404" pitchFamily="49" charset="0"/>
                <a:ea typeface="Times New Roman" panose="02020603050405020304" pitchFamily="18" charset="0"/>
                <a:cs typeface="Times New Roman" panose="02020603050405020304" pitchFamily="18" charset="0"/>
              </a:rPr>
              <a:t>3 months ago</a:t>
            </a:r>
            <a:endParaRPr lang="en-CA" sz="14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115000"/>
              </a:lnSpc>
            </a:pPr>
            <a:endParaRPr lang="en-CA" sz="1400" dirty="0">
              <a:latin typeface="Courier New" panose="02070309020205020404" pitchFamily="49" charset="0"/>
              <a:ea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5867035" y="1074750"/>
            <a:ext cx="5670964" cy="2463580"/>
          </a:xfrm>
          <a:prstGeom prst="rect">
            <a:avLst/>
          </a:prstGeom>
        </p:spPr>
      </p:pic>
      <p:sp>
        <p:nvSpPr>
          <p:cNvPr id="12" name="Rectangle 11"/>
          <p:cNvSpPr/>
          <p:nvPr/>
        </p:nvSpPr>
        <p:spPr>
          <a:xfrm>
            <a:off x="145024" y="139280"/>
            <a:ext cx="4367029" cy="400110"/>
          </a:xfrm>
          <a:prstGeom prst="rect">
            <a:avLst/>
          </a:prstGeom>
        </p:spPr>
        <p:txBody>
          <a:bodyPr wrap="none">
            <a:spAutoFit/>
          </a:bodyPr>
          <a:lstStyle/>
          <a:p>
            <a:r>
              <a:rPr lang="en-US" sz="2000" dirty="0">
                <a:solidFill>
                  <a:srgbClr val="3494BA">
                    <a:lumMod val="75000"/>
                  </a:srgbClr>
                </a:solidFill>
                <a:latin typeface="Calibri" panose="020F0502020204030204" pitchFamily="34" charset="0"/>
                <a:ea typeface="+mj-ea"/>
                <a:cs typeface="+mj-cs"/>
              </a:rPr>
              <a:t>SSC Container Orchestration Framework</a:t>
            </a:r>
            <a:endParaRPr lang="en-CA" dirty="0"/>
          </a:p>
        </p:txBody>
      </p:sp>
      <p:pic>
        <p:nvPicPr>
          <p:cNvPr id="6" name="Picture 5"/>
          <p:cNvPicPr>
            <a:picLocks noChangeAspect="1"/>
          </p:cNvPicPr>
          <p:nvPr/>
        </p:nvPicPr>
        <p:blipFill>
          <a:blip r:embed="rId3"/>
          <a:stretch>
            <a:fillRect/>
          </a:stretch>
        </p:blipFill>
        <p:spPr>
          <a:xfrm>
            <a:off x="6668147" y="4613040"/>
            <a:ext cx="5072312" cy="944962"/>
          </a:xfrm>
          <a:prstGeom prst="rect">
            <a:avLst/>
          </a:prstGeom>
        </p:spPr>
      </p:pic>
    </p:spTree>
    <p:extLst>
      <p:ext uri="{BB962C8B-B14F-4D97-AF65-F5344CB8AC3E}">
        <p14:creationId xmlns:p14="http://schemas.microsoft.com/office/powerpoint/2010/main" val="2764443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F2E3C7-3688-434C-A82C-D33526539338}"/>
              </a:ext>
            </a:extLst>
          </p:cNvPr>
          <p:cNvSpPr/>
          <p:nvPr/>
        </p:nvSpPr>
        <p:spPr>
          <a:xfrm>
            <a:off x="9856802" y="324164"/>
            <a:ext cx="1883657" cy="276999"/>
          </a:xfrm>
          <a:prstGeom prst="rect">
            <a:avLst/>
          </a:prstGeom>
        </p:spPr>
        <p:txBody>
          <a:bodyPr wrap="none">
            <a:spAutoFit/>
          </a:bodyPr>
          <a:lstStyle/>
          <a:p>
            <a:r>
              <a:rPr lang="en-US" sz="1200" dirty="0" smtClean="0"/>
              <a:t>SSC CSD Container Strategy</a:t>
            </a:r>
            <a:endParaRPr lang="en-US" sz="1200" dirty="0"/>
          </a:p>
        </p:txBody>
      </p:sp>
      <p:sp>
        <p:nvSpPr>
          <p:cNvPr id="12" name="Rectangle 11"/>
          <p:cNvSpPr/>
          <p:nvPr/>
        </p:nvSpPr>
        <p:spPr>
          <a:xfrm>
            <a:off x="145024" y="139280"/>
            <a:ext cx="4367029" cy="400110"/>
          </a:xfrm>
          <a:prstGeom prst="rect">
            <a:avLst/>
          </a:prstGeom>
        </p:spPr>
        <p:txBody>
          <a:bodyPr wrap="none">
            <a:spAutoFit/>
          </a:bodyPr>
          <a:lstStyle/>
          <a:p>
            <a:r>
              <a:rPr lang="en-US" sz="2000" dirty="0">
                <a:latin typeface="Calibri" panose="020F0502020204030204" pitchFamily="34" charset="0"/>
                <a:ea typeface="+mj-ea"/>
                <a:cs typeface="+mj-cs"/>
              </a:rPr>
              <a:t>SSC Container Orchestration Framework</a:t>
            </a:r>
            <a:endParaRPr lang="en-CA" dirty="0"/>
          </a:p>
        </p:txBody>
      </p:sp>
      <p:sp>
        <p:nvSpPr>
          <p:cNvPr id="9" name="Rectangle 8"/>
          <p:cNvSpPr/>
          <p:nvPr/>
        </p:nvSpPr>
        <p:spPr>
          <a:xfrm>
            <a:off x="145023" y="708667"/>
            <a:ext cx="11357863" cy="400110"/>
          </a:xfrm>
          <a:prstGeom prst="rect">
            <a:avLst/>
          </a:prstGeom>
        </p:spPr>
        <p:txBody>
          <a:bodyPr wrap="square">
            <a:spAutoFit/>
          </a:bodyPr>
          <a:lstStyle/>
          <a:p>
            <a:pPr lvl="0"/>
            <a:r>
              <a:rPr lang="en-US" sz="2000" dirty="0" smtClean="0">
                <a:latin typeface="Calibri" panose="020F0502020204030204" pitchFamily="34" charset="0"/>
              </a:rPr>
              <a:t>Pivotal </a:t>
            </a:r>
            <a:r>
              <a:rPr lang="en-US" sz="2000" dirty="0">
                <a:latin typeface="Calibri" panose="020F0502020204030204" pitchFamily="34" charset="0"/>
              </a:rPr>
              <a:t>Cloud Foundry </a:t>
            </a:r>
            <a:r>
              <a:rPr lang="en-US" sz="2000" dirty="0" smtClean="0">
                <a:latin typeface="Calibri" panose="020F0502020204030204" pitchFamily="34" charset="0"/>
              </a:rPr>
              <a:t>based on the Pivotal Reference Architecture</a:t>
            </a:r>
            <a:endParaRPr lang="en-US" sz="2000" dirty="0">
              <a:latin typeface="Calibri" panose="020F0502020204030204" pitchFamily="34" charset="0"/>
            </a:endParaRPr>
          </a:p>
        </p:txBody>
      </p:sp>
      <p:sp>
        <p:nvSpPr>
          <p:cNvPr id="11" name="Rectangle 10"/>
          <p:cNvSpPr/>
          <p:nvPr/>
        </p:nvSpPr>
        <p:spPr>
          <a:xfrm>
            <a:off x="145023" y="1065936"/>
            <a:ext cx="11026560" cy="369332"/>
          </a:xfrm>
          <a:prstGeom prst="rect">
            <a:avLst/>
          </a:prstGeom>
        </p:spPr>
        <p:txBody>
          <a:bodyPr wrap="square">
            <a:spAutoFit/>
          </a:bodyPr>
          <a:lstStyle/>
          <a:p>
            <a:r>
              <a:rPr lang="en-CA" dirty="0" smtClean="0">
                <a:latin typeface="+mj-lt"/>
              </a:rPr>
              <a:t>PCF DEV for learning/testing </a:t>
            </a:r>
            <a:r>
              <a:rPr lang="en-CA" dirty="0" smtClean="0">
                <a:latin typeface="+mj-lt"/>
                <a:hlinkClick r:id="rId2"/>
              </a:rPr>
              <a:t>Pivotal </a:t>
            </a:r>
            <a:r>
              <a:rPr lang="en-CA" dirty="0">
                <a:latin typeface="+mj-lt"/>
                <a:hlinkClick r:id="rId2"/>
              </a:rPr>
              <a:t>Cloud Foundry for Local </a:t>
            </a:r>
            <a:r>
              <a:rPr lang="en-CA" dirty="0" smtClean="0">
                <a:latin typeface="+mj-lt"/>
                <a:hlinkClick r:id="rId2"/>
              </a:rPr>
              <a:t>Development</a:t>
            </a:r>
            <a:r>
              <a:rPr lang="en-CA" dirty="0" smtClean="0">
                <a:latin typeface="+mj-lt"/>
              </a:rPr>
              <a:t> or available via pivotal.io or CSP</a:t>
            </a:r>
            <a:endParaRPr lang="en-CA" b="0" i="0" dirty="0">
              <a:effectLst/>
              <a:latin typeface="+mj-lt"/>
            </a:endParaRPr>
          </a:p>
        </p:txBody>
      </p:sp>
      <p:sp>
        <p:nvSpPr>
          <p:cNvPr id="14" name="Rectangle 13"/>
          <p:cNvSpPr/>
          <p:nvPr/>
        </p:nvSpPr>
        <p:spPr>
          <a:xfrm>
            <a:off x="145023" y="1435268"/>
            <a:ext cx="7527986" cy="1754326"/>
          </a:xfrm>
          <a:prstGeom prst="rect">
            <a:avLst/>
          </a:prstGeom>
        </p:spPr>
        <p:txBody>
          <a:bodyPr wrap="square">
            <a:spAutoFit/>
          </a:bodyPr>
          <a:lstStyle/>
          <a:p>
            <a:r>
              <a:rPr lang="en-CA" dirty="0" smtClean="0">
                <a:latin typeface="+mj-lt"/>
                <a:ea typeface="Calibri" panose="020F0502020204030204" pitchFamily="34" charset="0"/>
                <a:cs typeface="Times New Roman" panose="02020603050405020304" pitchFamily="18" charset="0"/>
              </a:rPr>
              <a:t>Cloud </a:t>
            </a:r>
            <a:r>
              <a:rPr lang="en-CA" dirty="0">
                <a:latin typeface="+mj-lt"/>
                <a:ea typeface="Calibri" panose="020F0502020204030204" pitchFamily="34" charset="0"/>
                <a:cs typeface="Times New Roman" panose="02020603050405020304" pitchFamily="18" charset="0"/>
              </a:rPr>
              <a:t>Foundry for Beginners: From Zero to Hero</a:t>
            </a:r>
            <a:br>
              <a:rPr lang="en-CA" dirty="0">
                <a:latin typeface="+mj-lt"/>
                <a:ea typeface="Calibri" panose="020F0502020204030204" pitchFamily="34" charset="0"/>
                <a:cs typeface="Times New Roman" panose="02020603050405020304" pitchFamily="18" charset="0"/>
              </a:rPr>
            </a:br>
            <a:r>
              <a:rPr lang="en-CA" u="sng" dirty="0">
                <a:latin typeface="+mj-lt"/>
                <a:ea typeface="Calibri" panose="020F0502020204030204" pitchFamily="34" charset="0"/>
                <a:cs typeface="Times New Roman" panose="02020603050405020304" pitchFamily="18" charset="0"/>
                <a:hlinkClick r:id="rId3"/>
              </a:rPr>
              <a:t>https://www2.thelinuxfoundation.org/e/6342/2018-03-21/3z26s5/862422452</a:t>
            </a:r>
            <a:r>
              <a:rPr lang="en-CA" dirty="0">
                <a:latin typeface="+mj-lt"/>
                <a:ea typeface="Calibri" panose="020F0502020204030204" pitchFamily="34" charset="0"/>
                <a:cs typeface="Times New Roman" panose="02020603050405020304" pitchFamily="18" charset="0"/>
              </a:rPr>
              <a:t/>
            </a:r>
            <a:br>
              <a:rPr lang="en-CA" dirty="0">
                <a:latin typeface="+mj-lt"/>
                <a:ea typeface="Calibri" panose="020F0502020204030204" pitchFamily="34" charset="0"/>
                <a:cs typeface="Times New Roman" panose="02020603050405020304" pitchFamily="18" charset="0"/>
              </a:rPr>
            </a:br>
            <a:r>
              <a:rPr lang="en-CA" dirty="0" smtClean="0">
                <a:latin typeface="+mj-lt"/>
                <a:ea typeface="Calibri" panose="020F0502020204030204" pitchFamily="34" charset="0"/>
                <a:cs typeface="Times New Roman" panose="02020603050405020304" pitchFamily="18" charset="0"/>
              </a:rPr>
              <a:t>Microservices </a:t>
            </a:r>
            <a:r>
              <a:rPr lang="en-CA" dirty="0">
                <a:latin typeface="+mj-lt"/>
                <a:ea typeface="Calibri" panose="020F0502020204030204" pitchFamily="34" charset="0"/>
                <a:cs typeface="Times New Roman" panose="02020603050405020304" pitchFamily="18" charset="0"/>
              </a:rPr>
              <a:t>on Cloud Foundry: Going Cloud Native</a:t>
            </a:r>
            <a:br>
              <a:rPr lang="en-CA" dirty="0">
                <a:latin typeface="+mj-lt"/>
                <a:ea typeface="Calibri" panose="020F0502020204030204" pitchFamily="34" charset="0"/>
                <a:cs typeface="Times New Roman" panose="02020603050405020304" pitchFamily="18" charset="0"/>
              </a:rPr>
            </a:br>
            <a:r>
              <a:rPr lang="en-CA" u="sng" dirty="0">
                <a:latin typeface="+mj-lt"/>
                <a:ea typeface="Calibri" panose="020F0502020204030204" pitchFamily="34" charset="0"/>
                <a:cs typeface="Times New Roman" panose="02020603050405020304" pitchFamily="18" charset="0"/>
                <a:hlinkClick r:id="rId4"/>
              </a:rPr>
              <a:t>https://www2.thelinuxfoundation.org/e/6342/2018-03-21/3z26s7/862422452</a:t>
            </a:r>
            <a:r>
              <a:rPr lang="en-CA" dirty="0">
                <a:latin typeface="+mj-lt"/>
                <a:ea typeface="Calibri" panose="020F0502020204030204" pitchFamily="34" charset="0"/>
                <a:cs typeface="Times New Roman" panose="02020603050405020304" pitchFamily="18" charset="0"/>
              </a:rPr>
              <a:t/>
            </a:r>
            <a:br>
              <a:rPr lang="en-CA" dirty="0">
                <a:latin typeface="+mj-lt"/>
                <a:ea typeface="Calibri" panose="020F0502020204030204" pitchFamily="34" charset="0"/>
                <a:cs typeface="Times New Roman" panose="02020603050405020304" pitchFamily="18" charset="0"/>
              </a:rPr>
            </a:br>
            <a:r>
              <a:rPr lang="en-CA" dirty="0" smtClean="0">
                <a:latin typeface="+mj-lt"/>
                <a:ea typeface="Calibri" panose="020F0502020204030204" pitchFamily="34" charset="0"/>
                <a:cs typeface="Times New Roman" panose="02020603050405020304" pitchFamily="18" charset="0"/>
              </a:rPr>
              <a:t>Operating </a:t>
            </a:r>
            <a:r>
              <a:rPr lang="en-CA" dirty="0">
                <a:latin typeface="+mj-lt"/>
                <a:ea typeface="Calibri" panose="020F0502020204030204" pitchFamily="34" charset="0"/>
                <a:cs typeface="Times New Roman" panose="02020603050405020304" pitchFamily="18" charset="0"/>
              </a:rPr>
              <a:t>a Platform: BOSH and Everything Else </a:t>
            </a:r>
            <a:br>
              <a:rPr lang="en-CA" dirty="0">
                <a:latin typeface="+mj-lt"/>
                <a:ea typeface="Calibri" panose="020F0502020204030204" pitchFamily="34" charset="0"/>
                <a:cs typeface="Times New Roman" panose="02020603050405020304" pitchFamily="18" charset="0"/>
              </a:rPr>
            </a:br>
            <a:r>
              <a:rPr lang="en-CA" u="sng" dirty="0">
                <a:latin typeface="+mj-lt"/>
                <a:ea typeface="Calibri" panose="020F0502020204030204" pitchFamily="34" charset="0"/>
                <a:cs typeface="Times New Roman" panose="02020603050405020304" pitchFamily="18" charset="0"/>
                <a:hlinkClick r:id="rId5"/>
              </a:rPr>
              <a:t>https://www2.thelinuxfoundation.org/e/6342/2018-03-21/3z26s9/862422452</a:t>
            </a:r>
            <a:endParaRPr lang="en-CA" dirty="0">
              <a:latin typeface="+mj-lt"/>
              <a:ea typeface="Calibri" panose="020F0502020204030204" pitchFamily="34" charset="0"/>
              <a:cs typeface="Times New Roman" panose="02020603050405020304" pitchFamily="18" charset="0"/>
            </a:endParaRPr>
          </a:p>
        </p:txBody>
      </p:sp>
      <p:sp>
        <p:nvSpPr>
          <p:cNvPr id="2" name="Rectangle 1"/>
          <p:cNvSpPr/>
          <p:nvPr/>
        </p:nvSpPr>
        <p:spPr>
          <a:xfrm>
            <a:off x="145023" y="3211918"/>
            <a:ext cx="11742177" cy="2640723"/>
          </a:xfrm>
          <a:prstGeom prst="rect">
            <a:avLst/>
          </a:prstGeom>
        </p:spPr>
        <p:txBody>
          <a:bodyPr wrap="square">
            <a:spAutoFit/>
          </a:bodyPr>
          <a:lstStyle/>
          <a:p>
            <a:pPr>
              <a:lnSpc>
                <a:spcPct val="115000"/>
              </a:lnSpc>
            </a:pPr>
            <a:r>
              <a:rPr lang="en-CA" dirty="0">
                <a:latin typeface="+mj-lt"/>
                <a:ea typeface="Times New Roman" panose="02020603050405020304" pitchFamily="18" charset="0"/>
                <a:cs typeface="Times New Roman" panose="02020603050405020304" pitchFamily="18" charset="0"/>
              </a:rPr>
              <a:t>PCF lexicon</a:t>
            </a:r>
          </a:p>
          <a:p>
            <a:pPr marL="342900" marR="0" lvl="0" indent="-342900">
              <a:lnSpc>
                <a:spcPct val="115000"/>
              </a:lnSpc>
              <a:spcBef>
                <a:spcPts val="0"/>
              </a:spcBef>
              <a:spcAft>
                <a:spcPts val="0"/>
              </a:spcAft>
              <a:buFont typeface="Symbol" panose="05050102010706020507" pitchFamily="18" charset="2"/>
              <a:buChar char=""/>
            </a:pPr>
            <a:r>
              <a:rPr lang="en-CA" u="sng" dirty="0">
                <a:latin typeface="+mj-lt"/>
                <a:ea typeface="Times New Roman" panose="02020603050405020304" pitchFamily="18" charset="0"/>
                <a:cs typeface="Times New Roman" panose="02020603050405020304" pitchFamily="18" charset="0"/>
                <a:hlinkClick r:id="rId6"/>
              </a:rPr>
              <a:t>Droplet</a:t>
            </a:r>
            <a:r>
              <a:rPr lang="en-CA" dirty="0">
                <a:latin typeface="+mj-lt"/>
                <a:ea typeface="Times New Roman" panose="02020603050405020304" pitchFamily="18" charset="0"/>
                <a:cs typeface="Times New Roman" panose="02020603050405020304" pitchFamily="18" charset="0"/>
              </a:rPr>
              <a:t> – An archive that contains the application ready to run on Diego (the container management system in Cloud Foundry). A droplet is created as a result of the application staging process. It has a similar status to images in a production Docker registry.</a:t>
            </a:r>
          </a:p>
          <a:p>
            <a:pPr marL="342900" marR="0" lvl="0" indent="-342900">
              <a:lnSpc>
                <a:spcPct val="115000"/>
              </a:lnSpc>
              <a:spcBef>
                <a:spcPts val="0"/>
              </a:spcBef>
              <a:spcAft>
                <a:spcPts val="0"/>
              </a:spcAft>
              <a:buFont typeface="Symbol" panose="05050102010706020507" pitchFamily="18" charset="2"/>
              <a:buChar char=""/>
            </a:pPr>
            <a:r>
              <a:rPr lang="en-CA" u="sng" dirty="0">
                <a:latin typeface="+mj-lt"/>
                <a:ea typeface="Times New Roman" panose="02020603050405020304" pitchFamily="18" charset="0"/>
                <a:cs typeface="Times New Roman" panose="02020603050405020304" pitchFamily="18" charset="0"/>
                <a:hlinkClick r:id="rId7"/>
              </a:rPr>
              <a:t>Buildpack</a:t>
            </a:r>
            <a:r>
              <a:rPr lang="en-CA" dirty="0">
                <a:latin typeface="+mj-lt"/>
                <a:ea typeface="Times New Roman" panose="02020603050405020304" pitchFamily="18" charset="0"/>
                <a:cs typeface="Times New Roman" panose="02020603050405020304" pitchFamily="18" charset="0"/>
              </a:rPr>
              <a:t> – The buildpack is the mechanism used to define which language dependencies to download. They provide structure and runtime support for apps as well as defining how to configure the apps to communicate with bound services resulting in ready to deploy applications.</a:t>
            </a:r>
          </a:p>
          <a:p>
            <a:pPr marL="342900" marR="0" lvl="0" indent="-342900">
              <a:lnSpc>
                <a:spcPct val="115000"/>
              </a:lnSpc>
              <a:spcBef>
                <a:spcPts val="0"/>
              </a:spcBef>
              <a:spcAft>
                <a:spcPts val="0"/>
              </a:spcAft>
              <a:buFont typeface="Symbol" panose="05050102010706020507" pitchFamily="18" charset="2"/>
              <a:buChar char=""/>
            </a:pPr>
            <a:r>
              <a:rPr lang="en-CA" u="sng" dirty="0" err="1">
                <a:latin typeface="+mj-lt"/>
                <a:ea typeface="Times New Roman" panose="02020603050405020304" pitchFamily="18" charset="0"/>
                <a:cs typeface="Times New Roman" panose="02020603050405020304" pitchFamily="18" charset="0"/>
                <a:hlinkClick r:id="rId8"/>
              </a:rPr>
              <a:t>cf</a:t>
            </a:r>
            <a:r>
              <a:rPr lang="en-CA" u="sng" dirty="0">
                <a:latin typeface="+mj-lt"/>
                <a:ea typeface="Times New Roman" panose="02020603050405020304" pitchFamily="18" charset="0"/>
                <a:cs typeface="Times New Roman" panose="02020603050405020304" pitchFamily="18" charset="0"/>
                <a:hlinkClick r:id="rId8"/>
              </a:rPr>
              <a:t> push</a:t>
            </a:r>
            <a:r>
              <a:rPr lang="en-CA" dirty="0">
                <a:latin typeface="+mj-lt"/>
                <a:ea typeface="Times New Roman" panose="02020603050405020304" pitchFamily="18" charset="0"/>
                <a:cs typeface="Times New Roman" panose="02020603050405020304" pitchFamily="18" charset="0"/>
              </a:rPr>
              <a:t> – The command used to upload a new app/sync changes to an existing app to Cloud Foundry.</a:t>
            </a:r>
          </a:p>
        </p:txBody>
      </p:sp>
    </p:spTree>
    <p:extLst>
      <p:ext uri="{BB962C8B-B14F-4D97-AF65-F5344CB8AC3E}">
        <p14:creationId xmlns:p14="http://schemas.microsoft.com/office/powerpoint/2010/main" val="82736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F2E3C7-3688-434C-A82C-D33526539338}"/>
              </a:ext>
            </a:extLst>
          </p:cNvPr>
          <p:cNvSpPr/>
          <p:nvPr/>
        </p:nvSpPr>
        <p:spPr>
          <a:xfrm>
            <a:off x="9856802" y="324164"/>
            <a:ext cx="1883657" cy="276999"/>
          </a:xfrm>
          <a:prstGeom prst="rect">
            <a:avLst/>
          </a:prstGeom>
        </p:spPr>
        <p:txBody>
          <a:bodyPr wrap="none">
            <a:spAutoFit/>
          </a:bodyPr>
          <a:lstStyle/>
          <a:p>
            <a:r>
              <a:rPr lang="en-US" sz="1200" dirty="0" smtClean="0">
                <a:solidFill>
                  <a:schemeClr val="accent1">
                    <a:lumMod val="75000"/>
                  </a:schemeClr>
                </a:solidFill>
              </a:rPr>
              <a:t>SSC CSD Container Strategy</a:t>
            </a:r>
            <a:endParaRPr lang="en-US" sz="1200" dirty="0">
              <a:solidFill>
                <a:schemeClr val="accent1">
                  <a:lumMod val="75000"/>
                </a:schemeClr>
              </a:solidFill>
            </a:endParaRPr>
          </a:p>
        </p:txBody>
      </p:sp>
      <p:sp>
        <p:nvSpPr>
          <p:cNvPr id="3" name="Rectangle 2"/>
          <p:cNvSpPr/>
          <p:nvPr/>
        </p:nvSpPr>
        <p:spPr>
          <a:xfrm>
            <a:off x="239956" y="1094511"/>
            <a:ext cx="11381232" cy="1844800"/>
          </a:xfrm>
          <a:prstGeom prst="rect">
            <a:avLst/>
          </a:prstGeom>
        </p:spPr>
        <p:txBody>
          <a:bodyPr wrap="square">
            <a:spAutoFit/>
          </a:bodyPr>
          <a:lstStyle/>
          <a:p>
            <a:pPr>
              <a:lnSpc>
                <a:spcPct val="115000"/>
              </a:lnSpc>
            </a:pPr>
            <a:r>
              <a:rPr lang="en-CA" sz="1600" dirty="0" smtClean="0">
                <a:latin typeface="+mj-lt"/>
                <a:ea typeface="Times New Roman" panose="02020603050405020304" pitchFamily="18" charset="0"/>
                <a:cs typeface="Times New Roman" panose="02020603050405020304" pitchFamily="18" charset="0"/>
              </a:rPr>
              <a:t>Applications </a:t>
            </a:r>
            <a:r>
              <a:rPr lang="en-CA" sz="1600" dirty="0">
                <a:latin typeface="+mj-lt"/>
                <a:ea typeface="Times New Roman" panose="02020603050405020304" pitchFamily="18" charset="0"/>
                <a:cs typeface="Times New Roman" panose="02020603050405020304" pitchFamily="18" charset="0"/>
              </a:rPr>
              <a:t>can be pushed to PCF using platform services or as BYOC</a:t>
            </a: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 </a:t>
            </a:r>
            <a:r>
              <a:rPr lang="en-CA" sz="1400" dirty="0" err="1">
                <a:latin typeface="Courier New" panose="02070309020205020404" pitchFamily="49" charset="0"/>
                <a:ea typeface="Times New Roman" panose="02020603050405020304" pitchFamily="18" charset="0"/>
                <a:cs typeface="Times New Roman" panose="02020603050405020304" pitchFamily="18" charset="0"/>
              </a:rPr>
              <a:t>cf</a:t>
            </a:r>
            <a:r>
              <a:rPr lang="en-CA" sz="1400" dirty="0">
                <a:latin typeface="Courier New" panose="02070309020205020404" pitchFamily="49" charset="0"/>
                <a:ea typeface="Times New Roman" panose="02020603050405020304" pitchFamily="18" charset="0"/>
                <a:cs typeface="Times New Roman" panose="02020603050405020304" pitchFamily="18" charset="0"/>
              </a:rPr>
              <a:t> login -a https://&lt;tenant&gt;.io/ -u &lt;username&gt;</a:t>
            </a:r>
            <a:endParaRPr lang="en-CA" sz="1400"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pPr>
            <a:r>
              <a:rPr lang="fr-CA" sz="1400" dirty="0">
                <a:latin typeface="Courier New" panose="02070309020205020404" pitchFamily="49" charset="0"/>
                <a:ea typeface="Times New Roman" panose="02020603050405020304" pitchFamily="18" charset="0"/>
                <a:cs typeface="Times New Roman" panose="02020603050405020304" pitchFamily="18" charset="0"/>
              </a:rPr>
              <a:t>API </a:t>
            </a:r>
            <a:r>
              <a:rPr lang="fr-CA" sz="1400" dirty="0" err="1">
                <a:latin typeface="Courier New" panose="02070309020205020404" pitchFamily="49" charset="0"/>
                <a:ea typeface="Times New Roman" panose="02020603050405020304" pitchFamily="18" charset="0"/>
                <a:cs typeface="Times New Roman" panose="02020603050405020304" pitchFamily="18" charset="0"/>
              </a:rPr>
              <a:t>endpoint</a:t>
            </a:r>
            <a:r>
              <a:rPr lang="fr-CA" sz="1400" dirty="0">
                <a:latin typeface="Courier New" panose="02070309020205020404" pitchFamily="49" charset="0"/>
                <a:ea typeface="Times New Roman" panose="02020603050405020304" pitchFamily="18" charset="0"/>
                <a:cs typeface="Times New Roman" panose="02020603050405020304" pitchFamily="18" charset="0"/>
              </a:rPr>
              <a:t>: https://&lt;tenant&gt;.io/</a:t>
            </a:r>
            <a:endParaRPr lang="en-CA" sz="1400"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pPr>
            <a:r>
              <a:rPr lang="fr-CA" sz="1400" dirty="0">
                <a:latin typeface="Courier New" panose="02070309020205020404" pitchFamily="49" charset="0"/>
                <a:ea typeface="Times New Roman" panose="02020603050405020304" pitchFamily="18" charset="0"/>
                <a:cs typeface="Times New Roman" panose="02020603050405020304" pitchFamily="18" charset="0"/>
              </a:rPr>
              <a:t>User:           &lt;</a:t>
            </a:r>
            <a:r>
              <a:rPr lang="fr-CA" sz="1400" dirty="0" err="1">
                <a:latin typeface="Courier New" panose="02070309020205020404" pitchFamily="49" charset="0"/>
                <a:ea typeface="Times New Roman" panose="02020603050405020304" pitchFamily="18" charset="0"/>
                <a:cs typeface="Times New Roman" panose="02020603050405020304" pitchFamily="18" charset="0"/>
              </a:rPr>
              <a:t>username</a:t>
            </a:r>
            <a:r>
              <a:rPr lang="fr-CA" sz="1400" dirty="0">
                <a:latin typeface="Courier New" panose="02070309020205020404" pitchFamily="49" charset="0"/>
                <a:ea typeface="Times New Roman" panose="02020603050405020304" pitchFamily="18" charset="0"/>
                <a:cs typeface="Times New Roman" panose="02020603050405020304" pitchFamily="18" charset="0"/>
              </a:rPr>
              <a:t>&gt;</a:t>
            </a:r>
            <a:endParaRPr lang="en-CA" sz="1400"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Org:            &lt;ORG&gt;</a:t>
            </a:r>
            <a:endParaRPr lang="en-CA" sz="1400"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pPr>
            <a:r>
              <a:rPr lang="en-CA" sz="1400" dirty="0">
                <a:latin typeface="Courier New" panose="02070309020205020404" pitchFamily="49" charset="0"/>
                <a:ea typeface="Times New Roman" panose="02020603050405020304" pitchFamily="18" charset="0"/>
                <a:cs typeface="Times New Roman" panose="02020603050405020304" pitchFamily="18" charset="0"/>
              </a:rPr>
              <a:t>Space:          Development</a:t>
            </a:r>
            <a:endParaRPr lang="en-CA" sz="14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pPr>
            <a:r>
              <a:rPr lang="en-CA" sz="1400" dirty="0" smtClean="0">
                <a:latin typeface="Courier New" panose="02070309020205020404" pitchFamily="49" charset="0"/>
                <a:ea typeface="Calibri" panose="020F0502020204030204" pitchFamily="34" charset="0"/>
                <a:cs typeface="Times New Roman" panose="02020603050405020304" pitchFamily="18" charset="0"/>
              </a:rPr>
              <a:t>$ </a:t>
            </a:r>
            <a:r>
              <a:rPr lang="en-CA" sz="1400" dirty="0" err="1">
                <a:latin typeface="Courier New" panose="02070309020205020404" pitchFamily="49" charset="0"/>
                <a:ea typeface="Calibri" panose="020F0502020204030204" pitchFamily="34" charset="0"/>
                <a:cs typeface="Times New Roman" panose="02020603050405020304" pitchFamily="18" charset="0"/>
              </a:rPr>
              <a:t>cf</a:t>
            </a:r>
            <a:r>
              <a:rPr lang="en-CA" sz="1400" dirty="0">
                <a:latin typeface="Courier New" panose="02070309020205020404" pitchFamily="49" charset="0"/>
                <a:ea typeface="Calibri" panose="020F0502020204030204" pitchFamily="34" charset="0"/>
                <a:cs typeface="Times New Roman" panose="02020603050405020304" pitchFamily="18" charset="0"/>
              </a:rPr>
              <a:t> push web-app</a:t>
            </a:r>
            <a:endParaRPr lang="en-CA" sz="1400" dirty="0">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145024" y="139280"/>
            <a:ext cx="4367029" cy="400110"/>
          </a:xfrm>
          <a:prstGeom prst="rect">
            <a:avLst/>
          </a:prstGeom>
        </p:spPr>
        <p:txBody>
          <a:bodyPr wrap="none">
            <a:spAutoFit/>
          </a:bodyPr>
          <a:lstStyle/>
          <a:p>
            <a:r>
              <a:rPr lang="en-US" sz="2000" dirty="0">
                <a:solidFill>
                  <a:srgbClr val="3494BA">
                    <a:lumMod val="75000"/>
                  </a:srgbClr>
                </a:solidFill>
                <a:latin typeface="Calibri" panose="020F0502020204030204" pitchFamily="34" charset="0"/>
                <a:ea typeface="+mj-ea"/>
                <a:cs typeface="+mj-cs"/>
              </a:rPr>
              <a:t>SSC Container Orchestration Framework</a:t>
            </a:r>
            <a:endParaRPr lang="en-CA" dirty="0"/>
          </a:p>
        </p:txBody>
      </p:sp>
      <p:sp>
        <p:nvSpPr>
          <p:cNvPr id="9" name="Rectangle 8"/>
          <p:cNvSpPr/>
          <p:nvPr/>
        </p:nvSpPr>
        <p:spPr>
          <a:xfrm>
            <a:off x="239956" y="719909"/>
            <a:ext cx="11170165" cy="400110"/>
          </a:xfrm>
          <a:prstGeom prst="rect">
            <a:avLst/>
          </a:prstGeom>
        </p:spPr>
        <p:txBody>
          <a:bodyPr wrap="square">
            <a:spAutoFit/>
          </a:bodyPr>
          <a:lstStyle/>
          <a:p>
            <a:pPr lvl="0"/>
            <a:r>
              <a:rPr lang="en-US" sz="2000" dirty="0">
                <a:latin typeface="Calibri" panose="020F0502020204030204" pitchFamily="34" charset="0"/>
              </a:rPr>
              <a:t>SSC Container Orchestration Framework - Pivotal Cloud Foundry (</a:t>
            </a:r>
            <a:r>
              <a:rPr lang="en-US" sz="2000" dirty="0" smtClean="0">
                <a:latin typeface="Calibri" panose="020F0502020204030204" pitchFamily="34" charset="0"/>
              </a:rPr>
              <a:t>PCF)</a:t>
            </a:r>
            <a:endParaRPr lang="en-US" sz="2000" dirty="0">
              <a:latin typeface="Calibri" panose="020F0502020204030204" pitchFamily="34" charset="0"/>
            </a:endParaRPr>
          </a:p>
        </p:txBody>
      </p:sp>
      <p:sp>
        <p:nvSpPr>
          <p:cNvPr id="2" name="Rectangle 1"/>
          <p:cNvSpPr/>
          <p:nvPr/>
        </p:nvSpPr>
        <p:spPr>
          <a:xfrm>
            <a:off x="398497" y="4823745"/>
            <a:ext cx="3006827" cy="586314"/>
          </a:xfrm>
          <a:prstGeom prst="rect">
            <a:avLst/>
          </a:prstGeom>
        </p:spPr>
        <p:txBody>
          <a:bodyPr wrap="square">
            <a:spAutoFit/>
          </a:bodyPr>
          <a:lstStyle/>
          <a:p>
            <a:pPr lvl="0">
              <a:lnSpc>
                <a:spcPct val="107000"/>
              </a:lnSpc>
            </a:pPr>
            <a:r>
              <a:rPr lang="en-CA" sz="1600" dirty="0">
                <a:latin typeface="Calibri Light" panose="020F0302020204030204"/>
                <a:ea typeface="Calibri" panose="020F0502020204030204" pitchFamily="34" charset="0"/>
                <a:cs typeface="Times New Roman" panose="02020603050405020304" pitchFamily="18" charset="0"/>
              </a:rPr>
              <a:t>Scaling apps</a:t>
            </a:r>
          </a:p>
          <a:p>
            <a:pPr lvl="0">
              <a:lnSpc>
                <a:spcPct val="107000"/>
              </a:lnSpc>
            </a:pPr>
            <a:r>
              <a:rPr lang="en-CA" sz="1400" dirty="0">
                <a:latin typeface="Courier New" panose="02070309020205020404" pitchFamily="49" charset="0"/>
                <a:ea typeface="Calibri" panose="020F0502020204030204" pitchFamily="34" charset="0"/>
                <a:cs typeface="Times New Roman" panose="02020603050405020304" pitchFamily="18" charset="0"/>
              </a:rPr>
              <a:t>$</a:t>
            </a:r>
            <a:r>
              <a:rPr lang="en-CA" sz="1400" dirty="0" err="1">
                <a:latin typeface="Courier New" panose="02070309020205020404" pitchFamily="49" charset="0"/>
                <a:ea typeface="Calibri" panose="020F0502020204030204" pitchFamily="34" charset="0"/>
                <a:cs typeface="Times New Roman" panose="02020603050405020304" pitchFamily="18" charset="0"/>
              </a:rPr>
              <a:t>cf</a:t>
            </a:r>
            <a:r>
              <a:rPr lang="en-CA" sz="1400" dirty="0">
                <a:latin typeface="Courier New" panose="02070309020205020404" pitchFamily="49" charset="0"/>
                <a:ea typeface="Calibri" panose="020F0502020204030204" pitchFamily="34" charset="0"/>
                <a:cs typeface="Times New Roman" panose="02020603050405020304" pitchFamily="18" charset="0"/>
              </a:rPr>
              <a:t> scale web-app -</a:t>
            </a:r>
            <a:r>
              <a:rPr lang="en-CA" sz="1400" dirty="0" err="1">
                <a:latin typeface="Courier New" panose="02070309020205020404" pitchFamily="49" charset="0"/>
                <a:ea typeface="Calibri" panose="020F0502020204030204" pitchFamily="34" charset="0"/>
                <a:cs typeface="Times New Roman" panose="02020603050405020304" pitchFamily="18" charset="0"/>
              </a:rPr>
              <a:t>i</a:t>
            </a:r>
            <a:r>
              <a:rPr lang="en-CA" sz="1400" dirty="0">
                <a:latin typeface="Courier New" panose="02070309020205020404" pitchFamily="49" charset="0"/>
                <a:ea typeface="Calibri" panose="020F0502020204030204" pitchFamily="34" charset="0"/>
                <a:cs typeface="Times New Roman" panose="02020603050405020304" pitchFamily="18" charset="0"/>
              </a:rPr>
              <a:t> </a:t>
            </a:r>
            <a:r>
              <a:rPr lang="en-CA" sz="1400" dirty="0" smtClean="0">
                <a:latin typeface="Courier New" panose="02070309020205020404" pitchFamily="49" charset="0"/>
                <a:ea typeface="Calibri" panose="020F0502020204030204" pitchFamily="34" charset="0"/>
                <a:cs typeface="Times New Roman" panose="02020603050405020304" pitchFamily="18" charset="0"/>
              </a:rPr>
              <a:t>2</a:t>
            </a:r>
            <a:endParaRPr lang="en-CA" sz="1400" dirty="0">
              <a:latin typeface="Calibri Light" panose="020F03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4842391" y="1908380"/>
            <a:ext cx="6898068" cy="3946296"/>
          </a:xfrm>
          <a:prstGeom prst="rect">
            <a:avLst/>
          </a:prstGeom>
        </p:spPr>
      </p:pic>
      <p:sp>
        <p:nvSpPr>
          <p:cNvPr id="13" name="Rectangle 12"/>
          <p:cNvSpPr/>
          <p:nvPr/>
        </p:nvSpPr>
        <p:spPr>
          <a:xfrm>
            <a:off x="720214" y="5670882"/>
            <a:ext cx="4241446" cy="981487"/>
          </a:xfrm>
          <a:prstGeom prst="rect">
            <a:avLst/>
          </a:prstGeom>
        </p:spPr>
        <p:txBody>
          <a:bodyPr wrap="square">
            <a:spAutoFit/>
          </a:bodyPr>
          <a:lstStyle/>
          <a:p>
            <a:pPr>
              <a:lnSpc>
                <a:spcPct val="107000"/>
              </a:lnSpc>
            </a:pPr>
            <a:r>
              <a:rPr lang="en-CA" sz="1600" dirty="0" smtClean="0">
                <a:latin typeface="+mj-lt"/>
                <a:ea typeface="Calibri" panose="020F0502020204030204" pitchFamily="34" charset="0"/>
                <a:cs typeface="Times New Roman" panose="02020603050405020304" pitchFamily="18" charset="0"/>
              </a:rPr>
              <a:t>BYOC </a:t>
            </a:r>
            <a:r>
              <a:rPr lang="en-CA" sz="1600" dirty="0">
                <a:latin typeface="+mj-lt"/>
                <a:ea typeface="Calibri" panose="020F0502020204030204" pitchFamily="34" charset="0"/>
                <a:cs typeface="Times New Roman" panose="02020603050405020304" pitchFamily="18" charset="0"/>
              </a:rPr>
              <a:t>- For Diego based runtimes, run</a:t>
            </a:r>
            <a:r>
              <a:rPr lang="en-CA" sz="1400" dirty="0">
                <a:latin typeface="+mj-lt"/>
                <a:ea typeface="Calibri" panose="020F0502020204030204" pitchFamily="34" charset="0"/>
                <a:cs typeface="Times New Roman" panose="02020603050405020304" pitchFamily="18" charset="0"/>
              </a:rPr>
              <a:t>:</a:t>
            </a:r>
          </a:p>
          <a:p>
            <a:pPr>
              <a:lnSpc>
                <a:spcPct val="107000"/>
              </a:lnSpc>
            </a:pPr>
            <a:r>
              <a:rPr lang="en-CA" sz="1400" dirty="0">
                <a:latin typeface="Courier New" panose="02070309020205020404" pitchFamily="49" charset="0"/>
                <a:ea typeface="Calibri" panose="020F0502020204030204" pitchFamily="34" charset="0"/>
                <a:cs typeface="Times New Roman" panose="02020603050405020304" pitchFamily="18" charset="0"/>
              </a:rPr>
              <a:t>$</a:t>
            </a:r>
            <a:r>
              <a:rPr lang="en-CA" sz="1400" dirty="0" err="1">
                <a:latin typeface="Courier New" panose="02070309020205020404" pitchFamily="49" charset="0"/>
                <a:ea typeface="Calibri" panose="020F0502020204030204" pitchFamily="34" charset="0"/>
                <a:cs typeface="Times New Roman" panose="02020603050405020304" pitchFamily="18" charset="0"/>
              </a:rPr>
              <a:t>cf</a:t>
            </a:r>
            <a:r>
              <a:rPr lang="en-CA" sz="1400" dirty="0">
                <a:latin typeface="Courier New" panose="02070309020205020404" pitchFamily="49" charset="0"/>
                <a:ea typeface="Calibri" panose="020F0502020204030204" pitchFamily="34" charset="0"/>
                <a:cs typeface="Times New Roman" panose="02020603050405020304" pitchFamily="18" charset="0"/>
              </a:rPr>
              <a:t> enable-feature-flag </a:t>
            </a:r>
            <a:r>
              <a:rPr lang="en-CA" sz="1400" dirty="0" err="1">
                <a:latin typeface="Courier New" panose="02070309020205020404" pitchFamily="49" charset="0"/>
                <a:ea typeface="Calibri" panose="020F0502020204030204" pitchFamily="34" charset="0"/>
                <a:cs typeface="Times New Roman" panose="02020603050405020304" pitchFamily="18" charset="0"/>
              </a:rPr>
              <a:t>diego_docker</a:t>
            </a:r>
            <a:endParaRPr lang="en-CA" sz="1400" dirty="0">
              <a:latin typeface="Calibri Light" panose="020F0302020204030204" pitchFamily="34" charset="0"/>
              <a:ea typeface="Calibri" panose="020F0502020204030204" pitchFamily="34" charset="0"/>
              <a:cs typeface="Times New Roman" panose="02020603050405020304" pitchFamily="18" charset="0"/>
            </a:endParaRPr>
          </a:p>
          <a:p>
            <a:pPr>
              <a:lnSpc>
                <a:spcPct val="107000"/>
              </a:lnSpc>
            </a:pPr>
            <a:r>
              <a:rPr lang="en-CA" sz="1400" dirty="0">
                <a:latin typeface="Courier New" panose="02070309020205020404" pitchFamily="49" charset="0"/>
                <a:ea typeface="Calibri" panose="020F0502020204030204" pitchFamily="34" charset="0"/>
                <a:cs typeface="Times New Roman" panose="02020603050405020304" pitchFamily="18" charset="0"/>
              </a:rPr>
              <a:t>$</a:t>
            </a:r>
            <a:r>
              <a:rPr lang="en-CA" sz="1400" dirty="0" err="1">
                <a:latin typeface="Courier New" panose="02070309020205020404" pitchFamily="49" charset="0"/>
                <a:ea typeface="Calibri" panose="020F0502020204030204" pitchFamily="34" charset="0"/>
                <a:cs typeface="Times New Roman" panose="02020603050405020304" pitchFamily="18" charset="0"/>
              </a:rPr>
              <a:t>cf</a:t>
            </a:r>
            <a:r>
              <a:rPr lang="en-CA" sz="1400" dirty="0">
                <a:latin typeface="Courier New" panose="02070309020205020404" pitchFamily="49" charset="0"/>
                <a:ea typeface="Calibri" panose="020F0502020204030204" pitchFamily="34" charset="0"/>
                <a:cs typeface="Times New Roman" panose="02020603050405020304" pitchFamily="18" charset="0"/>
              </a:rPr>
              <a:t> push main -o </a:t>
            </a:r>
            <a:r>
              <a:rPr lang="en-CA" sz="1400" dirty="0" err="1">
                <a:latin typeface="Courier New" panose="02070309020205020404" pitchFamily="49" charset="0"/>
                <a:ea typeface="Calibri" panose="020F0502020204030204" pitchFamily="34" charset="0"/>
                <a:cs typeface="Times New Roman" panose="02020603050405020304" pitchFamily="18" charset="0"/>
              </a:rPr>
              <a:t>jeffbarnes</a:t>
            </a:r>
            <a:r>
              <a:rPr lang="en-CA" sz="1400" dirty="0">
                <a:latin typeface="Courier New" panose="02070309020205020404" pitchFamily="49" charset="0"/>
                <a:ea typeface="Calibri" panose="020F0502020204030204" pitchFamily="34" charset="0"/>
                <a:cs typeface="Times New Roman" panose="02020603050405020304" pitchFamily="18" charset="0"/>
              </a:rPr>
              <a:t>/main:v0</a:t>
            </a:r>
            <a:endParaRPr lang="en-CA" sz="1400" dirty="0">
              <a:latin typeface="Calibri Light" panose="020F0302020204030204" pitchFamily="34" charset="0"/>
              <a:ea typeface="Calibri" panose="020F0502020204030204" pitchFamily="34" charset="0"/>
              <a:cs typeface="Times New Roman" panose="02020603050405020304" pitchFamily="18" charset="0"/>
            </a:endParaRPr>
          </a:p>
          <a:p>
            <a:pPr>
              <a:lnSpc>
                <a:spcPct val="107000"/>
              </a:lnSpc>
            </a:pPr>
            <a:r>
              <a:rPr lang="en-CA" sz="1000" dirty="0">
                <a:latin typeface="Courier New" panose="02070309020205020404" pitchFamily="49" charset="0"/>
                <a:ea typeface="Calibri" panose="020F0502020204030204" pitchFamily="34" charset="0"/>
                <a:cs typeface="Times New Roman" panose="02020603050405020304" pitchFamily="18" charset="0"/>
              </a:rPr>
              <a:t> </a:t>
            </a:r>
            <a:endParaRPr lang="en-CA" sz="1200" dirty="0">
              <a:effectLst/>
              <a:latin typeface="Calibri Light" panose="020F0302020204030204" pitchFamily="34" charset="0"/>
              <a:ea typeface="Calibri" panose="020F0502020204030204" pitchFamily="34" charset="0"/>
              <a:cs typeface="Times New Roman" panose="02020603050405020304" pitchFamily="18" charset="0"/>
            </a:endParaRPr>
          </a:p>
        </p:txBody>
      </p:sp>
      <p:pic>
        <p:nvPicPr>
          <p:cNvPr id="14" name="Picture 13"/>
          <p:cNvPicPr>
            <a:picLocks noChangeAspect="1"/>
          </p:cNvPicPr>
          <p:nvPr/>
        </p:nvPicPr>
        <p:blipFill>
          <a:blip r:embed="rId4"/>
          <a:stretch>
            <a:fillRect/>
          </a:stretch>
        </p:blipFill>
        <p:spPr>
          <a:xfrm>
            <a:off x="398497" y="3170890"/>
            <a:ext cx="3006827" cy="1570715"/>
          </a:xfrm>
          <a:prstGeom prst="rect">
            <a:avLst/>
          </a:prstGeom>
        </p:spPr>
      </p:pic>
    </p:spTree>
    <p:extLst>
      <p:ext uri="{BB962C8B-B14F-4D97-AF65-F5344CB8AC3E}">
        <p14:creationId xmlns:p14="http://schemas.microsoft.com/office/powerpoint/2010/main" val="587954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4E6EC8-39B5-4534-A718-024E481065F3}"/>
              </a:ext>
            </a:extLst>
          </p:cNvPr>
          <p:cNvSpPr>
            <a:spLocks noGrp="1"/>
          </p:cNvSpPr>
          <p:nvPr>
            <p:ph type="title"/>
          </p:nvPr>
        </p:nvSpPr>
        <p:spPr>
          <a:xfrm>
            <a:off x="283031" y="143342"/>
            <a:ext cx="2560753" cy="459066"/>
          </a:xfrm>
        </p:spPr>
        <p:txBody>
          <a:bodyPr/>
          <a:lstStyle/>
          <a:p>
            <a:r>
              <a:rPr lang="en-CA" sz="2000" b="0" dirty="0" smtClean="0">
                <a:solidFill>
                  <a:schemeClr val="accent1">
                    <a:lumMod val="75000"/>
                  </a:schemeClr>
                </a:solidFill>
              </a:rPr>
              <a:t>$</a:t>
            </a:r>
            <a:r>
              <a:rPr lang="en-CA" sz="2000" b="0" dirty="0" err="1" smtClean="0">
                <a:solidFill>
                  <a:schemeClr val="accent1">
                    <a:lumMod val="75000"/>
                  </a:schemeClr>
                </a:solidFill>
              </a:rPr>
              <a:t>whoami</a:t>
            </a:r>
            <a:endParaRPr lang="en-CA" sz="2000" b="0" dirty="0">
              <a:solidFill>
                <a:schemeClr val="accent1">
                  <a:lumMod val="75000"/>
                </a:schemeClr>
              </a:solidFill>
            </a:endParaRPr>
          </a:p>
        </p:txBody>
      </p:sp>
      <p:sp>
        <p:nvSpPr>
          <p:cNvPr id="7" name="Rectangle 6">
            <a:extLst>
              <a:ext uri="{FF2B5EF4-FFF2-40B4-BE49-F238E27FC236}">
                <a16:creationId xmlns:a16="http://schemas.microsoft.com/office/drawing/2014/main" id="{A4C450FE-AB49-493E-8FFC-A3A62B3005B2}"/>
              </a:ext>
            </a:extLst>
          </p:cNvPr>
          <p:cNvSpPr/>
          <p:nvPr/>
        </p:nvSpPr>
        <p:spPr>
          <a:xfrm>
            <a:off x="283031" y="728195"/>
            <a:ext cx="8065839" cy="2862322"/>
          </a:xfrm>
          <a:prstGeom prst="rect">
            <a:avLst/>
          </a:prstGeom>
        </p:spPr>
        <p:txBody>
          <a:bodyPr wrap="square">
            <a:spAutoFit/>
          </a:bodyPr>
          <a:lstStyle/>
          <a:p>
            <a:r>
              <a:rPr lang="en-CA" dirty="0" smtClean="0">
                <a:latin typeface="+mj-lt"/>
              </a:rPr>
              <a:t>Senior Advisor recently landed in the SSC Cloud Services Directorate to help with a Container Strategy.  Typical (one assumes) GC CS Career</a:t>
            </a:r>
          </a:p>
          <a:p>
            <a:pPr marL="285750" indent="-285750">
              <a:buFont typeface="Arial" panose="020B0604020202020204" pitchFamily="34" charset="0"/>
              <a:buChar char="•"/>
            </a:pPr>
            <a:r>
              <a:rPr lang="en-CA" dirty="0" smtClean="0">
                <a:latin typeface="+mj-lt"/>
              </a:rPr>
              <a:t>As part of a Master’s program in 2015, started to examine digital transformation</a:t>
            </a:r>
          </a:p>
          <a:p>
            <a:pPr marL="285750" indent="-285750">
              <a:buFont typeface="Arial" panose="020B0604020202020204" pitchFamily="34" charset="0"/>
              <a:buChar char="•"/>
            </a:pPr>
            <a:r>
              <a:rPr lang="en-CA" dirty="0" smtClean="0">
                <a:latin typeface="+mj-lt"/>
              </a:rPr>
              <a:t>Included the role and value </a:t>
            </a:r>
            <a:r>
              <a:rPr lang="en-CA" dirty="0" smtClean="0">
                <a:latin typeface="+mj-lt"/>
              </a:rPr>
              <a:t>of containers, orchestration, DevSecOps, CI/CD</a:t>
            </a:r>
          </a:p>
          <a:p>
            <a:pPr marL="285750" indent="-285750">
              <a:buFont typeface="Arial" panose="020B0604020202020204" pitchFamily="34" charset="0"/>
              <a:buChar char="•"/>
            </a:pPr>
            <a:r>
              <a:rPr lang="en-CA" dirty="0" smtClean="0">
                <a:latin typeface="+mj-lt"/>
              </a:rPr>
              <a:t>On a mission to increase the pragmatic adoption of DevSecOps methods and patterns in the GC</a:t>
            </a:r>
          </a:p>
          <a:p>
            <a:pPr marL="285750" indent="-285750">
              <a:buFont typeface="Arial" panose="020B0604020202020204" pitchFamily="34" charset="0"/>
              <a:buChar char="•"/>
            </a:pPr>
            <a:r>
              <a:rPr lang="en-CA" dirty="0" smtClean="0">
                <a:latin typeface="+mj-lt"/>
              </a:rPr>
              <a:t>CSPS DAAN helps address learning curve associated with Cloud Native Development (sow and grow)</a:t>
            </a:r>
          </a:p>
          <a:p>
            <a:pPr marL="285750" indent="-285750">
              <a:buFont typeface="Arial" panose="020B0604020202020204" pitchFamily="34" charset="0"/>
              <a:buChar char="•"/>
            </a:pPr>
            <a:r>
              <a:rPr lang="en-CA" dirty="0" smtClean="0">
                <a:latin typeface="+mj-lt"/>
              </a:rPr>
              <a:t>An imposter when it comes to CI/CD, will stand on the shoulders of the giants  - CSPS Fellows</a:t>
            </a:r>
          </a:p>
        </p:txBody>
      </p:sp>
      <p:sp>
        <p:nvSpPr>
          <p:cNvPr id="9" name="Rectangle 8">
            <a:extLst>
              <a:ext uri="{FF2B5EF4-FFF2-40B4-BE49-F238E27FC236}">
                <a16:creationId xmlns:a16="http://schemas.microsoft.com/office/drawing/2014/main" id="{849304A9-18EC-4B7E-895B-6B1F0C237DD4}"/>
              </a:ext>
            </a:extLst>
          </p:cNvPr>
          <p:cNvSpPr/>
          <p:nvPr/>
        </p:nvSpPr>
        <p:spPr>
          <a:xfrm>
            <a:off x="9856802" y="324164"/>
            <a:ext cx="1883657" cy="276999"/>
          </a:xfrm>
          <a:prstGeom prst="rect">
            <a:avLst/>
          </a:prstGeom>
        </p:spPr>
        <p:txBody>
          <a:bodyPr wrap="none">
            <a:spAutoFit/>
          </a:bodyPr>
          <a:lstStyle/>
          <a:p>
            <a:r>
              <a:rPr lang="en-US" sz="1200" dirty="0" smtClean="0">
                <a:solidFill>
                  <a:schemeClr val="accent1">
                    <a:lumMod val="75000"/>
                  </a:schemeClr>
                </a:solidFill>
              </a:rPr>
              <a:t>SSC CSD Container Strategy</a:t>
            </a:r>
            <a:endParaRPr lang="en-US" sz="1200" dirty="0">
              <a:solidFill>
                <a:schemeClr val="accent1">
                  <a:lumMod val="75000"/>
                </a:schemeClr>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662" y="3697074"/>
            <a:ext cx="2381250" cy="2381250"/>
          </a:xfrm>
          <a:prstGeom prst="rect">
            <a:avLst/>
          </a:prstGeom>
        </p:spPr>
      </p:pic>
      <p:sp>
        <p:nvSpPr>
          <p:cNvPr id="2" name="Rectangle 1"/>
          <p:cNvSpPr/>
          <p:nvPr/>
        </p:nvSpPr>
        <p:spPr>
          <a:xfrm>
            <a:off x="3074504" y="3781734"/>
            <a:ext cx="4359966" cy="1477328"/>
          </a:xfrm>
          <a:prstGeom prst="rect">
            <a:avLst/>
          </a:prstGeom>
        </p:spPr>
        <p:txBody>
          <a:bodyPr wrap="square">
            <a:spAutoFit/>
          </a:bodyPr>
          <a:lstStyle/>
          <a:p>
            <a:pPr>
              <a:spcAft>
                <a:spcPts val="0"/>
              </a:spcAft>
            </a:pPr>
            <a:r>
              <a:rPr lang="en-CA" dirty="0" smtClean="0">
                <a:latin typeface="+mj-lt"/>
                <a:ea typeface="Calibri" panose="020F0502020204030204" pitchFamily="34" charset="0"/>
                <a:cs typeface="Times New Roman" panose="02020603050405020304" pitchFamily="18" charset="0"/>
              </a:rPr>
              <a:t>Pedestrian </a:t>
            </a:r>
            <a:r>
              <a:rPr lang="en-CA" dirty="0">
                <a:latin typeface="+mj-lt"/>
                <a:ea typeface="Calibri" panose="020F0502020204030204" pitchFamily="34" charset="0"/>
                <a:cs typeface="Times New Roman" panose="02020603050405020304" pitchFamily="18" charset="0"/>
              </a:rPr>
              <a:t>examples </a:t>
            </a:r>
            <a:r>
              <a:rPr lang="en-CA" dirty="0" smtClean="0">
                <a:latin typeface="+mj-lt"/>
                <a:ea typeface="Calibri" panose="020F0502020204030204" pitchFamily="34" charset="0"/>
                <a:cs typeface="Times New Roman" panose="02020603050405020304" pitchFamily="18" charset="0"/>
              </a:rPr>
              <a:t>when </a:t>
            </a:r>
            <a:r>
              <a:rPr lang="en-CA" dirty="0">
                <a:latin typeface="+mj-lt"/>
                <a:ea typeface="Calibri" panose="020F0502020204030204" pitchFamily="34" charset="0"/>
                <a:cs typeface="Times New Roman" panose="02020603050405020304" pitchFamily="18" charset="0"/>
              </a:rPr>
              <a:t>learning this myself (in case it helps)</a:t>
            </a:r>
          </a:p>
          <a:p>
            <a:pPr>
              <a:spcAft>
                <a:spcPts val="0"/>
              </a:spcAft>
            </a:pPr>
            <a:r>
              <a:rPr lang="en-CA" u="sng" dirty="0">
                <a:latin typeface="+mj-lt"/>
                <a:ea typeface="Calibri" panose="020F0502020204030204" pitchFamily="34" charset="0"/>
                <a:cs typeface="Times New Roman" panose="02020603050405020304" pitchFamily="18" charset="0"/>
                <a:hlinkClick r:id="rId4"/>
              </a:rPr>
              <a:t>https://github.com/jeffbarnes769/hello</a:t>
            </a:r>
            <a:endParaRPr lang="en-CA" dirty="0">
              <a:latin typeface="+mj-lt"/>
              <a:ea typeface="Calibri" panose="020F0502020204030204" pitchFamily="34" charset="0"/>
              <a:cs typeface="Times New Roman" panose="02020603050405020304" pitchFamily="18" charset="0"/>
            </a:endParaRPr>
          </a:p>
          <a:p>
            <a:pPr>
              <a:spcAft>
                <a:spcPts val="0"/>
              </a:spcAft>
            </a:pPr>
            <a:r>
              <a:rPr lang="en-CA" u="sng" dirty="0">
                <a:latin typeface="+mj-lt"/>
                <a:ea typeface="Calibri" panose="020F0502020204030204" pitchFamily="34" charset="0"/>
                <a:cs typeface="Times New Roman" panose="02020603050405020304" pitchFamily="18" charset="0"/>
                <a:hlinkClick r:id="rId5"/>
              </a:rPr>
              <a:t>https://github.com/jeffbarnes769/multi2</a:t>
            </a:r>
            <a:endParaRPr lang="en-CA" dirty="0">
              <a:latin typeface="+mj-lt"/>
              <a:ea typeface="Calibri" panose="020F0502020204030204" pitchFamily="34" charset="0"/>
              <a:cs typeface="Times New Roman" panose="02020603050405020304" pitchFamily="18" charset="0"/>
            </a:endParaRPr>
          </a:p>
          <a:p>
            <a:pPr>
              <a:spcAft>
                <a:spcPts val="0"/>
              </a:spcAft>
            </a:pPr>
            <a:r>
              <a:rPr lang="en-CA" u="sng" dirty="0">
                <a:latin typeface="+mj-lt"/>
                <a:ea typeface="Calibri" panose="020F0502020204030204" pitchFamily="34" charset="0"/>
                <a:cs typeface="Times New Roman" panose="02020603050405020304" pitchFamily="18" charset="0"/>
                <a:hlinkClick r:id="rId6"/>
              </a:rPr>
              <a:t>https://github.com/jeffbarnes769/hello3</a:t>
            </a:r>
            <a:endParaRPr lang="en-CA" dirty="0">
              <a:latin typeface="+mj-lt"/>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7826443" y="1768131"/>
            <a:ext cx="4200939" cy="3156086"/>
          </a:xfrm>
          <a:prstGeom prst="rect">
            <a:avLst/>
          </a:prstGeom>
        </p:spPr>
      </p:pic>
      <p:sp>
        <p:nvSpPr>
          <p:cNvPr id="8" name="Rectangle 7"/>
          <p:cNvSpPr/>
          <p:nvPr/>
        </p:nvSpPr>
        <p:spPr>
          <a:xfrm>
            <a:off x="9039008" y="5594821"/>
            <a:ext cx="1653979" cy="369332"/>
          </a:xfrm>
          <a:prstGeom prst="rect">
            <a:avLst/>
          </a:prstGeom>
        </p:spPr>
        <p:txBody>
          <a:bodyPr wrap="none">
            <a:spAutoFit/>
          </a:bodyPr>
          <a:lstStyle/>
          <a:p>
            <a:r>
              <a:rPr lang="en-CA" dirty="0" smtClean="0"/>
              <a:t>Beware of doge</a:t>
            </a:r>
          </a:p>
        </p:txBody>
      </p:sp>
    </p:spTree>
    <p:extLst>
      <p:ext uri="{BB962C8B-B14F-4D97-AF65-F5344CB8AC3E}">
        <p14:creationId xmlns:p14="http://schemas.microsoft.com/office/powerpoint/2010/main" val="1904936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F2E3C7-3688-434C-A82C-D33526539338}"/>
              </a:ext>
            </a:extLst>
          </p:cNvPr>
          <p:cNvSpPr/>
          <p:nvPr/>
        </p:nvSpPr>
        <p:spPr>
          <a:xfrm>
            <a:off x="9856802" y="324164"/>
            <a:ext cx="1883657" cy="276999"/>
          </a:xfrm>
          <a:prstGeom prst="rect">
            <a:avLst/>
          </a:prstGeom>
        </p:spPr>
        <p:txBody>
          <a:bodyPr wrap="none">
            <a:spAutoFit/>
          </a:bodyPr>
          <a:lstStyle/>
          <a:p>
            <a:r>
              <a:rPr lang="en-US" sz="1200" dirty="0" smtClean="0">
                <a:solidFill>
                  <a:schemeClr val="accent1">
                    <a:lumMod val="75000"/>
                  </a:schemeClr>
                </a:solidFill>
              </a:rPr>
              <a:t>SSC CSD Container Strategy</a:t>
            </a:r>
            <a:endParaRPr lang="en-US" sz="1200" dirty="0">
              <a:solidFill>
                <a:schemeClr val="accent1">
                  <a:lumMod val="75000"/>
                </a:schemeClr>
              </a:solidFill>
            </a:endParaRPr>
          </a:p>
        </p:txBody>
      </p:sp>
      <p:sp>
        <p:nvSpPr>
          <p:cNvPr id="12" name="Rectangle 11"/>
          <p:cNvSpPr/>
          <p:nvPr/>
        </p:nvSpPr>
        <p:spPr>
          <a:xfrm>
            <a:off x="145024" y="139280"/>
            <a:ext cx="4367029" cy="400110"/>
          </a:xfrm>
          <a:prstGeom prst="rect">
            <a:avLst/>
          </a:prstGeom>
        </p:spPr>
        <p:txBody>
          <a:bodyPr wrap="none">
            <a:spAutoFit/>
          </a:bodyPr>
          <a:lstStyle/>
          <a:p>
            <a:r>
              <a:rPr lang="en-US" sz="2000" dirty="0">
                <a:solidFill>
                  <a:srgbClr val="3494BA">
                    <a:lumMod val="75000"/>
                  </a:srgbClr>
                </a:solidFill>
                <a:latin typeface="Calibri" panose="020F0502020204030204" pitchFamily="34" charset="0"/>
                <a:ea typeface="+mj-ea"/>
                <a:cs typeface="+mj-cs"/>
              </a:rPr>
              <a:t>SSC Container Orchestration Framework</a:t>
            </a:r>
            <a:endParaRPr lang="en-CA" dirty="0"/>
          </a:p>
        </p:txBody>
      </p:sp>
      <p:pic>
        <p:nvPicPr>
          <p:cNvPr id="102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765" y="1329606"/>
            <a:ext cx="8123895" cy="103069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13" y="2985007"/>
            <a:ext cx="7186835" cy="11811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
          <p:cNvSpPr>
            <a:spLocks noChangeArrowheads="1"/>
          </p:cNvSpPr>
          <p:nvPr/>
        </p:nvSpPr>
        <p:spPr bwMode="auto">
          <a:xfrm>
            <a:off x="366904" y="685744"/>
            <a:ext cx="90156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CA" dirty="0" smtClean="0">
                <a:latin typeface="+mj-lt"/>
                <a:ea typeface="Calibri" panose="020F0502020204030204" pitchFamily="34" charset="0"/>
                <a:cs typeface="Times New Roman" panose="02020603050405020304" pitchFamily="18" charset="0"/>
              </a:rPr>
              <a:t>Security brokers can scan </a:t>
            </a:r>
            <a:r>
              <a:rPr lang="en-CA" dirty="0">
                <a:latin typeface="+mj-lt"/>
                <a:ea typeface="Calibri" panose="020F0502020204030204" pitchFamily="34" charset="0"/>
                <a:cs typeface="Times New Roman" panose="02020603050405020304" pitchFamily="18" charset="0"/>
              </a:rPr>
              <a:t>an application image during </a:t>
            </a:r>
            <a:r>
              <a:rPr lang="en-CA" dirty="0" smtClean="0">
                <a:latin typeface="+mj-lt"/>
                <a:ea typeface="Calibri" panose="020F0502020204030204" pitchFamily="34" charset="0"/>
                <a:cs typeface="Times New Roman" panose="02020603050405020304" pitchFamily="18" charset="0"/>
              </a:rPr>
              <a:t>push, in this example AquaSec PCF Tile</a:t>
            </a:r>
            <a:endParaRPr lang="en-CA"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400" b="0" i="0" u="none" strike="noStrike" cap="none" normalizeH="0" baseline="0" dirty="0" smtClean="0">
                <a:ln>
                  <a:noFill/>
                </a:ln>
                <a:effectLst/>
                <a:latin typeface="Courier New" panose="02070309020205020404" pitchFamily="49" charset="0"/>
                <a:ea typeface="Calibri" panose="020F0502020204030204" pitchFamily="34" charset="0"/>
                <a:cs typeface="Courier New" panose="02070309020205020404" pitchFamily="49" charset="0"/>
              </a:rPr>
              <a:t>$ </a:t>
            </a:r>
            <a:r>
              <a:rPr kumimoji="0" lang="en-CA" altLang="en-US" sz="1400" b="0" i="0" u="none" strike="noStrike" cap="none" normalizeH="0" baseline="0" dirty="0" err="1" smtClean="0">
                <a:ln>
                  <a:noFill/>
                </a:ln>
                <a:effectLst/>
                <a:latin typeface="Courier New" panose="02070309020205020404" pitchFamily="49" charset="0"/>
                <a:ea typeface="Calibri" panose="020F0502020204030204" pitchFamily="34" charset="0"/>
                <a:cs typeface="Courier New" panose="02070309020205020404" pitchFamily="49" charset="0"/>
              </a:rPr>
              <a:t>cf</a:t>
            </a:r>
            <a:r>
              <a:rPr kumimoji="0" lang="en-CA" altLang="en-US" sz="1400" b="0" i="0" u="none" strike="noStrike" cap="none" normalizeH="0" baseline="0" dirty="0" smtClean="0">
                <a:ln>
                  <a:noFill/>
                </a:ln>
                <a:effectLst/>
                <a:latin typeface="Courier New" panose="02070309020205020404" pitchFamily="49" charset="0"/>
                <a:ea typeface="Calibri" panose="020F0502020204030204" pitchFamily="34" charset="0"/>
                <a:cs typeface="Courier New" panose="02070309020205020404" pitchFamily="49" charset="0"/>
              </a:rPr>
              <a:t> push web-app</a:t>
            </a:r>
            <a:endParaRPr kumimoji="0" lang="en-CA" altLang="en-US" sz="1400" b="0" i="0" u="none" strike="noStrike" cap="none" normalizeH="0" baseline="0" dirty="0" smtClean="0">
              <a:ln>
                <a:noFill/>
              </a:ln>
              <a:effectLst/>
            </a:endParaRPr>
          </a:p>
        </p:txBody>
      </p:sp>
      <p:sp>
        <p:nvSpPr>
          <p:cNvPr id="19" name="Rectangle 6"/>
          <p:cNvSpPr>
            <a:spLocks noChangeArrowheads="1"/>
          </p:cNvSpPr>
          <p:nvPr/>
        </p:nvSpPr>
        <p:spPr bwMode="auto">
          <a:xfrm>
            <a:off x="419913" y="2445422"/>
            <a:ext cx="113205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smtClean="0">
                <a:ln>
                  <a:noFill/>
                </a:ln>
                <a:effectLst/>
                <a:latin typeface="+mj-lt"/>
                <a:ea typeface="Calibri" panose="020F0502020204030204" pitchFamily="34" charset="0"/>
                <a:cs typeface="Arial" panose="020B0604020202020204" pitchFamily="34" charset="0"/>
              </a:rPr>
              <a:t>Produces list of vulnerabilities, can pass or fail the build, provide firewall service, protects and secures services/images…. </a:t>
            </a:r>
            <a:endParaRPr kumimoji="0" lang="en-CA" altLang="en-US" b="0" i="0" u="none" strike="noStrike" cap="none" normalizeH="0" baseline="0" dirty="0" smtClean="0">
              <a:ln>
                <a:noFill/>
              </a:ln>
              <a:effectLst/>
              <a:latin typeface="+mj-lt"/>
            </a:endParaRPr>
          </a:p>
        </p:txBody>
      </p:sp>
      <p:sp>
        <p:nvSpPr>
          <p:cNvPr id="21" name="Rectangle 20"/>
          <p:cNvSpPr/>
          <p:nvPr/>
        </p:nvSpPr>
        <p:spPr>
          <a:xfrm>
            <a:off x="476765" y="4204555"/>
            <a:ext cx="10641808" cy="1685077"/>
          </a:xfrm>
          <a:prstGeom prst="rect">
            <a:avLst/>
          </a:prstGeom>
        </p:spPr>
        <p:txBody>
          <a:bodyPr wrap="square">
            <a:spAutoFit/>
          </a:bodyPr>
          <a:lstStyle/>
          <a:p>
            <a:pPr>
              <a:lnSpc>
                <a:spcPct val="115000"/>
              </a:lnSpc>
            </a:pPr>
            <a:r>
              <a:rPr lang="en-CA" dirty="0" smtClean="0">
                <a:latin typeface="+mj-lt"/>
                <a:ea typeface="Times New Roman" panose="02020603050405020304" pitchFamily="18" charset="0"/>
                <a:cs typeface="Times New Roman" panose="02020603050405020304" pitchFamily="18" charset="0"/>
              </a:rPr>
              <a:t>Example Security </a:t>
            </a:r>
            <a:r>
              <a:rPr lang="en-CA" dirty="0">
                <a:latin typeface="+mj-lt"/>
                <a:ea typeface="Times New Roman" panose="02020603050405020304" pitchFamily="18" charset="0"/>
                <a:cs typeface="Times New Roman" panose="02020603050405020304" pitchFamily="18" charset="0"/>
              </a:rPr>
              <a:t>Controls (based on </a:t>
            </a:r>
            <a:r>
              <a:rPr lang="en-CA" dirty="0" smtClean="0">
                <a:latin typeface="+mj-lt"/>
                <a:ea typeface="Times New Roman" panose="02020603050405020304" pitchFamily="18" charset="0"/>
                <a:cs typeface="Times New Roman" panose="02020603050405020304" pitchFamily="18" charset="0"/>
              </a:rPr>
              <a:t>Cloud.gov – which is Cloud Foundry).  CDS and other organizations actively working on automated compliance and compliance checking (see session on May 2) </a:t>
            </a:r>
            <a:endParaRPr lang="en-CA" dirty="0">
              <a:latin typeface="+mj-lt"/>
              <a:ea typeface="Times New Roman" panose="02020603050405020304" pitchFamily="18" charset="0"/>
              <a:cs typeface="Times New Roman" panose="02020603050405020304" pitchFamily="18" charset="0"/>
            </a:endParaRPr>
          </a:p>
          <a:p>
            <a:pPr>
              <a:lnSpc>
                <a:spcPct val="115000"/>
              </a:lnSpc>
            </a:pPr>
            <a:r>
              <a:rPr lang="en-CA" u="sng" dirty="0">
                <a:latin typeface="+mj-lt"/>
                <a:ea typeface="Times New Roman" panose="02020603050405020304" pitchFamily="18" charset="0"/>
                <a:cs typeface="Times New Roman" panose="02020603050405020304" pitchFamily="18" charset="0"/>
                <a:hlinkClick r:id="rId5"/>
              </a:rPr>
              <a:t>https://cloud.gov/overview/security/fedramp-tracker/</a:t>
            </a:r>
            <a:r>
              <a:rPr lang="en-CA" dirty="0">
                <a:latin typeface="+mj-lt"/>
                <a:ea typeface="Times New Roman" panose="02020603050405020304" pitchFamily="18" charset="0"/>
                <a:cs typeface="Times New Roman" panose="02020603050405020304" pitchFamily="18" charset="0"/>
              </a:rPr>
              <a:t> </a:t>
            </a:r>
          </a:p>
          <a:p>
            <a:pPr>
              <a:lnSpc>
                <a:spcPct val="115000"/>
              </a:lnSpc>
            </a:pPr>
            <a:r>
              <a:rPr lang="en-CA" u="sng" dirty="0">
                <a:latin typeface="+mj-lt"/>
                <a:ea typeface="Times New Roman" panose="02020603050405020304" pitchFamily="18" charset="0"/>
                <a:cs typeface="Times New Roman" panose="02020603050405020304" pitchFamily="18" charset="0"/>
                <a:hlinkClick r:id="rId6"/>
              </a:rPr>
              <a:t>https://www.fedramp.gov/assets/resources/documents/FedRAMP_Security_Controls_Baseline.xlsx</a:t>
            </a:r>
            <a:r>
              <a:rPr lang="en-CA" dirty="0">
                <a:latin typeface="+mj-lt"/>
                <a:ea typeface="Times New Roman" panose="02020603050405020304" pitchFamily="18" charset="0"/>
                <a:cs typeface="Times New Roman" panose="02020603050405020304" pitchFamily="18" charset="0"/>
              </a:rPr>
              <a:t> </a:t>
            </a:r>
          </a:p>
          <a:p>
            <a:pPr>
              <a:lnSpc>
                <a:spcPct val="115000"/>
              </a:lnSpc>
            </a:pPr>
            <a:r>
              <a:rPr lang="en-CA" u="sng" dirty="0">
                <a:latin typeface="+mj-lt"/>
                <a:ea typeface="Times New Roman" panose="02020603050405020304" pitchFamily="18" charset="0"/>
                <a:cs typeface="Times New Roman" panose="02020603050405020304" pitchFamily="18" charset="0"/>
                <a:hlinkClick r:id="rId7"/>
              </a:rPr>
              <a:t>https://cloud.gov/resources/cloud.gov-CIS-Worksheet.xlsx</a:t>
            </a:r>
            <a:r>
              <a:rPr lang="en-CA" dirty="0">
                <a:latin typeface="+mj-lt"/>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11683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F2E3C7-3688-434C-A82C-D33526539338}"/>
              </a:ext>
            </a:extLst>
          </p:cNvPr>
          <p:cNvSpPr/>
          <p:nvPr/>
        </p:nvSpPr>
        <p:spPr>
          <a:xfrm>
            <a:off x="9856802" y="324164"/>
            <a:ext cx="1883657" cy="276999"/>
          </a:xfrm>
          <a:prstGeom prst="rect">
            <a:avLst/>
          </a:prstGeom>
        </p:spPr>
        <p:txBody>
          <a:bodyPr wrap="none">
            <a:spAutoFit/>
          </a:bodyPr>
          <a:lstStyle/>
          <a:p>
            <a:r>
              <a:rPr lang="en-US" sz="1200" dirty="0" smtClean="0">
                <a:solidFill>
                  <a:schemeClr val="accent1">
                    <a:lumMod val="75000"/>
                  </a:schemeClr>
                </a:solidFill>
              </a:rPr>
              <a:t>SSC CSD Container Strategy</a:t>
            </a:r>
            <a:endParaRPr lang="en-US" sz="1200" dirty="0">
              <a:solidFill>
                <a:schemeClr val="accent1">
                  <a:lumMod val="75000"/>
                </a:schemeClr>
              </a:solidFill>
            </a:endParaRPr>
          </a:p>
        </p:txBody>
      </p:sp>
      <p:sp>
        <p:nvSpPr>
          <p:cNvPr id="12" name="Rectangle 11"/>
          <p:cNvSpPr/>
          <p:nvPr/>
        </p:nvSpPr>
        <p:spPr>
          <a:xfrm>
            <a:off x="145024" y="139280"/>
            <a:ext cx="4367029" cy="400110"/>
          </a:xfrm>
          <a:prstGeom prst="rect">
            <a:avLst/>
          </a:prstGeom>
        </p:spPr>
        <p:txBody>
          <a:bodyPr wrap="none">
            <a:spAutoFit/>
          </a:bodyPr>
          <a:lstStyle/>
          <a:p>
            <a:r>
              <a:rPr lang="en-US" sz="2000" dirty="0">
                <a:solidFill>
                  <a:srgbClr val="3494BA">
                    <a:lumMod val="75000"/>
                  </a:srgbClr>
                </a:solidFill>
                <a:latin typeface="Calibri" panose="020F0502020204030204" pitchFamily="34" charset="0"/>
                <a:ea typeface="+mj-ea"/>
                <a:cs typeface="+mj-cs"/>
              </a:rPr>
              <a:t>SSC Container Orchestration Framework</a:t>
            </a:r>
            <a:endParaRPr lang="en-CA" dirty="0"/>
          </a:p>
        </p:txBody>
      </p:sp>
      <p:sp>
        <p:nvSpPr>
          <p:cNvPr id="2" name="Rectangle 1"/>
          <p:cNvSpPr/>
          <p:nvPr/>
        </p:nvSpPr>
        <p:spPr>
          <a:xfrm>
            <a:off x="397566" y="601163"/>
            <a:ext cx="8613913" cy="358816"/>
          </a:xfrm>
          <a:prstGeom prst="rect">
            <a:avLst/>
          </a:prstGeom>
        </p:spPr>
        <p:txBody>
          <a:bodyPr wrap="square">
            <a:spAutoFit/>
          </a:bodyPr>
          <a:lstStyle/>
          <a:p>
            <a:pPr>
              <a:lnSpc>
                <a:spcPct val="115000"/>
              </a:lnSpc>
            </a:pPr>
            <a:r>
              <a:rPr lang="en-CA" sz="1600" dirty="0">
                <a:solidFill>
                  <a:schemeClr val="accent1">
                    <a:lumMod val="75000"/>
                  </a:schemeClr>
                </a:solidFill>
                <a:latin typeface="+mj-lt"/>
                <a:ea typeface="Times New Roman" panose="02020603050405020304" pitchFamily="18" charset="0"/>
                <a:cs typeface="Times New Roman" panose="02020603050405020304" pitchFamily="18" charset="0"/>
              </a:rPr>
              <a:t> </a:t>
            </a:r>
          </a:p>
        </p:txBody>
      </p:sp>
      <p:sp>
        <p:nvSpPr>
          <p:cNvPr id="3" name="Rectangle 2"/>
          <p:cNvSpPr/>
          <p:nvPr/>
        </p:nvSpPr>
        <p:spPr>
          <a:xfrm>
            <a:off x="503270" y="959979"/>
            <a:ext cx="11556207" cy="3139321"/>
          </a:xfrm>
          <a:prstGeom prst="rect">
            <a:avLst/>
          </a:prstGeom>
        </p:spPr>
        <p:txBody>
          <a:bodyPr wrap="square">
            <a:spAutoFit/>
          </a:bodyPr>
          <a:lstStyle/>
          <a:p>
            <a:r>
              <a:rPr lang="en-CA" dirty="0" smtClean="0">
                <a:latin typeface="+mj-lt"/>
              </a:rPr>
              <a:t>PCF Security </a:t>
            </a:r>
            <a:r>
              <a:rPr lang="en-CA" dirty="0">
                <a:latin typeface="+mj-lt"/>
              </a:rPr>
              <a:t>requirements</a:t>
            </a:r>
          </a:p>
          <a:p>
            <a:pPr marL="285750" indent="-285750">
              <a:buFont typeface="Arial" panose="020B0604020202020204" pitchFamily="34" charset="0"/>
              <a:buChar char="•"/>
            </a:pPr>
            <a:r>
              <a:rPr lang="en-CA" dirty="0">
                <a:latin typeface="+mj-lt"/>
              </a:rPr>
              <a:t>Scan droplets for known vulnerabilities, based on an updated feed from multiple resources (public CVEs, vendor-issued, proprietary vulnerability data streams and malware lists)</a:t>
            </a:r>
          </a:p>
          <a:p>
            <a:pPr marL="285750" indent="-285750">
              <a:buFont typeface="Arial" panose="020B0604020202020204" pitchFamily="34" charset="0"/>
              <a:buChar char="•"/>
            </a:pPr>
            <a:r>
              <a:rPr lang="en-CA" dirty="0">
                <a:latin typeface="+mj-lt"/>
              </a:rPr>
              <a:t>Block unauthorized droplets from being uploaded to stores and ran based on droplets assurance policies, for example:</a:t>
            </a:r>
          </a:p>
          <a:p>
            <a:pPr marL="742950" lvl="1" indent="-285750">
              <a:buFont typeface="Arial" panose="020B0604020202020204" pitchFamily="34" charset="0"/>
              <a:buChar char="•"/>
            </a:pPr>
            <a:r>
              <a:rPr lang="en-CA" dirty="0">
                <a:latin typeface="+mj-lt"/>
              </a:rPr>
              <a:t>Stop unauthorized droplets</a:t>
            </a:r>
          </a:p>
          <a:p>
            <a:pPr marL="742950" lvl="1" indent="-285750">
              <a:buFont typeface="Arial" panose="020B0604020202020204" pitchFamily="34" charset="0"/>
              <a:buChar char="•"/>
            </a:pPr>
            <a:r>
              <a:rPr lang="en-CA" dirty="0">
                <a:latin typeface="+mj-lt"/>
              </a:rPr>
              <a:t>Stop droplets by CVEs and score</a:t>
            </a:r>
          </a:p>
          <a:p>
            <a:pPr marL="742950" lvl="1" indent="-285750">
              <a:buFont typeface="Arial" panose="020B0604020202020204" pitchFamily="34" charset="0"/>
              <a:buChar char="•"/>
            </a:pPr>
            <a:r>
              <a:rPr lang="en-CA" dirty="0">
                <a:latin typeface="+mj-lt"/>
              </a:rPr>
              <a:t>Detect and stop droplets with hardcoded secrets</a:t>
            </a:r>
          </a:p>
          <a:p>
            <a:pPr marL="742950" lvl="1" indent="-285750">
              <a:buFont typeface="Arial" panose="020B0604020202020204" pitchFamily="34" charset="0"/>
              <a:buChar char="•"/>
            </a:pPr>
            <a:r>
              <a:rPr lang="en-CA" dirty="0">
                <a:latin typeface="+mj-lt"/>
              </a:rPr>
              <a:t>Detect and stop droplets with malware</a:t>
            </a:r>
          </a:p>
          <a:p>
            <a:pPr marL="285750" indent="-285750">
              <a:buFont typeface="Arial" panose="020B0604020202020204" pitchFamily="34" charset="0"/>
              <a:buChar char="•"/>
            </a:pPr>
            <a:r>
              <a:rPr lang="en-CA" dirty="0">
                <a:latin typeface="+mj-lt"/>
              </a:rPr>
              <a:t>Add custom compliance checks</a:t>
            </a:r>
          </a:p>
          <a:p>
            <a:pPr marL="285750" indent="-285750">
              <a:buFont typeface="Arial" panose="020B0604020202020204" pitchFamily="34" charset="0"/>
              <a:buChar char="•"/>
            </a:pPr>
            <a:r>
              <a:rPr lang="en-CA" dirty="0">
                <a:latin typeface="+mj-lt"/>
              </a:rPr>
              <a:t>View actionable mitigation information on how to mitigate detected vulnerabilities</a:t>
            </a:r>
          </a:p>
          <a:p>
            <a:pPr marL="285750" indent="-285750">
              <a:buFont typeface="Arial" panose="020B0604020202020204" pitchFamily="34" charset="0"/>
              <a:buChar char="•"/>
            </a:pPr>
            <a:r>
              <a:rPr lang="en-CA" dirty="0">
                <a:latin typeface="+mj-lt"/>
              </a:rPr>
              <a:t>Gain visibility into droplet vulnerabilities directly from CI/CD tools and CSB dashboard</a:t>
            </a:r>
          </a:p>
        </p:txBody>
      </p:sp>
    </p:spTree>
    <p:extLst>
      <p:ext uri="{BB962C8B-B14F-4D97-AF65-F5344CB8AC3E}">
        <p14:creationId xmlns:p14="http://schemas.microsoft.com/office/powerpoint/2010/main" val="53502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F2E3C7-3688-434C-A82C-D33526539338}"/>
              </a:ext>
            </a:extLst>
          </p:cNvPr>
          <p:cNvSpPr/>
          <p:nvPr/>
        </p:nvSpPr>
        <p:spPr>
          <a:xfrm>
            <a:off x="9856802" y="324164"/>
            <a:ext cx="1883657" cy="276999"/>
          </a:xfrm>
          <a:prstGeom prst="rect">
            <a:avLst/>
          </a:prstGeom>
        </p:spPr>
        <p:txBody>
          <a:bodyPr wrap="none">
            <a:spAutoFit/>
          </a:bodyPr>
          <a:lstStyle/>
          <a:p>
            <a:r>
              <a:rPr lang="en-US" sz="1200" dirty="0" smtClean="0">
                <a:solidFill>
                  <a:schemeClr val="accent1">
                    <a:lumMod val="75000"/>
                  </a:schemeClr>
                </a:solidFill>
              </a:rPr>
              <a:t>SSC CSD Container Strategy</a:t>
            </a:r>
            <a:endParaRPr lang="en-US" sz="1200" dirty="0">
              <a:solidFill>
                <a:schemeClr val="accent1">
                  <a:lumMod val="75000"/>
                </a:schemeClr>
              </a:solidFill>
            </a:endParaRPr>
          </a:p>
        </p:txBody>
      </p:sp>
      <p:sp>
        <p:nvSpPr>
          <p:cNvPr id="4" name="Rectangle 3"/>
          <p:cNvSpPr/>
          <p:nvPr/>
        </p:nvSpPr>
        <p:spPr>
          <a:xfrm>
            <a:off x="239956" y="4745257"/>
            <a:ext cx="4407489" cy="1077218"/>
          </a:xfrm>
          <a:prstGeom prst="rect">
            <a:avLst/>
          </a:prstGeom>
        </p:spPr>
        <p:txBody>
          <a:bodyPr wrap="none">
            <a:spAutoFit/>
          </a:bodyPr>
          <a:lstStyle/>
          <a:p>
            <a:r>
              <a:rPr lang="en-CA" sz="1600" dirty="0" smtClean="0">
                <a:latin typeface="+mj-lt"/>
                <a:cs typeface="Arial" panose="020B0604020202020204" pitchFamily="34" charset="0"/>
              </a:rPr>
              <a:t>Pack: </a:t>
            </a:r>
            <a:r>
              <a:rPr lang="en-CA" sz="1600" dirty="0" smtClean="0">
                <a:latin typeface="+mj-lt"/>
                <a:cs typeface="Arial" panose="020B0604020202020204" pitchFamily="34" charset="0"/>
                <a:hlinkClick r:id="rId3"/>
              </a:rPr>
              <a:t>https</a:t>
            </a:r>
            <a:r>
              <a:rPr lang="en-CA" sz="1600" dirty="0">
                <a:latin typeface="+mj-lt"/>
                <a:cs typeface="Arial" panose="020B0604020202020204" pitchFamily="34" charset="0"/>
                <a:hlinkClick r:id="rId3"/>
              </a:rPr>
              <a:t>://</a:t>
            </a:r>
            <a:r>
              <a:rPr lang="en-CA" sz="1600" dirty="0" smtClean="0">
                <a:latin typeface="+mj-lt"/>
                <a:cs typeface="Arial" panose="020B0604020202020204" pitchFamily="34" charset="0"/>
                <a:hlinkClick r:id="rId3"/>
              </a:rPr>
              <a:t>github.com/buildpack/pack</a:t>
            </a:r>
            <a:endParaRPr lang="en-CA" sz="1600" dirty="0" smtClean="0">
              <a:latin typeface="+mj-lt"/>
              <a:cs typeface="Arial" panose="020B0604020202020204" pitchFamily="34" charset="0"/>
            </a:endParaRPr>
          </a:p>
          <a:p>
            <a:r>
              <a:rPr lang="en-CA" sz="1600" dirty="0">
                <a:latin typeface="+mj-lt"/>
                <a:cs typeface="Arial" panose="020B0604020202020204" pitchFamily="34" charset="0"/>
              </a:rPr>
              <a:t>S2I: </a:t>
            </a:r>
            <a:r>
              <a:rPr lang="en-CA" sz="1600" dirty="0">
                <a:latin typeface="+mj-lt"/>
                <a:cs typeface="Arial" panose="020B0604020202020204" pitchFamily="34" charset="0"/>
                <a:hlinkClick r:id="rId4"/>
              </a:rPr>
              <a:t>https://</a:t>
            </a:r>
            <a:r>
              <a:rPr lang="en-CA" sz="1600" dirty="0" smtClean="0">
                <a:latin typeface="+mj-lt"/>
                <a:cs typeface="Arial" panose="020B0604020202020204" pitchFamily="34" charset="0"/>
                <a:hlinkClick r:id="rId4"/>
              </a:rPr>
              <a:t>github.com/openshift/source-to-image</a:t>
            </a:r>
            <a:r>
              <a:rPr lang="en-CA" sz="1600" dirty="0" smtClean="0">
                <a:latin typeface="+mj-lt"/>
                <a:cs typeface="Arial" panose="020B0604020202020204" pitchFamily="34" charset="0"/>
              </a:rPr>
              <a:t> </a:t>
            </a:r>
          </a:p>
          <a:p>
            <a:r>
              <a:rPr lang="en-CA" sz="1600" dirty="0">
                <a:latin typeface="+mj-lt"/>
                <a:cs typeface="Arial" panose="020B0604020202020204" pitchFamily="34" charset="0"/>
              </a:rPr>
              <a:t>JIB: </a:t>
            </a:r>
            <a:r>
              <a:rPr lang="en-CA" sz="1600" dirty="0">
                <a:latin typeface="+mj-lt"/>
                <a:cs typeface="Arial" panose="020B0604020202020204" pitchFamily="34" charset="0"/>
                <a:hlinkClick r:id="rId5"/>
              </a:rPr>
              <a:t>https://github.com/GoogleContainerTools/jib</a:t>
            </a:r>
            <a:r>
              <a:rPr lang="en-CA" sz="1600" dirty="0">
                <a:latin typeface="+mj-lt"/>
                <a:cs typeface="Arial" panose="020B0604020202020204" pitchFamily="34" charset="0"/>
              </a:rPr>
              <a:t> </a:t>
            </a:r>
            <a:endParaRPr lang="en-CA" sz="1600" dirty="0" smtClean="0">
              <a:latin typeface="+mj-lt"/>
              <a:cs typeface="Arial" panose="020B0604020202020204" pitchFamily="34" charset="0"/>
            </a:endParaRPr>
          </a:p>
          <a:p>
            <a:r>
              <a:rPr lang="en-CA" sz="1600" dirty="0">
                <a:latin typeface="+mj-lt"/>
                <a:cs typeface="Arial" panose="020B0604020202020204" pitchFamily="34" charset="0"/>
              </a:rPr>
              <a:t>Anthos Migrate: </a:t>
            </a:r>
            <a:r>
              <a:rPr lang="en-CA" sz="1600" dirty="0">
                <a:latin typeface="+mj-lt"/>
                <a:cs typeface="Arial" panose="020B0604020202020204" pitchFamily="34" charset="0"/>
                <a:hlinkClick r:id="rId6"/>
              </a:rPr>
              <a:t>https://cloud.google.com/anthos</a:t>
            </a:r>
            <a:r>
              <a:rPr lang="en-CA" sz="1600" dirty="0" smtClean="0">
                <a:latin typeface="+mj-lt"/>
                <a:cs typeface="Arial" panose="020B0604020202020204" pitchFamily="34" charset="0"/>
                <a:hlinkClick r:id="rId6"/>
              </a:rPr>
              <a:t>/</a:t>
            </a:r>
            <a:r>
              <a:rPr lang="en-CA" sz="1600" dirty="0" smtClean="0">
                <a:latin typeface="+mj-lt"/>
                <a:cs typeface="Arial" panose="020B0604020202020204" pitchFamily="34" charset="0"/>
              </a:rPr>
              <a:t> </a:t>
            </a:r>
            <a:endParaRPr lang="en-CA" sz="1600" dirty="0">
              <a:latin typeface="+mj-lt"/>
              <a:cs typeface="Arial" panose="020B0604020202020204" pitchFamily="34" charset="0"/>
            </a:endParaRPr>
          </a:p>
        </p:txBody>
      </p:sp>
      <p:sp>
        <p:nvSpPr>
          <p:cNvPr id="11" name="Rectangle 10"/>
          <p:cNvSpPr/>
          <p:nvPr/>
        </p:nvSpPr>
        <p:spPr>
          <a:xfrm>
            <a:off x="239956" y="4406703"/>
            <a:ext cx="7554312" cy="338554"/>
          </a:xfrm>
          <a:prstGeom prst="rect">
            <a:avLst/>
          </a:prstGeom>
        </p:spPr>
        <p:txBody>
          <a:bodyPr wrap="none">
            <a:spAutoFit/>
          </a:bodyPr>
          <a:lstStyle/>
          <a:p>
            <a:r>
              <a:rPr lang="en-CA" sz="1600" dirty="0" smtClean="0">
                <a:latin typeface="+mj-lt"/>
                <a:cs typeface="Times New Roman" panose="02020603050405020304" pitchFamily="18" charset="0"/>
              </a:rPr>
              <a:t>Tools </a:t>
            </a:r>
            <a:r>
              <a:rPr lang="en-CA" sz="1600" dirty="0" smtClean="0">
                <a:latin typeface="+mj-lt"/>
                <a:cs typeface="Times New Roman" panose="02020603050405020304" pitchFamily="18" charset="0"/>
              </a:rPr>
              <a:t>to </a:t>
            </a:r>
            <a:r>
              <a:rPr lang="en-CA" sz="1600" dirty="0" smtClean="0">
                <a:latin typeface="+mj-lt"/>
                <a:cs typeface="Times New Roman" panose="02020603050405020304" pitchFamily="18" charset="0"/>
              </a:rPr>
              <a:t>help </a:t>
            </a:r>
            <a:r>
              <a:rPr lang="en-CA" sz="1600" dirty="0" smtClean="0">
                <a:latin typeface="+mj-lt"/>
                <a:cs typeface="Times New Roman" panose="02020603050405020304" pitchFamily="18" charset="0"/>
              </a:rPr>
              <a:t>containerize and migrate applications, related to various platforms and CSP’s</a:t>
            </a:r>
            <a:endParaRPr lang="en-CA" sz="1600" dirty="0">
              <a:latin typeface="+mj-lt"/>
            </a:endParaRPr>
          </a:p>
        </p:txBody>
      </p:sp>
      <p:sp>
        <p:nvSpPr>
          <p:cNvPr id="12" name="Rectangle 11"/>
          <p:cNvSpPr/>
          <p:nvPr/>
        </p:nvSpPr>
        <p:spPr>
          <a:xfrm>
            <a:off x="145024" y="139280"/>
            <a:ext cx="4367029" cy="400110"/>
          </a:xfrm>
          <a:prstGeom prst="rect">
            <a:avLst/>
          </a:prstGeom>
        </p:spPr>
        <p:txBody>
          <a:bodyPr wrap="none">
            <a:spAutoFit/>
          </a:bodyPr>
          <a:lstStyle/>
          <a:p>
            <a:r>
              <a:rPr lang="en-US" sz="2000" dirty="0">
                <a:solidFill>
                  <a:srgbClr val="3494BA">
                    <a:lumMod val="75000"/>
                  </a:srgbClr>
                </a:solidFill>
                <a:latin typeface="Calibri" panose="020F0502020204030204" pitchFamily="34" charset="0"/>
                <a:ea typeface="+mj-ea"/>
                <a:cs typeface="+mj-cs"/>
              </a:rPr>
              <a:t>SSC Container Orchestration Framework</a:t>
            </a:r>
            <a:endParaRPr lang="en-CA" dirty="0"/>
          </a:p>
        </p:txBody>
      </p:sp>
      <p:sp>
        <p:nvSpPr>
          <p:cNvPr id="9" name="Rectangle 8"/>
          <p:cNvSpPr/>
          <p:nvPr/>
        </p:nvSpPr>
        <p:spPr>
          <a:xfrm>
            <a:off x="239956" y="718880"/>
            <a:ext cx="11170165" cy="400110"/>
          </a:xfrm>
          <a:prstGeom prst="rect">
            <a:avLst/>
          </a:prstGeom>
        </p:spPr>
        <p:txBody>
          <a:bodyPr wrap="square">
            <a:spAutoFit/>
          </a:bodyPr>
          <a:lstStyle/>
          <a:p>
            <a:pPr lvl="0"/>
            <a:r>
              <a:rPr lang="en-US" sz="2000" dirty="0" smtClean="0">
                <a:latin typeface="+mj-lt"/>
              </a:rPr>
              <a:t>Application Migration (Cloud Native)</a:t>
            </a:r>
            <a:endParaRPr lang="en-US" sz="2000" dirty="0">
              <a:latin typeface="+mj-lt"/>
            </a:endParaRPr>
          </a:p>
        </p:txBody>
      </p:sp>
      <p:sp>
        <p:nvSpPr>
          <p:cNvPr id="3" name="Rectangle 2"/>
          <p:cNvSpPr/>
          <p:nvPr/>
        </p:nvSpPr>
        <p:spPr>
          <a:xfrm>
            <a:off x="258508" y="1298480"/>
            <a:ext cx="11673748" cy="2978251"/>
          </a:xfrm>
          <a:prstGeom prst="rect">
            <a:avLst/>
          </a:prstGeom>
        </p:spPr>
        <p:txBody>
          <a:bodyPr wrap="square">
            <a:spAutoFit/>
          </a:bodyPr>
          <a:lstStyle/>
          <a:p>
            <a:pPr>
              <a:lnSpc>
                <a:spcPct val="115000"/>
              </a:lnSpc>
            </a:pPr>
            <a:r>
              <a:rPr lang="en-CA" sz="1600" dirty="0">
                <a:latin typeface="+mj-lt"/>
                <a:ea typeface="Calibri" panose="020F0502020204030204" pitchFamily="34" charset="0"/>
                <a:cs typeface="Calibri" panose="020F0502020204030204" pitchFamily="34" charset="0"/>
              </a:rPr>
              <a:t>The target application architecture can be influenced, or sometimes determined, by the cloud migration method selected.   Common application migration methods include the five “</a:t>
            </a:r>
            <a:r>
              <a:rPr lang="en-CA" sz="1600" dirty="0" err="1">
                <a:latin typeface="+mj-lt"/>
                <a:ea typeface="Calibri" panose="020F0502020204030204" pitchFamily="34" charset="0"/>
                <a:cs typeface="Calibri" panose="020F0502020204030204" pitchFamily="34" charset="0"/>
              </a:rPr>
              <a:t>Rs</a:t>
            </a:r>
            <a:r>
              <a:rPr lang="en-CA" sz="1600" dirty="0">
                <a:latin typeface="+mj-lt"/>
                <a:ea typeface="Calibri" panose="020F0502020204030204" pitchFamily="34" charset="0"/>
                <a:cs typeface="Calibri" panose="020F0502020204030204" pitchFamily="34" charset="0"/>
              </a:rPr>
              <a:t>”: </a:t>
            </a:r>
          </a:p>
          <a:p>
            <a:pPr marL="342900" marR="0" lvl="0" indent="-342900">
              <a:lnSpc>
                <a:spcPct val="115000"/>
              </a:lnSpc>
              <a:spcBef>
                <a:spcPts val="0"/>
              </a:spcBef>
              <a:spcAft>
                <a:spcPts val="0"/>
              </a:spcAft>
              <a:buFont typeface="+mj-lt"/>
              <a:buAutoNum type="arabicPeriod"/>
            </a:pPr>
            <a:r>
              <a:rPr lang="en-CA" sz="1600" b="1" u="sng" dirty="0" err="1">
                <a:latin typeface="+mj-lt"/>
                <a:ea typeface="Calibri" panose="020F0502020204030204" pitchFamily="34" charset="0"/>
                <a:cs typeface="Calibri" panose="020F0502020204030204" pitchFamily="34" charset="0"/>
              </a:rPr>
              <a:t>Rehost</a:t>
            </a:r>
            <a:r>
              <a:rPr lang="en-CA" sz="1600" i="1" dirty="0">
                <a:latin typeface="+mj-lt"/>
                <a:ea typeface="Calibri" panose="020F0502020204030204" pitchFamily="34" charset="0"/>
                <a:cs typeface="Calibri" panose="020F0502020204030204" pitchFamily="34" charset="0"/>
              </a:rPr>
              <a:t> - redeploy applications to a different hardware environment and change the application’s infrastructure configuration. </a:t>
            </a:r>
            <a:endParaRPr lang="en-CA" sz="1600" dirty="0">
              <a:latin typeface="+mj-lt"/>
              <a:ea typeface="Calibri" panose="020F0502020204030204" pitchFamily="34" charset="0"/>
              <a:cs typeface="Calibri" panose="020F0502020204030204" pitchFamily="34" charset="0"/>
            </a:endParaRPr>
          </a:p>
          <a:p>
            <a:pPr marL="342900" marR="0" lvl="0" indent="-342900">
              <a:lnSpc>
                <a:spcPct val="115000"/>
              </a:lnSpc>
              <a:spcBef>
                <a:spcPts val="0"/>
              </a:spcBef>
              <a:spcAft>
                <a:spcPts val="0"/>
              </a:spcAft>
              <a:buFont typeface="+mj-lt"/>
              <a:buAutoNum type="arabicPeriod"/>
            </a:pPr>
            <a:r>
              <a:rPr lang="en-CA" sz="1600" b="1" u="sng" dirty="0">
                <a:latin typeface="+mj-lt"/>
                <a:ea typeface="Calibri" panose="020F0502020204030204" pitchFamily="34" charset="0"/>
                <a:cs typeface="Calibri" panose="020F0502020204030204" pitchFamily="34" charset="0"/>
              </a:rPr>
              <a:t>Refactor</a:t>
            </a:r>
            <a:r>
              <a:rPr lang="en-CA" sz="1600" i="1" dirty="0">
                <a:latin typeface="+mj-lt"/>
                <a:ea typeface="Calibri" panose="020F0502020204030204" pitchFamily="34" charset="0"/>
                <a:cs typeface="Calibri" panose="020F0502020204030204" pitchFamily="34" charset="0"/>
              </a:rPr>
              <a:t> - run applications on a cloud provider’s infrastructure.</a:t>
            </a:r>
            <a:endParaRPr lang="en-CA" sz="1600" dirty="0">
              <a:latin typeface="+mj-lt"/>
              <a:ea typeface="Calibri" panose="020F0502020204030204" pitchFamily="34" charset="0"/>
              <a:cs typeface="Calibri" panose="020F0502020204030204" pitchFamily="34" charset="0"/>
            </a:endParaRPr>
          </a:p>
          <a:p>
            <a:pPr marL="342900" marR="0" lvl="0" indent="-342900">
              <a:lnSpc>
                <a:spcPct val="115000"/>
              </a:lnSpc>
              <a:spcBef>
                <a:spcPts val="0"/>
              </a:spcBef>
              <a:spcAft>
                <a:spcPts val="0"/>
              </a:spcAft>
              <a:buFont typeface="+mj-lt"/>
              <a:buAutoNum type="arabicPeriod"/>
            </a:pPr>
            <a:r>
              <a:rPr lang="en-CA" sz="1600" b="1" u="sng" dirty="0">
                <a:latin typeface="+mj-lt"/>
                <a:ea typeface="Calibri" panose="020F0502020204030204" pitchFamily="34" charset="0"/>
                <a:cs typeface="Calibri" panose="020F0502020204030204" pitchFamily="34" charset="0"/>
              </a:rPr>
              <a:t>Revise</a:t>
            </a:r>
            <a:r>
              <a:rPr lang="en-CA" sz="1600" i="1" dirty="0">
                <a:latin typeface="+mj-lt"/>
                <a:ea typeface="Calibri" panose="020F0502020204030204" pitchFamily="34" charset="0"/>
                <a:cs typeface="Calibri" panose="020F0502020204030204" pitchFamily="34" charset="0"/>
              </a:rPr>
              <a:t> - modify or extend the existing code base to support legacy modernization requirements, then use </a:t>
            </a:r>
            <a:r>
              <a:rPr lang="en-CA" sz="1600" i="1" dirty="0" err="1">
                <a:latin typeface="+mj-lt"/>
                <a:ea typeface="Calibri" panose="020F0502020204030204" pitchFamily="34" charset="0"/>
                <a:cs typeface="Calibri" panose="020F0502020204030204" pitchFamily="34" charset="0"/>
              </a:rPr>
              <a:t>rehost</a:t>
            </a:r>
            <a:r>
              <a:rPr lang="en-CA" sz="1600" i="1" dirty="0">
                <a:latin typeface="+mj-lt"/>
                <a:ea typeface="Calibri" panose="020F0502020204030204" pitchFamily="34" charset="0"/>
                <a:cs typeface="Calibri" panose="020F0502020204030204" pitchFamily="34" charset="0"/>
              </a:rPr>
              <a:t> or refactor options to deploy to cloud. </a:t>
            </a:r>
            <a:endParaRPr lang="en-CA" sz="1600" dirty="0">
              <a:latin typeface="+mj-lt"/>
              <a:ea typeface="Calibri" panose="020F0502020204030204" pitchFamily="34" charset="0"/>
              <a:cs typeface="Calibri" panose="020F0502020204030204" pitchFamily="34" charset="0"/>
            </a:endParaRPr>
          </a:p>
          <a:p>
            <a:pPr marL="342900" marR="0" lvl="0" indent="-342900">
              <a:lnSpc>
                <a:spcPct val="115000"/>
              </a:lnSpc>
              <a:spcBef>
                <a:spcPts val="0"/>
              </a:spcBef>
              <a:spcAft>
                <a:spcPts val="0"/>
              </a:spcAft>
              <a:buFont typeface="+mj-lt"/>
              <a:buAutoNum type="arabicPeriod"/>
            </a:pPr>
            <a:r>
              <a:rPr lang="en-CA" sz="1600" b="1" u="sng" dirty="0">
                <a:latin typeface="+mj-lt"/>
                <a:ea typeface="Calibri" panose="020F0502020204030204" pitchFamily="34" charset="0"/>
                <a:cs typeface="Calibri" panose="020F0502020204030204" pitchFamily="34" charset="0"/>
              </a:rPr>
              <a:t>Rebuild</a:t>
            </a:r>
            <a:r>
              <a:rPr lang="en-CA" sz="1600" i="1" dirty="0">
                <a:latin typeface="+mj-lt"/>
                <a:ea typeface="Calibri" panose="020F0502020204030204" pitchFamily="34" charset="0"/>
                <a:cs typeface="Calibri" panose="020F0502020204030204" pitchFamily="34" charset="0"/>
              </a:rPr>
              <a:t> - rebuild the solution on PaaS, discard code for an existing application and re-architect the application.</a:t>
            </a:r>
            <a:endParaRPr lang="en-CA" sz="1600" dirty="0">
              <a:latin typeface="+mj-lt"/>
              <a:ea typeface="Calibri" panose="020F0502020204030204" pitchFamily="34" charset="0"/>
              <a:cs typeface="Calibri" panose="020F0502020204030204" pitchFamily="34" charset="0"/>
            </a:endParaRPr>
          </a:p>
          <a:p>
            <a:pPr marL="342900" marR="0" lvl="0" indent="-342900">
              <a:lnSpc>
                <a:spcPct val="115000"/>
              </a:lnSpc>
              <a:spcBef>
                <a:spcPts val="0"/>
              </a:spcBef>
              <a:spcAft>
                <a:spcPts val="1000"/>
              </a:spcAft>
              <a:buFont typeface="+mj-lt"/>
              <a:buAutoNum type="arabicPeriod"/>
            </a:pPr>
            <a:r>
              <a:rPr lang="en-CA" sz="1600" b="1" u="sng" dirty="0">
                <a:latin typeface="+mj-lt"/>
                <a:ea typeface="Calibri" panose="020F0502020204030204" pitchFamily="34" charset="0"/>
                <a:cs typeface="Calibri" panose="020F0502020204030204" pitchFamily="34" charset="0"/>
              </a:rPr>
              <a:t>Replace</a:t>
            </a:r>
            <a:r>
              <a:rPr lang="en-CA" sz="1600" i="1" dirty="0">
                <a:latin typeface="+mj-lt"/>
                <a:ea typeface="Calibri" panose="020F0502020204030204" pitchFamily="34" charset="0"/>
                <a:cs typeface="Calibri" panose="020F0502020204030204" pitchFamily="34" charset="0"/>
              </a:rPr>
              <a:t> - discard an existing application (or set of applications) and use commercial software delivered as a service.</a:t>
            </a:r>
            <a:endParaRPr lang="en-CA" sz="1600" dirty="0">
              <a:latin typeface="+mj-lt"/>
              <a:ea typeface="Calibri" panose="020F0502020204030204" pitchFamily="34" charset="0"/>
              <a:cs typeface="Calibri" panose="020F0502020204030204" pitchFamily="34" charset="0"/>
            </a:endParaRPr>
          </a:p>
          <a:p>
            <a:r>
              <a:rPr lang="en-CA" sz="1600" u="sng" dirty="0">
                <a:latin typeface="+mj-lt"/>
                <a:ea typeface="Calibri" panose="020F0502020204030204" pitchFamily="34" charset="0"/>
                <a:cs typeface="Calibri" panose="020F0502020204030204" pitchFamily="34" charset="0"/>
                <a:hlinkClick r:id="rId7"/>
              </a:rPr>
              <a:t>Gartner Identifies Five Ways to Migrate Applications to the </a:t>
            </a:r>
            <a:r>
              <a:rPr lang="en-CA" sz="1600" u="sng" dirty="0" smtClean="0">
                <a:latin typeface="+mj-lt"/>
                <a:ea typeface="Calibri" panose="020F0502020204030204" pitchFamily="34" charset="0"/>
                <a:cs typeface="Calibri" panose="020F0502020204030204" pitchFamily="34" charset="0"/>
                <a:hlinkClick r:id="rId7"/>
              </a:rPr>
              <a:t>Cloud</a:t>
            </a:r>
            <a:endParaRPr lang="en-CA" sz="1600" u="sng" dirty="0" smtClean="0">
              <a:latin typeface="+mj-lt"/>
              <a:ea typeface="Calibri" panose="020F0502020204030204" pitchFamily="34" charset="0"/>
              <a:cs typeface="Calibri" panose="020F0502020204030204" pitchFamily="34" charset="0"/>
            </a:endParaRPr>
          </a:p>
          <a:p>
            <a:r>
              <a:rPr lang="en-CA" sz="1600" u="sng" dirty="0">
                <a:solidFill>
                  <a:srgbClr val="0000FF"/>
                </a:solidFill>
                <a:latin typeface="+mj-lt"/>
                <a:ea typeface="Calibri" panose="020F0502020204030204" pitchFamily="34" charset="0"/>
                <a:cs typeface="Calibri" panose="020F0502020204030204" pitchFamily="34" charset="0"/>
                <a:hlinkClick r:id="rId8"/>
              </a:rPr>
              <a:t>Your Three-Step Guide To Planning Cloud Migration, Forrester</a:t>
            </a:r>
            <a:endParaRPr lang="en-CA" sz="1600" dirty="0">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3122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F2E3C7-3688-434C-A82C-D33526539338}"/>
              </a:ext>
            </a:extLst>
          </p:cNvPr>
          <p:cNvSpPr/>
          <p:nvPr/>
        </p:nvSpPr>
        <p:spPr>
          <a:xfrm>
            <a:off x="9856802" y="324164"/>
            <a:ext cx="1883657" cy="276999"/>
          </a:xfrm>
          <a:prstGeom prst="rect">
            <a:avLst/>
          </a:prstGeom>
        </p:spPr>
        <p:txBody>
          <a:bodyPr wrap="none">
            <a:spAutoFit/>
          </a:bodyPr>
          <a:lstStyle/>
          <a:p>
            <a:r>
              <a:rPr lang="en-US" sz="1200" dirty="0" smtClean="0">
                <a:solidFill>
                  <a:schemeClr val="accent1">
                    <a:lumMod val="75000"/>
                  </a:schemeClr>
                </a:solidFill>
              </a:rPr>
              <a:t>SSC CSD Container Strategy</a:t>
            </a:r>
            <a:endParaRPr lang="en-US" sz="1200" dirty="0">
              <a:solidFill>
                <a:schemeClr val="accent1">
                  <a:lumMod val="75000"/>
                </a:schemeClr>
              </a:solidFill>
            </a:endParaRPr>
          </a:p>
        </p:txBody>
      </p:sp>
      <p:sp>
        <p:nvSpPr>
          <p:cNvPr id="12" name="Rectangle 11"/>
          <p:cNvSpPr/>
          <p:nvPr/>
        </p:nvSpPr>
        <p:spPr>
          <a:xfrm>
            <a:off x="145024" y="139280"/>
            <a:ext cx="4367029" cy="400110"/>
          </a:xfrm>
          <a:prstGeom prst="rect">
            <a:avLst/>
          </a:prstGeom>
        </p:spPr>
        <p:txBody>
          <a:bodyPr wrap="none">
            <a:spAutoFit/>
          </a:bodyPr>
          <a:lstStyle/>
          <a:p>
            <a:r>
              <a:rPr lang="en-US" sz="2000" dirty="0">
                <a:solidFill>
                  <a:srgbClr val="3494BA">
                    <a:lumMod val="75000"/>
                  </a:srgbClr>
                </a:solidFill>
                <a:latin typeface="Calibri" panose="020F0502020204030204" pitchFamily="34" charset="0"/>
                <a:ea typeface="+mj-ea"/>
                <a:cs typeface="+mj-cs"/>
              </a:rPr>
              <a:t>SSC Container Orchestration Framework</a:t>
            </a:r>
            <a:endParaRPr lang="en-CA" dirty="0"/>
          </a:p>
        </p:txBody>
      </p:sp>
      <p:sp>
        <p:nvSpPr>
          <p:cNvPr id="9" name="Rectangle 8"/>
          <p:cNvSpPr/>
          <p:nvPr/>
        </p:nvSpPr>
        <p:spPr>
          <a:xfrm>
            <a:off x="239956" y="718880"/>
            <a:ext cx="11170165" cy="400110"/>
          </a:xfrm>
          <a:prstGeom prst="rect">
            <a:avLst/>
          </a:prstGeom>
        </p:spPr>
        <p:txBody>
          <a:bodyPr wrap="square">
            <a:spAutoFit/>
          </a:bodyPr>
          <a:lstStyle/>
          <a:p>
            <a:pPr lvl="0"/>
            <a:r>
              <a:rPr lang="en-US" sz="2000" dirty="0" smtClean="0">
                <a:latin typeface="+mj-lt"/>
              </a:rPr>
              <a:t>Cloud Native Application Design (Resources and Cautions)</a:t>
            </a:r>
            <a:endParaRPr lang="en-US" sz="2000" dirty="0">
              <a:latin typeface="+mj-lt"/>
            </a:endParaRPr>
          </a:p>
        </p:txBody>
      </p:sp>
      <p:sp>
        <p:nvSpPr>
          <p:cNvPr id="7" name="Rectangle 6"/>
          <p:cNvSpPr/>
          <p:nvPr/>
        </p:nvSpPr>
        <p:spPr>
          <a:xfrm>
            <a:off x="239956" y="1173544"/>
            <a:ext cx="11770074" cy="4524315"/>
          </a:xfrm>
          <a:prstGeom prst="rect">
            <a:avLst/>
          </a:prstGeom>
        </p:spPr>
        <p:txBody>
          <a:bodyPr wrap="square">
            <a:spAutoFit/>
          </a:bodyPr>
          <a:lstStyle/>
          <a:p>
            <a:r>
              <a:rPr lang="en-CA" dirty="0" smtClean="0">
                <a:latin typeface="+mj-lt"/>
                <a:hlinkClick r:id="rId3"/>
              </a:rPr>
              <a:t>Twelve-factor </a:t>
            </a:r>
            <a:r>
              <a:rPr lang="en-CA" dirty="0" smtClean="0">
                <a:latin typeface="+mj-lt"/>
                <a:hlinkClick r:id="rId3"/>
              </a:rPr>
              <a:t>methodology</a:t>
            </a:r>
            <a:endParaRPr lang="en-CA" dirty="0" smtClean="0">
              <a:latin typeface="+mj-lt"/>
            </a:endParaRPr>
          </a:p>
          <a:p>
            <a:r>
              <a:rPr lang="en-CA" dirty="0" smtClean="0">
                <a:latin typeface="+mj-lt"/>
                <a:hlinkClick r:id="rId4"/>
              </a:rPr>
              <a:t>Microservice Architecture</a:t>
            </a:r>
            <a:r>
              <a:rPr lang="en-CA" dirty="0">
                <a:latin typeface="+mj-lt"/>
              </a:rPr>
              <a:t> and </a:t>
            </a:r>
            <a:r>
              <a:rPr lang="en-CA" dirty="0">
                <a:latin typeface="+mj-lt"/>
                <a:hlinkClick r:id="rId5"/>
              </a:rPr>
              <a:t>Microservices architecture style</a:t>
            </a:r>
            <a:endParaRPr lang="en-CA" dirty="0" smtClean="0">
              <a:latin typeface="+mj-lt"/>
            </a:endParaRPr>
          </a:p>
          <a:p>
            <a:r>
              <a:rPr lang="en-CA" dirty="0">
                <a:latin typeface="+mj-lt"/>
                <a:hlinkClick r:id="rId6"/>
              </a:rPr>
              <a:t>CAP </a:t>
            </a:r>
            <a:r>
              <a:rPr lang="en-CA" dirty="0" smtClean="0">
                <a:latin typeface="+mj-lt"/>
                <a:hlinkClick r:id="rId6"/>
              </a:rPr>
              <a:t>theorem</a:t>
            </a:r>
            <a:endParaRPr lang="en-CA" dirty="0" smtClean="0">
              <a:latin typeface="+mj-lt"/>
            </a:endParaRPr>
          </a:p>
          <a:p>
            <a:pPr lvl="1"/>
            <a:r>
              <a:rPr lang="en-CA" dirty="0" smtClean="0">
                <a:latin typeface="+mj-lt"/>
              </a:rPr>
              <a:t>Challenges </a:t>
            </a:r>
            <a:r>
              <a:rPr lang="en-CA" dirty="0">
                <a:latin typeface="+mj-lt"/>
              </a:rPr>
              <a:t>for a distributed data store to simultaneously provide more than two out of the following three </a:t>
            </a:r>
            <a:r>
              <a:rPr lang="en-CA" dirty="0" smtClean="0">
                <a:latin typeface="+mj-lt"/>
              </a:rPr>
              <a:t>guarantees</a:t>
            </a:r>
            <a:endParaRPr lang="en-CA" dirty="0">
              <a:latin typeface="+mj-lt"/>
            </a:endParaRPr>
          </a:p>
          <a:p>
            <a:pPr marL="742950" lvl="1" indent="-285750">
              <a:buFont typeface="Arial" panose="020B0604020202020204" pitchFamily="34" charset="0"/>
              <a:buChar char="•"/>
            </a:pPr>
            <a:r>
              <a:rPr lang="en-CA" dirty="0">
                <a:latin typeface="+mj-lt"/>
              </a:rPr>
              <a:t>Consistency: Every read receives the most recent write or an error</a:t>
            </a:r>
          </a:p>
          <a:p>
            <a:pPr marL="742950" lvl="1" indent="-285750">
              <a:buFont typeface="Arial" panose="020B0604020202020204" pitchFamily="34" charset="0"/>
              <a:buChar char="•"/>
            </a:pPr>
            <a:r>
              <a:rPr lang="en-CA" dirty="0">
                <a:latin typeface="+mj-lt"/>
              </a:rPr>
              <a:t>Availability: Every request receives a (non-error) response – without the guarantee that it contains the most recent write</a:t>
            </a:r>
          </a:p>
          <a:p>
            <a:pPr marL="742950" lvl="1" indent="-285750">
              <a:buFont typeface="Arial" panose="020B0604020202020204" pitchFamily="34" charset="0"/>
              <a:buChar char="•"/>
            </a:pPr>
            <a:r>
              <a:rPr lang="en-CA" dirty="0">
                <a:latin typeface="+mj-lt"/>
              </a:rPr>
              <a:t>Partition tolerance: The system continues to operate despite an arbitrary number of messages being dropped (or delayed) by the network between nodes</a:t>
            </a:r>
            <a:endParaRPr lang="en-CA" dirty="0" smtClean="0">
              <a:latin typeface="+mj-lt"/>
            </a:endParaRPr>
          </a:p>
          <a:p>
            <a:r>
              <a:rPr lang="en-CA" dirty="0" smtClean="0">
                <a:latin typeface="+mj-lt"/>
                <a:hlinkClick r:id="rId7"/>
              </a:rPr>
              <a:t>Designing Distributed Systems</a:t>
            </a:r>
            <a:endParaRPr lang="en-CA" dirty="0" smtClean="0">
              <a:latin typeface="+mj-lt"/>
            </a:endParaRPr>
          </a:p>
          <a:p>
            <a:r>
              <a:rPr lang="en-CA" dirty="0" smtClean="0">
                <a:latin typeface="+mj-lt"/>
                <a:hlinkClick r:id="rId8"/>
              </a:rPr>
              <a:t>Martin Fowler</a:t>
            </a:r>
            <a:r>
              <a:rPr lang="en-CA" dirty="0" smtClean="0">
                <a:latin typeface="+mj-lt"/>
              </a:rPr>
              <a:t> (Microservices and Refactoring)</a:t>
            </a:r>
          </a:p>
          <a:p>
            <a:r>
              <a:rPr lang="en-CA" dirty="0">
                <a:latin typeface="+mj-lt"/>
                <a:hlinkClick r:id="rId9"/>
              </a:rPr>
              <a:t>Domain-driven </a:t>
            </a:r>
            <a:r>
              <a:rPr lang="en-CA" dirty="0" smtClean="0">
                <a:latin typeface="+mj-lt"/>
                <a:hlinkClick r:id="rId9"/>
              </a:rPr>
              <a:t>design</a:t>
            </a:r>
            <a:endParaRPr lang="en-CA" dirty="0" smtClean="0">
              <a:latin typeface="+mj-lt"/>
            </a:endParaRPr>
          </a:p>
          <a:p>
            <a:r>
              <a:rPr lang="en-CA" dirty="0">
                <a:latin typeface="+mj-lt"/>
                <a:hlinkClick r:id="rId10"/>
              </a:rPr>
              <a:t>Manifesto for Agile Software </a:t>
            </a:r>
            <a:r>
              <a:rPr lang="en-CA" dirty="0" smtClean="0">
                <a:latin typeface="+mj-lt"/>
                <a:hlinkClick r:id="rId10"/>
              </a:rPr>
              <a:t>Development</a:t>
            </a:r>
            <a:endParaRPr lang="en-CA" dirty="0" smtClean="0">
              <a:latin typeface="+mj-lt"/>
            </a:endParaRPr>
          </a:p>
          <a:p>
            <a:endParaRPr lang="en-CA" dirty="0" smtClean="0">
              <a:latin typeface="+mj-lt"/>
            </a:endParaRPr>
          </a:p>
          <a:p>
            <a:r>
              <a:rPr lang="en-CA" dirty="0" smtClean="0">
                <a:latin typeface="+mj-lt"/>
              </a:rPr>
              <a:t>Which then leads to a discussion of Serverless, Service </a:t>
            </a:r>
            <a:r>
              <a:rPr lang="en-CA" dirty="0">
                <a:latin typeface="+mj-lt"/>
              </a:rPr>
              <a:t>Mesh, </a:t>
            </a:r>
            <a:r>
              <a:rPr lang="en-CA" dirty="0" smtClean="0">
                <a:latin typeface="+mj-lt"/>
              </a:rPr>
              <a:t>Software Supply Chain</a:t>
            </a:r>
          </a:p>
          <a:p>
            <a:r>
              <a:rPr lang="en-CA" dirty="0" smtClean="0">
                <a:latin typeface="+mj-lt"/>
              </a:rPr>
              <a:t>integrity, zero-trust networking, software defined perimeter… per other DAAN Sessions</a:t>
            </a:r>
          </a:p>
        </p:txBody>
      </p:sp>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576672" y="3657770"/>
            <a:ext cx="2560259" cy="1920194"/>
          </a:xfrm>
          <a:prstGeom prst="rect">
            <a:avLst/>
          </a:prstGeom>
        </p:spPr>
      </p:pic>
      <p:sp>
        <p:nvSpPr>
          <p:cNvPr id="13" name="Rectangle 12"/>
          <p:cNvSpPr/>
          <p:nvPr/>
        </p:nvSpPr>
        <p:spPr>
          <a:xfrm>
            <a:off x="8286821" y="5617145"/>
            <a:ext cx="3453638" cy="646331"/>
          </a:xfrm>
          <a:prstGeom prst="rect">
            <a:avLst/>
          </a:prstGeom>
        </p:spPr>
        <p:txBody>
          <a:bodyPr wrap="none">
            <a:spAutoFit/>
          </a:bodyPr>
          <a:lstStyle/>
          <a:p>
            <a:r>
              <a:rPr lang="en-CA" dirty="0" smtClean="0">
                <a:latin typeface="+mj-lt"/>
              </a:rPr>
              <a:t>i.e. Caution </a:t>
            </a:r>
            <a:r>
              <a:rPr lang="en-CA" dirty="0" smtClean="0">
                <a:latin typeface="+mj-lt"/>
              </a:rPr>
              <a:t>when pulling unknown </a:t>
            </a:r>
          </a:p>
          <a:p>
            <a:r>
              <a:rPr lang="en-CA" dirty="0" smtClean="0">
                <a:latin typeface="+mj-lt"/>
              </a:rPr>
              <a:t>images from a public </a:t>
            </a:r>
            <a:r>
              <a:rPr lang="en-CA" dirty="0" smtClean="0">
                <a:latin typeface="+mj-lt"/>
              </a:rPr>
              <a:t>registry</a:t>
            </a:r>
            <a:endParaRPr lang="en-CA" dirty="0">
              <a:latin typeface="+mj-lt"/>
            </a:endParaRPr>
          </a:p>
        </p:txBody>
      </p:sp>
    </p:spTree>
    <p:extLst>
      <p:ext uri="{BB962C8B-B14F-4D97-AF65-F5344CB8AC3E}">
        <p14:creationId xmlns:p14="http://schemas.microsoft.com/office/powerpoint/2010/main" val="3375217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4E6EC8-39B5-4534-A718-024E481065F3}"/>
              </a:ext>
            </a:extLst>
          </p:cNvPr>
          <p:cNvSpPr>
            <a:spLocks noGrp="1"/>
          </p:cNvSpPr>
          <p:nvPr>
            <p:ph type="title"/>
          </p:nvPr>
        </p:nvSpPr>
        <p:spPr>
          <a:xfrm>
            <a:off x="283031" y="143342"/>
            <a:ext cx="6396065" cy="459066"/>
          </a:xfrm>
        </p:spPr>
        <p:txBody>
          <a:bodyPr/>
          <a:lstStyle/>
          <a:p>
            <a:r>
              <a:rPr lang="en-CA" sz="2000" b="0" dirty="0" smtClean="0">
                <a:solidFill>
                  <a:schemeClr val="accent1">
                    <a:lumMod val="75000"/>
                  </a:schemeClr>
                </a:solidFill>
              </a:rPr>
              <a:t>DevOps Stream Recap</a:t>
            </a:r>
            <a:endParaRPr lang="en-CA" sz="2000" b="0" dirty="0">
              <a:solidFill>
                <a:schemeClr val="accent1">
                  <a:lumMod val="75000"/>
                </a:schemeClr>
              </a:solidFill>
            </a:endParaRPr>
          </a:p>
        </p:txBody>
      </p:sp>
      <p:sp>
        <p:nvSpPr>
          <p:cNvPr id="7" name="Rectangle 6">
            <a:extLst>
              <a:ext uri="{FF2B5EF4-FFF2-40B4-BE49-F238E27FC236}">
                <a16:creationId xmlns:a16="http://schemas.microsoft.com/office/drawing/2014/main" id="{A4C450FE-AB49-493E-8FFC-A3A62B3005B2}"/>
              </a:ext>
            </a:extLst>
          </p:cNvPr>
          <p:cNvSpPr/>
          <p:nvPr/>
        </p:nvSpPr>
        <p:spPr>
          <a:xfrm>
            <a:off x="283030" y="741448"/>
            <a:ext cx="11908969" cy="5632311"/>
          </a:xfrm>
          <a:prstGeom prst="rect">
            <a:avLst/>
          </a:prstGeom>
        </p:spPr>
        <p:txBody>
          <a:bodyPr wrap="square">
            <a:spAutoFit/>
          </a:bodyPr>
          <a:lstStyle/>
          <a:p>
            <a:r>
              <a:rPr lang="en-US" dirty="0" smtClean="0">
                <a:latin typeface="+mj-lt"/>
              </a:rPr>
              <a:t>CSPS DAAN DevOps Stream introduces the ecosystem of </a:t>
            </a:r>
            <a:r>
              <a:rPr lang="en-CA" dirty="0">
                <a:latin typeface="+mj-lt"/>
              </a:rPr>
              <a:t>Culture (behaviours) → People → Process → </a:t>
            </a:r>
            <a:r>
              <a:rPr lang="en-CA" dirty="0" smtClean="0">
                <a:latin typeface="+mj-lt"/>
              </a:rPr>
              <a:t>Tools </a:t>
            </a:r>
            <a:r>
              <a:rPr lang="en-US" dirty="0" smtClean="0">
                <a:latin typeface="+mj-lt"/>
              </a:rPr>
              <a:t>(platforms) that can ‘more’ securely increase deployment cadence and application migration, including:</a:t>
            </a:r>
          </a:p>
          <a:p>
            <a:pPr marL="285750" indent="-285750">
              <a:buFont typeface="Arial" panose="020B0604020202020204" pitchFamily="34" charset="0"/>
              <a:buChar char="•"/>
            </a:pPr>
            <a:r>
              <a:rPr lang="en-US" dirty="0" smtClean="0">
                <a:latin typeface="+mj-lt"/>
                <a:hlinkClick r:id="rId3"/>
              </a:rPr>
              <a:t>DVCS, GIT and GITHUB</a:t>
            </a:r>
            <a:r>
              <a:rPr lang="en-US" dirty="0" smtClean="0">
                <a:latin typeface="+mj-lt"/>
              </a:rPr>
              <a:t>, </a:t>
            </a:r>
            <a:r>
              <a:rPr lang="en-US" dirty="0" smtClean="0">
                <a:latin typeface="+mj-lt"/>
                <a:hlinkClick r:id="rId4"/>
              </a:rPr>
              <a:t>Kubernetes </a:t>
            </a:r>
            <a:r>
              <a:rPr lang="en-US" dirty="0">
                <a:latin typeface="+mj-lt"/>
                <a:hlinkClick r:id="rId4"/>
              </a:rPr>
              <a:t>and CNCF Ecosystem</a:t>
            </a:r>
            <a:endParaRPr lang="en-US" dirty="0">
              <a:latin typeface="+mj-lt"/>
            </a:endParaRPr>
          </a:p>
          <a:p>
            <a:pPr marL="285750" indent="-285750">
              <a:buFont typeface="Arial" panose="020B0604020202020204" pitchFamily="34" charset="0"/>
              <a:buChar char="•"/>
            </a:pPr>
            <a:r>
              <a:rPr lang="en-CA" dirty="0" smtClean="0">
                <a:latin typeface="+mj-lt"/>
              </a:rPr>
              <a:t>Achieving </a:t>
            </a:r>
            <a:r>
              <a:rPr lang="en-CA" dirty="0">
                <a:latin typeface="+mj-lt"/>
              </a:rPr>
              <a:t>faster delivery while lowering risk - CI-CD demo (ESDC).</a:t>
            </a:r>
            <a:r>
              <a:rPr lang="en-CA" dirty="0" smtClean="0">
                <a:latin typeface="+mj-lt"/>
              </a:rPr>
              <a:t>pptx</a:t>
            </a:r>
          </a:p>
          <a:p>
            <a:pPr marL="285750" indent="-285750">
              <a:buFont typeface="Arial" panose="020B0604020202020204" pitchFamily="34" charset="0"/>
              <a:buChar char="•"/>
            </a:pPr>
            <a:r>
              <a:rPr lang="en-CA" dirty="0" smtClean="0">
                <a:latin typeface="+mj-lt"/>
              </a:rPr>
              <a:t>Compliance, Accessibility and </a:t>
            </a:r>
            <a:r>
              <a:rPr lang="en-CA" dirty="0" smtClean="0">
                <a:latin typeface="+mj-lt"/>
              </a:rPr>
              <a:t>other </a:t>
            </a:r>
            <a:r>
              <a:rPr lang="en-CA" dirty="0" smtClean="0">
                <a:latin typeface="+mj-lt"/>
              </a:rPr>
              <a:t>great sessions</a:t>
            </a:r>
          </a:p>
          <a:p>
            <a:endParaRPr lang="en-CA" dirty="0" smtClean="0">
              <a:latin typeface="+mj-lt"/>
            </a:endParaRPr>
          </a:p>
          <a:p>
            <a:r>
              <a:rPr lang="en-CA" dirty="0" smtClean="0">
                <a:latin typeface="+mj-lt"/>
              </a:rPr>
              <a:t>Implemented together, these components influence culture and behaviour, which in turn enables </a:t>
            </a:r>
            <a:r>
              <a:rPr lang="en-CA" dirty="0" smtClean="0">
                <a:latin typeface="+mj-lt"/>
              </a:rPr>
              <a:t>digital </a:t>
            </a:r>
            <a:r>
              <a:rPr lang="en-CA" dirty="0" smtClean="0">
                <a:latin typeface="+mj-lt"/>
              </a:rPr>
              <a:t>transformation and creates highly effective organizations:</a:t>
            </a:r>
          </a:p>
          <a:p>
            <a:pPr marL="285750" indent="-285750">
              <a:buFont typeface="Arial" panose="020B0604020202020204" pitchFamily="34" charset="0"/>
              <a:buChar char="•"/>
            </a:pPr>
            <a:r>
              <a:rPr lang="en-CA" dirty="0" smtClean="0">
                <a:latin typeface="+mj-lt"/>
              </a:rPr>
              <a:t>Automation </a:t>
            </a:r>
            <a:r>
              <a:rPr lang="en-CA" dirty="0">
                <a:latin typeface="+mj-lt"/>
              </a:rPr>
              <a:t>– for anything that is difficult or repetitive</a:t>
            </a:r>
          </a:p>
          <a:p>
            <a:pPr marL="285750" indent="-285750">
              <a:buFont typeface="Arial" panose="020B0604020202020204" pitchFamily="34" charset="0"/>
              <a:buChar char="•"/>
            </a:pPr>
            <a:r>
              <a:rPr lang="en-CA" dirty="0" smtClean="0">
                <a:latin typeface="+mj-lt"/>
              </a:rPr>
              <a:t>Shift </a:t>
            </a:r>
            <a:r>
              <a:rPr lang="en-CA" dirty="0">
                <a:latin typeface="+mj-lt"/>
              </a:rPr>
              <a:t>left – quality through shared understanding</a:t>
            </a:r>
          </a:p>
          <a:p>
            <a:pPr marL="285750" indent="-285750">
              <a:buFont typeface="Arial" panose="020B0604020202020204" pitchFamily="34" charset="0"/>
              <a:buChar char="•"/>
            </a:pPr>
            <a:r>
              <a:rPr lang="en-CA" dirty="0" smtClean="0">
                <a:latin typeface="+mj-lt"/>
              </a:rPr>
              <a:t>Transparency </a:t>
            </a:r>
            <a:r>
              <a:rPr lang="en-CA" dirty="0">
                <a:latin typeface="+mj-lt"/>
              </a:rPr>
              <a:t>– communication of purpose and intent</a:t>
            </a:r>
          </a:p>
          <a:p>
            <a:pPr marL="285750" indent="-285750">
              <a:buFont typeface="Arial" panose="020B0604020202020204" pitchFamily="34" charset="0"/>
              <a:buChar char="•"/>
            </a:pPr>
            <a:r>
              <a:rPr lang="en-CA" dirty="0" smtClean="0">
                <a:latin typeface="+mj-lt"/>
              </a:rPr>
              <a:t>Standardization </a:t>
            </a:r>
            <a:r>
              <a:rPr lang="en-CA" dirty="0">
                <a:latin typeface="+mj-lt"/>
              </a:rPr>
              <a:t>– drive savings, sharing, efficiency</a:t>
            </a:r>
          </a:p>
          <a:p>
            <a:pPr marL="285750" indent="-285750">
              <a:buFont typeface="Arial" panose="020B0604020202020204" pitchFamily="34" charset="0"/>
              <a:buChar char="•"/>
            </a:pPr>
            <a:r>
              <a:rPr lang="en-CA" dirty="0" smtClean="0">
                <a:latin typeface="+mj-lt"/>
              </a:rPr>
              <a:t>Compliance </a:t>
            </a:r>
            <a:r>
              <a:rPr lang="en-CA" dirty="0">
                <a:latin typeface="+mj-lt"/>
              </a:rPr>
              <a:t>– design and include those teams upfront</a:t>
            </a:r>
          </a:p>
          <a:p>
            <a:pPr marL="285750" indent="-285750">
              <a:buFont typeface="Arial" panose="020B0604020202020204" pitchFamily="34" charset="0"/>
              <a:buChar char="•"/>
            </a:pPr>
            <a:r>
              <a:rPr lang="en-CA" dirty="0" smtClean="0">
                <a:latin typeface="+mj-lt"/>
              </a:rPr>
              <a:t>Knowledge </a:t>
            </a:r>
            <a:r>
              <a:rPr lang="en-CA" dirty="0">
                <a:latin typeface="+mj-lt"/>
              </a:rPr>
              <a:t>sharing – </a:t>
            </a:r>
            <a:r>
              <a:rPr lang="en-CA" dirty="0" err="1">
                <a:latin typeface="+mj-lt"/>
              </a:rPr>
              <a:t>runbooks</a:t>
            </a:r>
            <a:r>
              <a:rPr lang="en-CA" dirty="0">
                <a:latin typeface="+mj-lt"/>
              </a:rPr>
              <a:t>, releases, education</a:t>
            </a:r>
          </a:p>
          <a:p>
            <a:pPr marL="285750" indent="-285750">
              <a:buFont typeface="Arial" panose="020B0604020202020204" pitchFamily="34" charset="0"/>
              <a:buChar char="•"/>
            </a:pPr>
            <a:r>
              <a:rPr lang="en-CA" dirty="0" smtClean="0">
                <a:latin typeface="+mj-lt"/>
              </a:rPr>
              <a:t>Collaboration</a:t>
            </a:r>
            <a:endParaRPr lang="en-CA" dirty="0">
              <a:latin typeface="+mj-lt"/>
            </a:endParaRPr>
          </a:p>
          <a:p>
            <a:endParaRPr lang="en-CA" dirty="0" smtClean="0">
              <a:latin typeface="+mj-lt"/>
            </a:endParaRPr>
          </a:p>
          <a:p>
            <a:r>
              <a:rPr lang="en-CA" dirty="0" smtClean="0">
                <a:latin typeface="+mj-lt"/>
              </a:rPr>
              <a:t>Remediate the impact of Conway’s Law:   ‘organizations </a:t>
            </a:r>
            <a:r>
              <a:rPr lang="en-CA" dirty="0">
                <a:latin typeface="+mj-lt"/>
              </a:rPr>
              <a:t>which design systems ... are constrained to produce designs which are copies of the communication </a:t>
            </a:r>
            <a:r>
              <a:rPr lang="en-CA" dirty="0" smtClean="0">
                <a:latin typeface="+mj-lt"/>
              </a:rPr>
              <a:t>structure of </a:t>
            </a:r>
            <a:r>
              <a:rPr lang="en-CA" dirty="0">
                <a:latin typeface="+mj-lt"/>
              </a:rPr>
              <a:t>these organizations</a:t>
            </a:r>
            <a:r>
              <a:rPr lang="en-CA" dirty="0" smtClean="0">
                <a:latin typeface="+mj-lt"/>
              </a:rPr>
              <a:t>.’ </a:t>
            </a:r>
            <a:r>
              <a:rPr lang="en-CA" i="1" dirty="0" smtClean="0">
                <a:latin typeface="+mj-lt"/>
              </a:rPr>
              <a:t>Melvin Conway (1967)</a:t>
            </a:r>
            <a:endParaRPr lang="en-CA" dirty="0">
              <a:latin typeface="+mj-lt"/>
            </a:endParaRPr>
          </a:p>
          <a:p>
            <a:endParaRPr lang="en-CA" dirty="0" smtClean="0">
              <a:latin typeface="+mj-lt"/>
            </a:endParaRPr>
          </a:p>
          <a:p>
            <a:endParaRPr lang="en-CA" dirty="0">
              <a:latin typeface="+mj-lt"/>
            </a:endParaRPr>
          </a:p>
        </p:txBody>
      </p:sp>
      <p:sp>
        <p:nvSpPr>
          <p:cNvPr id="9" name="Rectangle 8">
            <a:extLst>
              <a:ext uri="{FF2B5EF4-FFF2-40B4-BE49-F238E27FC236}">
                <a16:creationId xmlns:a16="http://schemas.microsoft.com/office/drawing/2014/main" id="{849304A9-18EC-4B7E-895B-6B1F0C237DD4}"/>
              </a:ext>
            </a:extLst>
          </p:cNvPr>
          <p:cNvSpPr/>
          <p:nvPr/>
        </p:nvSpPr>
        <p:spPr>
          <a:xfrm>
            <a:off x="9856802" y="324164"/>
            <a:ext cx="1883657" cy="276999"/>
          </a:xfrm>
          <a:prstGeom prst="rect">
            <a:avLst/>
          </a:prstGeom>
        </p:spPr>
        <p:txBody>
          <a:bodyPr wrap="none">
            <a:spAutoFit/>
          </a:bodyPr>
          <a:lstStyle/>
          <a:p>
            <a:r>
              <a:rPr lang="en-US" sz="1200" dirty="0" smtClean="0">
                <a:solidFill>
                  <a:schemeClr val="accent1">
                    <a:lumMod val="75000"/>
                  </a:schemeClr>
                </a:solidFill>
              </a:rPr>
              <a:t>SSC CSD Container Strategy</a:t>
            </a:r>
            <a:endParaRPr lang="en-US" sz="1200" dirty="0">
              <a:solidFill>
                <a:schemeClr val="accent1">
                  <a:lumMod val="75000"/>
                </a:schemeClr>
              </a:solidFill>
            </a:endParaRPr>
          </a:p>
        </p:txBody>
      </p:sp>
    </p:spTree>
    <p:extLst>
      <p:ext uri="{BB962C8B-B14F-4D97-AF65-F5344CB8AC3E}">
        <p14:creationId xmlns:p14="http://schemas.microsoft.com/office/powerpoint/2010/main" val="426758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Rectangle 263">
            <a:extLst>
              <a:ext uri="{FF2B5EF4-FFF2-40B4-BE49-F238E27FC236}">
                <a16:creationId xmlns:a16="http://schemas.microsoft.com/office/drawing/2014/main" id="{996D18AD-9376-4544-9491-395DB62411E7}"/>
              </a:ext>
            </a:extLst>
          </p:cNvPr>
          <p:cNvSpPr/>
          <p:nvPr/>
        </p:nvSpPr>
        <p:spPr>
          <a:xfrm>
            <a:off x="311758" y="199919"/>
            <a:ext cx="4132226" cy="400110"/>
          </a:xfrm>
          <a:prstGeom prst="rect">
            <a:avLst/>
          </a:prstGeom>
        </p:spPr>
        <p:txBody>
          <a:bodyPr wrap="square">
            <a:spAutoFit/>
          </a:bodyPr>
          <a:lstStyle/>
          <a:p>
            <a:pPr lvl="0"/>
            <a:r>
              <a:rPr lang="en-CA" sz="2000" dirty="0">
                <a:solidFill>
                  <a:srgbClr val="3494BA">
                    <a:lumMod val="75000"/>
                  </a:srgbClr>
                </a:solidFill>
              </a:rPr>
              <a:t>SSC Container Strategy</a:t>
            </a:r>
            <a:endParaRPr lang="en-CA" sz="2000" dirty="0">
              <a:solidFill>
                <a:prstClr val="black"/>
              </a:solidFill>
              <a:latin typeface="Calibri Light" panose="020F0302020204030204"/>
            </a:endParaRPr>
          </a:p>
        </p:txBody>
      </p:sp>
      <p:sp>
        <p:nvSpPr>
          <p:cNvPr id="265" name="Rectangle 264">
            <a:extLst>
              <a:ext uri="{FF2B5EF4-FFF2-40B4-BE49-F238E27FC236}">
                <a16:creationId xmlns:a16="http://schemas.microsoft.com/office/drawing/2014/main" id="{BD5F6085-CCB7-4C1F-9B64-EA153334E570}"/>
              </a:ext>
            </a:extLst>
          </p:cNvPr>
          <p:cNvSpPr/>
          <p:nvPr/>
        </p:nvSpPr>
        <p:spPr>
          <a:xfrm>
            <a:off x="787133" y="6480603"/>
            <a:ext cx="1459054" cy="230832"/>
          </a:xfrm>
          <a:prstGeom prst="rect">
            <a:avLst/>
          </a:prstGeom>
        </p:spPr>
        <p:txBody>
          <a:bodyPr wrap="none">
            <a:spAutoFit/>
          </a:bodyPr>
          <a:lstStyle/>
          <a:p>
            <a:r>
              <a:rPr lang="en-US" sz="900" dirty="0"/>
              <a:t>Source: Gartner, April 2016</a:t>
            </a:r>
          </a:p>
        </p:txBody>
      </p:sp>
      <p:sp>
        <p:nvSpPr>
          <p:cNvPr id="268" name="Rectangle 267">
            <a:extLst>
              <a:ext uri="{FF2B5EF4-FFF2-40B4-BE49-F238E27FC236}">
                <a16:creationId xmlns:a16="http://schemas.microsoft.com/office/drawing/2014/main" id="{BEF3BD8A-F989-4959-B6FC-1453CCC03A2C}"/>
              </a:ext>
            </a:extLst>
          </p:cNvPr>
          <p:cNvSpPr/>
          <p:nvPr/>
        </p:nvSpPr>
        <p:spPr>
          <a:xfrm>
            <a:off x="9856802" y="324164"/>
            <a:ext cx="1883657" cy="276999"/>
          </a:xfrm>
          <a:prstGeom prst="rect">
            <a:avLst/>
          </a:prstGeom>
        </p:spPr>
        <p:txBody>
          <a:bodyPr wrap="none">
            <a:spAutoFit/>
          </a:bodyPr>
          <a:lstStyle/>
          <a:p>
            <a:r>
              <a:rPr lang="en-US" sz="1200" dirty="0">
                <a:solidFill>
                  <a:schemeClr val="accent1">
                    <a:lumMod val="75000"/>
                  </a:schemeClr>
                </a:solidFill>
              </a:rPr>
              <a:t>SSC Cloud Services Strategy</a:t>
            </a:r>
          </a:p>
        </p:txBody>
      </p:sp>
      <p:sp>
        <p:nvSpPr>
          <p:cNvPr id="113" name="Rectangle 112">
            <a:extLst>
              <a:ext uri="{FF2B5EF4-FFF2-40B4-BE49-F238E27FC236}">
                <a16:creationId xmlns:a16="http://schemas.microsoft.com/office/drawing/2014/main" id="{7A6F9CD2-D0F2-41F6-9EBA-B42FFD40F718}"/>
              </a:ext>
            </a:extLst>
          </p:cNvPr>
          <p:cNvSpPr/>
          <p:nvPr/>
        </p:nvSpPr>
        <p:spPr>
          <a:xfrm>
            <a:off x="7577582" y="1882730"/>
            <a:ext cx="3848756" cy="4494398"/>
          </a:xfrm>
          <a:prstGeom prst="rect">
            <a:avLst/>
          </a:pr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5B12B658-37C2-4786-B4E2-18D3C25F5EE1}"/>
              </a:ext>
            </a:extLst>
          </p:cNvPr>
          <p:cNvSpPr/>
          <p:nvPr/>
        </p:nvSpPr>
        <p:spPr>
          <a:xfrm>
            <a:off x="7590767" y="1974966"/>
            <a:ext cx="3872878" cy="3539430"/>
          </a:xfrm>
          <a:prstGeom prst="rect">
            <a:avLst/>
          </a:prstGeom>
        </p:spPr>
        <p:txBody>
          <a:bodyPr wrap="square">
            <a:spAutoFit/>
          </a:bodyPr>
          <a:lstStyle/>
          <a:p>
            <a:pPr marL="285750" indent="-285750">
              <a:buFont typeface="Arial" panose="020B0604020202020204" pitchFamily="34" charset="0"/>
              <a:buChar char="•"/>
            </a:pPr>
            <a:r>
              <a:rPr lang="en-US" sz="1400" dirty="0">
                <a:latin typeface="+mj-lt"/>
              </a:rPr>
              <a:t>Cloud security and compliance is a shared responsibility, where the cloud provider and the tenant each have a role to play. </a:t>
            </a:r>
            <a:endParaRPr lang="en-US" sz="1400" dirty="0" smtClean="0">
              <a:latin typeface="+mj-lt"/>
            </a:endParaRPr>
          </a:p>
          <a:p>
            <a:pPr marL="285750" indent="-285750">
              <a:buFont typeface="Arial" panose="020B0604020202020204" pitchFamily="34" charset="0"/>
              <a:buChar char="•"/>
            </a:pPr>
            <a:endParaRPr lang="en-US" sz="1400" dirty="0">
              <a:latin typeface="+mj-lt"/>
            </a:endParaRPr>
          </a:p>
          <a:p>
            <a:pPr marL="285750" indent="-285750">
              <a:buFont typeface="Arial" panose="020B0604020202020204" pitchFamily="34" charset="0"/>
              <a:buChar char="•"/>
            </a:pPr>
            <a:r>
              <a:rPr lang="en-US" sz="1400" dirty="0" smtClean="0">
                <a:latin typeface="+mj-lt"/>
              </a:rPr>
              <a:t>Educate </a:t>
            </a:r>
            <a:r>
              <a:rPr lang="en-US" sz="1400" dirty="0" smtClean="0">
                <a:latin typeface="+mj-lt"/>
              </a:rPr>
              <a:t>participants and stakeholders of roles and responsibilities between CSP and </a:t>
            </a:r>
            <a:r>
              <a:rPr lang="en-US" sz="1400" dirty="0" smtClean="0">
                <a:latin typeface="+mj-lt"/>
              </a:rPr>
              <a:t>customer</a:t>
            </a:r>
          </a:p>
          <a:p>
            <a:pPr marL="285750" indent="-285750">
              <a:buFont typeface="Arial" panose="020B0604020202020204" pitchFamily="34" charset="0"/>
              <a:buChar char="•"/>
            </a:pPr>
            <a:endParaRPr lang="en-US" sz="1400" dirty="0">
              <a:latin typeface="+mj-lt"/>
            </a:endParaRPr>
          </a:p>
          <a:p>
            <a:pPr marL="285750" indent="-285750">
              <a:buFont typeface="Arial" panose="020B0604020202020204" pitchFamily="34" charset="0"/>
              <a:buChar char="•"/>
            </a:pPr>
            <a:r>
              <a:rPr lang="en-US" sz="1400" dirty="0" smtClean="0">
                <a:latin typeface="+mj-lt"/>
              </a:rPr>
              <a:t>Knowing </a:t>
            </a:r>
            <a:r>
              <a:rPr lang="en-US" sz="1400" dirty="0">
                <a:latin typeface="+mj-lt"/>
              </a:rPr>
              <a:t>what security controls the vendor provides allows the business to take steps to secure their own cloud environment and ensure compliance</a:t>
            </a:r>
            <a:r>
              <a:rPr lang="en-US" sz="1400" dirty="0" smtClean="0">
                <a:latin typeface="+mj-lt"/>
              </a:rPr>
              <a:t>.</a:t>
            </a:r>
          </a:p>
          <a:p>
            <a:pPr marL="285750" indent="-285750">
              <a:buFont typeface="Arial" panose="020B0604020202020204" pitchFamily="34" charset="0"/>
              <a:buChar char="•"/>
            </a:pPr>
            <a:endParaRPr lang="en-US" sz="1400" dirty="0">
              <a:latin typeface="+mj-lt"/>
            </a:endParaRPr>
          </a:p>
          <a:p>
            <a:pPr marL="285750" indent="-285750">
              <a:buFont typeface="Arial" panose="020B0604020202020204" pitchFamily="34" charset="0"/>
              <a:buChar char="•"/>
            </a:pPr>
            <a:r>
              <a:rPr lang="en-US" sz="1400" dirty="0" smtClean="0">
                <a:latin typeface="+mj-lt"/>
              </a:rPr>
              <a:t>As </a:t>
            </a:r>
            <a:r>
              <a:rPr lang="en-US" sz="1400" dirty="0">
                <a:latin typeface="+mj-lt"/>
              </a:rPr>
              <a:t>organizations </a:t>
            </a:r>
            <a:r>
              <a:rPr lang="en-US" sz="1400" dirty="0" smtClean="0">
                <a:latin typeface="+mj-lt"/>
              </a:rPr>
              <a:t>migrate applications to the cloud (</a:t>
            </a:r>
            <a:r>
              <a:rPr lang="en-US" sz="1400" dirty="0" err="1" smtClean="0">
                <a:latin typeface="+mj-lt"/>
              </a:rPr>
              <a:t>rehost</a:t>
            </a:r>
            <a:r>
              <a:rPr lang="en-US" sz="1400" dirty="0" smtClean="0">
                <a:latin typeface="+mj-lt"/>
              </a:rPr>
              <a:t>, refactor, lift </a:t>
            </a:r>
            <a:r>
              <a:rPr lang="en-US" sz="1400" dirty="0">
                <a:latin typeface="+mj-lt"/>
              </a:rPr>
              <a:t>and </a:t>
            </a:r>
            <a:r>
              <a:rPr lang="en-US" sz="1400" dirty="0" smtClean="0">
                <a:latin typeface="+mj-lt"/>
              </a:rPr>
              <a:t>shift…) ensure </a:t>
            </a:r>
            <a:r>
              <a:rPr lang="en-US" sz="1400" dirty="0">
                <a:latin typeface="+mj-lt"/>
              </a:rPr>
              <a:t>security and compliance is maintained</a:t>
            </a:r>
          </a:p>
          <a:p>
            <a:endParaRPr lang="en-US" sz="1400" dirty="0">
              <a:latin typeface="+mj-lt"/>
            </a:endParaRPr>
          </a:p>
        </p:txBody>
      </p:sp>
      <p:grpSp>
        <p:nvGrpSpPr>
          <p:cNvPr id="267" name="Group 266">
            <a:extLst>
              <a:ext uri="{FF2B5EF4-FFF2-40B4-BE49-F238E27FC236}">
                <a16:creationId xmlns:a16="http://schemas.microsoft.com/office/drawing/2014/main" id="{DE7CC349-4893-4DE8-9E4C-C040BB8DFC0C}"/>
              </a:ext>
            </a:extLst>
          </p:cNvPr>
          <p:cNvGrpSpPr/>
          <p:nvPr/>
        </p:nvGrpSpPr>
        <p:grpSpPr>
          <a:xfrm>
            <a:off x="7851808" y="5416260"/>
            <a:ext cx="3205587" cy="770027"/>
            <a:chOff x="7133514" y="4112920"/>
            <a:chExt cx="3141388" cy="860696"/>
          </a:xfrm>
        </p:grpSpPr>
        <p:grpSp>
          <p:nvGrpSpPr>
            <p:cNvPr id="114" name="Group 113">
              <a:extLst>
                <a:ext uri="{FF2B5EF4-FFF2-40B4-BE49-F238E27FC236}">
                  <a16:creationId xmlns:a16="http://schemas.microsoft.com/office/drawing/2014/main" id="{D85E452F-F2EF-4506-A83E-87ADE6ABE58A}"/>
                </a:ext>
              </a:extLst>
            </p:cNvPr>
            <p:cNvGrpSpPr/>
            <p:nvPr/>
          </p:nvGrpSpPr>
          <p:grpSpPr>
            <a:xfrm>
              <a:off x="7133514" y="4153809"/>
              <a:ext cx="3141388" cy="819807"/>
              <a:chOff x="1091953" y="4368726"/>
              <a:chExt cx="3723594" cy="705498"/>
            </a:xfrm>
          </p:grpSpPr>
          <p:sp>
            <p:nvSpPr>
              <p:cNvPr id="115" name="Rectangle 114">
                <a:extLst>
                  <a:ext uri="{FF2B5EF4-FFF2-40B4-BE49-F238E27FC236}">
                    <a16:creationId xmlns:a16="http://schemas.microsoft.com/office/drawing/2014/main" id="{1D07DB53-0D1E-4CDD-B9BA-58A61C7158C3}"/>
                  </a:ext>
                </a:extLst>
              </p:cNvPr>
              <p:cNvSpPr/>
              <p:nvPr/>
            </p:nvSpPr>
            <p:spPr>
              <a:xfrm>
                <a:off x="1091953" y="4368726"/>
                <a:ext cx="320158" cy="254235"/>
              </a:xfrm>
              <a:prstGeom prst="rect">
                <a:avLst/>
              </a:prstGeom>
              <a:solidFill>
                <a:srgbClr val="0464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ED548374-6E59-4DA7-A583-588FC7FB9E60}"/>
                  </a:ext>
                </a:extLst>
              </p:cNvPr>
              <p:cNvSpPr/>
              <p:nvPr/>
            </p:nvSpPr>
            <p:spPr>
              <a:xfrm>
                <a:off x="1091953" y="4772112"/>
                <a:ext cx="320158" cy="25423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ED01C61-4FFC-4B7F-92A0-CD1F979D3676}"/>
                  </a:ext>
                </a:extLst>
              </p:cNvPr>
              <p:cNvSpPr/>
              <p:nvPr/>
            </p:nvSpPr>
            <p:spPr>
              <a:xfrm>
                <a:off x="1412111" y="4718965"/>
                <a:ext cx="3403436" cy="355259"/>
              </a:xfrm>
              <a:prstGeom prst="rect">
                <a:avLst/>
              </a:prstGeom>
            </p:spPr>
            <p:txBody>
              <a:bodyPr wrap="none">
                <a:spAutoFit/>
              </a:bodyPr>
              <a:lstStyle/>
              <a:p>
                <a:r>
                  <a:rPr lang="en-US" dirty="0" smtClean="0"/>
                  <a:t>Developer/Partner Managed</a:t>
                </a:r>
                <a:endParaRPr lang="en-US" dirty="0"/>
              </a:p>
            </p:txBody>
          </p:sp>
        </p:grpSp>
        <p:sp>
          <p:nvSpPr>
            <p:cNvPr id="266" name="Rectangle 265">
              <a:extLst>
                <a:ext uri="{FF2B5EF4-FFF2-40B4-BE49-F238E27FC236}">
                  <a16:creationId xmlns:a16="http://schemas.microsoft.com/office/drawing/2014/main" id="{A6B74CEE-694F-4F9B-AE16-722F69A12F8B}"/>
                </a:ext>
              </a:extLst>
            </p:cNvPr>
            <p:cNvSpPr/>
            <p:nvPr/>
          </p:nvSpPr>
          <p:spPr>
            <a:xfrm>
              <a:off x="7403613" y="4112920"/>
              <a:ext cx="2807071" cy="412820"/>
            </a:xfrm>
            <a:prstGeom prst="rect">
              <a:avLst/>
            </a:prstGeom>
          </p:spPr>
          <p:txBody>
            <a:bodyPr wrap="none">
              <a:spAutoFit/>
            </a:bodyPr>
            <a:lstStyle/>
            <a:p>
              <a:r>
                <a:rPr lang="en-US" dirty="0" smtClean="0"/>
                <a:t>Platform Ops/CSP Managed</a:t>
              </a:r>
              <a:endParaRPr lang="en-US" dirty="0"/>
            </a:p>
          </p:txBody>
        </p:sp>
      </p:grpSp>
      <p:sp>
        <p:nvSpPr>
          <p:cNvPr id="269" name="Rectangle 268">
            <a:extLst>
              <a:ext uri="{FF2B5EF4-FFF2-40B4-BE49-F238E27FC236}">
                <a16:creationId xmlns:a16="http://schemas.microsoft.com/office/drawing/2014/main" id="{623DD370-6F03-40E7-9722-8BA1D7CD72D2}"/>
              </a:ext>
            </a:extLst>
          </p:cNvPr>
          <p:cNvSpPr/>
          <p:nvPr/>
        </p:nvSpPr>
        <p:spPr>
          <a:xfrm>
            <a:off x="7592426" y="1544176"/>
            <a:ext cx="3724352" cy="338554"/>
          </a:xfrm>
          <a:prstGeom prst="rect">
            <a:avLst/>
          </a:prstGeom>
        </p:spPr>
        <p:txBody>
          <a:bodyPr wrap="square">
            <a:spAutoFit/>
          </a:bodyPr>
          <a:lstStyle/>
          <a:p>
            <a:r>
              <a:rPr lang="en-US" sz="1600" dirty="0">
                <a:solidFill>
                  <a:srgbClr val="04647E"/>
                </a:solidFill>
              </a:rPr>
              <a:t>Shared Responsibility Model</a:t>
            </a:r>
          </a:p>
        </p:txBody>
      </p:sp>
      <p:grpSp>
        <p:nvGrpSpPr>
          <p:cNvPr id="77" name="Group 76">
            <a:extLst>
              <a:ext uri="{FF2B5EF4-FFF2-40B4-BE49-F238E27FC236}">
                <a16:creationId xmlns:a16="http://schemas.microsoft.com/office/drawing/2014/main" id="{E59679E5-1929-4334-8A7F-381E79C14E79}"/>
              </a:ext>
            </a:extLst>
          </p:cNvPr>
          <p:cNvGrpSpPr/>
          <p:nvPr/>
        </p:nvGrpSpPr>
        <p:grpSpPr>
          <a:xfrm>
            <a:off x="1137139" y="3257218"/>
            <a:ext cx="1244827" cy="335164"/>
            <a:chOff x="1544715" y="2556770"/>
            <a:chExt cx="1766656" cy="301841"/>
          </a:xfrm>
          <a:solidFill>
            <a:schemeClr val="bg1">
              <a:lumMod val="95000"/>
            </a:schemeClr>
          </a:solidFill>
        </p:grpSpPr>
        <p:sp>
          <p:nvSpPr>
            <p:cNvPr id="78" name="Rectangle: Rounded Corners 62">
              <a:extLst>
                <a:ext uri="{FF2B5EF4-FFF2-40B4-BE49-F238E27FC236}">
                  <a16:creationId xmlns:a16="http://schemas.microsoft.com/office/drawing/2014/main" id="{F6867550-D019-4873-82D5-D8A43FB30BAA}"/>
                </a:ext>
              </a:extLst>
            </p:cNvPr>
            <p:cNvSpPr/>
            <p:nvPr/>
          </p:nvSpPr>
          <p:spPr>
            <a:xfrm>
              <a:off x="1544715" y="2556770"/>
              <a:ext cx="1766656" cy="30184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6BB753A-E0E3-45AC-A083-D719C08B8DEF}"/>
                </a:ext>
              </a:extLst>
            </p:cNvPr>
            <p:cNvSpPr/>
            <p:nvPr/>
          </p:nvSpPr>
          <p:spPr>
            <a:xfrm>
              <a:off x="1991253" y="2601156"/>
              <a:ext cx="975128" cy="211890"/>
            </a:xfrm>
            <a:prstGeom prst="rect">
              <a:avLst/>
            </a:prstGeom>
            <a:grpFill/>
          </p:spPr>
          <p:txBody>
            <a:bodyPr wrap="none">
              <a:spAutoFit/>
            </a:bodyPr>
            <a:lstStyle/>
            <a:p>
              <a:r>
                <a:rPr lang="en-US" sz="1000" dirty="0"/>
                <a:t>Applications</a:t>
              </a:r>
            </a:p>
          </p:txBody>
        </p:sp>
      </p:grpSp>
      <p:grpSp>
        <p:nvGrpSpPr>
          <p:cNvPr id="80" name="Group 79">
            <a:extLst>
              <a:ext uri="{FF2B5EF4-FFF2-40B4-BE49-F238E27FC236}">
                <a16:creationId xmlns:a16="http://schemas.microsoft.com/office/drawing/2014/main" id="{74EA31A9-9E48-4EFA-A5CB-FD84869116AD}"/>
              </a:ext>
            </a:extLst>
          </p:cNvPr>
          <p:cNvGrpSpPr/>
          <p:nvPr/>
        </p:nvGrpSpPr>
        <p:grpSpPr>
          <a:xfrm>
            <a:off x="1140964" y="3707616"/>
            <a:ext cx="1244827" cy="335164"/>
            <a:chOff x="1544715" y="2876367"/>
            <a:chExt cx="1766656" cy="301841"/>
          </a:xfrm>
          <a:solidFill>
            <a:schemeClr val="bg1">
              <a:lumMod val="95000"/>
            </a:schemeClr>
          </a:solidFill>
        </p:grpSpPr>
        <p:sp>
          <p:nvSpPr>
            <p:cNvPr id="81" name="Rectangle: Rounded Corners 65">
              <a:extLst>
                <a:ext uri="{FF2B5EF4-FFF2-40B4-BE49-F238E27FC236}">
                  <a16:creationId xmlns:a16="http://schemas.microsoft.com/office/drawing/2014/main" id="{0BDB683D-4453-4F90-B805-E3C8B9ADCF1F}"/>
                </a:ext>
              </a:extLst>
            </p:cNvPr>
            <p:cNvSpPr/>
            <p:nvPr/>
          </p:nvSpPr>
          <p:spPr>
            <a:xfrm>
              <a:off x="1544715" y="2876367"/>
              <a:ext cx="1766656" cy="30184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4E24730-34D6-4DBA-BBBA-207D73CC33E3}"/>
                </a:ext>
              </a:extLst>
            </p:cNvPr>
            <p:cNvSpPr/>
            <p:nvPr/>
          </p:nvSpPr>
          <p:spPr>
            <a:xfrm>
              <a:off x="2097795" y="2927342"/>
              <a:ext cx="814429" cy="197465"/>
            </a:xfrm>
            <a:prstGeom prst="rect">
              <a:avLst/>
            </a:prstGeom>
            <a:grpFill/>
          </p:spPr>
          <p:txBody>
            <a:bodyPr wrap="none">
              <a:spAutoFit/>
            </a:bodyPr>
            <a:lstStyle/>
            <a:p>
              <a:r>
                <a:rPr lang="en-US" sz="1000" dirty="0"/>
                <a:t>Platform</a:t>
              </a:r>
            </a:p>
          </p:txBody>
        </p:sp>
      </p:grpSp>
      <p:grpSp>
        <p:nvGrpSpPr>
          <p:cNvPr id="83" name="Group 82">
            <a:extLst>
              <a:ext uri="{FF2B5EF4-FFF2-40B4-BE49-F238E27FC236}">
                <a16:creationId xmlns:a16="http://schemas.microsoft.com/office/drawing/2014/main" id="{8D991E71-3BD7-482C-8BDC-914A28CBA17D}"/>
              </a:ext>
            </a:extLst>
          </p:cNvPr>
          <p:cNvGrpSpPr/>
          <p:nvPr/>
        </p:nvGrpSpPr>
        <p:grpSpPr>
          <a:xfrm>
            <a:off x="1146400" y="5068519"/>
            <a:ext cx="1244827" cy="335163"/>
            <a:chOff x="1544715" y="1780307"/>
            <a:chExt cx="1766657" cy="400110"/>
          </a:xfrm>
          <a:solidFill>
            <a:schemeClr val="accent1">
              <a:lumMod val="75000"/>
            </a:schemeClr>
          </a:solidFill>
        </p:grpSpPr>
        <p:sp>
          <p:nvSpPr>
            <p:cNvPr id="84" name="Rectangle: Rounded Corners 68">
              <a:extLst>
                <a:ext uri="{FF2B5EF4-FFF2-40B4-BE49-F238E27FC236}">
                  <a16:creationId xmlns:a16="http://schemas.microsoft.com/office/drawing/2014/main" id="{A27429C0-7F75-4071-88D4-65AE96D297E8}"/>
                </a:ext>
              </a:extLst>
            </p:cNvPr>
            <p:cNvSpPr/>
            <p:nvPr/>
          </p:nvSpPr>
          <p:spPr>
            <a:xfrm>
              <a:off x="1544715" y="1780307"/>
              <a:ext cx="1766657" cy="40011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endParaRPr>
            </a:p>
          </p:txBody>
        </p:sp>
        <p:sp>
          <p:nvSpPr>
            <p:cNvPr id="85" name="Rectangle 84">
              <a:extLst>
                <a:ext uri="{FF2B5EF4-FFF2-40B4-BE49-F238E27FC236}">
                  <a16:creationId xmlns:a16="http://schemas.microsoft.com/office/drawing/2014/main" id="{37573F05-A5BA-43BC-9CFA-DD68C6451114}"/>
                </a:ext>
              </a:extLst>
            </p:cNvPr>
            <p:cNvSpPr/>
            <p:nvPr/>
          </p:nvSpPr>
          <p:spPr>
            <a:xfrm>
              <a:off x="1554578" y="1865801"/>
              <a:ext cx="1727347" cy="261754"/>
            </a:xfrm>
            <a:prstGeom prst="rect">
              <a:avLst/>
            </a:prstGeom>
            <a:grpFill/>
          </p:spPr>
          <p:txBody>
            <a:bodyPr wrap="square">
              <a:spAutoFit/>
            </a:bodyPr>
            <a:lstStyle/>
            <a:p>
              <a:pPr algn="ctr"/>
              <a:r>
                <a:rPr lang="en-US" sz="1000" dirty="0">
                  <a:solidFill>
                    <a:schemeClr val="bg1"/>
                  </a:solidFill>
                </a:rPr>
                <a:t>Facility</a:t>
              </a:r>
            </a:p>
          </p:txBody>
        </p:sp>
      </p:grpSp>
      <p:grpSp>
        <p:nvGrpSpPr>
          <p:cNvPr id="86" name="Group 85">
            <a:extLst>
              <a:ext uri="{FF2B5EF4-FFF2-40B4-BE49-F238E27FC236}">
                <a16:creationId xmlns:a16="http://schemas.microsoft.com/office/drawing/2014/main" id="{87B3D4EA-E58F-4CCC-92B6-2C162DDE6C37}"/>
              </a:ext>
            </a:extLst>
          </p:cNvPr>
          <p:cNvGrpSpPr/>
          <p:nvPr/>
        </p:nvGrpSpPr>
        <p:grpSpPr>
          <a:xfrm>
            <a:off x="1141309" y="4168953"/>
            <a:ext cx="1244827" cy="371506"/>
            <a:chOff x="1544715" y="2447549"/>
            <a:chExt cx="1766656" cy="334571"/>
          </a:xfrm>
          <a:solidFill>
            <a:schemeClr val="accent1">
              <a:lumMod val="75000"/>
            </a:schemeClr>
          </a:solidFill>
        </p:grpSpPr>
        <p:sp>
          <p:nvSpPr>
            <p:cNvPr id="87" name="Rectangle: Rounded Corners 71">
              <a:extLst>
                <a:ext uri="{FF2B5EF4-FFF2-40B4-BE49-F238E27FC236}">
                  <a16:creationId xmlns:a16="http://schemas.microsoft.com/office/drawing/2014/main" id="{EF0D9D5A-939B-4926-BBB8-B7C494B0588F}"/>
                </a:ext>
              </a:extLst>
            </p:cNvPr>
            <p:cNvSpPr/>
            <p:nvPr/>
          </p:nvSpPr>
          <p:spPr>
            <a:xfrm>
              <a:off x="1544715" y="2447549"/>
              <a:ext cx="1766656" cy="30184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8" name="Rectangle 87">
              <a:extLst>
                <a:ext uri="{FF2B5EF4-FFF2-40B4-BE49-F238E27FC236}">
                  <a16:creationId xmlns:a16="http://schemas.microsoft.com/office/drawing/2014/main" id="{A20A7DCC-C42B-4B84-9397-FD3133521777}"/>
                </a:ext>
              </a:extLst>
            </p:cNvPr>
            <p:cNvSpPr/>
            <p:nvPr/>
          </p:nvSpPr>
          <p:spPr>
            <a:xfrm>
              <a:off x="1640980" y="2447770"/>
              <a:ext cx="1620124" cy="334350"/>
            </a:xfrm>
            <a:prstGeom prst="rect">
              <a:avLst/>
            </a:prstGeom>
            <a:noFill/>
          </p:spPr>
          <p:txBody>
            <a:bodyPr wrap="square">
              <a:spAutoFit/>
            </a:bodyPr>
            <a:lstStyle/>
            <a:p>
              <a:pPr algn="ctr"/>
              <a:r>
                <a:rPr lang="en-US" sz="900" dirty="0">
                  <a:solidFill>
                    <a:schemeClr val="bg1"/>
                  </a:solidFill>
                </a:rPr>
                <a:t>Resource Abstraction </a:t>
              </a:r>
            </a:p>
            <a:p>
              <a:pPr algn="ctr"/>
              <a:r>
                <a:rPr lang="en-US" sz="900" dirty="0">
                  <a:solidFill>
                    <a:schemeClr val="bg1"/>
                  </a:solidFill>
                </a:rPr>
                <a:t>&amp; Control</a:t>
              </a:r>
            </a:p>
          </p:txBody>
        </p:sp>
      </p:grpSp>
      <p:grpSp>
        <p:nvGrpSpPr>
          <p:cNvPr id="89" name="Group 88">
            <a:extLst>
              <a:ext uri="{FF2B5EF4-FFF2-40B4-BE49-F238E27FC236}">
                <a16:creationId xmlns:a16="http://schemas.microsoft.com/office/drawing/2014/main" id="{6A2722DB-580D-4BEB-8282-C82FC960A9C4}"/>
              </a:ext>
            </a:extLst>
          </p:cNvPr>
          <p:cNvGrpSpPr/>
          <p:nvPr/>
        </p:nvGrpSpPr>
        <p:grpSpPr>
          <a:xfrm>
            <a:off x="1146400" y="4619682"/>
            <a:ext cx="1244827" cy="335164"/>
            <a:chOff x="1544715" y="2767206"/>
            <a:chExt cx="1766656" cy="301841"/>
          </a:xfrm>
          <a:solidFill>
            <a:schemeClr val="accent1">
              <a:lumMod val="75000"/>
            </a:schemeClr>
          </a:solidFill>
        </p:grpSpPr>
        <p:sp>
          <p:nvSpPr>
            <p:cNvPr id="90" name="Rectangle: Rounded Corners 74">
              <a:extLst>
                <a:ext uri="{FF2B5EF4-FFF2-40B4-BE49-F238E27FC236}">
                  <a16:creationId xmlns:a16="http://schemas.microsoft.com/office/drawing/2014/main" id="{2CA79246-D7D7-4FE3-94F0-1ADD98EFD618}"/>
                </a:ext>
              </a:extLst>
            </p:cNvPr>
            <p:cNvSpPr/>
            <p:nvPr/>
          </p:nvSpPr>
          <p:spPr>
            <a:xfrm>
              <a:off x="1544715" y="2767206"/>
              <a:ext cx="1766656" cy="30184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1" name="Rectangle 90">
              <a:extLst>
                <a:ext uri="{FF2B5EF4-FFF2-40B4-BE49-F238E27FC236}">
                  <a16:creationId xmlns:a16="http://schemas.microsoft.com/office/drawing/2014/main" id="{AF62EFF4-1FDD-471C-AEE4-D7A1E65A1135}"/>
                </a:ext>
              </a:extLst>
            </p:cNvPr>
            <p:cNvSpPr/>
            <p:nvPr/>
          </p:nvSpPr>
          <p:spPr>
            <a:xfrm>
              <a:off x="2077952" y="2823770"/>
              <a:ext cx="894396" cy="197465"/>
            </a:xfrm>
            <a:prstGeom prst="rect">
              <a:avLst/>
            </a:prstGeom>
            <a:grpFill/>
          </p:spPr>
          <p:txBody>
            <a:bodyPr wrap="none">
              <a:spAutoFit/>
            </a:bodyPr>
            <a:lstStyle/>
            <a:p>
              <a:r>
                <a:rPr lang="en-US" sz="1000" dirty="0">
                  <a:solidFill>
                    <a:schemeClr val="bg1"/>
                  </a:solidFill>
                </a:rPr>
                <a:t>Hardware</a:t>
              </a:r>
            </a:p>
          </p:txBody>
        </p:sp>
      </p:grpSp>
      <p:sp>
        <p:nvSpPr>
          <p:cNvPr id="92" name="Rectangle 91">
            <a:extLst>
              <a:ext uri="{FF2B5EF4-FFF2-40B4-BE49-F238E27FC236}">
                <a16:creationId xmlns:a16="http://schemas.microsoft.com/office/drawing/2014/main" id="{D43A8997-F6D5-4804-BABE-0A5DEF1C745E}"/>
              </a:ext>
            </a:extLst>
          </p:cNvPr>
          <p:cNvSpPr/>
          <p:nvPr/>
        </p:nvSpPr>
        <p:spPr>
          <a:xfrm>
            <a:off x="1479116" y="1955273"/>
            <a:ext cx="595794" cy="369332"/>
          </a:xfrm>
          <a:prstGeom prst="rect">
            <a:avLst/>
          </a:prstGeom>
        </p:spPr>
        <p:txBody>
          <a:bodyPr wrap="square">
            <a:spAutoFit/>
          </a:bodyPr>
          <a:lstStyle/>
          <a:p>
            <a:r>
              <a:rPr lang="en-US" dirty="0">
                <a:solidFill>
                  <a:schemeClr val="accent1">
                    <a:lumMod val="75000"/>
                  </a:schemeClr>
                </a:solidFill>
              </a:rPr>
              <a:t>IaaS</a:t>
            </a:r>
          </a:p>
        </p:txBody>
      </p:sp>
      <p:grpSp>
        <p:nvGrpSpPr>
          <p:cNvPr id="93" name="Group 92">
            <a:extLst>
              <a:ext uri="{FF2B5EF4-FFF2-40B4-BE49-F238E27FC236}">
                <a16:creationId xmlns:a16="http://schemas.microsoft.com/office/drawing/2014/main" id="{91AC4F39-7415-4FD3-BE97-46B7341AE72A}"/>
              </a:ext>
            </a:extLst>
          </p:cNvPr>
          <p:cNvGrpSpPr/>
          <p:nvPr/>
        </p:nvGrpSpPr>
        <p:grpSpPr>
          <a:xfrm>
            <a:off x="1137139" y="2824238"/>
            <a:ext cx="1244827" cy="335164"/>
            <a:chOff x="1544715" y="2876367"/>
            <a:chExt cx="1766656" cy="301841"/>
          </a:xfrm>
          <a:solidFill>
            <a:schemeClr val="bg1">
              <a:lumMod val="95000"/>
            </a:schemeClr>
          </a:solidFill>
        </p:grpSpPr>
        <p:sp>
          <p:nvSpPr>
            <p:cNvPr id="94" name="Rectangle: Rounded Corners 140">
              <a:extLst>
                <a:ext uri="{FF2B5EF4-FFF2-40B4-BE49-F238E27FC236}">
                  <a16:creationId xmlns:a16="http://schemas.microsoft.com/office/drawing/2014/main" id="{6D4C939B-5327-4AE8-A4C3-12912CEF0983}"/>
                </a:ext>
              </a:extLst>
            </p:cNvPr>
            <p:cNvSpPr/>
            <p:nvPr/>
          </p:nvSpPr>
          <p:spPr>
            <a:xfrm>
              <a:off x="1544715" y="2876367"/>
              <a:ext cx="1766656" cy="30184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2C872E3-A2EE-4C7B-B4F2-001E82F10E1B}"/>
                </a:ext>
              </a:extLst>
            </p:cNvPr>
            <p:cNvSpPr/>
            <p:nvPr/>
          </p:nvSpPr>
          <p:spPr>
            <a:xfrm>
              <a:off x="2204061" y="2927342"/>
              <a:ext cx="507705" cy="211890"/>
            </a:xfrm>
            <a:prstGeom prst="rect">
              <a:avLst/>
            </a:prstGeom>
            <a:grpFill/>
          </p:spPr>
          <p:txBody>
            <a:bodyPr wrap="none">
              <a:spAutoFit/>
            </a:bodyPr>
            <a:lstStyle/>
            <a:p>
              <a:r>
                <a:rPr lang="en-US" sz="1000" dirty="0"/>
                <a:t>Data</a:t>
              </a:r>
            </a:p>
          </p:txBody>
        </p:sp>
      </p:grpSp>
      <p:sp>
        <p:nvSpPr>
          <p:cNvPr id="96" name="Rectangle 95">
            <a:extLst>
              <a:ext uri="{FF2B5EF4-FFF2-40B4-BE49-F238E27FC236}">
                <a16:creationId xmlns:a16="http://schemas.microsoft.com/office/drawing/2014/main" id="{2193A3DD-638B-4EC8-B909-83F383D46023}"/>
              </a:ext>
            </a:extLst>
          </p:cNvPr>
          <p:cNvSpPr/>
          <p:nvPr/>
        </p:nvSpPr>
        <p:spPr>
          <a:xfrm>
            <a:off x="940904" y="2266122"/>
            <a:ext cx="1707138" cy="3810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B0EFB658-15AF-409D-8A18-8E6B3680EF65}"/>
              </a:ext>
            </a:extLst>
          </p:cNvPr>
          <p:cNvGrpSpPr/>
          <p:nvPr/>
        </p:nvGrpSpPr>
        <p:grpSpPr>
          <a:xfrm>
            <a:off x="3232269" y="3257175"/>
            <a:ext cx="1244827" cy="335153"/>
            <a:chOff x="1544715" y="2556770"/>
            <a:chExt cx="1766656" cy="301841"/>
          </a:xfrm>
          <a:solidFill>
            <a:schemeClr val="bg1">
              <a:lumMod val="95000"/>
            </a:schemeClr>
          </a:solidFill>
        </p:grpSpPr>
        <p:sp>
          <p:nvSpPr>
            <p:cNvPr id="98" name="Rectangle: Rounded Corners 338">
              <a:extLst>
                <a:ext uri="{FF2B5EF4-FFF2-40B4-BE49-F238E27FC236}">
                  <a16:creationId xmlns:a16="http://schemas.microsoft.com/office/drawing/2014/main" id="{133AF7FF-AF7E-4851-BA2D-7950E83565C3}"/>
                </a:ext>
              </a:extLst>
            </p:cNvPr>
            <p:cNvSpPr/>
            <p:nvPr/>
          </p:nvSpPr>
          <p:spPr>
            <a:xfrm>
              <a:off x="1544715" y="2556770"/>
              <a:ext cx="1766656" cy="30184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227E898-6CF2-46DF-8B4A-763F7E000D3B}"/>
                </a:ext>
              </a:extLst>
            </p:cNvPr>
            <p:cNvSpPr/>
            <p:nvPr/>
          </p:nvSpPr>
          <p:spPr>
            <a:xfrm>
              <a:off x="1991253" y="2601156"/>
              <a:ext cx="975128" cy="211890"/>
            </a:xfrm>
            <a:prstGeom prst="rect">
              <a:avLst/>
            </a:prstGeom>
            <a:grpFill/>
          </p:spPr>
          <p:txBody>
            <a:bodyPr wrap="none">
              <a:spAutoFit/>
            </a:bodyPr>
            <a:lstStyle/>
            <a:p>
              <a:r>
                <a:rPr lang="en-US" sz="1000" dirty="0"/>
                <a:t>Applications</a:t>
              </a:r>
            </a:p>
          </p:txBody>
        </p:sp>
      </p:grpSp>
      <p:grpSp>
        <p:nvGrpSpPr>
          <p:cNvPr id="100" name="Group 99">
            <a:extLst>
              <a:ext uri="{FF2B5EF4-FFF2-40B4-BE49-F238E27FC236}">
                <a16:creationId xmlns:a16="http://schemas.microsoft.com/office/drawing/2014/main" id="{B5B78E93-2A1E-4E7D-9CFC-3F9C2A357EBA}"/>
              </a:ext>
            </a:extLst>
          </p:cNvPr>
          <p:cNvGrpSpPr/>
          <p:nvPr/>
        </p:nvGrpSpPr>
        <p:grpSpPr>
          <a:xfrm>
            <a:off x="3236094" y="3707558"/>
            <a:ext cx="1244827" cy="335153"/>
            <a:chOff x="1544715" y="2876367"/>
            <a:chExt cx="1766656" cy="301841"/>
          </a:xfrm>
          <a:solidFill>
            <a:schemeClr val="accent1">
              <a:lumMod val="75000"/>
            </a:schemeClr>
          </a:solidFill>
        </p:grpSpPr>
        <p:sp>
          <p:nvSpPr>
            <p:cNvPr id="101" name="Rectangle: Rounded Corners 336">
              <a:extLst>
                <a:ext uri="{FF2B5EF4-FFF2-40B4-BE49-F238E27FC236}">
                  <a16:creationId xmlns:a16="http://schemas.microsoft.com/office/drawing/2014/main" id="{427C3CD6-DF33-41C4-8E90-883C5D2C8129}"/>
                </a:ext>
              </a:extLst>
            </p:cNvPr>
            <p:cNvSpPr/>
            <p:nvPr/>
          </p:nvSpPr>
          <p:spPr>
            <a:xfrm>
              <a:off x="1544715" y="2876367"/>
              <a:ext cx="1766656" cy="30184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1FE4C1D1-FD0E-4469-B53A-F25CE25E2400}"/>
                </a:ext>
              </a:extLst>
            </p:cNvPr>
            <p:cNvSpPr/>
            <p:nvPr/>
          </p:nvSpPr>
          <p:spPr>
            <a:xfrm>
              <a:off x="2041015" y="2927342"/>
              <a:ext cx="814429" cy="222899"/>
            </a:xfrm>
            <a:prstGeom prst="rect">
              <a:avLst/>
            </a:prstGeom>
            <a:grpFill/>
          </p:spPr>
          <p:txBody>
            <a:bodyPr wrap="none">
              <a:spAutoFit/>
            </a:bodyPr>
            <a:lstStyle/>
            <a:p>
              <a:r>
                <a:rPr lang="en-US" sz="1000" dirty="0">
                  <a:solidFill>
                    <a:schemeClr val="bg1"/>
                  </a:solidFill>
                </a:rPr>
                <a:t>Platform</a:t>
              </a:r>
            </a:p>
          </p:txBody>
        </p:sp>
      </p:grpSp>
      <p:grpSp>
        <p:nvGrpSpPr>
          <p:cNvPr id="103" name="Group 102">
            <a:extLst>
              <a:ext uri="{FF2B5EF4-FFF2-40B4-BE49-F238E27FC236}">
                <a16:creationId xmlns:a16="http://schemas.microsoft.com/office/drawing/2014/main" id="{24A55BB6-51DD-40D5-AE92-F65A99B89FC1}"/>
              </a:ext>
            </a:extLst>
          </p:cNvPr>
          <p:cNvGrpSpPr/>
          <p:nvPr/>
        </p:nvGrpSpPr>
        <p:grpSpPr>
          <a:xfrm>
            <a:off x="3241530" y="5068418"/>
            <a:ext cx="1244827" cy="335152"/>
            <a:chOff x="1544715" y="1780307"/>
            <a:chExt cx="1766657" cy="400110"/>
          </a:xfrm>
          <a:solidFill>
            <a:schemeClr val="accent1">
              <a:lumMod val="75000"/>
            </a:schemeClr>
          </a:solidFill>
        </p:grpSpPr>
        <p:sp>
          <p:nvSpPr>
            <p:cNvPr id="104" name="Rectangle: Rounded Corners 334">
              <a:extLst>
                <a:ext uri="{FF2B5EF4-FFF2-40B4-BE49-F238E27FC236}">
                  <a16:creationId xmlns:a16="http://schemas.microsoft.com/office/drawing/2014/main" id="{60B85067-6793-4D02-828E-33AE7451C3FF}"/>
                </a:ext>
              </a:extLst>
            </p:cNvPr>
            <p:cNvSpPr/>
            <p:nvPr/>
          </p:nvSpPr>
          <p:spPr>
            <a:xfrm>
              <a:off x="1544715" y="1780307"/>
              <a:ext cx="1766657" cy="40011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endParaRPr>
            </a:p>
          </p:txBody>
        </p:sp>
        <p:sp>
          <p:nvSpPr>
            <p:cNvPr id="105" name="Rectangle 104">
              <a:extLst>
                <a:ext uri="{FF2B5EF4-FFF2-40B4-BE49-F238E27FC236}">
                  <a16:creationId xmlns:a16="http://schemas.microsoft.com/office/drawing/2014/main" id="{6CB30794-1317-48FB-9FB8-7FCD342E1F9E}"/>
                </a:ext>
              </a:extLst>
            </p:cNvPr>
            <p:cNvSpPr/>
            <p:nvPr/>
          </p:nvSpPr>
          <p:spPr>
            <a:xfrm>
              <a:off x="1554578" y="1865801"/>
              <a:ext cx="1727347" cy="261754"/>
            </a:xfrm>
            <a:prstGeom prst="rect">
              <a:avLst/>
            </a:prstGeom>
            <a:grpFill/>
          </p:spPr>
          <p:txBody>
            <a:bodyPr wrap="square">
              <a:spAutoFit/>
            </a:bodyPr>
            <a:lstStyle/>
            <a:p>
              <a:pPr algn="ctr"/>
              <a:r>
                <a:rPr lang="en-US" sz="1000" dirty="0">
                  <a:solidFill>
                    <a:schemeClr val="bg1"/>
                  </a:solidFill>
                </a:rPr>
                <a:t>Facility</a:t>
              </a:r>
            </a:p>
          </p:txBody>
        </p:sp>
      </p:grpSp>
      <p:grpSp>
        <p:nvGrpSpPr>
          <p:cNvPr id="106" name="Group 105">
            <a:extLst>
              <a:ext uri="{FF2B5EF4-FFF2-40B4-BE49-F238E27FC236}">
                <a16:creationId xmlns:a16="http://schemas.microsoft.com/office/drawing/2014/main" id="{6548D007-7C14-4887-A7CA-262F15706E8D}"/>
              </a:ext>
            </a:extLst>
          </p:cNvPr>
          <p:cNvGrpSpPr/>
          <p:nvPr/>
        </p:nvGrpSpPr>
        <p:grpSpPr>
          <a:xfrm>
            <a:off x="3236439" y="4160164"/>
            <a:ext cx="1244827" cy="371250"/>
            <a:chOff x="1544715" y="2440418"/>
            <a:chExt cx="1766656" cy="334350"/>
          </a:xfrm>
          <a:solidFill>
            <a:schemeClr val="accent1">
              <a:lumMod val="75000"/>
            </a:schemeClr>
          </a:solidFill>
        </p:grpSpPr>
        <p:sp>
          <p:nvSpPr>
            <p:cNvPr id="107" name="Rectangle: Rounded Corners 332">
              <a:extLst>
                <a:ext uri="{FF2B5EF4-FFF2-40B4-BE49-F238E27FC236}">
                  <a16:creationId xmlns:a16="http://schemas.microsoft.com/office/drawing/2014/main" id="{AA5A8BF5-DD22-4E57-A601-B2CD0ACE2BDB}"/>
                </a:ext>
              </a:extLst>
            </p:cNvPr>
            <p:cNvSpPr/>
            <p:nvPr/>
          </p:nvSpPr>
          <p:spPr>
            <a:xfrm>
              <a:off x="1544715" y="2447549"/>
              <a:ext cx="1766656" cy="30184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6A2DE520-F072-4787-A23D-A8EF524D99D5}"/>
                </a:ext>
              </a:extLst>
            </p:cNvPr>
            <p:cNvSpPr/>
            <p:nvPr/>
          </p:nvSpPr>
          <p:spPr>
            <a:xfrm>
              <a:off x="1640980" y="2440418"/>
              <a:ext cx="1620124" cy="334350"/>
            </a:xfrm>
            <a:prstGeom prst="rect">
              <a:avLst/>
            </a:prstGeom>
            <a:noFill/>
          </p:spPr>
          <p:txBody>
            <a:bodyPr wrap="square">
              <a:spAutoFit/>
            </a:bodyPr>
            <a:lstStyle/>
            <a:p>
              <a:pPr algn="ctr"/>
              <a:r>
                <a:rPr lang="en-US" sz="900" dirty="0">
                  <a:solidFill>
                    <a:schemeClr val="bg1"/>
                  </a:solidFill>
                </a:rPr>
                <a:t>Resource Abstraction </a:t>
              </a:r>
            </a:p>
            <a:p>
              <a:pPr algn="ctr"/>
              <a:r>
                <a:rPr lang="en-US" sz="900" dirty="0">
                  <a:solidFill>
                    <a:schemeClr val="bg1"/>
                  </a:solidFill>
                </a:rPr>
                <a:t>&amp; Control</a:t>
              </a:r>
            </a:p>
          </p:txBody>
        </p:sp>
      </p:grpSp>
      <p:grpSp>
        <p:nvGrpSpPr>
          <p:cNvPr id="109" name="Group 108">
            <a:extLst>
              <a:ext uri="{FF2B5EF4-FFF2-40B4-BE49-F238E27FC236}">
                <a16:creationId xmlns:a16="http://schemas.microsoft.com/office/drawing/2014/main" id="{23CF79F5-0556-430D-ADE6-18E85365B06E}"/>
              </a:ext>
            </a:extLst>
          </p:cNvPr>
          <p:cNvGrpSpPr/>
          <p:nvPr/>
        </p:nvGrpSpPr>
        <p:grpSpPr>
          <a:xfrm>
            <a:off x="3241530" y="4619595"/>
            <a:ext cx="1244827" cy="335153"/>
            <a:chOff x="1544715" y="2767206"/>
            <a:chExt cx="1766656" cy="301841"/>
          </a:xfrm>
          <a:solidFill>
            <a:schemeClr val="accent1">
              <a:lumMod val="75000"/>
            </a:schemeClr>
          </a:solidFill>
        </p:grpSpPr>
        <p:sp>
          <p:nvSpPr>
            <p:cNvPr id="110" name="Rectangle: Rounded Corners 330">
              <a:extLst>
                <a:ext uri="{FF2B5EF4-FFF2-40B4-BE49-F238E27FC236}">
                  <a16:creationId xmlns:a16="http://schemas.microsoft.com/office/drawing/2014/main" id="{315EC896-E754-4B29-AAE1-C2701F6BE620}"/>
                </a:ext>
              </a:extLst>
            </p:cNvPr>
            <p:cNvSpPr/>
            <p:nvPr/>
          </p:nvSpPr>
          <p:spPr>
            <a:xfrm>
              <a:off x="1544715" y="2767206"/>
              <a:ext cx="1766656" cy="30184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1" name="Rectangle 110">
              <a:extLst>
                <a:ext uri="{FF2B5EF4-FFF2-40B4-BE49-F238E27FC236}">
                  <a16:creationId xmlns:a16="http://schemas.microsoft.com/office/drawing/2014/main" id="{AD84469A-3E18-4146-B25E-8EC50A7AFD69}"/>
                </a:ext>
              </a:extLst>
            </p:cNvPr>
            <p:cNvSpPr/>
            <p:nvPr/>
          </p:nvSpPr>
          <p:spPr>
            <a:xfrm>
              <a:off x="2077952" y="2823770"/>
              <a:ext cx="894396" cy="197465"/>
            </a:xfrm>
            <a:prstGeom prst="rect">
              <a:avLst/>
            </a:prstGeom>
            <a:grpFill/>
          </p:spPr>
          <p:txBody>
            <a:bodyPr wrap="none">
              <a:spAutoFit/>
            </a:bodyPr>
            <a:lstStyle/>
            <a:p>
              <a:r>
                <a:rPr lang="en-US" sz="1000" dirty="0">
                  <a:solidFill>
                    <a:schemeClr val="bg1"/>
                  </a:solidFill>
                </a:rPr>
                <a:t>Hardware</a:t>
              </a:r>
            </a:p>
          </p:txBody>
        </p:sp>
      </p:grpSp>
      <p:sp>
        <p:nvSpPr>
          <p:cNvPr id="112" name="Rectangle 111">
            <a:extLst>
              <a:ext uri="{FF2B5EF4-FFF2-40B4-BE49-F238E27FC236}">
                <a16:creationId xmlns:a16="http://schemas.microsoft.com/office/drawing/2014/main" id="{92811DDF-9063-415A-93D9-B9686417DA72}"/>
              </a:ext>
            </a:extLst>
          </p:cNvPr>
          <p:cNvSpPr/>
          <p:nvPr/>
        </p:nvSpPr>
        <p:spPr>
          <a:xfrm>
            <a:off x="3579770" y="1955272"/>
            <a:ext cx="667703" cy="369332"/>
          </a:xfrm>
          <a:prstGeom prst="rect">
            <a:avLst/>
          </a:prstGeom>
        </p:spPr>
        <p:txBody>
          <a:bodyPr wrap="square">
            <a:spAutoFit/>
          </a:bodyPr>
          <a:lstStyle/>
          <a:p>
            <a:r>
              <a:rPr lang="en-US" dirty="0">
                <a:solidFill>
                  <a:schemeClr val="accent1">
                    <a:lumMod val="75000"/>
                  </a:schemeClr>
                </a:solidFill>
              </a:rPr>
              <a:t>PaaS</a:t>
            </a:r>
          </a:p>
        </p:txBody>
      </p:sp>
      <p:grpSp>
        <p:nvGrpSpPr>
          <p:cNvPr id="118" name="Group 117">
            <a:extLst>
              <a:ext uri="{FF2B5EF4-FFF2-40B4-BE49-F238E27FC236}">
                <a16:creationId xmlns:a16="http://schemas.microsoft.com/office/drawing/2014/main" id="{DFF76F00-36AA-42E7-B333-4F3F299EADA7}"/>
              </a:ext>
            </a:extLst>
          </p:cNvPr>
          <p:cNvGrpSpPr/>
          <p:nvPr/>
        </p:nvGrpSpPr>
        <p:grpSpPr>
          <a:xfrm>
            <a:off x="3232269" y="2824208"/>
            <a:ext cx="1244827" cy="335153"/>
            <a:chOff x="1544715" y="2876367"/>
            <a:chExt cx="1766656" cy="301841"/>
          </a:xfrm>
          <a:solidFill>
            <a:schemeClr val="bg1">
              <a:lumMod val="95000"/>
            </a:schemeClr>
          </a:solidFill>
        </p:grpSpPr>
        <p:sp>
          <p:nvSpPr>
            <p:cNvPr id="119" name="Rectangle: Rounded Corners 328">
              <a:extLst>
                <a:ext uri="{FF2B5EF4-FFF2-40B4-BE49-F238E27FC236}">
                  <a16:creationId xmlns:a16="http://schemas.microsoft.com/office/drawing/2014/main" id="{5019B717-EF90-47D3-AD3F-8E67459F9C74}"/>
                </a:ext>
              </a:extLst>
            </p:cNvPr>
            <p:cNvSpPr/>
            <p:nvPr/>
          </p:nvSpPr>
          <p:spPr>
            <a:xfrm>
              <a:off x="1544715" y="2876367"/>
              <a:ext cx="1766656" cy="30184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CE1EF64B-0880-4C61-9CF4-EB4163461603}"/>
                </a:ext>
              </a:extLst>
            </p:cNvPr>
            <p:cNvSpPr/>
            <p:nvPr/>
          </p:nvSpPr>
          <p:spPr>
            <a:xfrm>
              <a:off x="2204061" y="2927342"/>
              <a:ext cx="507705" cy="211890"/>
            </a:xfrm>
            <a:prstGeom prst="rect">
              <a:avLst/>
            </a:prstGeom>
            <a:grpFill/>
          </p:spPr>
          <p:txBody>
            <a:bodyPr wrap="none">
              <a:spAutoFit/>
            </a:bodyPr>
            <a:lstStyle/>
            <a:p>
              <a:r>
                <a:rPr lang="en-US" sz="1000" dirty="0"/>
                <a:t>Data</a:t>
              </a:r>
            </a:p>
          </p:txBody>
        </p:sp>
      </p:grpSp>
      <p:sp>
        <p:nvSpPr>
          <p:cNvPr id="121" name="Rectangle 120">
            <a:extLst>
              <a:ext uri="{FF2B5EF4-FFF2-40B4-BE49-F238E27FC236}">
                <a16:creationId xmlns:a16="http://schemas.microsoft.com/office/drawing/2014/main" id="{4FDA2D0D-505B-4872-81EC-A35D64C492AE}"/>
              </a:ext>
            </a:extLst>
          </p:cNvPr>
          <p:cNvSpPr/>
          <p:nvPr/>
        </p:nvSpPr>
        <p:spPr>
          <a:xfrm>
            <a:off x="3036034" y="2266110"/>
            <a:ext cx="1707138" cy="38105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070E8383-A52F-4504-BFEE-4B7926B0C8E6}"/>
              </a:ext>
            </a:extLst>
          </p:cNvPr>
          <p:cNvGrpSpPr/>
          <p:nvPr/>
        </p:nvGrpSpPr>
        <p:grpSpPr>
          <a:xfrm>
            <a:off x="5300766" y="3257175"/>
            <a:ext cx="1244827" cy="335153"/>
            <a:chOff x="1544715" y="2556770"/>
            <a:chExt cx="1766656" cy="301841"/>
          </a:xfrm>
          <a:solidFill>
            <a:schemeClr val="accent1">
              <a:lumMod val="75000"/>
            </a:schemeClr>
          </a:solidFill>
        </p:grpSpPr>
        <p:sp>
          <p:nvSpPr>
            <p:cNvPr id="123" name="Rectangle: Rounded Corners 359">
              <a:extLst>
                <a:ext uri="{FF2B5EF4-FFF2-40B4-BE49-F238E27FC236}">
                  <a16:creationId xmlns:a16="http://schemas.microsoft.com/office/drawing/2014/main" id="{CBE1F94D-C3EC-4069-BE7F-50AA603251C6}"/>
                </a:ext>
              </a:extLst>
            </p:cNvPr>
            <p:cNvSpPr/>
            <p:nvPr/>
          </p:nvSpPr>
          <p:spPr>
            <a:xfrm>
              <a:off x="1544715" y="2556770"/>
              <a:ext cx="1766656" cy="30184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3A656B34-8D50-4375-90A6-6DF6224EA169}"/>
                </a:ext>
              </a:extLst>
            </p:cNvPr>
            <p:cNvSpPr/>
            <p:nvPr/>
          </p:nvSpPr>
          <p:spPr>
            <a:xfrm>
              <a:off x="1957185" y="2601156"/>
              <a:ext cx="1052278" cy="222899"/>
            </a:xfrm>
            <a:prstGeom prst="rect">
              <a:avLst/>
            </a:prstGeom>
            <a:grpFill/>
          </p:spPr>
          <p:txBody>
            <a:bodyPr wrap="none">
              <a:spAutoFit/>
            </a:bodyPr>
            <a:lstStyle/>
            <a:p>
              <a:r>
                <a:rPr lang="en-US" sz="1000" dirty="0">
                  <a:solidFill>
                    <a:schemeClr val="bg1"/>
                  </a:solidFill>
                </a:rPr>
                <a:t>Applications</a:t>
              </a:r>
            </a:p>
          </p:txBody>
        </p:sp>
      </p:grpSp>
      <p:grpSp>
        <p:nvGrpSpPr>
          <p:cNvPr id="125" name="Group 124">
            <a:extLst>
              <a:ext uri="{FF2B5EF4-FFF2-40B4-BE49-F238E27FC236}">
                <a16:creationId xmlns:a16="http://schemas.microsoft.com/office/drawing/2014/main" id="{1DEC4A26-608A-4C01-8134-3120321C2AA1}"/>
              </a:ext>
            </a:extLst>
          </p:cNvPr>
          <p:cNvGrpSpPr/>
          <p:nvPr/>
        </p:nvGrpSpPr>
        <p:grpSpPr>
          <a:xfrm>
            <a:off x="5304591" y="3707558"/>
            <a:ext cx="1244827" cy="335153"/>
            <a:chOff x="1544715" y="2876367"/>
            <a:chExt cx="1766656" cy="301841"/>
          </a:xfrm>
          <a:solidFill>
            <a:schemeClr val="accent1">
              <a:lumMod val="75000"/>
            </a:schemeClr>
          </a:solidFill>
        </p:grpSpPr>
        <p:sp>
          <p:nvSpPr>
            <p:cNvPr id="126" name="Rectangle: Rounded Corners 357">
              <a:extLst>
                <a:ext uri="{FF2B5EF4-FFF2-40B4-BE49-F238E27FC236}">
                  <a16:creationId xmlns:a16="http://schemas.microsoft.com/office/drawing/2014/main" id="{779B85EC-56C7-4841-A27D-1C2F10276CFD}"/>
                </a:ext>
              </a:extLst>
            </p:cNvPr>
            <p:cNvSpPr/>
            <p:nvPr/>
          </p:nvSpPr>
          <p:spPr>
            <a:xfrm>
              <a:off x="1544715" y="2876367"/>
              <a:ext cx="1766656" cy="30184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208B02AB-9FBC-41E7-B774-58223870A005}"/>
                </a:ext>
              </a:extLst>
            </p:cNvPr>
            <p:cNvSpPr/>
            <p:nvPr/>
          </p:nvSpPr>
          <p:spPr>
            <a:xfrm>
              <a:off x="2097795" y="2927342"/>
              <a:ext cx="814429" cy="222899"/>
            </a:xfrm>
            <a:prstGeom prst="rect">
              <a:avLst/>
            </a:prstGeom>
            <a:grpFill/>
          </p:spPr>
          <p:txBody>
            <a:bodyPr wrap="none">
              <a:spAutoFit/>
            </a:bodyPr>
            <a:lstStyle/>
            <a:p>
              <a:r>
                <a:rPr lang="en-US" sz="1000" dirty="0">
                  <a:solidFill>
                    <a:schemeClr val="bg1"/>
                  </a:solidFill>
                </a:rPr>
                <a:t>Platform</a:t>
              </a:r>
            </a:p>
          </p:txBody>
        </p:sp>
      </p:grpSp>
      <p:grpSp>
        <p:nvGrpSpPr>
          <p:cNvPr id="128" name="Group 127">
            <a:extLst>
              <a:ext uri="{FF2B5EF4-FFF2-40B4-BE49-F238E27FC236}">
                <a16:creationId xmlns:a16="http://schemas.microsoft.com/office/drawing/2014/main" id="{E480B245-6334-49DB-ACFA-C60F0606DAAC}"/>
              </a:ext>
            </a:extLst>
          </p:cNvPr>
          <p:cNvGrpSpPr/>
          <p:nvPr/>
        </p:nvGrpSpPr>
        <p:grpSpPr>
          <a:xfrm>
            <a:off x="5310027" y="5068418"/>
            <a:ext cx="1244827" cy="335152"/>
            <a:chOff x="1544715" y="1780307"/>
            <a:chExt cx="1766657" cy="400110"/>
          </a:xfrm>
          <a:solidFill>
            <a:schemeClr val="accent1">
              <a:lumMod val="75000"/>
            </a:schemeClr>
          </a:solidFill>
        </p:grpSpPr>
        <p:sp>
          <p:nvSpPr>
            <p:cNvPr id="129" name="Rectangle: Rounded Corners 355">
              <a:extLst>
                <a:ext uri="{FF2B5EF4-FFF2-40B4-BE49-F238E27FC236}">
                  <a16:creationId xmlns:a16="http://schemas.microsoft.com/office/drawing/2014/main" id="{6ECDCFBA-E5EC-4572-A2F9-A62AE64D6C7B}"/>
                </a:ext>
              </a:extLst>
            </p:cNvPr>
            <p:cNvSpPr/>
            <p:nvPr/>
          </p:nvSpPr>
          <p:spPr>
            <a:xfrm>
              <a:off x="1544715" y="1780307"/>
              <a:ext cx="1766657" cy="40011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endParaRPr>
            </a:p>
          </p:txBody>
        </p:sp>
        <p:sp>
          <p:nvSpPr>
            <p:cNvPr id="130" name="Rectangle 129">
              <a:extLst>
                <a:ext uri="{FF2B5EF4-FFF2-40B4-BE49-F238E27FC236}">
                  <a16:creationId xmlns:a16="http://schemas.microsoft.com/office/drawing/2014/main" id="{450A8886-59FA-42BC-916C-7B4F453578C6}"/>
                </a:ext>
              </a:extLst>
            </p:cNvPr>
            <p:cNvSpPr/>
            <p:nvPr/>
          </p:nvSpPr>
          <p:spPr>
            <a:xfrm>
              <a:off x="1554578" y="1865801"/>
              <a:ext cx="1727347" cy="261754"/>
            </a:xfrm>
            <a:prstGeom prst="rect">
              <a:avLst/>
            </a:prstGeom>
            <a:grpFill/>
          </p:spPr>
          <p:txBody>
            <a:bodyPr wrap="square">
              <a:spAutoFit/>
            </a:bodyPr>
            <a:lstStyle/>
            <a:p>
              <a:pPr algn="ctr"/>
              <a:r>
                <a:rPr lang="en-US" sz="1000" dirty="0">
                  <a:solidFill>
                    <a:schemeClr val="bg1"/>
                  </a:solidFill>
                </a:rPr>
                <a:t>Facility</a:t>
              </a:r>
            </a:p>
          </p:txBody>
        </p:sp>
      </p:grpSp>
      <p:grpSp>
        <p:nvGrpSpPr>
          <p:cNvPr id="131" name="Group 130">
            <a:extLst>
              <a:ext uri="{FF2B5EF4-FFF2-40B4-BE49-F238E27FC236}">
                <a16:creationId xmlns:a16="http://schemas.microsoft.com/office/drawing/2014/main" id="{BD99ECA2-85EF-4A6B-AE30-ACCA6430258B}"/>
              </a:ext>
            </a:extLst>
          </p:cNvPr>
          <p:cNvGrpSpPr/>
          <p:nvPr/>
        </p:nvGrpSpPr>
        <p:grpSpPr>
          <a:xfrm>
            <a:off x="5304936" y="4168880"/>
            <a:ext cx="1244827" cy="371495"/>
            <a:chOff x="1544715" y="2447549"/>
            <a:chExt cx="1766656" cy="334571"/>
          </a:xfrm>
          <a:solidFill>
            <a:schemeClr val="accent1">
              <a:lumMod val="75000"/>
            </a:schemeClr>
          </a:solidFill>
        </p:grpSpPr>
        <p:sp>
          <p:nvSpPr>
            <p:cNvPr id="132" name="Rectangle: Rounded Corners 353">
              <a:extLst>
                <a:ext uri="{FF2B5EF4-FFF2-40B4-BE49-F238E27FC236}">
                  <a16:creationId xmlns:a16="http://schemas.microsoft.com/office/drawing/2014/main" id="{180FB07D-12EA-44D5-80DD-1D4EBB61280E}"/>
                </a:ext>
              </a:extLst>
            </p:cNvPr>
            <p:cNvSpPr/>
            <p:nvPr/>
          </p:nvSpPr>
          <p:spPr>
            <a:xfrm>
              <a:off x="1544715" y="2447549"/>
              <a:ext cx="1766656" cy="30184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3" name="Rectangle 132">
              <a:extLst>
                <a:ext uri="{FF2B5EF4-FFF2-40B4-BE49-F238E27FC236}">
                  <a16:creationId xmlns:a16="http://schemas.microsoft.com/office/drawing/2014/main" id="{0E3E42E7-9F58-432D-ABFB-904728CD716F}"/>
                </a:ext>
              </a:extLst>
            </p:cNvPr>
            <p:cNvSpPr/>
            <p:nvPr/>
          </p:nvSpPr>
          <p:spPr>
            <a:xfrm>
              <a:off x="1640980" y="2447770"/>
              <a:ext cx="1620124" cy="334350"/>
            </a:xfrm>
            <a:prstGeom prst="rect">
              <a:avLst/>
            </a:prstGeom>
            <a:noFill/>
          </p:spPr>
          <p:txBody>
            <a:bodyPr wrap="square">
              <a:spAutoFit/>
            </a:bodyPr>
            <a:lstStyle/>
            <a:p>
              <a:pPr algn="ctr"/>
              <a:r>
                <a:rPr lang="en-US" sz="900" dirty="0">
                  <a:solidFill>
                    <a:schemeClr val="bg1"/>
                  </a:solidFill>
                </a:rPr>
                <a:t>Resource Abstraction </a:t>
              </a:r>
            </a:p>
            <a:p>
              <a:pPr algn="ctr"/>
              <a:r>
                <a:rPr lang="en-US" sz="900" dirty="0">
                  <a:solidFill>
                    <a:schemeClr val="bg1"/>
                  </a:solidFill>
                </a:rPr>
                <a:t>&amp; Control</a:t>
              </a:r>
            </a:p>
          </p:txBody>
        </p:sp>
      </p:grpSp>
      <p:grpSp>
        <p:nvGrpSpPr>
          <p:cNvPr id="134" name="Group 133">
            <a:extLst>
              <a:ext uri="{FF2B5EF4-FFF2-40B4-BE49-F238E27FC236}">
                <a16:creationId xmlns:a16="http://schemas.microsoft.com/office/drawing/2014/main" id="{93DBBDC8-2D78-4DE3-BAE0-D8B3755F364E}"/>
              </a:ext>
            </a:extLst>
          </p:cNvPr>
          <p:cNvGrpSpPr/>
          <p:nvPr/>
        </p:nvGrpSpPr>
        <p:grpSpPr>
          <a:xfrm>
            <a:off x="5310027" y="4619595"/>
            <a:ext cx="1244827" cy="335153"/>
            <a:chOff x="1544715" y="2767206"/>
            <a:chExt cx="1766656" cy="301841"/>
          </a:xfrm>
          <a:solidFill>
            <a:schemeClr val="accent1">
              <a:lumMod val="75000"/>
            </a:schemeClr>
          </a:solidFill>
        </p:grpSpPr>
        <p:sp>
          <p:nvSpPr>
            <p:cNvPr id="135" name="Rectangle: Rounded Corners 351">
              <a:extLst>
                <a:ext uri="{FF2B5EF4-FFF2-40B4-BE49-F238E27FC236}">
                  <a16:creationId xmlns:a16="http://schemas.microsoft.com/office/drawing/2014/main" id="{5F544172-C838-4D8A-ADA7-7ED64982AD58}"/>
                </a:ext>
              </a:extLst>
            </p:cNvPr>
            <p:cNvSpPr/>
            <p:nvPr/>
          </p:nvSpPr>
          <p:spPr>
            <a:xfrm>
              <a:off x="1544715" y="2767206"/>
              <a:ext cx="1766656" cy="30184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6" name="Rectangle 135">
              <a:extLst>
                <a:ext uri="{FF2B5EF4-FFF2-40B4-BE49-F238E27FC236}">
                  <a16:creationId xmlns:a16="http://schemas.microsoft.com/office/drawing/2014/main" id="{1D963DDD-4AFB-4BEA-955B-D0B4968F72CE}"/>
                </a:ext>
              </a:extLst>
            </p:cNvPr>
            <p:cNvSpPr/>
            <p:nvPr/>
          </p:nvSpPr>
          <p:spPr>
            <a:xfrm>
              <a:off x="2077952" y="2823770"/>
              <a:ext cx="894396" cy="197465"/>
            </a:xfrm>
            <a:prstGeom prst="rect">
              <a:avLst/>
            </a:prstGeom>
            <a:grpFill/>
          </p:spPr>
          <p:txBody>
            <a:bodyPr wrap="none">
              <a:spAutoFit/>
            </a:bodyPr>
            <a:lstStyle/>
            <a:p>
              <a:r>
                <a:rPr lang="en-US" sz="1000" dirty="0">
                  <a:solidFill>
                    <a:schemeClr val="bg1"/>
                  </a:solidFill>
                </a:rPr>
                <a:t>Hardware</a:t>
              </a:r>
            </a:p>
          </p:txBody>
        </p:sp>
      </p:grpSp>
      <p:sp>
        <p:nvSpPr>
          <p:cNvPr id="138" name="Rectangle 137">
            <a:extLst>
              <a:ext uri="{FF2B5EF4-FFF2-40B4-BE49-F238E27FC236}">
                <a16:creationId xmlns:a16="http://schemas.microsoft.com/office/drawing/2014/main" id="{1F977D31-70F2-4FB6-B970-A800CCAC643F}"/>
              </a:ext>
            </a:extLst>
          </p:cNvPr>
          <p:cNvSpPr/>
          <p:nvPr/>
        </p:nvSpPr>
        <p:spPr>
          <a:xfrm>
            <a:off x="5647489" y="1955272"/>
            <a:ext cx="685373" cy="369332"/>
          </a:xfrm>
          <a:prstGeom prst="rect">
            <a:avLst/>
          </a:prstGeom>
        </p:spPr>
        <p:txBody>
          <a:bodyPr wrap="square">
            <a:spAutoFit/>
          </a:bodyPr>
          <a:lstStyle/>
          <a:p>
            <a:r>
              <a:rPr lang="en-US" dirty="0">
                <a:solidFill>
                  <a:schemeClr val="accent1">
                    <a:lumMod val="75000"/>
                  </a:schemeClr>
                </a:solidFill>
              </a:rPr>
              <a:t>SaaS</a:t>
            </a:r>
          </a:p>
        </p:txBody>
      </p:sp>
      <p:grpSp>
        <p:nvGrpSpPr>
          <p:cNvPr id="139" name="Group 138">
            <a:extLst>
              <a:ext uri="{FF2B5EF4-FFF2-40B4-BE49-F238E27FC236}">
                <a16:creationId xmlns:a16="http://schemas.microsoft.com/office/drawing/2014/main" id="{11CEB897-565C-424E-9179-85D60208301A}"/>
              </a:ext>
            </a:extLst>
          </p:cNvPr>
          <p:cNvGrpSpPr/>
          <p:nvPr/>
        </p:nvGrpSpPr>
        <p:grpSpPr>
          <a:xfrm>
            <a:off x="5300766" y="2824208"/>
            <a:ext cx="1244827" cy="335153"/>
            <a:chOff x="1544715" y="2876367"/>
            <a:chExt cx="1766656" cy="301841"/>
          </a:xfrm>
          <a:solidFill>
            <a:schemeClr val="bg1">
              <a:lumMod val="95000"/>
            </a:schemeClr>
          </a:solidFill>
        </p:grpSpPr>
        <p:sp>
          <p:nvSpPr>
            <p:cNvPr id="140" name="Rectangle: Rounded Corners 349">
              <a:extLst>
                <a:ext uri="{FF2B5EF4-FFF2-40B4-BE49-F238E27FC236}">
                  <a16:creationId xmlns:a16="http://schemas.microsoft.com/office/drawing/2014/main" id="{D02EEA8F-81E7-4569-B1AB-81B6832C0BA9}"/>
                </a:ext>
              </a:extLst>
            </p:cNvPr>
            <p:cNvSpPr/>
            <p:nvPr/>
          </p:nvSpPr>
          <p:spPr>
            <a:xfrm>
              <a:off x="1544715" y="2876367"/>
              <a:ext cx="1766656" cy="30184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F99DD6A4-17EA-4E99-AA00-A8DFFC9BD83D}"/>
                </a:ext>
              </a:extLst>
            </p:cNvPr>
            <p:cNvSpPr/>
            <p:nvPr/>
          </p:nvSpPr>
          <p:spPr>
            <a:xfrm>
              <a:off x="2204061" y="2927342"/>
              <a:ext cx="507705" cy="211890"/>
            </a:xfrm>
            <a:prstGeom prst="rect">
              <a:avLst/>
            </a:prstGeom>
            <a:grpFill/>
          </p:spPr>
          <p:txBody>
            <a:bodyPr wrap="none">
              <a:spAutoFit/>
            </a:bodyPr>
            <a:lstStyle/>
            <a:p>
              <a:r>
                <a:rPr lang="en-US" sz="1000" dirty="0"/>
                <a:t>Data</a:t>
              </a:r>
            </a:p>
          </p:txBody>
        </p:sp>
      </p:grpSp>
      <p:sp>
        <p:nvSpPr>
          <p:cNvPr id="142" name="Rectangle 141">
            <a:extLst>
              <a:ext uri="{FF2B5EF4-FFF2-40B4-BE49-F238E27FC236}">
                <a16:creationId xmlns:a16="http://schemas.microsoft.com/office/drawing/2014/main" id="{E669D130-2242-46AD-99F0-027590A5EA50}"/>
              </a:ext>
            </a:extLst>
          </p:cNvPr>
          <p:cNvSpPr/>
          <p:nvPr/>
        </p:nvSpPr>
        <p:spPr>
          <a:xfrm>
            <a:off x="5104531" y="2266110"/>
            <a:ext cx="1707138" cy="38105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11758" y="695643"/>
            <a:ext cx="11561952" cy="923330"/>
          </a:xfrm>
          <a:prstGeom prst="rect">
            <a:avLst/>
          </a:prstGeom>
        </p:spPr>
        <p:txBody>
          <a:bodyPr wrap="square">
            <a:spAutoFit/>
          </a:bodyPr>
          <a:lstStyle/>
          <a:p>
            <a:pPr lvl="0"/>
            <a:r>
              <a:rPr lang="en-CA" dirty="0" smtClean="0">
                <a:solidFill>
                  <a:prstClr val="black"/>
                </a:solidFill>
                <a:latin typeface="Calibri Light" panose="020F0302020204030204"/>
              </a:rPr>
              <a:t>The </a:t>
            </a:r>
            <a:r>
              <a:rPr lang="en-CA" dirty="0">
                <a:solidFill>
                  <a:prstClr val="black"/>
                </a:solidFill>
                <a:latin typeface="Calibri Light" panose="020F0302020204030204"/>
              </a:rPr>
              <a:t>SSC Cloud Services Directorate (CSD) Container Orchestration Framework aligns with Cloud Native and DevOps </a:t>
            </a:r>
            <a:r>
              <a:rPr lang="en-CA" dirty="0" smtClean="0">
                <a:solidFill>
                  <a:prstClr val="black"/>
                </a:solidFill>
                <a:latin typeface="Calibri Light" panose="020F0302020204030204"/>
              </a:rPr>
              <a:t>streams. The framework provides a </a:t>
            </a:r>
            <a:r>
              <a:rPr lang="en-CA" dirty="0">
                <a:solidFill>
                  <a:prstClr val="black"/>
                </a:solidFill>
                <a:latin typeface="Calibri Light" panose="020F0302020204030204"/>
              </a:rPr>
              <a:t>roadmap based on current GC guidance and guardrails to help SSC and partners to deploy applications securely and consistently when using containers</a:t>
            </a:r>
            <a:endParaRPr lang="en-CA" dirty="0"/>
          </a:p>
        </p:txBody>
      </p:sp>
    </p:spTree>
    <p:extLst>
      <p:ext uri="{BB962C8B-B14F-4D97-AF65-F5344CB8AC3E}">
        <p14:creationId xmlns:p14="http://schemas.microsoft.com/office/powerpoint/2010/main" val="346625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9CFB24-029A-44AA-8435-5A5FD13E93CE}"/>
              </a:ext>
            </a:extLst>
          </p:cNvPr>
          <p:cNvSpPr/>
          <p:nvPr/>
        </p:nvSpPr>
        <p:spPr>
          <a:xfrm>
            <a:off x="470517" y="781985"/>
            <a:ext cx="11011376" cy="1077218"/>
          </a:xfrm>
          <a:prstGeom prst="rect">
            <a:avLst/>
          </a:prstGeom>
          <a:ln w="22225">
            <a:solidFill>
              <a:schemeClr val="accent1">
                <a:shade val="50000"/>
              </a:schemeClr>
            </a:solidFill>
          </a:ln>
        </p:spPr>
        <p:txBody>
          <a:bodyPr wrap="square">
            <a:spAutoFit/>
          </a:bodyPr>
          <a:lstStyle/>
          <a:p>
            <a:pPr marL="285750" indent="-285750">
              <a:buFont typeface="Arial" panose="020B0604020202020204" pitchFamily="34" charset="0"/>
              <a:buChar char="•"/>
            </a:pPr>
            <a:r>
              <a:rPr lang="en-US" sz="1600" dirty="0">
                <a:latin typeface="+mj-lt"/>
              </a:rPr>
              <a:t>Cloud Services Directorate </a:t>
            </a:r>
            <a:r>
              <a:rPr lang="en-US" sz="1600" dirty="0" smtClean="0">
                <a:latin typeface="+mj-lt"/>
              </a:rPr>
              <a:t>will enable the </a:t>
            </a:r>
            <a:r>
              <a:rPr lang="en-US" sz="1600" dirty="0">
                <a:latin typeface="+mj-lt"/>
              </a:rPr>
              <a:t>Government of Canada’s Digital Strategy by </a:t>
            </a:r>
            <a:r>
              <a:rPr lang="en-US" sz="1600" dirty="0" smtClean="0">
                <a:latin typeface="+mj-lt"/>
              </a:rPr>
              <a:t>providing a </a:t>
            </a:r>
            <a:r>
              <a:rPr lang="en-US" sz="1600" dirty="0">
                <a:latin typeface="+mj-lt"/>
              </a:rPr>
              <a:t>Container Orchestration </a:t>
            </a:r>
            <a:r>
              <a:rPr lang="en-US" sz="1600" dirty="0" smtClean="0">
                <a:latin typeface="+mj-lt"/>
              </a:rPr>
              <a:t>Framework that includes managed </a:t>
            </a:r>
            <a:r>
              <a:rPr lang="en-US" sz="1600" dirty="0">
                <a:latin typeface="+mj-lt"/>
              </a:rPr>
              <a:t>platform services hosted within SSC </a:t>
            </a:r>
            <a:r>
              <a:rPr lang="en-US" sz="1600" dirty="0" smtClean="0">
                <a:latin typeface="+mj-lt"/>
              </a:rPr>
              <a:t>EDC’s and guidance for public cloud workloads</a:t>
            </a:r>
            <a:endParaRPr lang="en-US" sz="1600" dirty="0">
              <a:latin typeface="+mj-lt"/>
            </a:endParaRPr>
          </a:p>
          <a:p>
            <a:pPr marL="285750" indent="-285750">
              <a:buFont typeface="Arial" panose="020B0604020202020204" pitchFamily="34" charset="0"/>
              <a:buChar char="•"/>
            </a:pPr>
            <a:r>
              <a:rPr lang="en-US" sz="1600" dirty="0" smtClean="0">
                <a:latin typeface="+mj-lt"/>
              </a:rPr>
              <a:t>This will provide partners a consistent application deployment strategy decoupled from location</a:t>
            </a:r>
            <a:endParaRPr lang="en-US" sz="1600" dirty="0">
              <a:latin typeface="+mj-lt"/>
            </a:endParaRPr>
          </a:p>
          <a:p>
            <a:pPr marL="285750" indent="-285750">
              <a:buFont typeface="Arial" panose="020B0604020202020204" pitchFamily="34" charset="0"/>
              <a:buChar char="•"/>
            </a:pPr>
            <a:r>
              <a:rPr lang="en-US" sz="1600" dirty="0" smtClean="0">
                <a:latin typeface="+mj-lt"/>
              </a:rPr>
              <a:t>The </a:t>
            </a:r>
            <a:r>
              <a:rPr lang="en-US" sz="1600" dirty="0">
                <a:latin typeface="+mj-lt"/>
              </a:rPr>
              <a:t>service will support </a:t>
            </a:r>
            <a:r>
              <a:rPr lang="en-US" sz="1600" dirty="0" smtClean="0">
                <a:latin typeface="+mj-lt"/>
              </a:rPr>
              <a:t>up to </a:t>
            </a:r>
            <a:r>
              <a:rPr lang="en-US" sz="1600" dirty="0" smtClean="0">
                <a:solidFill>
                  <a:srgbClr val="FF0000"/>
                </a:solidFill>
                <a:latin typeface="+mj-lt"/>
              </a:rPr>
              <a:t>and including </a:t>
            </a:r>
            <a:r>
              <a:rPr lang="en-US" sz="1600" dirty="0" smtClean="0">
                <a:latin typeface="+mj-lt"/>
              </a:rPr>
              <a:t>PBMM data and </a:t>
            </a:r>
            <a:r>
              <a:rPr lang="en-US" sz="1600" dirty="0">
                <a:latin typeface="+mj-lt"/>
              </a:rPr>
              <a:t>workloads </a:t>
            </a:r>
            <a:endParaRPr lang="en-US" sz="1600" dirty="0">
              <a:solidFill>
                <a:srgbClr val="FF0000"/>
              </a:solidFill>
              <a:latin typeface="+mj-lt"/>
            </a:endParaRPr>
          </a:p>
        </p:txBody>
      </p:sp>
      <p:sp>
        <p:nvSpPr>
          <p:cNvPr id="6" name="Rectangle 5">
            <a:extLst>
              <a:ext uri="{FF2B5EF4-FFF2-40B4-BE49-F238E27FC236}">
                <a16:creationId xmlns:a16="http://schemas.microsoft.com/office/drawing/2014/main" id="{1F10A4FC-690A-4A5B-84D2-A00E5578DE6D}"/>
              </a:ext>
            </a:extLst>
          </p:cNvPr>
          <p:cNvSpPr/>
          <p:nvPr/>
        </p:nvSpPr>
        <p:spPr>
          <a:xfrm>
            <a:off x="9856802" y="324164"/>
            <a:ext cx="1883657" cy="276999"/>
          </a:xfrm>
          <a:prstGeom prst="rect">
            <a:avLst/>
          </a:prstGeom>
        </p:spPr>
        <p:txBody>
          <a:bodyPr wrap="none">
            <a:spAutoFit/>
          </a:bodyPr>
          <a:lstStyle/>
          <a:p>
            <a:r>
              <a:rPr lang="en-US" sz="1200" dirty="0">
                <a:solidFill>
                  <a:schemeClr val="accent1">
                    <a:lumMod val="75000"/>
                  </a:schemeClr>
                </a:solidFill>
              </a:rPr>
              <a:t>SSC Cloud Services Strategy</a:t>
            </a:r>
          </a:p>
        </p:txBody>
      </p:sp>
      <p:grpSp>
        <p:nvGrpSpPr>
          <p:cNvPr id="15" name="Group 14">
            <a:extLst>
              <a:ext uri="{FF2B5EF4-FFF2-40B4-BE49-F238E27FC236}">
                <a16:creationId xmlns:a16="http://schemas.microsoft.com/office/drawing/2014/main" id="{2A524791-6C60-4DED-954D-4A7A312A395D}"/>
              </a:ext>
            </a:extLst>
          </p:cNvPr>
          <p:cNvGrpSpPr/>
          <p:nvPr/>
        </p:nvGrpSpPr>
        <p:grpSpPr>
          <a:xfrm>
            <a:off x="10562348" y="6161207"/>
            <a:ext cx="1100832" cy="544444"/>
            <a:chOff x="613166" y="6180758"/>
            <a:chExt cx="1100832" cy="544444"/>
          </a:xfrm>
        </p:grpSpPr>
        <p:sp>
          <p:nvSpPr>
            <p:cNvPr id="16" name="Speech Bubble: Oval 15">
              <a:extLst>
                <a:ext uri="{FF2B5EF4-FFF2-40B4-BE49-F238E27FC236}">
                  <a16:creationId xmlns:a16="http://schemas.microsoft.com/office/drawing/2014/main" id="{03401A0D-3B70-478C-9ED1-C7E5F0D6BFE1}"/>
                </a:ext>
              </a:extLst>
            </p:cNvPr>
            <p:cNvSpPr/>
            <p:nvPr/>
          </p:nvSpPr>
          <p:spPr>
            <a:xfrm>
              <a:off x="613166" y="6180758"/>
              <a:ext cx="1100832" cy="544444"/>
            </a:xfrm>
            <a:prstGeom prst="wedgeEllipseCallout">
              <a:avLst>
                <a:gd name="adj1" fmla="val -21639"/>
                <a:gd name="adj2" fmla="val -679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FCF8B25-1F92-4774-9153-0F8660745264}"/>
                </a:ext>
              </a:extLst>
            </p:cNvPr>
            <p:cNvSpPr/>
            <p:nvPr/>
          </p:nvSpPr>
          <p:spPr>
            <a:xfrm>
              <a:off x="798792" y="6307963"/>
              <a:ext cx="801373" cy="307777"/>
            </a:xfrm>
            <a:prstGeom prst="rect">
              <a:avLst/>
            </a:prstGeom>
            <a:solidFill>
              <a:schemeClr val="bg1"/>
            </a:solidFill>
          </p:spPr>
          <p:txBody>
            <a:bodyPr wrap="none">
              <a:spAutoFit/>
            </a:bodyPr>
            <a:lstStyle/>
            <a:p>
              <a:r>
                <a:rPr lang="en-US" sz="1400" dirty="0"/>
                <a:t>Provider</a:t>
              </a:r>
            </a:p>
          </p:txBody>
        </p:sp>
      </p:grpSp>
      <p:sp>
        <p:nvSpPr>
          <p:cNvPr id="12" name="Rectangle 11">
            <a:extLst>
              <a:ext uri="{FF2B5EF4-FFF2-40B4-BE49-F238E27FC236}">
                <a16:creationId xmlns:a16="http://schemas.microsoft.com/office/drawing/2014/main" id="{1D28D90A-990C-4102-945A-AB5382F669E8}"/>
              </a:ext>
            </a:extLst>
          </p:cNvPr>
          <p:cNvSpPr/>
          <p:nvPr/>
        </p:nvSpPr>
        <p:spPr>
          <a:xfrm>
            <a:off x="470517" y="2184022"/>
            <a:ext cx="7572284" cy="584775"/>
          </a:xfrm>
          <a:prstGeom prst="rect">
            <a:avLst/>
          </a:prstGeom>
        </p:spPr>
        <p:txBody>
          <a:bodyPr wrap="square">
            <a:spAutoFit/>
          </a:bodyPr>
          <a:lstStyle/>
          <a:p>
            <a:pPr lvl="0"/>
            <a:r>
              <a:rPr lang="en-US" sz="1600" dirty="0">
                <a:solidFill>
                  <a:prstClr val="black"/>
                </a:solidFill>
                <a:latin typeface="+mj-lt"/>
              </a:rPr>
              <a:t>SSC CSD will enable containers via enterprise-ready orchestration platforms, including OpenShift and Pivotal Cloud Foundry, in support of an overall GC Cloud Strategy.</a:t>
            </a:r>
          </a:p>
        </p:txBody>
      </p:sp>
      <p:sp>
        <p:nvSpPr>
          <p:cNvPr id="13" name="Rectangle 12">
            <a:extLst>
              <a:ext uri="{FF2B5EF4-FFF2-40B4-BE49-F238E27FC236}">
                <a16:creationId xmlns:a16="http://schemas.microsoft.com/office/drawing/2014/main" id="{85F0D8A6-71CB-4AA8-9D8F-E0E33FAA94A3}"/>
              </a:ext>
            </a:extLst>
          </p:cNvPr>
          <p:cNvSpPr/>
          <p:nvPr/>
        </p:nvSpPr>
        <p:spPr>
          <a:xfrm>
            <a:off x="283031" y="3002896"/>
            <a:ext cx="7643770" cy="2308324"/>
          </a:xfrm>
          <a:prstGeom prst="rect">
            <a:avLst/>
          </a:prstGeom>
        </p:spPr>
        <p:txBody>
          <a:bodyPr wrap="square">
            <a:spAutoFit/>
          </a:bodyPr>
          <a:lstStyle/>
          <a:p>
            <a:pPr marL="285750" indent="-285750">
              <a:buFont typeface="Arial" panose="020B0604020202020204" pitchFamily="34" charset="0"/>
              <a:buChar char="•"/>
            </a:pPr>
            <a:r>
              <a:rPr lang="en-US" sz="1600" dirty="0" smtClean="0">
                <a:latin typeface="+mj-lt"/>
              </a:rPr>
              <a:t>Consistency in application deployment across multiple platforms, including options </a:t>
            </a:r>
            <a:r>
              <a:rPr lang="en-CA" sz="1600" dirty="0" smtClean="0">
                <a:latin typeface="+mj-lt"/>
              </a:rPr>
              <a:t>for </a:t>
            </a:r>
            <a:r>
              <a:rPr lang="en-CA" sz="1600" dirty="0">
                <a:latin typeface="+mj-lt"/>
              </a:rPr>
              <a:t>transforming legacy applications to cloud native application architecture</a:t>
            </a:r>
          </a:p>
          <a:p>
            <a:pPr marL="285750" indent="-285750">
              <a:buFont typeface="Arial" panose="020B0604020202020204" pitchFamily="34" charset="0"/>
              <a:buChar char="•"/>
            </a:pPr>
            <a:r>
              <a:rPr lang="en-US" sz="1600" dirty="0" smtClean="0">
                <a:latin typeface="+mj-lt"/>
              </a:rPr>
              <a:t>Simplified </a:t>
            </a:r>
            <a:r>
              <a:rPr lang="en-US" sz="1600" dirty="0">
                <a:latin typeface="+mj-lt"/>
              </a:rPr>
              <a:t>use of multiple frameworks languages and DB’s</a:t>
            </a:r>
          </a:p>
          <a:p>
            <a:pPr marL="285750" indent="-285750">
              <a:buFont typeface="Arial" panose="020B0604020202020204" pitchFamily="34" charset="0"/>
              <a:buChar char="•"/>
            </a:pPr>
            <a:r>
              <a:rPr lang="en-US" sz="1600" dirty="0" smtClean="0">
                <a:latin typeface="+mj-lt"/>
              </a:rPr>
              <a:t>Abstraction of infrastructure from the application, especially platform management </a:t>
            </a:r>
            <a:endParaRPr lang="en-US" sz="1600" dirty="0">
              <a:latin typeface="+mj-lt"/>
            </a:endParaRPr>
          </a:p>
          <a:p>
            <a:pPr marL="285750" indent="-285750">
              <a:buFont typeface="Arial" panose="020B0604020202020204" pitchFamily="34" charset="0"/>
              <a:buChar char="•"/>
            </a:pPr>
            <a:r>
              <a:rPr lang="en-US" sz="1600" dirty="0" smtClean="0">
                <a:latin typeface="+mj-lt"/>
              </a:rPr>
              <a:t>Resiliency and scalability platform </a:t>
            </a:r>
            <a:r>
              <a:rPr lang="en-US" sz="1600" dirty="0">
                <a:latin typeface="+mj-lt"/>
              </a:rPr>
              <a:t>for application </a:t>
            </a:r>
            <a:r>
              <a:rPr lang="en-US" sz="1600" dirty="0" smtClean="0">
                <a:latin typeface="+mj-lt"/>
              </a:rPr>
              <a:t>deployment</a:t>
            </a:r>
            <a:endParaRPr lang="en-US" sz="1600" dirty="0">
              <a:latin typeface="+mj-lt"/>
            </a:endParaRPr>
          </a:p>
          <a:p>
            <a:pPr marL="285750" lvl="0" indent="-285750">
              <a:buFont typeface="Arial" panose="020B0604020202020204" pitchFamily="34" charset="0"/>
              <a:buChar char="•"/>
            </a:pPr>
            <a:r>
              <a:rPr lang="en-US" sz="1600" dirty="0" smtClean="0">
                <a:solidFill>
                  <a:prstClr val="black"/>
                </a:solidFill>
                <a:latin typeface="+mj-lt"/>
              </a:rPr>
              <a:t>Base </a:t>
            </a:r>
            <a:r>
              <a:rPr lang="en-US" sz="1600" dirty="0">
                <a:solidFill>
                  <a:prstClr val="black"/>
                </a:solidFill>
                <a:latin typeface="+mj-lt"/>
              </a:rPr>
              <a:t>security controls will be implemented in the platform, reducing partner application SA&amp;A requirements due to inheritance</a:t>
            </a:r>
          </a:p>
          <a:p>
            <a:pPr marL="285750" lvl="0" indent="-285750">
              <a:buFont typeface="Arial" panose="020B0604020202020204" pitchFamily="34" charset="0"/>
              <a:buChar char="•"/>
            </a:pPr>
            <a:r>
              <a:rPr lang="en-US" sz="1600" dirty="0">
                <a:solidFill>
                  <a:prstClr val="black"/>
                </a:solidFill>
                <a:latin typeface="+mj-lt"/>
              </a:rPr>
              <a:t>Allow partners to choose application migration and packaging methods based on  </a:t>
            </a:r>
            <a:r>
              <a:rPr lang="en-US" sz="1600" dirty="0" smtClean="0">
                <a:solidFill>
                  <a:prstClr val="black"/>
                </a:solidFill>
                <a:latin typeface="+mj-lt"/>
              </a:rPr>
              <a:t>requirements</a:t>
            </a:r>
            <a:endParaRPr lang="en-US" sz="1600" dirty="0">
              <a:solidFill>
                <a:prstClr val="black"/>
              </a:solidFill>
              <a:latin typeface="+mj-lt"/>
            </a:endParaRPr>
          </a:p>
        </p:txBody>
      </p:sp>
      <p:sp>
        <p:nvSpPr>
          <p:cNvPr id="18" name="Title 1">
            <a:extLst>
              <a:ext uri="{FF2B5EF4-FFF2-40B4-BE49-F238E27FC236}">
                <a16:creationId xmlns:a16="http://schemas.microsoft.com/office/drawing/2014/main" id="{111A8FDA-3419-494A-9DE0-6265F34C336B}"/>
              </a:ext>
            </a:extLst>
          </p:cNvPr>
          <p:cNvSpPr>
            <a:spLocks noGrp="1"/>
          </p:cNvSpPr>
          <p:nvPr>
            <p:ph type="title"/>
          </p:nvPr>
        </p:nvSpPr>
        <p:spPr>
          <a:xfrm>
            <a:off x="283031" y="143342"/>
            <a:ext cx="10515600" cy="459066"/>
          </a:xfrm>
        </p:spPr>
        <p:txBody>
          <a:bodyPr/>
          <a:lstStyle/>
          <a:p>
            <a:r>
              <a:rPr lang="en-US" sz="2000" b="0" dirty="0">
                <a:solidFill>
                  <a:schemeClr val="accent1">
                    <a:lumMod val="75000"/>
                  </a:schemeClr>
                </a:solidFill>
              </a:rPr>
              <a:t>SSC Container </a:t>
            </a:r>
            <a:r>
              <a:rPr lang="en-US" sz="2000" b="0" dirty="0" smtClean="0">
                <a:solidFill>
                  <a:schemeClr val="accent1">
                    <a:lumMod val="75000"/>
                  </a:schemeClr>
                </a:solidFill>
              </a:rPr>
              <a:t>Orchestration Framework</a:t>
            </a:r>
            <a:endParaRPr lang="en-CA" sz="2000" b="0" dirty="0">
              <a:solidFill>
                <a:schemeClr val="accent1">
                  <a:lumMod val="75000"/>
                </a:schemeClr>
              </a:solidFill>
            </a:endParaRPr>
          </a:p>
        </p:txBody>
      </p:sp>
      <p:pic>
        <p:nvPicPr>
          <p:cNvPr id="2" name="Picture 1"/>
          <p:cNvPicPr>
            <a:picLocks noChangeAspect="1"/>
          </p:cNvPicPr>
          <p:nvPr/>
        </p:nvPicPr>
        <p:blipFill>
          <a:blip r:embed="rId3"/>
          <a:stretch>
            <a:fillRect/>
          </a:stretch>
        </p:blipFill>
        <p:spPr>
          <a:xfrm>
            <a:off x="8207829" y="2359570"/>
            <a:ext cx="2940831" cy="2783302"/>
          </a:xfrm>
          <a:prstGeom prst="rect">
            <a:avLst/>
          </a:prstGeom>
        </p:spPr>
      </p:pic>
      <p:sp>
        <p:nvSpPr>
          <p:cNvPr id="5" name="Rectangle 4"/>
          <p:cNvSpPr/>
          <p:nvPr/>
        </p:nvSpPr>
        <p:spPr>
          <a:xfrm>
            <a:off x="8568285" y="5149638"/>
            <a:ext cx="2544479" cy="323165"/>
          </a:xfrm>
          <a:prstGeom prst="rect">
            <a:avLst/>
          </a:prstGeom>
        </p:spPr>
        <p:txBody>
          <a:bodyPr wrap="none">
            <a:spAutoFit/>
          </a:bodyPr>
          <a:lstStyle/>
          <a:p>
            <a:r>
              <a:rPr lang="en-CA" sz="1500" dirty="0" smtClean="0">
                <a:latin typeface="+mj-lt"/>
              </a:rPr>
              <a:t>Virtual Machines vs Containers</a:t>
            </a:r>
            <a:endParaRPr lang="en-CA" dirty="0">
              <a:latin typeface="+mj-lt"/>
            </a:endParaRPr>
          </a:p>
        </p:txBody>
      </p:sp>
    </p:spTree>
    <p:extLst>
      <p:ext uri="{BB962C8B-B14F-4D97-AF65-F5344CB8AC3E}">
        <p14:creationId xmlns:p14="http://schemas.microsoft.com/office/powerpoint/2010/main" val="656669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10A4FC-690A-4A5B-84D2-A00E5578DE6D}"/>
              </a:ext>
            </a:extLst>
          </p:cNvPr>
          <p:cNvSpPr/>
          <p:nvPr/>
        </p:nvSpPr>
        <p:spPr>
          <a:xfrm>
            <a:off x="9856802" y="324164"/>
            <a:ext cx="1883657" cy="276999"/>
          </a:xfrm>
          <a:prstGeom prst="rect">
            <a:avLst/>
          </a:prstGeom>
        </p:spPr>
        <p:txBody>
          <a:bodyPr wrap="none">
            <a:spAutoFit/>
          </a:bodyPr>
          <a:lstStyle/>
          <a:p>
            <a:r>
              <a:rPr lang="en-US" sz="1200" dirty="0">
                <a:solidFill>
                  <a:schemeClr val="accent1">
                    <a:lumMod val="75000"/>
                  </a:schemeClr>
                </a:solidFill>
              </a:rPr>
              <a:t>SSC Cloud Services Strategy</a:t>
            </a:r>
          </a:p>
        </p:txBody>
      </p:sp>
      <p:grpSp>
        <p:nvGrpSpPr>
          <p:cNvPr id="15" name="Group 14">
            <a:extLst>
              <a:ext uri="{FF2B5EF4-FFF2-40B4-BE49-F238E27FC236}">
                <a16:creationId xmlns:a16="http://schemas.microsoft.com/office/drawing/2014/main" id="{2A524791-6C60-4DED-954D-4A7A312A395D}"/>
              </a:ext>
            </a:extLst>
          </p:cNvPr>
          <p:cNvGrpSpPr/>
          <p:nvPr/>
        </p:nvGrpSpPr>
        <p:grpSpPr>
          <a:xfrm>
            <a:off x="10562348" y="6161207"/>
            <a:ext cx="1100832" cy="544444"/>
            <a:chOff x="613166" y="6180758"/>
            <a:chExt cx="1100832" cy="544444"/>
          </a:xfrm>
        </p:grpSpPr>
        <p:sp>
          <p:nvSpPr>
            <p:cNvPr id="16" name="Speech Bubble: Oval 15">
              <a:extLst>
                <a:ext uri="{FF2B5EF4-FFF2-40B4-BE49-F238E27FC236}">
                  <a16:creationId xmlns:a16="http://schemas.microsoft.com/office/drawing/2014/main" id="{03401A0D-3B70-478C-9ED1-C7E5F0D6BFE1}"/>
                </a:ext>
              </a:extLst>
            </p:cNvPr>
            <p:cNvSpPr/>
            <p:nvPr/>
          </p:nvSpPr>
          <p:spPr>
            <a:xfrm>
              <a:off x="613166" y="6180758"/>
              <a:ext cx="1100832" cy="544444"/>
            </a:xfrm>
            <a:prstGeom prst="wedgeEllipseCallout">
              <a:avLst>
                <a:gd name="adj1" fmla="val -21639"/>
                <a:gd name="adj2" fmla="val -679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FCF8B25-1F92-4774-9153-0F8660745264}"/>
                </a:ext>
              </a:extLst>
            </p:cNvPr>
            <p:cNvSpPr/>
            <p:nvPr/>
          </p:nvSpPr>
          <p:spPr>
            <a:xfrm>
              <a:off x="798792" y="6307963"/>
              <a:ext cx="801373" cy="307777"/>
            </a:xfrm>
            <a:prstGeom prst="rect">
              <a:avLst/>
            </a:prstGeom>
            <a:solidFill>
              <a:schemeClr val="bg1"/>
            </a:solidFill>
          </p:spPr>
          <p:txBody>
            <a:bodyPr wrap="none">
              <a:spAutoFit/>
            </a:bodyPr>
            <a:lstStyle/>
            <a:p>
              <a:r>
                <a:rPr lang="en-US" sz="1400" dirty="0"/>
                <a:t>Provider</a:t>
              </a:r>
            </a:p>
          </p:txBody>
        </p:sp>
      </p:grpSp>
      <p:sp>
        <p:nvSpPr>
          <p:cNvPr id="18" name="Title 1">
            <a:extLst>
              <a:ext uri="{FF2B5EF4-FFF2-40B4-BE49-F238E27FC236}">
                <a16:creationId xmlns:a16="http://schemas.microsoft.com/office/drawing/2014/main" id="{111A8FDA-3419-494A-9DE0-6265F34C336B}"/>
              </a:ext>
            </a:extLst>
          </p:cNvPr>
          <p:cNvSpPr>
            <a:spLocks noGrp="1"/>
          </p:cNvSpPr>
          <p:nvPr>
            <p:ph type="title"/>
          </p:nvPr>
        </p:nvSpPr>
        <p:spPr>
          <a:xfrm>
            <a:off x="283031" y="143342"/>
            <a:ext cx="10515600" cy="459066"/>
          </a:xfrm>
        </p:spPr>
        <p:txBody>
          <a:bodyPr/>
          <a:lstStyle/>
          <a:p>
            <a:r>
              <a:rPr lang="en-US" sz="2000" b="0" dirty="0">
                <a:solidFill>
                  <a:schemeClr val="accent1">
                    <a:lumMod val="75000"/>
                  </a:schemeClr>
                </a:solidFill>
              </a:rPr>
              <a:t>SSC Container </a:t>
            </a:r>
            <a:r>
              <a:rPr lang="en-US" sz="2000" b="0" dirty="0" smtClean="0">
                <a:solidFill>
                  <a:schemeClr val="accent1">
                    <a:lumMod val="75000"/>
                  </a:schemeClr>
                </a:solidFill>
              </a:rPr>
              <a:t>Orchestration Framework</a:t>
            </a:r>
            <a:endParaRPr lang="en-CA" sz="2000" b="0" dirty="0">
              <a:solidFill>
                <a:schemeClr val="accent1">
                  <a:lumMod val="75000"/>
                </a:schemeClr>
              </a:solidFill>
            </a:endParaRPr>
          </a:p>
        </p:txBody>
      </p:sp>
      <p:sp>
        <p:nvSpPr>
          <p:cNvPr id="8" name="Rectangle 7"/>
          <p:cNvSpPr/>
          <p:nvPr/>
        </p:nvSpPr>
        <p:spPr>
          <a:xfrm>
            <a:off x="283030" y="728368"/>
            <a:ext cx="11749944" cy="5171416"/>
          </a:xfrm>
          <a:prstGeom prst="rect">
            <a:avLst/>
          </a:prstGeom>
        </p:spPr>
        <p:txBody>
          <a:bodyPr wrap="square">
            <a:spAutoFit/>
          </a:bodyPr>
          <a:lstStyle/>
          <a:p>
            <a:pPr>
              <a:lnSpc>
                <a:spcPct val="115000"/>
              </a:lnSpc>
            </a:pPr>
            <a:r>
              <a:rPr lang="en-CA" sz="1600" dirty="0">
                <a:latin typeface="+mj-lt"/>
                <a:ea typeface="Times New Roman" panose="02020603050405020304" pitchFamily="18" charset="0"/>
                <a:cs typeface="Times New Roman" panose="02020603050405020304" pitchFamily="18" charset="0"/>
              </a:rPr>
              <a:t>OpenShift and Pivotal Cloud Foundry both provide significant additional value when deploying containers.  Cloud orchestration simplifies deployment and management of applications using containers consistently and declaratively. It does this by:</a:t>
            </a:r>
          </a:p>
          <a:p>
            <a:pPr marL="342900" marR="0" lvl="0" indent="-342900">
              <a:lnSpc>
                <a:spcPct val="115000"/>
              </a:lnSpc>
              <a:spcBef>
                <a:spcPts val="0"/>
              </a:spcBef>
              <a:spcAft>
                <a:spcPts val="0"/>
              </a:spcAft>
              <a:buFont typeface="Symbol" panose="05050102010706020507" pitchFamily="18" charset="2"/>
              <a:buChar char=""/>
            </a:pPr>
            <a:r>
              <a:rPr lang="en-CA" sz="1600" dirty="0" smtClean="0">
                <a:latin typeface="+mj-lt"/>
                <a:ea typeface="Times New Roman" panose="02020603050405020304" pitchFamily="18" charset="0"/>
                <a:cs typeface="Times New Roman" panose="02020603050405020304" pitchFamily="18" charset="0"/>
              </a:rPr>
              <a:t>Building an abstraction layer between resources and service requirements, such that resources can be </a:t>
            </a:r>
            <a:r>
              <a:rPr lang="en-CA" sz="1600" dirty="0" err="1" smtClean="0">
                <a:latin typeface="+mj-lt"/>
                <a:ea typeface="Times New Roman" panose="02020603050405020304" pitchFamily="18" charset="0"/>
                <a:cs typeface="Times New Roman" panose="02020603050405020304" pitchFamily="18" charset="0"/>
              </a:rPr>
              <a:t>autoscaled</a:t>
            </a:r>
            <a:r>
              <a:rPr lang="en-CA" sz="1600" dirty="0" smtClean="0">
                <a:latin typeface="+mj-lt"/>
                <a:ea typeface="Times New Roman" panose="02020603050405020304" pitchFamily="18" charset="0"/>
                <a:cs typeface="Times New Roman" panose="02020603050405020304" pitchFamily="18" charset="0"/>
              </a:rPr>
              <a:t> when required during build and deployment.  </a:t>
            </a:r>
            <a:r>
              <a:rPr lang="en-CA" sz="1600" dirty="0" smtClean="0">
                <a:latin typeface="+mj-lt"/>
                <a:ea typeface="TT159t00"/>
                <a:cs typeface="Times New Roman" panose="02020603050405020304" pitchFamily="18" charset="0"/>
              </a:rPr>
              <a:t>If an application is already designed to run in containers, it’s a fairly easy uplift to deploy to PaaS</a:t>
            </a:r>
            <a:endParaRPr lang="en-CA" sz="1600" dirty="0" smtClean="0">
              <a:latin typeface="+mj-lt"/>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CA" sz="1600" dirty="0" smtClean="0">
                <a:latin typeface="+mj-lt"/>
                <a:ea typeface="TT159t00"/>
                <a:cs typeface="Times New Roman" panose="02020603050405020304" pitchFamily="18" charset="0"/>
              </a:rPr>
              <a:t>Inherent </a:t>
            </a:r>
            <a:r>
              <a:rPr lang="en-CA" sz="1600" dirty="0">
                <a:latin typeface="+mj-lt"/>
                <a:ea typeface="TT159t00"/>
                <a:cs typeface="Times New Roman" panose="02020603050405020304" pitchFamily="18" charset="0"/>
              </a:rPr>
              <a:t>security in the implementation, such as traffic paths between nodes are encrypted and use mutual authentication, applications in PaaS do not run as root/require root access</a:t>
            </a:r>
            <a:endParaRPr lang="en-CA" sz="1600" dirty="0">
              <a:latin typeface="+mj-lt"/>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CA" sz="1600" dirty="0">
                <a:latin typeface="+mj-lt"/>
                <a:ea typeface="TT159t00"/>
                <a:cs typeface="Times New Roman" panose="02020603050405020304" pitchFamily="18" charset="0"/>
              </a:rPr>
              <a:t>PaaS follows DevOps </a:t>
            </a:r>
            <a:r>
              <a:rPr lang="en-CA" sz="1600" dirty="0" smtClean="0">
                <a:latin typeface="+mj-lt"/>
                <a:ea typeface="TT159t00"/>
                <a:cs typeface="Times New Roman" panose="02020603050405020304" pitchFamily="18" charset="0"/>
              </a:rPr>
              <a:t>tenets </a:t>
            </a:r>
            <a:r>
              <a:rPr lang="en-CA" sz="1600" dirty="0">
                <a:latin typeface="+mj-lt"/>
                <a:ea typeface="TT159t00"/>
                <a:cs typeface="Times New Roman" panose="02020603050405020304" pitchFamily="18" charset="0"/>
              </a:rPr>
              <a:t>per </a:t>
            </a:r>
            <a:r>
              <a:rPr lang="en-CA" sz="1600" dirty="0">
                <a:latin typeface="+mj-lt"/>
                <a:ea typeface="TT159t00"/>
                <a:cs typeface="Times New Roman" panose="02020603050405020304" pitchFamily="18" charset="0"/>
                <a:hlinkClick r:id="rId3"/>
              </a:rPr>
              <a:t>GC Guidance on Secure Containers and Microservices</a:t>
            </a:r>
            <a:r>
              <a:rPr lang="en-CA" sz="1600" dirty="0">
                <a:latin typeface="+mj-lt"/>
                <a:ea typeface="TT159t00"/>
                <a:cs typeface="Times New Roman" panose="02020603050405020304" pitchFamily="18" charset="0"/>
              </a:rPr>
              <a:t>: image provenance, secure image registry, CVE ( Common Vulnerabilities and Exposures) </a:t>
            </a:r>
            <a:r>
              <a:rPr lang="en-CA" sz="1600" dirty="0" smtClean="0">
                <a:latin typeface="+mj-lt"/>
                <a:ea typeface="TT159t00"/>
                <a:cs typeface="Times New Roman" panose="02020603050405020304" pitchFamily="18" charset="0"/>
              </a:rPr>
              <a:t> </a:t>
            </a:r>
            <a:r>
              <a:rPr lang="en-CA" sz="1600" dirty="0">
                <a:latin typeface="+mj-lt"/>
                <a:ea typeface="TT159t00"/>
                <a:cs typeface="Times New Roman" panose="02020603050405020304" pitchFamily="18" charset="0"/>
              </a:rPr>
              <a:t>scanning, immutability (rather than patching), assessment against the CIS Docker benchmark,…</a:t>
            </a:r>
            <a:endParaRPr lang="en-CA" sz="1600" dirty="0">
              <a:latin typeface="+mj-lt"/>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CA" sz="1600" dirty="0">
                <a:latin typeface="+mj-lt"/>
                <a:ea typeface="TT159t00"/>
                <a:cs typeface="Times New Roman" panose="02020603050405020304" pitchFamily="18" charset="0"/>
              </a:rPr>
              <a:t>Reduced time to ATO/SA&amp;A since the PaaS provides/meets many of the required controls</a:t>
            </a:r>
            <a:endParaRPr lang="en-CA" sz="1600" dirty="0">
              <a:latin typeface="+mj-lt"/>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CA" sz="1600" dirty="0">
                <a:latin typeface="+mj-lt"/>
                <a:ea typeface="TT159t00"/>
                <a:cs typeface="Times New Roman" panose="02020603050405020304" pitchFamily="18" charset="0"/>
              </a:rPr>
              <a:t>PaaS allows developers to follow the microservice tenants per </a:t>
            </a:r>
            <a:r>
              <a:rPr lang="en-CA" sz="1600" dirty="0">
                <a:latin typeface="+mj-lt"/>
                <a:ea typeface="TT159t00"/>
                <a:cs typeface="Times New Roman" panose="02020603050405020304" pitchFamily="18" charset="0"/>
                <a:hlinkClick r:id="rId4"/>
              </a:rPr>
              <a:t>GC Cloud Reference architecture </a:t>
            </a:r>
            <a:r>
              <a:rPr lang="en-CA" sz="1600" dirty="0">
                <a:latin typeface="+mj-lt"/>
                <a:ea typeface="TT159t00"/>
                <a:cs typeface="Times New Roman" panose="02020603050405020304" pitchFamily="18" charset="0"/>
              </a:rPr>
              <a:t>(‘strangle the monolith’)</a:t>
            </a:r>
            <a:endParaRPr lang="en-CA" sz="1600" dirty="0">
              <a:latin typeface="+mj-lt"/>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CA" sz="1600" dirty="0">
                <a:latin typeface="+mj-lt"/>
                <a:ea typeface="TT159t00"/>
                <a:cs typeface="Times New Roman" panose="02020603050405020304" pitchFamily="18" charset="0"/>
              </a:rPr>
              <a:t>Applications on PaaS requires fewer VM’s than a non-container implementation</a:t>
            </a:r>
            <a:endParaRPr lang="en-CA" sz="1600" dirty="0">
              <a:latin typeface="+mj-lt"/>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CA" sz="1600" dirty="0">
                <a:latin typeface="+mj-lt"/>
                <a:ea typeface="TT159t00"/>
                <a:cs typeface="Times New Roman" panose="02020603050405020304" pitchFamily="18" charset="0"/>
              </a:rPr>
              <a:t>Avoid challenges and unmet expectations when deploying to Containers without Orchestration</a:t>
            </a:r>
            <a:endParaRPr lang="en-CA" sz="1600" dirty="0">
              <a:latin typeface="+mj-lt"/>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CA" sz="1600" dirty="0">
                <a:latin typeface="+mj-lt"/>
                <a:ea typeface="TT159t00"/>
                <a:cs typeface="Times New Roman" panose="02020603050405020304" pitchFamily="18" charset="0"/>
              </a:rPr>
              <a:t>Orchestrators help scaling when deploying to containers and avoid DIY Complexity</a:t>
            </a:r>
            <a:endParaRPr lang="en-CA" sz="1600" dirty="0">
              <a:latin typeface="+mj-lt"/>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CA" sz="1600" dirty="0">
                <a:latin typeface="+mj-lt"/>
                <a:ea typeface="TT159t00"/>
                <a:cs typeface="Times New Roman" panose="02020603050405020304" pitchFamily="18" charset="0"/>
              </a:rPr>
              <a:t>Help avoid licence rights when using straight OSS (Open Source Software) stack in GOC</a:t>
            </a:r>
            <a:endParaRPr lang="en-CA" sz="1600" dirty="0">
              <a:latin typeface="+mj-lt"/>
              <a:ea typeface="Times New Roman" panose="02020603050405020304" pitchFamily="18" charset="0"/>
              <a:cs typeface="Times New Roman" panose="02020603050405020304" pitchFamily="18" charset="0"/>
            </a:endParaRPr>
          </a:p>
          <a:p>
            <a:pPr>
              <a:lnSpc>
                <a:spcPct val="115000"/>
              </a:lnSpc>
            </a:pPr>
            <a:r>
              <a:rPr lang="en-CA" sz="1500" dirty="0">
                <a:latin typeface="+mj-lt"/>
                <a:ea typeface="TT159t00"/>
                <a:cs typeface="Times New Roman" panose="02020603050405020304" pitchFamily="18" charset="0"/>
              </a:rPr>
              <a:t> </a:t>
            </a:r>
            <a:endParaRPr lang="en-CA" sz="1500" dirty="0">
              <a:latin typeface="+mj-lt"/>
              <a:ea typeface="Times New Roman" panose="02020603050405020304" pitchFamily="18" charset="0"/>
              <a:cs typeface="Times New Roman" panose="02020603050405020304" pitchFamily="18" charset="0"/>
            </a:endParaRPr>
          </a:p>
          <a:p>
            <a:pPr>
              <a:lnSpc>
                <a:spcPct val="115000"/>
              </a:lnSpc>
            </a:pPr>
            <a:r>
              <a:rPr lang="en-CA" sz="1600" dirty="0">
                <a:latin typeface="+mj-lt"/>
                <a:ea typeface="TT159t00"/>
                <a:cs typeface="Times New Roman" panose="02020603050405020304" pitchFamily="18" charset="0"/>
              </a:rPr>
              <a:t>Potential challenges to address when deploying applications to PaaS with containers</a:t>
            </a:r>
            <a:endParaRPr lang="en-CA" sz="1600" dirty="0">
              <a:latin typeface="+mj-lt"/>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CA" sz="1600" dirty="0">
                <a:latin typeface="+mj-lt"/>
                <a:ea typeface="TT159t00"/>
                <a:cs typeface="Times New Roman" panose="02020603050405020304" pitchFamily="18" charset="0"/>
              </a:rPr>
              <a:t>Learning uplift (remediate through training, Digital Academy…)</a:t>
            </a:r>
            <a:endParaRPr lang="en-CA" sz="1600" dirty="0">
              <a:latin typeface="+mj-lt"/>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CA" sz="1600" dirty="0">
                <a:latin typeface="+mj-lt"/>
                <a:ea typeface="TT159t00"/>
                <a:cs typeface="Times New Roman" panose="02020603050405020304" pitchFamily="18" charset="0"/>
              </a:rPr>
              <a:t>Best fit (remediate by building to PaaS as a first-class citizen, publishing design patterns, making PaaS best use case)</a:t>
            </a:r>
            <a:endParaRPr lang="en-CA" sz="16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219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10A4FC-690A-4A5B-84D2-A00E5578DE6D}"/>
              </a:ext>
            </a:extLst>
          </p:cNvPr>
          <p:cNvSpPr/>
          <p:nvPr/>
        </p:nvSpPr>
        <p:spPr>
          <a:xfrm>
            <a:off x="9856802" y="324164"/>
            <a:ext cx="1883657" cy="276999"/>
          </a:xfrm>
          <a:prstGeom prst="rect">
            <a:avLst/>
          </a:prstGeom>
        </p:spPr>
        <p:txBody>
          <a:bodyPr wrap="none">
            <a:spAutoFit/>
          </a:bodyPr>
          <a:lstStyle/>
          <a:p>
            <a:r>
              <a:rPr lang="en-US" sz="1200" dirty="0">
                <a:solidFill>
                  <a:schemeClr val="accent1">
                    <a:lumMod val="75000"/>
                  </a:schemeClr>
                </a:solidFill>
              </a:rPr>
              <a:t>SSC Cloud Services Strategy</a:t>
            </a:r>
          </a:p>
        </p:txBody>
      </p:sp>
      <p:grpSp>
        <p:nvGrpSpPr>
          <p:cNvPr id="15" name="Group 14">
            <a:extLst>
              <a:ext uri="{FF2B5EF4-FFF2-40B4-BE49-F238E27FC236}">
                <a16:creationId xmlns:a16="http://schemas.microsoft.com/office/drawing/2014/main" id="{2A524791-6C60-4DED-954D-4A7A312A395D}"/>
              </a:ext>
            </a:extLst>
          </p:cNvPr>
          <p:cNvGrpSpPr/>
          <p:nvPr/>
        </p:nvGrpSpPr>
        <p:grpSpPr>
          <a:xfrm>
            <a:off x="10562348" y="6161207"/>
            <a:ext cx="1100832" cy="544444"/>
            <a:chOff x="613166" y="6180758"/>
            <a:chExt cx="1100832" cy="544444"/>
          </a:xfrm>
        </p:grpSpPr>
        <p:sp>
          <p:nvSpPr>
            <p:cNvPr id="16" name="Speech Bubble: Oval 15">
              <a:extLst>
                <a:ext uri="{FF2B5EF4-FFF2-40B4-BE49-F238E27FC236}">
                  <a16:creationId xmlns:a16="http://schemas.microsoft.com/office/drawing/2014/main" id="{03401A0D-3B70-478C-9ED1-C7E5F0D6BFE1}"/>
                </a:ext>
              </a:extLst>
            </p:cNvPr>
            <p:cNvSpPr/>
            <p:nvPr/>
          </p:nvSpPr>
          <p:spPr>
            <a:xfrm>
              <a:off x="613166" y="6180758"/>
              <a:ext cx="1100832" cy="544444"/>
            </a:xfrm>
            <a:prstGeom prst="wedgeEllipseCallout">
              <a:avLst>
                <a:gd name="adj1" fmla="val -21639"/>
                <a:gd name="adj2" fmla="val -679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FCF8B25-1F92-4774-9153-0F8660745264}"/>
                </a:ext>
              </a:extLst>
            </p:cNvPr>
            <p:cNvSpPr/>
            <p:nvPr/>
          </p:nvSpPr>
          <p:spPr>
            <a:xfrm>
              <a:off x="798792" y="6307963"/>
              <a:ext cx="801373" cy="307777"/>
            </a:xfrm>
            <a:prstGeom prst="rect">
              <a:avLst/>
            </a:prstGeom>
            <a:solidFill>
              <a:schemeClr val="bg1"/>
            </a:solidFill>
          </p:spPr>
          <p:txBody>
            <a:bodyPr wrap="none">
              <a:spAutoFit/>
            </a:bodyPr>
            <a:lstStyle/>
            <a:p>
              <a:r>
                <a:rPr lang="en-US" sz="1400" dirty="0"/>
                <a:t>Provider</a:t>
              </a:r>
            </a:p>
          </p:txBody>
        </p:sp>
      </p:grpSp>
      <p:sp>
        <p:nvSpPr>
          <p:cNvPr id="18" name="Title 1">
            <a:extLst>
              <a:ext uri="{FF2B5EF4-FFF2-40B4-BE49-F238E27FC236}">
                <a16:creationId xmlns:a16="http://schemas.microsoft.com/office/drawing/2014/main" id="{111A8FDA-3419-494A-9DE0-6265F34C336B}"/>
              </a:ext>
            </a:extLst>
          </p:cNvPr>
          <p:cNvSpPr>
            <a:spLocks noGrp="1"/>
          </p:cNvSpPr>
          <p:nvPr>
            <p:ph type="title"/>
          </p:nvPr>
        </p:nvSpPr>
        <p:spPr>
          <a:xfrm>
            <a:off x="283031" y="143342"/>
            <a:ext cx="10515600" cy="459066"/>
          </a:xfrm>
        </p:spPr>
        <p:txBody>
          <a:bodyPr/>
          <a:lstStyle/>
          <a:p>
            <a:r>
              <a:rPr lang="en-US" sz="2000" b="0" dirty="0">
                <a:solidFill>
                  <a:schemeClr val="accent1">
                    <a:lumMod val="75000"/>
                  </a:schemeClr>
                </a:solidFill>
              </a:rPr>
              <a:t>SSC Container </a:t>
            </a:r>
            <a:r>
              <a:rPr lang="en-US" sz="2000" b="0" dirty="0" smtClean="0">
                <a:solidFill>
                  <a:schemeClr val="accent1">
                    <a:lumMod val="75000"/>
                  </a:schemeClr>
                </a:solidFill>
              </a:rPr>
              <a:t>Orchestration Framework</a:t>
            </a:r>
            <a:endParaRPr lang="en-CA" sz="2000" b="0" dirty="0">
              <a:solidFill>
                <a:schemeClr val="accent1">
                  <a:lumMod val="75000"/>
                </a:schemeClr>
              </a:solidFill>
            </a:endParaRPr>
          </a:p>
        </p:txBody>
      </p:sp>
      <p:sp>
        <p:nvSpPr>
          <p:cNvPr id="4" name="Rectangle 3"/>
          <p:cNvSpPr/>
          <p:nvPr/>
        </p:nvSpPr>
        <p:spPr>
          <a:xfrm>
            <a:off x="174173" y="683039"/>
            <a:ext cx="11680369" cy="3756669"/>
          </a:xfrm>
          <a:prstGeom prst="rect">
            <a:avLst/>
          </a:prstGeom>
        </p:spPr>
        <p:txBody>
          <a:bodyPr wrap="square">
            <a:spAutoFit/>
          </a:bodyPr>
          <a:lstStyle/>
          <a:p>
            <a:pPr>
              <a:lnSpc>
                <a:spcPct val="115000"/>
              </a:lnSpc>
            </a:pPr>
            <a:r>
              <a:rPr lang="en-CA" sz="1600" dirty="0">
                <a:latin typeface="+mj-lt"/>
                <a:ea typeface="Times New Roman" panose="02020603050405020304" pitchFamily="18" charset="0"/>
                <a:cs typeface="Arial" panose="020B0604020202020204" pitchFamily="34" charset="0"/>
              </a:rPr>
              <a:t>SSC CSD will enable containers via enterprise-ready orchestration platforms, including OpenShift and Pivotal Cloud Foundry, in support of an overall GC Cloud Strategy.</a:t>
            </a:r>
          </a:p>
          <a:p>
            <a:pPr marL="285750" marR="0" lvl="0" indent="-285750">
              <a:lnSpc>
                <a:spcPct val="115000"/>
              </a:lnSpc>
              <a:spcBef>
                <a:spcPts val="0"/>
              </a:spcBef>
              <a:spcAft>
                <a:spcPts val="0"/>
              </a:spcAft>
              <a:buFont typeface="Arial" panose="020B0604020202020204" pitchFamily="34" charset="0"/>
              <a:buChar char="•"/>
            </a:pPr>
            <a:r>
              <a:rPr lang="en-CA" sz="1600" dirty="0" smtClean="0">
                <a:latin typeface="+mj-lt"/>
                <a:ea typeface="Times New Roman" panose="02020603050405020304" pitchFamily="18" charset="0"/>
                <a:cs typeface="Arial" panose="020B0604020202020204" pitchFamily="34" charset="0"/>
              </a:rPr>
              <a:t>Simplify use of various frameworks, languages and databases when deploying workloads</a:t>
            </a:r>
            <a:endParaRPr lang="en-CA" sz="1600" dirty="0" smtClean="0">
              <a:latin typeface="+mj-lt"/>
              <a:ea typeface="Times New Roman" panose="02020603050405020304" pitchFamily="18" charset="0"/>
              <a:cs typeface="Times New Roman" panose="02020603050405020304" pitchFamily="18" charset="0"/>
            </a:endParaRPr>
          </a:p>
          <a:p>
            <a:pPr marL="285750" marR="0" lvl="0" indent="-285750">
              <a:lnSpc>
                <a:spcPct val="115000"/>
              </a:lnSpc>
              <a:spcBef>
                <a:spcPts val="0"/>
              </a:spcBef>
              <a:spcAft>
                <a:spcPts val="0"/>
              </a:spcAft>
              <a:buFont typeface="Arial" panose="020B0604020202020204" pitchFamily="34" charset="0"/>
              <a:buChar char="•"/>
            </a:pPr>
            <a:r>
              <a:rPr lang="en-CA" sz="1600" dirty="0" smtClean="0">
                <a:latin typeface="+mj-lt"/>
                <a:ea typeface="Times New Roman" panose="02020603050405020304" pitchFamily="18" charset="0"/>
                <a:cs typeface="Arial" panose="020B0604020202020204" pitchFamily="34" charset="0"/>
              </a:rPr>
              <a:t>Simplify </a:t>
            </a:r>
            <a:r>
              <a:rPr lang="en-CA" sz="1600" dirty="0">
                <a:latin typeface="+mj-lt"/>
                <a:ea typeface="Times New Roman" panose="02020603050405020304" pitchFamily="18" charset="0"/>
                <a:cs typeface="Arial" panose="020B0604020202020204" pitchFamily="34" charset="0"/>
              </a:rPr>
              <a:t>container deployment, resiliency and </a:t>
            </a:r>
            <a:r>
              <a:rPr lang="en-CA" sz="1600" dirty="0" smtClean="0">
                <a:latin typeface="+mj-lt"/>
                <a:ea typeface="Times New Roman" panose="02020603050405020304" pitchFamily="18" charset="0"/>
                <a:cs typeface="Arial" panose="020B0604020202020204" pitchFamily="34" charset="0"/>
              </a:rPr>
              <a:t>scaling, including hard </a:t>
            </a:r>
            <a:r>
              <a:rPr lang="en-CA" sz="1600" dirty="0">
                <a:latin typeface="+mj-lt"/>
                <a:ea typeface="Times New Roman" panose="02020603050405020304" pitchFamily="18" charset="0"/>
                <a:cs typeface="Arial" panose="020B0604020202020204" pitchFamily="34" charset="0"/>
              </a:rPr>
              <a:t>and soft multi-tenancy </a:t>
            </a:r>
            <a:endParaRPr lang="en-CA" sz="1600" dirty="0">
              <a:latin typeface="+mj-lt"/>
              <a:ea typeface="Times New Roman" panose="02020603050405020304" pitchFamily="18" charset="0"/>
              <a:cs typeface="Times New Roman" panose="02020603050405020304" pitchFamily="18" charset="0"/>
            </a:endParaRPr>
          </a:p>
          <a:p>
            <a:pPr marL="285750" marR="0" lvl="0" indent="-285750">
              <a:lnSpc>
                <a:spcPct val="115000"/>
              </a:lnSpc>
              <a:spcBef>
                <a:spcPts val="0"/>
              </a:spcBef>
              <a:spcAft>
                <a:spcPts val="0"/>
              </a:spcAft>
              <a:buFont typeface="Arial" panose="020B0604020202020204" pitchFamily="34" charset="0"/>
              <a:buChar char="•"/>
            </a:pPr>
            <a:r>
              <a:rPr lang="en-CA" sz="1600" dirty="0">
                <a:latin typeface="+mj-lt"/>
                <a:ea typeface="Times New Roman" panose="02020603050405020304" pitchFamily="18" charset="0"/>
                <a:cs typeface="Arial" panose="020B0604020202020204" pitchFamily="34" charset="0"/>
              </a:rPr>
              <a:t>Integrate with partner deployment tools (CI/CD)</a:t>
            </a:r>
            <a:endParaRPr lang="en-CA" sz="1600" dirty="0">
              <a:latin typeface="+mj-lt"/>
              <a:ea typeface="Times New Roman" panose="02020603050405020304" pitchFamily="18" charset="0"/>
              <a:cs typeface="Times New Roman" panose="02020603050405020304" pitchFamily="18" charset="0"/>
            </a:endParaRPr>
          </a:p>
          <a:p>
            <a:pPr marL="285750" marR="0" lvl="0" indent="-285750">
              <a:lnSpc>
                <a:spcPct val="115000"/>
              </a:lnSpc>
              <a:spcBef>
                <a:spcPts val="0"/>
              </a:spcBef>
              <a:spcAft>
                <a:spcPts val="0"/>
              </a:spcAft>
              <a:buFont typeface="Arial" panose="020B0604020202020204" pitchFamily="34" charset="0"/>
              <a:buChar char="•"/>
            </a:pPr>
            <a:r>
              <a:rPr lang="en-CA" sz="1600" dirty="0">
                <a:latin typeface="+mj-lt"/>
                <a:ea typeface="Times New Roman" panose="02020603050405020304" pitchFamily="18" charset="0"/>
                <a:cs typeface="Arial" panose="020B0604020202020204" pitchFamily="34" charset="0"/>
              </a:rPr>
              <a:t>Provide base features (image repository, scanning)</a:t>
            </a:r>
            <a:endParaRPr lang="en-CA" sz="1600" dirty="0">
              <a:latin typeface="+mj-lt"/>
              <a:ea typeface="Times New Roman" panose="02020603050405020304" pitchFamily="18" charset="0"/>
              <a:cs typeface="Times New Roman" panose="02020603050405020304" pitchFamily="18" charset="0"/>
            </a:endParaRPr>
          </a:p>
          <a:p>
            <a:pPr marL="285750" marR="0" lvl="0" indent="-285750">
              <a:lnSpc>
                <a:spcPct val="115000"/>
              </a:lnSpc>
              <a:spcBef>
                <a:spcPts val="0"/>
              </a:spcBef>
              <a:spcAft>
                <a:spcPts val="0"/>
              </a:spcAft>
              <a:buFont typeface="Arial" panose="020B0604020202020204" pitchFamily="34" charset="0"/>
              <a:buChar char="•"/>
            </a:pPr>
            <a:r>
              <a:rPr lang="en-CA" sz="1600" dirty="0">
                <a:latin typeface="+mj-lt"/>
                <a:ea typeface="Times New Roman" panose="02020603050405020304" pitchFamily="18" charset="0"/>
                <a:cs typeface="Arial" panose="020B0604020202020204" pitchFamily="34" charset="0"/>
              </a:rPr>
              <a:t>Reduce time for monitoring and </a:t>
            </a:r>
            <a:r>
              <a:rPr lang="en-CA" sz="1600" dirty="0" smtClean="0">
                <a:latin typeface="+mj-lt"/>
                <a:ea typeface="Times New Roman" panose="02020603050405020304" pitchFamily="18" charset="0"/>
                <a:cs typeface="Arial" panose="020B0604020202020204" pitchFamily="34" charset="0"/>
              </a:rPr>
              <a:t>provisioning through application </a:t>
            </a:r>
            <a:r>
              <a:rPr lang="en-CA" sz="1600" dirty="0">
                <a:latin typeface="+mj-lt"/>
                <a:ea typeface="Times New Roman" panose="02020603050405020304" pitchFamily="18" charset="0"/>
                <a:cs typeface="Arial" panose="020B0604020202020204" pitchFamily="34" charset="0"/>
              </a:rPr>
              <a:t>and platform Health checking</a:t>
            </a:r>
            <a:endParaRPr lang="en-CA" sz="1600" dirty="0">
              <a:latin typeface="+mj-lt"/>
              <a:ea typeface="Times New Roman" panose="02020603050405020304" pitchFamily="18" charset="0"/>
              <a:cs typeface="Times New Roman" panose="02020603050405020304" pitchFamily="18" charset="0"/>
            </a:endParaRPr>
          </a:p>
          <a:p>
            <a:pPr marL="285750" marR="0" lvl="0" indent="-285750">
              <a:lnSpc>
                <a:spcPct val="115000"/>
              </a:lnSpc>
              <a:spcBef>
                <a:spcPts val="0"/>
              </a:spcBef>
              <a:spcAft>
                <a:spcPts val="0"/>
              </a:spcAft>
              <a:buFont typeface="Arial" panose="020B0604020202020204" pitchFamily="34" charset="0"/>
              <a:buChar char="•"/>
            </a:pPr>
            <a:r>
              <a:rPr lang="en-CA" sz="1600" dirty="0">
                <a:latin typeface="+mj-lt"/>
                <a:ea typeface="Times New Roman" panose="02020603050405020304" pitchFamily="18" charset="0"/>
                <a:cs typeface="Arial" panose="020B0604020202020204" pitchFamily="34" charset="0"/>
              </a:rPr>
              <a:t>Ability to run both </a:t>
            </a:r>
            <a:r>
              <a:rPr lang="en-CA" sz="1600" dirty="0" err="1">
                <a:latin typeface="+mj-lt"/>
                <a:ea typeface="Times New Roman" panose="02020603050405020304" pitchFamily="18" charset="0"/>
                <a:cs typeface="Arial" panose="020B0604020202020204" pitchFamily="34" charset="0"/>
              </a:rPr>
              <a:t>stateful</a:t>
            </a:r>
            <a:r>
              <a:rPr lang="en-CA" sz="1600" dirty="0">
                <a:latin typeface="+mj-lt"/>
                <a:ea typeface="Times New Roman" panose="02020603050405020304" pitchFamily="18" charset="0"/>
                <a:cs typeface="Arial" panose="020B0604020202020204" pitchFamily="34" charset="0"/>
              </a:rPr>
              <a:t> and cloud-native stateless applications simultaneously</a:t>
            </a:r>
            <a:endParaRPr lang="en-CA" sz="1600" dirty="0">
              <a:latin typeface="+mj-lt"/>
              <a:ea typeface="Times New Roman" panose="02020603050405020304" pitchFamily="18" charset="0"/>
              <a:cs typeface="Times New Roman" panose="02020603050405020304" pitchFamily="18" charset="0"/>
            </a:endParaRPr>
          </a:p>
          <a:p>
            <a:pPr marL="285750" marR="0" lvl="0" indent="-285750">
              <a:lnSpc>
                <a:spcPct val="115000"/>
              </a:lnSpc>
              <a:spcBef>
                <a:spcPts val="0"/>
              </a:spcBef>
              <a:spcAft>
                <a:spcPts val="0"/>
              </a:spcAft>
              <a:buFont typeface="Arial" panose="020B0604020202020204" pitchFamily="34" charset="0"/>
              <a:buChar char="•"/>
            </a:pPr>
            <a:r>
              <a:rPr lang="en-CA" sz="1600" dirty="0" smtClean="0">
                <a:latin typeface="+mj-lt"/>
                <a:ea typeface="Times New Roman" panose="02020603050405020304" pitchFamily="18" charset="0"/>
                <a:cs typeface="Arial" panose="020B0604020202020204" pitchFamily="34" charset="0"/>
              </a:rPr>
              <a:t>Provisioning </a:t>
            </a:r>
            <a:r>
              <a:rPr lang="en-CA" sz="1600" dirty="0">
                <a:latin typeface="+mj-lt"/>
                <a:ea typeface="Times New Roman" panose="02020603050405020304" pitchFamily="18" charset="0"/>
                <a:cs typeface="Arial" panose="020B0604020202020204" pitchFamily="34" charset="0"/>
              </a:rPr>
              <a:t>procedures </a:t>
            </a:r>
            <a:r>
              <a:rPr lang="en-CA" sz="1600" dirty="0" smtClean="0">
                <a:latin typeface="+mj-lt"/>
                <a:ea typeface="Times New Roman" panose="02020603050405020304" pitchFamily="18" charset="0"/>
                <a:cs typeface="Arial" panose="020B0604020202020204" pitchFamily="34" charset="0"/>
              </a:rPr>
              <a:t>that enable an open source </a:t>
            </a:r>
            <a:r>
              <a:rPr lang="en-CA" sz="1600" dirty="0">
                <a:latin typeface="+mj-lt"/>
                <a:ea typeface="Times New Roman" panose="02020603050405020304" pitchFamily="18" charset="0"/>
                <a:cs typeface="Arial" panose="020B0604020202020204" pitchFamily="34" charset="0"/>
              </a:rPr>
              <a:t>architecture </a:t>
            </a:r>
            <a:r>
              <a:rPr lang="en-CA" sz="1600" dirty="0" smtClean="0">
                <a:latin typeface="+mj-lt"/>
                <a:ea typeface="Times New Roman" panose="02020603050405020304" pitchFamily="18" charset="0"/>
                <a:cs typeface="Arial" panose="020B0604020202020204" pitchFamily="34" charset="0"/>
              </a:rPr>
              <a:t>across various platforms (on and off-</a:t>
            </a:r>
            <a:r>
              <a:rPr lang="en-CA" sz="1600" dirty="0" err="1" smtClean="0">
                <a:latin typeface="+mj-lt"/>
                <a:ea typeface="Times New Roman" panose="02020603050405020304" pitchFamily="18" charset="0"/>
                <a:cs typeface="Arial" panose="020B0604020202020204" pitchFamily="34" charset="0"/>
              </a:rPr>
              <a:t>prem</a:t>
            </a:r>
            <a:r>
              <a:rPr lang="en-CA" sz="1600" dirty="0" smtClean="0">
                <a:latin typeface="+mj-lt"/>
                <a:ea typeface="Times New Roman" panose="02020603050405020304" pitchFamily="18" charset="0"/>
                <a:cs typeface="Arial" panose="020B0604020202020204" pitchFamily="34" charset="0"/>
              </a:rPr>
              <a:t>)  </a:t>
            </a:r>
            <a:endParaRPr lang="en-CA" sz="1600" dirty="0">
              <a:latin typeface="+mj-lt"/>
              <a:ea typeface="Times New Roman" panose="02020603050405020304" pitchFamily="18" charset="0"/>
              <a:cs typeface="Times New Roman" panose="02020603050405020304" pitchFamily="18" charset="0"/>
            </a:endParaRPr>
          </a:p>
          <a:p>
            <a:pPr marL="285750" marR="0" lvl="0" indent="-285750">
              <a:lnSpc>
                <a:spcPct val="115000"/>
              </a:lnSpc>
              <a:spcBef>
                <a:spcPts val="0"/>
              </a:spcBef>
              <a:spcAft>
                <a:spcPts val="0"/>
              </a:spcAft>
              <a:buFont typeface="Arial" panose="020B0604020202020204" pitchFamily="34" charset="0"/>
              <a:buChar char="•"/>
            </a:pPr>
            <a:r>
              <a:rPr lang="en-CA" sz="1600" dirty="0">
                <a:latin typeface="+mj-lt"/>
                <a:ea typeface="Times New Roman" panose="02020603050405020304" pitchFamily="18" charset="0"/>
                <a:cs typeface="Arial" panose="020B0604020202020204" pitchFamily="34" charset="0"/>
              </a:rPr>
              <a:t>Uses open standards; such as Open Container Initiative, Container Network Interface (CNI) and Container Storage Interface (CSI)</a:t>
            </a:r>
            <a:endParaRPr lang="en-CA" sz="1600" dirty="0">
              <a:latin typeface="+mj-lt"/>
              <a:ea typeface="Times New Roman" panose="02020603050405020304" pitchFamily="18" charset="0"/>
              <a:cs typeface="Times New Roman" panose="02020603050405020304" pitchFamily="18" charset="0"/>
            </a:endParaRPr>
          </a:p>
          <a:p>
            <a:pPr marL="285750" marR="0" lvl="0" indent="-285750">
              <a:lnSpc>
                <a:spcPct val="115000"/>
              </a:lnSpc>
              <a:spcBef>
                <a:spcPts val="0"/>
              </a:spcBef>
              <a:spcAft>
                <a:spcPts val="0"/>
              </a:spcAft>
              <a:buFont typeface="Arial" panose="020B0604020202020204" pitchFamily="34" charset="0"/>
              <a:buChar char="•"/>
            </a:pPr>
            <a:r>
              <a:rPr lang="en-CA" sz="1600" dirty="0">
                <a:latin typeface="+mj-lt"/>
                <a:ea typeface="Times New Roman" panose="02020603050405020304" pitchFamily="18" charset="0"/>
                <a:cs typeface="Arial" panose="020B0604020202020204" pitchFamily="34" charset="0"/>
              </a:rPr>
              <a:t>Command-line functionality tools and multi-device web console facilitation container orchestration.</a:t>
            </a:r>
            <a:endParaRPr lang="en-CA" sz="1600" dirty="0">
              <a:latin typeface="+mj-lt"/>
              <a:ea typeface="Times New Roman" panose="02020603050405020304" pitchFamily="18" charset="0"/>
              <a:cs typeface="Times New Roman" panose="02020603050405020304" pitchFamily="18" charset="0"/>
            </a:endParaRPr>
          </a:p>
          <a:p>
            <a:pPr marL="285750" marR="0" lvl="0" indent="-285750">
              <a:lnSpc>
                <a:spcPct val="115000"/>
              </a:lnSpc>
              <a:spcBef>
                <a:spcPts val="0"/>
              </a:spcBef>
              <a:spcAft>
                <a:spcPts val="0"/>
              </a:spcAft>
              <a:buFont typeface="Arial" panose="020B0604020202020204" pitchFamily="34" charset="0"/>
              <a:buChar char="•"/>
            </a:pPr>
            <a:r>
              <a:rPr lang="en-CA" sz="1600" dirty="0">
                <a:latin typeface="+mj-lt"/>
                <a:ea typeface="Times New Roman" panose="02020603050405020304" pitchFamily="18" charset="0"/>
                <a:cs typeface="Arial" panose="020B0604020202020204" pitchFamily="34" charset="0"/>
              </a:rPr>
              <a:t>Controls are applied to the platform and inherited by the application owner, reducing effort and time to complete an ATO and SA&amp;A (Authority to Operate / Security Assessment and Authorization)</a:t>
            </a:r>
            <a:endParaRPr lang="en-CA" sz="1600" dirty="0">
              <a:effectLst/>
              <a:latin typeface="+mj-lt"/>
              <a:ea typeface="Times New Roman" panose="02020603050405020304" pitchFamily="18" charset="0"/>
              <a:cs typeface="Times New Roman" panose="02020603050405020304" pitchFamily="18" charset="0"/>
            </a:endParaRPr>
          </a:p>
        </p:txBody>
      </p:sp>
      <p:sp>
        <p:nvSpPr>
          <p:cNvPr id="19" name="Rectangle 18"/>
          <p:cNvSpPr/>
          <p:nvPr/>
        </p:nvSpPr>
        <p:spPr>
          <a:xfrm>
            <a:off x="283031" y="4392517"/>
            <a:ext cx="7513813" cy="1815882"/>
          </a:xfrm>
          <a:prstGeom prst="rect">
            <a:avLst/>
          </a:prstGeom>
        </p:spPr>
        <p:txBody>
          <a:bodyPr wrap="square">
            <a:spAutoFit/>
          </a:bodyPr>
          <a:lstStyle/>
          <a:p>
            <a:r>
              <a:rPr lang="en-US" sz="1600" dirty="0" smtClean="0">
                <a:solidFill>
                  <a:prstClr val="black"/>
                </a:solidFill>
                <a:latin typeface="+mj-lt"/>
              </a:rPr>
              <a:t>Platforms enable overall CSD Cloud Strategy:</a:t>
            </a:r>
          </a:p>
          <a:p>
            <a:pPr marL="285750" indent="-285750">
              <a:buFont typeface="Arial" panose="020B0604020202020204" pitchFamily="34" charset="0"/>
              <a:buChar char="•"/>
            </a:pPr>
            <a:r>
              <a:rPr lang="en-US" sz="1600" dirty="0" smtClean="0">
                <a:solidFill>
                  <a:prstClr val="black"/>
                </a:solidFill>
                <a:latin typeface="+mj-lt"/>
              </a:rPr>
              <a:t>Based on GC guidance for containers and Microservices</a:t>
            </a:r>
          </a:p>
          <a:p>
            <a:pPr marL="285750" indent="-285750">
              <a:buFont typeface="Arial" panose="020B0604020202020204" pitchFamily="34" charset="0"/>
              <a:buChar char="•"/>
            </a:pPr>
            <a:r>
              <a:rPr lang="en-US" sz="1600" dirty="0" smtClean="0">
                <a:solidFill>
                  <a:prstClr val="black"/>
                </a:solidFill>
                <a:latin typeface="+mj-lt"/>
              </a:rPr>
              <a:t>Validate integration with CMP and Salesforce</a:t>
            </a:r>
          </a:p>
          <a:p>
            <a:pPr marL="285750" indent="-285750">
              <a:buFont typeface="Arial" panose="020B0604020202020204" pitchFamily="34" charset="0"/>
              <a:buChar char="•"/>
            </a:pPr>
            <a:r>
              <a:rPr lang="en-US" sz="1600" dirty="0" smtClean="0">
                <a:solidFill>
                  <a:prstClr val="black"/>
                </a:solidFill>
                <a:latin typeface="+mj-lt"/>
              </a:rPr>
              <a:t>Leverage foundational services (IPAM, Authentication and authorization)</a:t>
            </a:r>
          </a:p>
          <a:p>
            <a:pPr marL="285750" indent="-285750">
              <a:buFont typeface="Arial" panose="020B0604020202020204" pitchFamily="34" charset="0"/>
              <a:buChar char="•"/>
            </a:pPr>
            <a:r>
              <a:rPr lang="en-US" sz="1600" dirty="0" smtClean="0">
                <a:solidFill>
                  <a:prstClr val="black"/>
                </a:solidFill>
                <a:latin typeface="+mj-lt"/>
              </a:rPr>
              <a:t>Built on current </a:t>
            </a:r>
            <a:r>
              <a:rPr lang="en-US" sz="1600" dirty="0">
                <a:solidFill>
                  <a:prstClr val="black"/>
                </a:solidFill>
                <a:latin typeface="+mj-lt"/>
              </a:rPr>
              <a:t>CSD pathfinders on and off-premises (including Azure Stack, </a:t>
            </a:r>
            <a:r>
              <a:rPr lang="en-US" sz="1600" dirty="0" err="1">
                <a:solidFill>
                  <a:prstClr val="black"/>
                </a:solidFill>
                <a:latin typeface="+mj-lt"/>
              </a:rPr>
              <a:t>Britesky</a:t>
            </a:r>
            <a:r>
              <a:rPr lang="en-US" sz="1600" dirty="0">
                <a:solidFill>
                  <a:prstClr val="black"/>
                </a:solidFill>
                <a:latin typeface="+mj-lt"/>
              </a:rPr>
              <a:t> and </a:t>
            </a:r>
            <a:r>
              <a:rPr lang="en-US" sz="1600" dirty="0" smtClean="0">
                <a:solidFill>
                  <a:prstClr val="black"/>
                </a:solidFill>
                <a:latin typeface="+mj-lt"/>
              </a:rPr>
              <a:t>Pivotal reference Architecture) </a:t>
            </a:r>
          </a:p>
          <a:p>
            <a:pPr marL="285750" indent="-285750">
              <a:buFont typeface="Arial" panose="020B0604020202020204" pitchFamily="34" charset="0"/>
              <a:buChar char="•"/>
            </a:pPr>
            <a:r>
              <a:rPr lang="en-US" sz="1600" dirty="0" smtClean="0">
                <a:solidFill>
                  <a:prstClr val="black"/>
                </a:solidFill>
                <a:latin typeface="+mj-lt"/>
              </a:rPr>
              <a:t>Integrate with partner deployment tools </a:t>
            </a:r>
          </a:p>
        </p:txBody>
      </p:sp>
    </p:spTree>
    <p:extLst>
      <p:ext uri="{BB962C8B-B14F-4D97-AF65-F5344CB8AC3E}">
        <p14:creationId xmlns:p14="http://schemas.microsoft.com/office/powerpoint/2010/main" val="356251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10A4FC-690A-4A5B-84D2-A00E5578DE6D}"/>
              </a:ext>
            </a:extLst>
          </p:cNvPr>
          <p:cNvSpPr/>
          <p:nvPr/>
        </p:nvSpPr>
        <p:spPr>
          <a:xfrm>
            <a:off x="9856802" y="324164"/>
            <a:ext cx="1883657" cy="276999"/>
          </a:xfrm>
          <a:prstGeom prst="rect">
            <a:avLst/>
          </a:prstGeom>
        </p:spPr>
        <p:txBody>
          <a:bodyPr wrap="none">
            <a:spAutoFit/>
          </a:bodyPr>
          <a:lstStyle/>
          <a:p>
            <a:r>
              <a:rPr lang="en-US" sz="1200" dirty="0">
                <a:solidFill>
                  <a:schemeClr val="accent1">
                    <a:lumMod val="75000"/>
                  </a:schemeClr>
                </a:solidFill>
              </a:rPr>
              <a:t>SSC Cloud Services Strategy</a:t>
            </a:r>
          </a:p>
        </p:txBody>
      </p:sp>
      <p:grpSp>
        <p:nvGrpSpPr>
          <p:cNvPr id="15" name="Group 14">
            <a:extLst>
              <a:ext uri="{FF2B5EF4-FFF2-40B4-BE49-F238E27FC236}">
                <a16:creationId xmlns:a16="http://schemas.microsoft.com/office/drawing/2014/main" id="{2A524791-6C60-4DED-954D-4A7A312A395D}"/>
              </a:ext>
            </a:extLst>
          </p:cNvPr>
          <p:cNvGrpSpPr/>
          <p:nvPr/>
        </p:nvGrpSpPr>
        <p:grpSpPr>
          <a:xfrm>
            <a:off x="10562348" y="6161207"/>
            <a:ext cx="1100832" cy="544444"/>
            <a:chOff x="613166" y="6180758"/>
            <a:chExt cx="1100832" cy="544444"/>
          </a:xfrm>
        </p:grpSpPr>
        <p:sp>
          <p:nvSpPr>
            <p:cNvPr id="16" name="Speech Bubble: Oval 15">
              <a:extLst>
                <a:ext uri="{FF2B5EF4-FFF2-40B4-BE49-F238E27FC236}">
                  <a16:creationId xmlns:a16="http://schemas.microsoft.com/office/drawing/2014/main" id="{03401A0D-3B70-478C-9ED1-C7E5F0D6BFE1}"/>
                </a:ext>
              </a:extLst>
            </p:cNvPr>
            <p:cNvSpPr/>
            <p:nvPr/>
          </p:nvSpPr>
          <p:spPr>
            <a:xfrm>
              <a:off x="613166" y="6180758"/>
              <a:ext cx="1100832" cy="544444"/>
            </a:xfrm>
            <a:prstGeom prst="wedgeEllipseCallout">
              <a:avLst>
                <a:gd name="adj1" fmla="val -21639"/>
                <a:gd name="adj2" fmla="val -679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FCF8B25-1F92-4774-9153-0F8660745264}"/>
                </a:ext>
              </a:extLst>
            </p:cNvPr>
            <p:cNvSpPr/>
            <p:nvPr/>
          </p:nvSpPr>
          <p:spPr>
            <a:xfrm>
              <a:off x="798792" y="6307963"/>
              <a:ext cx="801373" cy="307777"/>
            </a:xfrm>
            <a:prstGeom prst="rect">
              <a:avLst/>
            </a:prstGeom>
            <a:solidFill>
              <a:schemeClr val="bg1"/>
            </a:solidFill>
          </p:spPr>
          <p:txBody>
            <a:bodyPr wrap="none">
              <a:spAutoFit/>
            </a:bodyPr>
            <a:lstStyle/>
            <a:p>
              <a:r>
                <a:rPr lang="en-US" sz="1400" dirty="0"/>
                <a:t>Provider</a:t>
              </a:r>
            </a:p>
          </p:txBody>
        </p:sp>
      </p:grpSp>
      <p:sp>
        <p:nvSpPr>
          <p:cNvPr id="18" name="Title 1">
            <a:extLst>
              <a:ext uri="{FF2B5EF4-FFF2-40B4-BE49-F238E27FC236}">
                <a16:creationId xmlns:a16="http://schemas.microsoft.com/office/drawing/2014/main" id="{111A8FDA-3419-494A-9DE0-6265F34C336B}"/>
              </a:ext>
            </a:extLst>
          </p:cNvPr>
          <p:cNvSpPr>
            <a:spLocks noGrp="1"/>
          </p:cNvSpPr>
          <p:nvPr>
            <p:ph type="title"/>
          </p:nvPr>
        </p:nvSpPr>
        <p:spPr>
          <a:xfrm>
            <a:off x="283031" y="143342"/>
            <a:ext cx="10515600" cy="459066"/>
          </a:xfrm>
        </p:spPr>
        <p:txBody>
          <a:bodyPr/>
          <a:lstStyle/>
          <a:p>
            <a:r>
              <a:rPr lang="en-US" sz="2000" b="0" dirty="0">
                <a:solidFill>
                  <a:schemeClr val="accent1">
                    <a:lumMod val="75000"/>
                  </a:schemeClr>
                </a:solidFill>
              </a:rPr>
              <a:t>SSC Container </a:t>
            </a:r>
            <a:r>
              <a:rPr lang="en-US" sz="2000" b="0" dirty="0" smtClean="0">
                <a:solidFill>
                  <a:schemeClr val="accent1">
                    <a:lumMod val="75000"/>
                  </a:schemeClr>
                </a:solidFill>
              </a:rPr>
              <a:t>Orchestration Framework</a:t>
            </a:r>
            <a:endParaRPr lang="en-CA" sz="2000" b="0" dirty="0">
              <a:solidFill>
                <a:schemeClr val="accent1">
                  <a:lumMod val="75000"/>
                </a:schemeClr>
              </a:solidFill>
            </a:endParaRPr>
          </a:p>
        </p:txBody>
      </p:sp>
      <p:sp>
        <p:nvSpPr>
          <p:cNvPr id="3" name="Rectangle 2"/>
          <p:cNvSpPr/>
          <p:nvPr/>
        </p:nvSpPr>
        <p:spPr>
          <a:xfrm>
            <a:off x="152399" y="601163"/>
            <a:ext cx="11919857" cy="323165"/>
          </a:xfrm>
          <a:prstGeom prst="rect">
            <a:avLst/>
          </a:prstGeom>
        </p:spPr>
        <p:txBody>
          <a:bodyPr wrap="square">
            <a:spAutoFit/>
          </a:bodyPr>
          <a:lstStyle/>
          <a:p>
            <a:r>
              <a:rPr lang="en-CA" sz="1500" dirty="0" smtClean="0">
                <a:latin typeface="+mj-lt"/>
              </a:rPr>
              <a:t>Implement the container orchestration framework as release blocks, starting with guidance and guardrails</a:t>
            </a:r>
          </a:p>
        </p:txBody>
      </p:sp>
      <p:graphicFrame>
        <p:nvGraphicFramePr>
          <p:cNvPr id="4" name="Table 3"/>
          <p:cNvGraphicFramePr>
            <a:graphicFrameLocks noGrp="1"/>
          </p:cNvGraphicFramePr>
          <p:nvPr>
            <p:extLst>
              <p:ext uri="{D42A27DB-BD31-4B8C-83A1-F6EECF244321}">
                <p14:modId xmlns:p14="http://schemas.microsoft.com/office/powerpoint/2010/main" val="2576350102"/>
              </p:ext>
            </p:extLst>
          </p:nvPr>
        </p:nvGraphicFramePr>
        <p:xfrm>
          <a:off x="405612" y="1058984"/>
          <a:ext cx="11037719" cy="5108130"/>
        </p:xfrm>
        <a:graphic>
          <a:graphicData uri="http://schemas.openxmlformats.org/drawingml/2006/table">
            <a:tbl>
              <a:tblPr firstRow="1" firstCol="1" bandRow="1">
                <a:tableStyleId>{5C22544A-7EE6-4342-B048-85BDC9FD1C3A}</a:tableStyleId>
              </a:tblPr>
              <a:tblGrid>
                <a:gridCol w="1491342">
                  <a:extLst>
                    <a:ext uri="{9D8B030D-6E8A-4147-A177-3AD203B41FA5}">
                      <a16:colId xmlns:a16="http://schemas.microsoft.com/office/drawing/2014/main" val="3242760574"/>
                    </a:ext>
                  </a:extLst>
                </a:gridCol>
                <a:gridCol w="4983725">
                  <a:extLst>
                    <a:ext uri="{9D8B030D-6E8A-4147-A177-3AD203B41FA5}">
                      <a16:colId xmlns:a16="http://schemas.microsoft.com/office/drawing/2014/main" val="2043602404"/>
                    </a:ext>
                  </a:extLst>
                </a:gridCol>
                <a:gridCol w="4562652">
                  <a:extLst>
                    <a:ext uri="{9D8B030D-6E8A-4147-A177-3AD203B41FA5}">
                      <a16:colId xmlns:a16="http://schemas.microsoft.com/office/drawing/2014/main" val="847210065"/>
                    </a:ext>
                  </a:extLst>
                </a:gridCol>
              </a:tblGrid>
              <a:tr h="221930">
                <a:tc>
                  <a:txBody>
                    <a:bodyPr/>
                    <a:lstStyle/>
                    <a:p>
                      <a:pPr marL="0" marR="0">
                        <a:lnSpc>
                          <a:spcPct val="115000"/>
                        </a:lnSpc>
                        <a:spcBef>
                          <a:spcPts val="0"/>
                        </a:spcBef>
                        <a:spcAft>
                          <a:spcPts val="0"/>
                        </a:spcAft>
                      </a:pPr>
                      <a:r>
                        <a:rPr lang="en-US" sz="1300">
                          <a:effectLst/>
                        </a:rPr>
                        <a:t> </a:t>
                      </a:r>
                      <a:endParaRPr lang="en-CA" sz="13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tc>
                  <a:txBody>
                    <a:bodyPr/>
                    <a:lstStyle/>
                    <a:p>
                      <a:pPr marL="0" marR="0">
                        <a:lnSpc>
                          <a:spcPct val="115000"/>
                        </a:lnSpc>
                        <a:spcBef>
                          <a:spcPts val="0"/>
                        </a:spcBef>
                        <a:spcAft>
                          <a:spcPts val="0"/>
                        </a:spcAft>
                      </a:pPr>
                      <a:r>
                        <a:rPr lang="en-US" sz="1300">
                          <a:effectLst/>
                        </a:rPr>
                        <a:t>Objectives</a:t>
                      </a:r>
                      <a:endParaRPr lang="en-CA" sz="13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tc>
                  <a:txBody>
                    <a:bodyPr/>
                    <a:lstStyle/>
                    <a:p>
                      <a:pPr marL="0" marR="0">
                        <a:lnSpc>
                          <a:spcPct val="115000"/>
                        </a:lnSpc>
                        <a:spcBef>
                          <a:spcPts val="0"/>
                        </a:spcBef>
                        <a:spcAft>
                          <a:spcPts val="0"/>
                        </a:spcAft>
                      </a:pPr>
                      <a:r>
                        <a:rPr lang="en-US" sz="1300">
                          <a:effectLst/>
                        </a:rPr>
                        <a:t>Execution Guidelines</a:t>
                      </a:r>
                      <a:endParaRPr lang="en-CA" sz="13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extLst>
                  <a:ext uri="{0D108BD9-81ED-4DB2-BD59-A6C34878D82A}">
                    <a16:rowId xmlns:a16="http://schemas.microsoft.com/office/drawing/2014/main" val="1862793542"/>
                  </a:ext>
                </a:extLst>
              </a:tr>
              <a:tr h="947880">
                <a:tc>
                  <a:txBody>
                    <a:bodyPr/>
                    <a:lstStyle/>
                    <a:p>
                      <a:pPr marL="0" marR="0">
                        <a:lnSpc>
                          <a:spcPct val="115000"/>
                        </a:lnSpc>
                        <a:spcBef>
                          <a:spcPts val="0"/>
                        </a:spcBef>
                        <a:spcAft>
                          <a:spcPts val="0"/>
                        </a:spcAft>
                      </a:pPr>
                      <a:r>
                        <a:rPr lang="en-US" sz="1300" dirty="0">
                          <a:effectLst/>
                        </a:rPr>
                        <a:t>Program Release Block - 0</a:t>
                      </a:r>
                      <a:endParaRPr lang="en-CA" sz="13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tc>
                  <a:txBody>
                    <a:bodyPr/>
                    <a:lstStyle/>
                    <a:p>
                      <a:pPr marL="0" marR="0">
                        <a:lnSpc>
                          <a:spcPct val="115000"/>
                        </a:lnSpc>
                        <a:spcBef>
                          <a:spcPts val="0"/>
                        </a:spcBef>
                        <a:spcAft>
                          <a:spcPts val="0"/>
                        </a:spcAft>
                      </a:pPr>
                      <a:r>
                        <a:rPr lang="en-US" sz="1300" dirty="0">
                          <a:effectLst/>
                        </a:rPr>
                        <a:t>Recommend guardrails, a golden design and guidance when using acceptable alternatives (with conditions) for application deployment as the SSC Container Service is provisioned</a:t>
                      </a:r>
                      <a:endParaRPr lang="en-CA" sz="13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tc>
                  <a:txBody>
                    <a:bodyPr/>
                    <a:lstStyle/>
                    <a:p>
                      <a:pPr marL="0" marR="0">
                        <a:lnSpc>
                          <a:spcPct val="115000"/>
                        </a:lnSpc>
                        <a:spcBef>
                          <a:spcPts val="0"/>
                        </a:spcBef>
                        <a:spcAft>
                          <a:spcPts val="0"/>
                        </a:spcAft>
                      </a:pPr>
                      <a:r>
                        <a:rPr lang="en-US" sz="1300">
                          <a:effectLst/>
                        </a:rPr>
                        <a:t>To provide consistent and repeatable guidance for all strategy fronts for partner workloads, while the SSC Container Framework is deployed.  Includes guidance on foundational services, use case, 1</a:t>
                      </a:r>
                      <a:r>
                        <a:rPr lang="en-US" sz="1300" baseline="30000">
                          <a:effectLst/>
                        </a:rPr>
                        <a:t>st</a:t>
                      </a:r>
                      <a:r>
                        <a:rPr lang="en-US" sz="1300">
                          <a:effectLst/>
                        </a:rPr>
                        <a:t> draft for a ConOps</a:t>
                      </a:r>
                      <a:endParaRPr lang="en-CA" sz="13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extLst>
                  <a:ext uri="{0D108BD9-81ED-4DB2-BD59-A6C34878D82A}">
                    <a16:rowId xmlns:a16="http://schemas.microsoft.com/office/drawing/2014/main" val="2237545888"/>
                  </a:ext>
                </a:extLst>
              </a:tr>
              <a:tr h="947880">
                <a:tc>
                  <a:txBody>
                    <a:bodyPr/>
                    <a:lstStyle/>
                    <a:p>
                      <a:pPr marL="0" marR="0">
                        <a:lnSpc>
                          <a:spcPct val="115000"/>
                        </a:lnSpc>
                        <a:spcBef>
                          <a:spcPts val="0"/>
                        </a:spcBef>
                        <a:spcAft>
                          <a:spcPts val="0"/>
                        </a:spcAft>
                      </a:pPr>
                      <a:r>
                        <a:rPr lang="en-US" sz="1300" dirty="0">
                          <a:effectLst/>
                        </a:rPr>
                        <a:t>Program Release Block - 1</a:t>
                      </a:r>
                      <a:endParaRPr lang="en-CA" sz="13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tc>
                  <a:txBody>
                    <a:bodyPr/>
                    <a:lstStyle/>
                    <a:p>
                      <a:pPr marL="0" marR="0">
                        <a:lnSpc>
                          <a:spcPct val="115000"/>
                        </a:lnSpc>
                        <a:spcBef>
                          <a:spcPts val="0"/>
                        </a:spcBef>
                        <a:spcAft>
                          <a:spcPts val="0"/>
                        </a:spcAft>
                      </a:pPr>
                      <a:r>
                        <a:rPr lang="en-US" sz="1300" dirty="0">
                          <a:effectLst/>
                        </a:rPr>
                        <a:t>Provision and deploy Code and Image Repository for partner workloads, and guidance when using acceptable alternatives.  Includes recommendations for container security</a:t>
                      </a:r>
                      <a:endParaRPr lang="en-CA" sz="13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tc>
                  <a:txBody>
                    <a:bodyPr/>
                    <a:lstStyle/>
                    <a:p>
                      <a:pPr marL="0" marR="0">
                        <a:lnSpc>
                          <a:spcPct val="115000"/>
                        </a:lnSpc>
                        <a:spcBef>
                          <a:spcPts val="0"/>
                        </a:spcBef>
                        <a:spcAft>
                          <a:spcPts val="0"/>
                        </a:spcAft>
                      </a:pPr>
                      <a:r>
                        <a:rPr lang="en-US" sz="1300">
                          <a:effectLst/>
                        </a:rPr>
                        <a:t>To deploy a source code repository and container image repository for partner workloads; and acceptable alternatives based on guidelines and guardrails</a:t>
                      </a:r>
                      <a:endParaRPr lang="en-CA" sz="13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extLst>
                  <a:ext uri="{0D108BD9-81ED-4DB2-BD59-A6C34878D82A}">
                    <a16:rowId xmlns:a16="http://schemas.microsoft.com/office/drawing/2014/main" val="2236733027"/>
                  </a:ext>
                </a:extLst>
              </a:tr>
              <a:tr h="628813">
                <a:tc>
                  <a:txBody>
                    <a:bodyPr/>
                    <a:lstStyle/>
                    <a:p>
                      <a:pPr marL="0" marR="0">
                        <a:lnSpc>
                          <a:spcPct val="115000"/>
                        </a:lnSpc>
                        <a:spcBef>
                          <a:spcPts val="0"/>
                        </a:spcBef>
                        <a:spcAft>
                          <a:spcPts val="0"/>
                        </a:spcAft>
                      </a:pPr>
                      <a:r>
                        <a:rPr lang="en-US" sz="1300">
                          <a:effectLst/>
                        </a:rPr>
                        <a:t>Program Release Block - 2</a:t>
                      </a:r>
                      <a:endParaRPr lang="en-CA" sz="13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tc>
                  <a:txBody>
                    <a:bodyPr/>
                    <a:lstStyle/>
                    <a:p>
                      <a:pPr marL="0" marR="0">
                        <a:lnSpc>
                          <a:spcPct val="115000"/>
                        </a:lnSpc>
                        <a:spcBef>
                          <a:spcPts val="0"/>
                        </a:spcBef>
                        <a:spcAft>
                          <a:spcPts val="0"/>
                        </a:spcAft>
                      </a:pPr>
                      <a:r>
                        <a:rPr lang="en-US" sz="1300" dirty="0">
                          <a:effectLst/>
                        </a:rPr>
                        <a:t>Provide a CI/CD service, and guidance when using acceptable alternatives</a:t>
                      </a:r>
                      <a:endParaRPr lang="en-CA" sz="13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tc>
                  <a:txBody>
                    <a:bodyPr/>
                    <a:lstStyle/>
                    <a:p>
                      <a:pPr marL="0" marR="0">
                        <a:lnSpc>
                          <a:spcPct val="115000"/>
                        </a:lnSpc>
                        <a:spcBef>
                          <a:spcPts val="0"/>
                        </a:spcBef>
                        <a:spcAft>
                          <a:spcPts val="0"/>
                        </a:spcAft>
                      </a:pPr>
                      <a:r>
                        <a:rPr lang="en-US" sz="1300">
                          <a:effectLst/>
                        </a:rPr>
                        <a:t>Provide an internal CI/CD service for partners who request it; and acceptable alternatives based on guidelines and guardrails</a:t>
                      </a:r>
                      <a:endParaRPr lang="en-CA" sz="13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extLst>
                  <a:ext uri="{0D108BD9-81ED-4DB2-BD59-A6C34878D82A}">
                    <a16:rowId xmlns:a16="http://schemas.microsoft.com/office/drawing/2014/main" val="4065647820"/>
                  </a:ext>
                </a:extLst>
              </a:tr>
              <a:tr h="628813">
                <a:tc>
                  <a:txBody>
                    <a:bodyPr/>
                    <a:lstStyle/>
                    <a:p>
                      <a:pPr marL="0" marR="0">
                        <a:lnSpc>
                          <a:spcPct val="115000"/>
                        </a:lnSpc>
                        <a:spcBef>
                          <a:spcPts val="0"/>
                        </a:spcBef>
                        <a:spcAft>
                          <a:spcPts val="0"/>
                        </a:spcAft>
                      </a:pPr>
                      <a:r>
                        <a:rPr lang="en-US" sz="1300">
                          <a:effectLst/>
                        </a:rPr>
                        <a:t>Program Release Block - 3</a:t>
                      </a:r>
                      <a:endParaRPr lang="en-CA" sz="13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tc>
                  <a:txBody>
                    <a:bodyPr/>
                    <a:lstStyle/>
                    <a:p>
                      <a:pPr marL="0" marR="0">
                        <a:lnSpc>
                          <a:spcPct val="115000"/>
                        </a:lnSpc>
                        <a:spcBef>
                          <a:spcPts val="0"/>
                        </a:spcBef>
                        <a:spcAft>
                          <a:spcPts val="0"/>
                        </a:spcAft>
                      </a:pPr>
                      <a:r>
                        <a:rPr lang="en-US" sz="1300" dirty="0">
                          <a:effectLst/>
                        </a:rPr>
                        <a:t>Design and deploy OpenShift, foundational services, complete base SA&amp;A, ATO; partner instructions for application deployment</a:t>
                      </a:r>
                      <a:endParaRPr lang="en-CA" sz="13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tc>
                  <a:txBody>
                    <a:bodyPr/>
                    <a:lstStyle/>
                    <a:p>
                      <a:pPr marL="0" marR="0">
                        <a:lnSpc>
                          <a:spcPct val="115000"/>
                        </a:lnSpc>
                        <a:spcBef>
                          <a:spcPts val="0"/>
                        </a:spcBef>
                        <a:spcAft>
                          <a:spcPts val="0"/>
                        </a:spcAft>
                      </a:pPr>
                      <a:r>
                        <a:rPr lang="en-US" sz="1300">
                          <a:effectLst/>
                        </a:rPr>
                        <a:t>Use case, ConOps. foundational services, instructions, cost models</a:t>
                      </a:r>
                      <a:endParaRPr lang="en-CA" sz="13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extLst>
                  <a:ext uri="{0D108BD9-81ED-4DB2-BD59-A6C34878D82A}">
                    <a16:rowId xmlns:a16="http://schemas.microsoft.com/office/drawing/2014/main" val="429929956"/>
                  </a:ext>
                </a:extLst>
              </a:tr>
              <a:tr h="788346">
                <a:tc>
                  <a:txBody>
                    <a:bodyPr/>
                    <a:lstStyle/>
                    <a:p>
                      <a:pPr marL="0" marR="0">
                        <a:lnSpc>
                          <a:spcPct val="115000"/>
                        </a:lnSpc>
                        <a:spcBef>
                          <a:spcPts val="0"/>
                        </a:spcBef>
                        <a:spcAft>
                          <a:spcPts val="0"/>
                        </a:spcAft>
                      </a:pPr>
                      <a:r>
                        <a:rPr lang="en-US" sz="1300">
                          <a:effectLst/>
                        </a:rPr>
                        <a:t>Program Release Block - 4</a:t>
                      </a:r>
                      <a:endParaRPr lang="en-CA" sz="13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tc>
                  <a:txBody>
                    <a:bodyPr/>
                    <a:lstStyle/>
                    <a:p>
                      <a:pPr marL="0" marR="0">
                        <a:lnSpc>
                          <a:spcPct val="115000"/>
                        </a:lnSpc>
                        <a:spcBef>
                          <a:spcPts val="0"/>
                        </a:spcBef>
                        <a:spcAft>
                          <a:spcPts val="0"/>
                        </a:spcAft>
                      </a:pPr>
                      <a:r>
                        <a:rPr lang="en-US" sz="1300" dirty="0">
                          <a:effectLst/>
                        </a:rPr>
                        <a:t>Design and deploy Pivotal Cloud Foundry, foundational services, complete base SA&amp;A, ATO; partner instructions for application deployment</a:t>
                      </a:r>
                      <a:endParaRPr lang="en-CA" sz="13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tc>
                  <a:txBody>
                    <a:bodyPr/>
                    <a:lstStyle/>
                    <a:p>
                      <a:pPr marL="0" marR="0">
                        <a:lnSpc>
                          <a:spcPct val="115000"/>
                        </a:lnSpc>
                        <a:spcBef>
                          <a:spcPts val="0"/>
                        </a:spcBef>
                        <a:spcAft>
                          <a:spcPts val="0"/>
                        </a:spcAft>
                      </a:pPr>
                      <a:r>
                        <a:rPr lang="en-US" sz="1300">
                          <a:effectLst/>
                        </a:rPr>
                        <a:t>Use case, ConOps. foundational services, instructions, cost models</a:t>
                      </a:r>
                      <a:endParaRPr lang="en-CA" sz="13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extLst>
                  <a:ext uri="{0D108BD9-81ED-4DB2-BD59-A6C34878D82A}">
                    <a16:rowId xmlns:a16="http://schemas.microsoft.com/office/drawing/2014/main" val="3511816156"/>
                  </a:ext>
                </a:extLst>
              </a:tr>
              <a:tr h="469280">
                <a:tc>
                  <a:txBody>
                    <a:bodyPr/>
                    <a:lstStyle/>
                    <a:p>
                      <a:pPr marL="0" marR="0">
                        <a:lnSpc>
                          <a:spcPct val="115000"/>
                        </a:lnSpc>
                        <a:spcBef>
                          <a:spcPts val="0"/>
                        </a:spcBef>
                        <a:spcAft>
                          <a:spcPts val="0"/>
                        </a:spcAft>
                      </a:pPr>
                      <a:r>
                        <a:rPr lang="en-US" sz="1300">
                          <a:effectLst/>
                        </a:rPr>
                        <a:t>Program Release Block - 5</a:t>
                      </a:r>
                      <a:endParaRPr lang="en-CA" sz="13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tc>
                  <a:txBody>
                    <a:bodyPr/>
                    <a:lstStyle/>
                    <a:p>
                      <a:pPr marL="0" marR="0">
                        <a:lnSpc>
                          <a:spcPct val="115000"/>
                        </a:lnSpc>
                        <a:spcBef>
                          <a:spcPts val="0"/>
                        </a:spcBef>
                        <a:spcAft>
                          <a:spcPts val="0"/>
                        </a:spcAft>
                      </a:pPr>
                      <a:r>
                        <a:rPr lang="en-US" sz="1300" dirty="0">
                          <a:effectLst/>
                        </a:rPr>
                        <a:t>Design and deploy an on-</a:t>
                      </a:r>
                      <a:r>
                        <a:rPr lang="en-US" sz="1300" dirty="0" err="1">
                          <a:effectLst/>
                        </a:rPr>
                        <a:t>prem</a:t>
                      </a:r>
                      <a:r>
                        <a:rPr lang="en-US" sz="1300" dirty="0">
                          <a:effectLst/>
                        </a:rPr>
                        <a:t> cloud native deployment platform</a:t>
                      </a:r>
                      <a:endParaRPr lang="en-CA" sz="13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tc>
                  <a:txBody>
                    <a:bodyPr/>
                    <a:lstStyle/>
                    <a:p>
                      <a:pPr marL="0" marR="0">
                        <a:lnSpc>
                          <a:spcPct val="115000"/>
                        </a:lnSpc>
                        <a:spcBef>
                          <a:spcPts val="0"/>
                        </a:spcBef>
                        <a:spcAft>
                          <a:spcPts val="0"/>
                        </a:spcAft>
                      </a:pPr>
                      <a:r>
                        <a:rPr lang="en-US" sz="1300">
                          <a:effectLst/>
                        </a:rPr>
                        <a:t>Design and deploy an on-prem cloud native deployment platform, including service mesh and functions as a service</a:t>
                      </a:r>
                      <a:endParaRPr lang="en-CA" sz="13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extLst>
                  <a:ext uri="{0D108BD9-81ED-4DB2-BD59-A6C34878D82A}">
                    <a16:rowId xmlns:a16="http://schemas.microsoft.com/office/drawing/2014/main" val="4157411469"/>
                  </a:ext>
                </a:extLst>
              </a:tr>
              <a:tr h="469280">
                <a:tc>
                  <a:txBody>
                    <a:bodyPr/>
                    <a:lstStyle/>
                    <a:p>
                      <a:pPr marL="0" marR="0">
                        <a:lnSpc>
                          <a:spcPct val="115000"/>
                        </a:lnSpc>
                        <a:spcBef>
                          <a:spcPts val="0"/>
                        </a:spcBef>
                        <a:spcAft>
                          <a:spcPts val="0"/>
                        </a:spcAft>
                      </a:pPr>
                      <a:r>
                        <a:rPr lang="en-US" sz="1300">
                          <a:effectLst/>
                        </a:rPr>
                        <a:t>Program Release Block - 6  </a:t>
                      </a:r>
                      <a:endParaRPr lang="en-CA" sz="13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tc>
                  <a:txBody>
                    <a:bodyPr/>
                    <a:lstStyle/>
                    <a:p>
                      <a:pPr marL="0" marR="0">
                        <a:lnSpc>
                          <a:spcPct val="115000"/>
                        </a:lnSpc>
                        <a:spcBef>
                          <a:spcPts val="0"/>
                        </a:spcBef>
                        <a:spcAft>
                          <a:spcPts val="0"/>
                        </a:spcAft>
                      </a:pPr>
                      <a:r>
                        <a:rPr lang="en-US" sz="1300">
                          <a:effectLst/>
                        </a:rPr>
                        <a:t>Continue to iterate on a cloud-native platform, hybrid or multi-cloud as required</a:t>
                      </a:r>
                      <a:endParaRPr lang="en-CA" sz="130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tc>
                  <a:txBody>
                    <a:bodyPr/>
                    <a:lstStyle/>
                    <a:p>
                      <a:pPr marL="0" marR="0">
                        <a:lnSpc>
                          <a:spcPct val="115000"/>
                        </a:lnSpc>
                        <a:spcBef>
                          <a:spcPts val="0"/>
                        </a:spcBef>
                        <a:spcAft>
                          <a:spcPts val="0"/>
                        </a:spcAft>
                      </a:pPr>
                      <a:r>
                        <a:rPr lang="en-US" sz="1300" dirty="0">
                          <a:effectLst/>
                        </a:rPr>
                        <a:t>Evaluate partner use and use cases, examine service offerings and environment as options evolve</a:t>
                      </a:r>
                      <a:endParaRPr lang="en-CA" sz="1300" dirty="0">
                        <a:solidFill>
                          <a:srgbClr val="3E3E39"/>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53209" marR="53209" marT="0" marB="0"/>
                </a:tc>
                <a:extLst>
                  <a:ext uri="{0D108BD9-81ED-4DB2-BD59-A6C34878D82A}">
                    <a16:rowId xmlns:a16="http://schemas.microsoft.com/office/drawing/2014/main" val="2757053083"/>
                  </a:ext>
                </a:extLst>
              </a:tr>
            </a:tbl>
          </a:graphicData>
        </a:graphic>
      </p:graphicFrame>
    </p:spTree>
    <p:extLst>
      <p:ext uri="{BB962C8B-B14F-4D97-AF65-F5344CB8AC3E}">
        <p14:creationId xmlns:p14="http://schemas.microsoft.com/office/powerpoint/2010/main" val="2981421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5185" y="259630"/>
            <a:ext cx="7305072" cy="459066"/>
          </a:xfrm>
        </p:spPr>
        <p:txBody>
          <a:bodyPr/>
          <a:lstStyle/>
          <a:p>
            <a:r>
              <a:rPr lang="en-CA" sz="1800" b="0" dirty="0">
                <a:solidFill>
                  <a:schemeClr val="accent1">
                    <a:lumMod val="75000"/>
                  </a:schemeClr>
                </a:solidFill>
              </a:rPr>
              <a:t>SSC Container Orchestration </a:t>
            </a:r>
            <a:r>
              <a:rPr lang="en-CA" sz="1800" b="0" dirty="0" smtClean="0">
                <a:solidFill>
                  <a:schemeClr val="accent1">
                    <a:lumMod val="75000"/>
                  </a:schemeClr>
                </a:solidFill>
              </a:rPr>
              <a:t>Framework – Expected Deliverables </a:t>
            </a:r>
            <a:endParaRPr lang="en-CA" sz="1800" b="0" dirty="0">
              <a:solidFill>
                <a:schemeClr val="accent1">
                  <a:lumMod val="75000"/>
                </a:schemeClr>
              </a:solidFill>
            </a:endParaRPr>
          </a:p>
        </p:txBody>
      </p:sp>
      <p:sp>
        <p:nvSpPr>
          <p:cNvPr id="60" name="Rectangle 59">
            <a:extLst>
              <a:ext uri="{FF2B5EF4-FFF2-40B4-BE49-F238E27FC236}">
                <a16:creationId xmlns:a16="http://schemas.microsoft.com/office/drawing/2014/main" id="{BCB6104B-00DE-43F5-B5AD-872612835787}"/>
              </a:ext>
            </a:extLst>
          </p:cNvPr>
          <p:cNvSpPr/>
          <p:nvPr/>
        </p:nvSpPr>
        <p:spPr>
          <a:xfrm>
            <a:off x="9856802" y="324164"/>
            <a:ext cx="1883657" cy="276999"/>
          </a:xfrm>
          <a:prstGeom prst="rect">
            <a:avLst/>
          </a:prstGeom>
        </p:spPr>
        <p:txBody>
          <a:bodyPr wrap="none">
            <a:spAutoFit/>
          </a:bodyPr>
          <a:lstStyle/>
          <a:p>
            <a:r>
              <a:rPr lang="en-US" sz="1200" dirty="0" smtClean="0">
                <a:solidFill>
                  <a:schemeClr val="accent1">
                    <a:lumMod val="75000"/>
                  </a:schemeClr>
                </a:solidFill>
              </a:rPr>
              <a:t>SSC CSD Container Strategy</a:t>
            </a:r>
            <a:endParaRPr lang="en-US" sz="1200" dirty="0">
              <a:solidFill>
                <a:schemeClr val="accent1">
                  <a:lumMod val="75000"/>
                </a:schemeClr>
              </a:solidFill>
            </a:endParaRPr>
          </a:p>
        </p:txBody>
      </p:sp>
      <p:grpSp>
        <p:nvGrpSpPr>
          <p:cNvPr id="47" name="Group 46">
            <a:extLst>
              <a:ext uri="{FF2B5EF4-FFF2-40B4-BE49-F238E27FC236}">
                <a16:creationId xmlns:a16="http://schemas.microsoft.com/office/drawing/2014/main" id="{07E7BD51-5324-44F0-8F02-98C5271F8899}"/>
              </a:ext>
            </a:extLst>
          </p:cNvPr>
          <p:cNvGrpSpPr/>
          <p:nvPr/>
        </p:nvGrpSpPr>
        <p:grpSpPr>
          <a:xfrm>
            <a:off x="848902" y="986374"/>
            <a:ext cx="10166398" cy="4860623"/>
            <a:chOff x="1063085" y="929033"/>
            <a:chExt cx="10166398" cy="4860623"/>
          </a:xfrm>
        </p:grpSpPr>
        <p:sp>
          <p:nvSpPr>
            <p:cNvPr id="48" name="Round Same Side Corner Rectangle 47"/>
            <p:cNvSpPr/>
            <p:nvPr/>
          </p:nvSpPr>
          <p:spPr>
            <a:xfrm>
              <a:off x="1063085" y="929033"/>
              <a:ext cx="1994492" cy="613435"/>
            </a:xfrm>
            <a:prstGeom prst="round2SameRect">
              <a:avLst/>
            </a:prstGeom>
            <a:solidFill>
              <a:srgbClr val="5B9BD5"/>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sysClr val="window" lastClr="FFFFFF"/>
                  </a:solidFill>
                  <a:effectLst/>
                  <a:uLnTx/>
                  <a:uFillTx/>
                  <a:latin typeface="Calibri" panose="020F0502020204030204"/>
                  <a:ea typeface="+mn-ea"/>
                  <a:cs typeface="+mn-cs"/>
                </a:rPr>
                <a:t>Container Orchestration Framework</a:t>
              </a:r>
              <a:endParaRPr kumimoji="0" lang="en-US" b="1" i="0" u="none" strike="noStrike" kern="0" cap="none" spc="0" normalizeH="0" baseline="0" noProof="0" dirty="0">
                <a:ln>
                  <a:noFill/>
                </a:ln>
                <a:solidFill>
                  <a:sysClr val="window" lastClr="FFFFFF"/>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b="1"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49" name="Round Same Side Corner Rectangle 48"/>
            <p:cNvSpPr/>
            <p:nvPr/>
          </p:nvSpPr>
          <p:spPr>
            <a:xfrm>
              <a:off x="3158667" y="938524"/>
              <a:ext cx="1830085" cy="613435"/>
            </a:xfrm>
            <a:prstGeom prst="round2Same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CA" b="1" dirty="0">
                  <a:solidFill>
                    <a:schemeClr val="bg1"/>
                  </a:solidFill>
                </a:rPr>
                <a:t>2018</a:t>
              </a:r>
              <a:r>
                <a:rPr lang="en-CA" b="1" baseline="0" dirty="0">
                  <a:solidFill>
                    <a:schemeClr val="bg1"/>
                  </a:solidFill>
                </a:rPr>
                <a:t> – 2019</a:t>
              </a:r>
            </a:p>
            <a:p>
              <a:pPr algn="ctr"/>
              <a:endParaRPr lang="en-CA" b="1" baseline="0" dirty="0">
                <a:solidFill>
                  <a:schemeClr val="bg1"/>
                </a:solidFill>
              </a:endParaRPr>
            </a:p>
            <a:p>
              <a:pPr algn="ctr"/>
              <a:r>
                <a:rPr lang="en-US" b="1" dirty="0">
                  <a:solidFill>
                    <a:schemeClr val="bg1"/>
                  </a:solidFill>
                </a:rPr>
                <a:t>Q1 | Q2 | Q3 | Q4</a:t>
              </a:r>
              <a:endParaRPr lang="en-CA" b="1" dirty="0">
                <a:solidFill>
                  <a:schemeClr val="bg1"/>
                </a:solidFill>
              </a:endParaRPr>
            </a:p>
          </p:txBody>
        </p:sp>
        <p:sp>
          <p:nvSpPr>
            <p:cNvPr id="51" name="Round Same Side Corner Rectangle 50"/>
            <p:cNvSpPr/>
            <p:nvPr/>
          </p:nvSpPr>
          <p:spPr>
            <a:xfrm>
              <a:off x="5089842" y="931031"/>
              <a:ext cx="1826750" cy="613435"/>
            </a:xfrm>
            <a:prstGeom prst="round2Same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CA" b="1" dirty="0">
                  <a:solidFill>
                    <a:schemeClr val="bg1"/>
                  </a:solidFill>
                </a:rPr>
                <a:t>2019 – 2020</a:t>
              </a:r>
            </a:p>
            <a:p>
              <a:pPr algn="ctr"/>
              <a:endParaRPr lang="en-US" b="1" dirty="0">
                <a:solidFill>
                  <a:schemeClr val="bg1"/>
                </a:solidFill>
              </a:endParaRPr>
            </a:p>
            <a:p>
              <a:pPr algn="ctr"/>
              <a:r>
                <a:rPr lang="en-US" b="1" dirty="0">
                  <a:solidFill>
                    <a:schemeClr val="bg1"/>
                  </a:solidFill>
                </a:rPr>
                <a:t>Q1 | Q2| Q3 | Q4</a:t>
              </a:r>
              <a:endParaRPr lang="en-CA" b="1" dirty="0">
                <a:solidFill>
                  <a:schemeClr val="bg1"/>
                </a:solidFill>
              </a:endParaRPr>
            </a:p>
          </p:txBody>
        </p:sp>
        <p:sp>
          <p:nvSpPr>
            <p:cNvPr id="52" name="Round Same Side Corner Rectangle 51"/>
            <p:cNvSpPr/>
            <p:nvPr/>
          </p:nvSpPr>
          <p:spPr>
            <a:xfrm>
              <a:off x="7035544" y="938524"/>
              <a:ext cx="1862233" cy="616037"/>
            </a:xfrm>
            <a:prstGeom prst="round2Same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CA" b="1" dirty="0">
                  <a:solidFill>
                    <a:schemeClr val="bg1"/>
                  </a:solidFill>
                </a:rPr>
                <a:t>2020 – 2021</a:t>
              </a:r>
            </a:p>
            <a:p>
              <a:pPr algn="ctr"/>
              <a:endParaRPr lang="en-US" b="1" dirty="0">
                <a:solidFill>
                  <a:schemeClr val="bg1"/>
                </a:solidFill>
              </a:endParaRPr>
            </a:p>
            <a:p>
              <a:pPr algn="ctr"/>
              <a:r>
                <a:rPr lang="en-US" b="1" dirty="0">
                  <a:solidFill>
                    <a:schemeClr val="bg1"/>
                  </a:solidFill>
                </a:rPr>
                <a:t>Q1 | Q2 | Q3 | Q4</a:t>
              </a:r>
              <a:endParaRPr lang="en-CA" b="1" dirty="0">
                <a:solidFill>
                  <a:schemeClr val="bg1"/>
                </a:solidFill>
              </a:endParaRPr>
            </a:p>
          </p:txBody>
        </p:sp>
        <p:sp>
          <p:nvSpPr>
            <p:cNvPr id="53" name="Rounded Rectangle 52"/>
            <p:cNvSpPr/>
            <p:nvPr/>
          </p:nvSpPr>
          <p:spPr>
            <a:xfrm>
              <a:off x="1071601" y="3054883"/>
              <a:ext cx="1985976" cy="500500"/>
            </a:xfrm>
            <a:prstGeom prst="roundRect">
              <a:avLst/>
            </a:prstGeom>
            <a:solidFill>
              <a:schemeClr val="accent2">
                <a:lumMod val="20000"/>
                <a:lumOff val="80000"/>
              </a:schemeClr>
            </a:solidFill>
            <a:effectLst>
              <a:glow rad="63500">
                <a:schemeClr val="bg2">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CA" sz="1400" b="1" dirty="0">
                  <a:solidFill>
                    <a:sysClr val="windowText" lastClr="000000"/>
                  </a:solidFill>
                </a:rPr>
                <a:t>Block 2 – </a:t>
              </a:r>
              <a:r>
                <a:rPr lang="en-CA" sz="1400" b="1" dirty="0" smtClean="0">
                  <a:solidFill>
                    <a:sysClr val="windowText" lastClr="000000"/>
                  </a:solidFill>
                </a:rPr>
                <a:t>CI/CD Recommendations </a:t>
              </a:r>
              <a:endParaRPr lang="en-CA" sz="1400" b="1" dirty="0">
                <a:solidFill>
                  <a:sysClr val="windowText" lastClr="000000"/>
                </a:solidFill>
              </a:endParaRPr>
            </a:p>
          </p:txBody>
        </p:sp>
        <p:sp>
          <p:nvSpPr>
            <p:cNvPr id="54" name="Rounded Rectangle 53"/>
            <p:cNvSpPr/>
            <p:nvPr/>
          </p:nvSpPr>
          <p:spPr>
            <a:xfrm>
              <a:off x="1067343" y="3647765"/>
              <a:ext cx="1990234" cy="433448"/>
            </a:xfrm>
            <a:prstGeom prst="roundRect">
              <a:avLst/>
            </a:prstGeom>
            <a:solidFill>
              <a:schemeClr val="accent2">
                <a:lumMod val="20000"/>
                <a:lumOff val="80000"/>
              </a:schemeClr>
            </a:solidFill>
            <a:effectLst>
              <a:glow rad="63500">
                <a:schemeClr val="bg2">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ysClr val="windowText" lastClr="000000"/>
                  </a:solidFill>
                </a:rPr>
                <a:t>Block 3 </a:t>
              </a:r>
              <a:r>
                <a:rPr lang="en-US" sz="1400" b="1" dirty="0" smtClean="0">
                  <a:solidFill>
                    <a:sysClr val="windowText" lastClr="000000"/>
                  </a:solidFill>
                </a:rPr>
                <a:t> - Platform  </a:t>
              </a:r>
              <a:r>
                <a:rPr lang="en-US" sz="1400" b="1" dirty="0">
                  <a:solidFill>
                    <a:sysClr val="windowText" lastClr="000000"/>
                  </a:solidFill>
                </a:rPr>
                <a:t>Deployment </a:t>
              </a:r>
              <a:r>
                <a:rPr lang="en-US" sz="1400" b="1" dirty="0" smtClean="0">
                  <a:solidFill>
                    <a:sysClr val="windowText" lastClr="000000"/>
                  </a:solidFill>
                </a:rPr>
                <a:t>OpenShift </a:t>
              </a:r>
              <a:endParaRPr lang="en-CA" sz="1400" b="1" dirty="0">
                <a:solidFill>
                  <a:sysClr val="windowText" lastClr="000000"/>
                </a:solidFill>
              </a:endParaRPr>
            </a:p>
          </p:txBody>
        </p:sp>
        <p:sp>
          <p:nvSpPr>
            <p:cNvPr id="55" name="Rounded Rectangle 7">
              <a:extLst>
                <a:ext uri="{FF2B5EF4-FFF2-40B4-BE49-F238E27FC236}">
                  <a16:creationId xmlns:a16="http://schemas.microsoft.com/office/drawing/2014/main" id="{852DC4DF-F587-4497-88D8-605F1BE01D01}"/>
                </a:ext>
              </a:extLst>
            </p:cNvPr>
            <p:cNvSpPr/>
            <p:nvPr/>
          </p:nvSpPr>
          <p:spPr>
            <a:xfrm>
              <a:off x="1063086" y="4203688"/>
              <a:ext cx="1994492" cy="443600"/>
            </a:xfrm>
            <a:prstGeom prst="roundRect">
              <a:avLst/>
            </a:prstGeom>
            <a:solidFill>
              <a:schemeClr val="accent2">
                <a:lumMod val="20000"/>
                <a:lumOff val="80000"/>
              </a:schemeClr>
            </a:solidFill>
            <a:effectLst>
              <a:glow rad="63500">
                <a:schemeClr val="bg2">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ysClr val="windowText" lastClr="000000"/>
                  </a:solidFill>
                </a:rPr>
                <a:t>Block 4 – Platform Deployment  </a:t>
              </a:r>
              <a:r>
                <a:rPr lang="en-US" sz="1400" b="1" dirty="0" smtClean="0">
                  <a:solidFill>
                    <a:sysClr val="windowText" lastClr="000000"/>
                  </a:solidFill>
                </a:rPr>
                <a:t>PCF/PRA</a:t>
              </a:r>
              <a:endParaRPr lang="en-US" sz="1400" b="1" dirty="0">
                <a:solidFill>
                  <a:sysClr val="windowText" lastClr="000000"/>
                </a:solidFill>
              </a:endParaRPr>
            </a:p>
          </p:txBody>
        </p:sp>
        <p:sp>
          <p:nvSpPr>
            <p:cNvPr id="56" name="Rounded Rectangle 7">
              <a:extLst>
                <a:ext uri="{FF2B5EF4-FFF2-40B4-BE49-F238E27FC236}">
                  <a16:creationId xmlns:a16="http://schemas.microsoft.com/office/drawing/2014/main" id="{8BA5BFD9-72EB-438B-BDC4-7C79D5F78966}"/>
                </a:ext>
              </a:extLst>
            </p:cNvPr>
            <p:cNvSpPr/>
            <p:nvPr/>
          </p:nvSpPr>
          <p:spPr>
            <a:xfrm>
              <a:off x="1063085" y="4743742"/>
              <a:ext cx="1994492" cy="454513"/>
            </a:xfrm>
            <a:prstGeom prst="roundRect">
              <a:avLst/>
            </a:prstGeom>
            <a:solidFill>
              <a:schemeClr val="accent2">
                <a:lumMod val="20000"/>
                <a:lumOff val="80000"/>
              </a:schemeClr>
            </a:solidFill>
            <a:effectLst>
              <a:glow rad="63500">
                <a:schemeClr val="bg2">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ysClr val="windowText" lastClr="000000"/>
                  </a:solidFill>
                </a:rPr>
                <a:t>Block 5 – </a:t>
              </a:r>
              <a:r>
                <a:rPr lang="en-US" sz="1400" b="1" dirty="0" smtClean="0">
                  <a:solidFill>
                    <a:sysClr val="windowText" lastClr="000000"/>
                  </a:solidFill>
                </a:rPr>
                <a:t>On Prem Cloud Native platform </a:t>
              </a:r>
              <a:endParaRPr lang="en-CA" sz="1400" b="1" dirty="0">
                <a:solidFill>
                  <a:sysClr val="windowText" lastClr="000000"/>
                </a:solidFill>
              </a:endParaRPr>
            </a:p>
          </p:txBody>
        </p:sp>
        <p:sp>
          <p:nvSpPr>
            <p:cNvPr id="57" name="Rounded Rectangle 7">
              <a:extLst>
                <a:ext uri="{FF2B5EF4-FFF2-40B4-BE49-F238E27FC236}">
                  <a16:creationId xmlns:a16="http://schemas.microsoft.com/office/drawing/2014/main" id="{6507E4AF-35A3-466B-8C49-F052FA5CF029}"/>
                </a:ext>
              </a:extLst>
            </p:cNvPr>
            <p:cNvSpPr/>
            <p:nvPr/>
          </p:nvSpPr>
          <p:spPr>
            <a:xfrm>
              <a:off x="1080118" y="5302937"/>
              <a:ext cx="1977459" cy="465837"/>
            </a:xfrm>
            <a:prstGeom prst="roundRect">
              <a:avLst/>
            </a:prstGeom>
            <a:solidFill>
              <a:schemeClr val="accent2">
                <a:lumMod val="20000"/>
                <a:lumOff val="80000"/>
              </a:schemeClr>
            </a:solidFill>
            <a:effectLst>
              <a:glow rad="63500">
                <a:schemeClr val="bg2">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ysClr val="windowText" lastClr="000000"/>
                  </a:solidFill>
                </a:rPr>
                <a:t>Block 6 – </a:t>
              </a:r>
              <a:r>
                <a:rPr lang="en-US" sz="1400" b="1" dirty="0" smtClean="0">
                  <a:solidFill>
                    <a:sysClr val="windowText" lastClr="000000"/>
                  </a:solidFill>
                </a:rPr>
                <a:t>Iterate on suite of offerings</a:t>
              </a:r>
              <a:endParaRPr lang="en-CA" sz="1400" b="1" dirty="0">
                <a:solidFill>
                  <a:sysClr val="windowText" lastClr="000000"/>
                </a:solidFill>
              </a:endParaRPr>
            </a:p>
          </p:txBody>
        </p:sp>
        <p:sp>
          <p:nvSpPr>
            <p:cNvPr id="58" name="Down Arrow 57"/>
            <p:cNvSpPr/>
            <p:nvPr/>
          </p:nvSpPr>
          <p:spPr>
            <a:xfrm>
              <a:off x="1762342" y="1358590"/>
              <a:ext cx="595978" cy="133103"/>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59" name="Rounded Rectangle 7">
              <a:extLst>
                <a:ext uri="{FF2B5EF4-FFF2-40B4-BE49-F238E27FC236}">
                  <a16:creationId xmlns:a16="http://schemas.microsoft.com/office/drawing/2014/main" id="{6433AD69-A8B2-43B0-BD8D-C1A027079CC9}"/>
                </a:ext>
              </a:extLst>
            </p:cNvPr>
            <p:cNvSpPr/>
            <p:nvPr/>
          </p:nvSpPr>
          <p:spPr>
            <a:xfrm>
              <a:off x="1071600" y="2488012"/>
              <a:ext cx="1985977" cy="478738"/>
            </a:xfrm>
            <a:prstGeom prst="roundRect">
              <a:avLst/>
            </a:prstGeom>
            <a:solidFill>
              <a:schemeClr val="accent2">
                <a:lumMod val="20000"/>
                <a:lumOff val="80000"/>
              </a:schemeClr>
            </a:solidFill>
            <a:effectLst>
              <a:glow rad="63500">
                <a:schemeClr val="bg2">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CA" sz="1400" b="1" dirty="0">
                  <a:solidFill>
                    <a:sysClr val="windowText" lastClr="000000"/>
                  </a:solidFill>
                </a:rPr>
                <a:t>Block 1 – </a:t>
              </a:r>
              <a:r>
                <a:rPr lang="en-CA" sz="1400" b="1" dirty="0" smtClean="0">
                  <a:solidFill>
                    <a:sysClr val="windowText" lastClr="000000"/>
                  </a:solidFill>
                </a:rPr>
                <a:t>Code and Image Repo</a:t>
              </a:r>
              <a:endParaRPr lang="en-CA" sz="1400" b="1" dirty="0">
                <a:solidFill>
                  <a:sysClr val="windowText" lastClr="000000"/>
                </a:solidFill>
              </a:endParaRPr>
            </a:p>
          </p:txBody>
        </p:sp>
        <p:sp>
          <p:nvSpPr>
            <p:cNvPr id="65" name="Notched Right Arrow 21">
              <a:extLst>
                <a:ext uri="{FF2B5EF4-FFF2-40B4-BE49-F238E27FC236}">
                  <a16:creationId xmlns:a16="http://schemas.microsoft.com/office/drawing/2014/main" id="{F344A555-1394-4F75-89B2-E8CAEA4434C9}"/>
                </a:ext>
              </a:extLst>
            </p:cNvPr>
            <p:cNvSpPr/>
            <p:nvPr/>
          </p:nvSpPr>
          <p:spPr>
            <a:xfrm>
              <a:off x="4471401" y="3054883"/>
              <a:ext cx="2445191" cy="444218"/>
            </a:xfrm>
            <a:prstGeom prst="notchedRightArrow">
              <a:avLst/>
            </a:prstGeom>
            <a:solidFill>
              <a:schemeClr val="accent5">
                <a:lumMod val="60000"/>
                <a:lumOff val="40000"/>
              </a:schemeClr>
            </a:solidFill>
            <a:ln w="12700" cap="flat" cmpd="sng" algn="ctr">
              <a:solidFill>
                <a:srgbClr val="5B9BD5">
                  <a:shade val="50000"/>
                </a:srgbClr>
              </a:solidFill>
              <a:prstDash val="solid"/>
              <a:miter lim="800000"/>
            </a:ln>
            <a:effectLst/>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Iterative </a:t>
              </a:r>
              <a:endParaRPr kumimoji="0" lang="en-CA" sz="14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6" name="Notched Right Arrow 21">
              <a:extLst>
                <a:ext uri="{FF2B5EF4-FFF2-40B4-BE49-F238E27FC236}">
                  <a16:creationId xmlns:a16="http://schemas.microsoft.com/office/drawing/2014/main" id="{F344A555-1394-4F75-89B2-E8CAEA4434C9}"/>
                </a:ext>
              </a:extLst>
            </p:cNvPr>
            <p:cNvSpPr/>
            <p:nvPr/>
          </p:nvSpPr>
          <p:spPr>
            <a:xfrm>
              <a:off x="4471401" y="3613835"/>
              <a:ext cx="2445191" cy="445182"/>
            </a:xfrm>
            <a:prstGeom prst="notchedRightArrow">
              <a:avLst/>
            </a:prstGeom>
            <a:solidFill>
              <a:schemeClr val="accent5">
                <a:lumMod val="60000"/>
                <a:lumOff val="40000"/>
              </a:schemeClr>
            </a:solidFill>
            <a:ln w="12700" cap="flat" cmpd="sng" algn="ctr">
              <a:solidFill>
                <a:srgbClr val="5B9BD5">
                  <a:shade val="50000"/>
                </a:srgbClr>
              </a:solidFill>
              <a:prstDash val="solid"/>
              <a:miter lim="800000"/>
            </a:ln>
            <a:effectLst/>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Iterative </a:t>
              </a:r>
              <a:endParaRPr kumimoji="0" lang="en-CA" sz="14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9" name="Notched Right Arrow 21">
              <a:extLst>
                <a:ext uri="{FF2B5EF4-FFF2-40B4-BE49-F238E27FC236}">
                  <a16:creationId xmlns:a16="http://schemas.microsoft.com/office/drawing/2014/main" id="{F344A555-1394-4F75-89B2-E8CAEA4434C9}"/>
                </a:ext>
              </a:extLst>
            </p:cNvPr>
            <p:cNvSpPr/>
            <p:nvPr/>
          </p:nvSpPr>
          <p:spPr>
            <a:xfrm>
              <a:off x="4793784" y="4201635"/>
              <a:ext cx="2654702" cy="381260"/>
            </a:xfrm>
            <a:prstGeom prst="notchedRightArrow">
              <a:avLst/>
            </a:prstGeom>
            <a:solidFill>
              <a:schemeClr val="accent5">
                <a:lumMod val="60000"/>
                <a:lumOff val="40000"/>
              </a:schemeClr>
            </a:solidFill>
            <a:ln w="12700" cap="flat" cmpd="sng" algn="ctr">
              <a:solidFill>
                <a:srgbClr val="5B9BD5">
                  <a:shade val="50000"/>
                </a:srgbClr>
              </a:solidFill>
              <a:prstDash val="solid"/>
              <a:miter lim="800000"/>
            </a:ln>
            <a:effectLst/>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Iterative </a:t>
              </a:r>
              <a:endParaRPr kumimoji="0" lang="en-CA" sz="14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0" name="Notched Right Arrow 21">
              <a:extLst>
                <a:ext uri="{FF2B5EF4-FFF2-40B4-BE49-F238E27FC236}">
                  <a16:creationId xmlns:a16="http://schemas.microsoft.com/office/drawing/2014/main" id="{F344A555-1394-4F75-89B2-E8CAEA4434C9}"/>
                </a:ext>
              </a:extLst>
            </p:cNvPr>
            <p:cNvSpPr/>
            <p:nvPr/>
          </p:nvSpPr>
          <p:spPr>
            <a:xfrm>
              <a:off x="6359579" y="4778567"/>
              <a:ext cx="2386940" cy="397546"/>
            </a:xfrm>
            <a:prstGeom prst="notchedRightArrow">
              <a:avLst/>
            </a:prstGeom>
            <a:solidFill>
              <a:schemeClr val="accent5">
                <a:lumMod val="60000"/>
                <a:lumOff val="40000"/>
              </a:schemeClr>
            </a:solidFill>
            <a:ln w="12700" cap="flat" cmpd="sng" algn="ctr">
              <a:solidFill>
                <a:srgbClr val="5B9BD5">
                  <a:shade val="50000"/>
                </a:srgbClr>
              </a:solidFill>
              <a:prstDash val="solid"/>
              <a:miter lim="800000"/>
            </a:ln>
            <a:effectLst/>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Iterative </a:t>
              </a:r>
              <a:endParaRPr kumimoji="0" lang="en-CA" sz="14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1" name="Notched Right Arrow 70">
              <a:extLst>
                <a:ext uri="{FF2B5EF4-FFF2-40B4-BE49-F238E27FC236}">
                  <a16:creationId xmlns:a16="http://schemas.microsoft.com/office/drawing/2014/main" id="{F344A555-1394-4F75-89B2-E8CAEA4434C9}"/>
                </a:ext>
              </a:extLst>
            </p:cNvPr>
            <p:cNvSpPr/>
            <p:nvPr/>
          </p:nvSpPr>
          <p:spPr>
            <a:xfrm>
              <a:off x="4069168" y="5367811"/>
              <a:ext cx="7137066" cy="421845"/>
            </a:xfrm>
            <a:prstGeom prst="notchedRightArrow">
              <a:avLst/>
            </a:prstGeom>
            <a:solidFill>
              <a:schemeClr val="accent5">
                <a:lumMod val="60000"/>
                <a:lumOff val="40000"/>
              </a:schemeClr>
            </a:solidFill>
            <a:ln w="12700" cap="flat" cmpd="sng" algn="ctr">
              <a:solidFill>
                <a:srgbClr val="5B9BD5">
                  <a:shade val="50000"/>
                </a:srgbClr>
              </a:solidFill>
              <a:prstDash val="solid"/>
              <a:miter lim="800000"/>
            </a:ln>
            <a:effectLst/>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Iterative </a:t>
              </a:r>
              <a:endParaRPr kumimoji="0" lang="en-CA" sz="14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2" name="Notched Right Arrow 21">
              <a:extLst>
                <a:ext uri="{FF2B5EF4-FFF2-40B4-BE49-F238E27FC236}">
                  <a16:creationId xmlns:a16="http://schemas.microsoft.com/office/drawing/2014/main" id="{F344A555-1394-4F75-89B2-E8CAEA4434C9}"/>
                </a:ext>
              </a:extLst>
            </p:cNvPr>
            <p:cNvSpPr/>
            <p:nvPr/>
          </p:nvSpPr>
          <p:spPr>
            <a:xfrm>
              <a:off x="4471401" y="2479955"/>
              <a:ext cx="1803049" cy="421845"/>
            </a:xfrm>
            <a:prstGeom prst="notchedRightArrow">
              <a:avLst/>
            </a:prstGeom>
            <a:solidFill>
              <a:schemeClr val="accent5">
                <a:lumMod val="60000"/>
                <a:lumOff val="40000"/>
              </a:schemeClr>
            </a:solidFill>
            <a:ln w="12700" cap="flat" cmpd="sng" algn="ctr">
              <a:solidFill>
                <a:srgbClr val="5B9BD5">
                  <a:shade val="50000"/>
                </a:srgbClr>
              </a:solidFill>
              <a:prstDash val="solid"/>
              <a:miter lim="800000"/>
            </a:ln>
            <a:effectLst/>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Iterative </a:t>
              </a:r>
              <a:endParaRPr kumimoji="0" lang="en-CA" sz="14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3" name="Notched Right Arrow 21">
              <a:extLst>
                <a:ext uri="{FF2B5EF4-FFF2-40B4-BE49-F238E27FC236}">
                  <a16:creationId xmlns:a16="http://schemas.microsoft.com/office/drawing/2014/main" id="{F344A555-1394-4F75-89B2-E8CAEA4434C9}"/>
                </a:ext>
              </a:extLst>
            </p:cNvPr>
            <p:cNvSpPr/>
            <p:nvPr/>
          </p:nvSpPr>
          <p:spPr>
            <a:xfrm>
              <a:off x="6274450" y="2488012"/>
              <a:ext cx="4931784" cy="421845"/>
            </a:xfrm>
            <a:prstGeom prst="notchedRightArrow">
              <a:avLst/>
            </a:prstGeom>
            <a:solidFill>
              <a:schemeClr val="tx2">
                <a:lumMod val="20000"/>
                <a:lumOff val="80000"/>
              </a:schemeClr>
            </a:solidFill>
            <a:ln w="12700" cap="flat" cmpd="sng" algn="ctr">
              <a:solidFill>
                <a:srgbClr val="5B9BD5">
                  <a:shade val="50000"/>
                </a:srgbClr>
              </a:solidFill>
              <a:prstDash val="solid"/>
              <a:miter lim="800000"/>
            </a:ln>
            <a:effectLst/>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Ongoing</a:t>
              </a:r>
              <a:endParaRPr kumimoji="0" lang="en-CA" sz="14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6" name="Notched Right Arrow 21">
              <a:extLst>
                <a:ext uri="{FF2B5EF4-FFF2-40B4-BE49-F238E27FC236}">
                  <a16:creationId xmlns:a16="http://schemas.microsoft.com/office/drawing/2014/main" id="{F344A555-1394-4F75-89B2-E8CAEA4434C9}"/>
                </a:ext>
              </a:extLst>
            </p:cNvPr>
            <p:cNvSpPr/>
            <p:nvPr/>
          </p:nvSpPr>
          <p:spPr>
            <a:xfrm>
              <a:off x="6916592" y="3621056"/>
              <a:ext cx="4312891" cy="460157"/>
            </a:xfrm>
            <a:prstGeom prst="notchedRightArrow">
              <a:avLst/>
            </a:prstGeom>
            <a:solidFill>
              <a:schemeClr val="tx2">
                <a:lumMod val="20000"/>
                <a:lumOff val="80000"/>
              </a:schemeClr>
            </a:solidFill>
            <a:ln w="12700" cap="flat" cmpd="sng" algn="ctr">
              <a:solidFill>
                <a:srgbClr val="5B9BD5">
                  <a:shade val="50000"/>
                </a:srgbClr>
              </a:solidFill>
              <a:prstDash val="solid"/>
              <a:miter lim="800000"/>
            </a:ln>
            <a:effectLst/>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Ongoing</a:t>
              </a:r>
              <a:endParaRPr kumimoji="0" lang="en-CA" sz="14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8" name="Notched Right Arrow 21">
              <a:extLst>
                <a:ext uri="{FF2B5EF4-FFF2-40B4-BE49-F238E27FC236}">
                  <a16:creationId xmlns:a16="http://schemas.microsoft.com/office/drawing/2014/main" id="{F344A555-1394-4F75-89B2-E8CAEA4434C9}"/>
                </a:ext>
              </a:extLst>
            </p:cNvPr>
            <p:cNvSpPr/>
            <p:nvPr/>
          </p:nvSpPr>
          <p:spPr>
            <a:xfrm>
              <a:off x="6916592" y="3059597"/>
              <a:ext cx="4289643" cy="421845"/>
            </a:xfrm>
            <a:prstGeom prst="notchedRightArrow">
              <a:avLst/>
            </a:prstGeom>
            <a:solidFill>
              <a:schemeClr val="tx2">
                <a:lumMod val="20000"/>
                <a:lumOff val="80000"/>
              </a:schemeClr>
            </a:solidFill>
            <a:ln w="12700" cap="flat" cmpd="sng" algn="ctr">
              <a:solidFill>
                <a:srgbClr val="5B9BD5">
                  <a:shade val="50000"/>
                </a:srgbClr>
              </a:solidFill>
              <a:prstDash val="solid"/>
              <a:miter lim="800000"/>
            </a:ln>
            <a:effectLst/>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Ongoing</a:t>
              </a:r>
              <a:endParaRPr kumimoji="0" lang="en-CA" sz="14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0" name="Notched Right Arrow 21">
              <a:extLst>
                <a:ext uri="{FF2B5EF4-FFF2-40B4-BE49-F238E27FC236}">
                  <a16:creationId xmlns:a16="http://schemas.microsoft.com/office/drawing/2014/main" id="{F344A555-1394-4F75-89B2-E8CAEA4434C9}"/>
                </a:ext>
              </a:extLst>
            </p:cNvPr>
            <p:cNvSpPr/>
            <p:nvPr/>
          </p:nvSpPr>
          <p:spPr>
            <a:xfrm>
              <a:off x="7448487" y="4203687"/>
              <a:ext cx="3757750" cy="421845"/>
            </a:xfrm>
            <a:prstGeom prst="notchedRightArrow">
              <a:avLst/>
            </a:prstGeom>
            <a:solidFill>
              <a:schemeClr val="tx2">
                <a:lumMod val="20000"/>
                <a:lumOff val="80000"/>
              </a:schemeClr>
            </a:solidFill>
            <a:ln w="12700" cap="flat" cmpd="sng" algn="ctr">
              <a:solidFill>
                <a:srgbClr val="5B9BD5">
                  <a:shade val="50000"/>
                </a:srgbClr>
              </a:solidFill>
              <a:prstDash val="solid"/>
              <a:miter lim="800000"/>
            </a:ln>
            <a:effectLst/>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Ongoing</a:t>
              </a:r>
              <a:endParaRPr kumimoji="0" lang="en-CA" sz="14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1" name="Notched Right Arrow 21">
              <a:extLst>
                <a:ext uri="{FF2B5EF4-FFF2-40B4-BE49-F238E27FC236}">
                  <a16:creationId xmlns:a16="http://schemas.microsoft.com/office/drawing/2014/main" id="{F344A555-1394-4F75-89B2-E8CAEA4434C9}"/>
                </a:ext>
              </a:extLst>
            </p:cNvPr>
            <p:cNvSpPr/>
            <p:nvPr/>
          </p:nvSpPr>
          <p:spPr>
            <a:xfrm>
              <a:off x="8746519" y="4743742"/>
              <a:ext cx="2459716" cy="421845"/>
            </a:xfrm>
            <a:prstGeom prst="notchedRightArrow">
              <a:avLst/>
            </a:prstGeom>
            <a:solidFill>
              <a:schemeClr val="tx2">
                <a:lumMod val="20000"/>
                <a:lumOff val="80000"/>
              </a:schemeClr>
            </a:solidFill>
            <a:ln w="12700" cap="flat" cmpd="sng" algn="ctr">
              <a:solidFill>
                <a:srgbClr val="5B9BD5">
                  <a:shade val="50000"/>
                </a:srgbClr>
              </a:solidFill>
              <a:prstDash val="solid"/>
              <a:miter lim="800000"/>
            </a:ln>
            <a:effectLst/>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Ongoing</a:t>
              </a:r>
              <a:endParaRPr kumimoji="0" lang="en-CA" sz="14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5" name="Rounded Rectangle 7">
              <a:extLst>
                <a:ext uri="{FF2B5EF4-FFF2-40B4-BE49-F238E27FC236}">
                  <a16:creationId xmlns:a16="http://schemas.microsoft.com/office/drawing/2014/main" id="{6433AD69-A8B2-43B0-BD8D-C1A027079CC9}"/>
                </a:ext>
              </a:extLst>
            </p:cNvPr>
            <p:cNvSpPr/>
            <p:nvPr/>
          </p:nvSpPr>
          <p:spPr>
            <a:xfrm>
              <a:off x="1071601" y="1901209"/>
              <a:ext cx="1985976" cy="472659"/>
            </a:xfrm>
            <a:prstGeom prst="roundRect">
              <a:avLst/>
            </a:prstGeom>
            <a:solidFill>
              <a:schemeClr val="accent2">
                <a:lumMod val="20000"/>
                <a:lumOff val="80000"/>
              </a:schemeClr>
            </a:solidFill>
            <a:effectLst>
              <a:glow rad="63500">
                <a:schemeClr val="bg2">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CA" sz="1400" b="1" dirty="0">
                  <a:solidFill>
                    <a:sysClr val="windowText" lastClr="000000"/>
                  </a:solidFill>
                </a:rPr>
                <a:t>Block 0 </a:t>
              </a:r>
              <a:r>
                <a:rPr lang="en-CA" sz="1400" b="1" dirty="0" smtClean="0">
                  <a:solidFill>
                    <a:sysClr val="windowText" lastClr="000000"/>
                  </a:solidFill>
                </a:rPr>
                <a:t>–Guardrails and Guidance</a:t>
              </a:r>
              <a:endParaRPr lang="en-CA" sz="1400" b="1" dirty="0">
                <a:solidFill>
                  <a:sysClr val="windowText" lastClr="000000"/>
                </a:solidFill>
              </a:endParaRPr>
            </a:p>
          </p:txBody>
        </p:sp>
        <p:sp>
          <p:nvSpPr>
            <p:cNvPr id="86" name="Notched Right Arrow 21">
              <a:extLst>
                <a:ext uri="{FF2B5EF4-FFF2-40B4-BE49-F238E27FC236}">
                  <a16:creationId xmlns:a16="http://schemas.microsoft.com/office/drawing/2014/main" id="{F344A555-1394-4F75-89B2-E8CAEA4434C9}"/>
                </a:ext>
              </a:extLst>
            </p:cNvPr>
            <p:cNvSpPr/>
            <p:nvPr/>
          </p:nvSpPr>
          <p:spPr>
            <a:xfrm>
              <a:off x="4471400" y="1914560"/>
              <a:ext cx="1803050" cy="382986"/>
            </a:xfrm>
            <a:prstGeom prst="notchedRightArrow">
              <a:avLst/>
            </a:prstGeom>
            <a:solidFill>
              <a:schemeClr val="accent5">
                <a:lumMod val="60000"/>
                <a:lumOff val="40000"/>
              </a:schemeClr>
            </a:solidFill>
            <a:ln w="12700" cap="flat" cmpd="sng" algn="ctr">
              <a:solidFill>
                <a:srgbClr val="5B9BD5">
                  <a:shade val="50000"/>
                </a:srgbClr>
              </a:solidFill>
              <a:prstDash val="solid"/>
              <a:miter lim="800000"/>
            </a:ln>
            <a:effectLst/>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Iterative </a:t>
              </a:r>
              <a:endParaRPr kumimoji="0" lang="en-CA" sz="14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9" name="Notched Right Arrow 21">
              <a:extLst>
                <a:ext uri="{FF2B5EF4-FFF2-40B4-BE49-F238E27FC236}">
                  <a16:creationId xmlns:a16="http://schemas.microsoft.com/office/drawing/2014/main" id="{F344A555-1394-4F75-89B2-E8CAEA4434C9}"/>
                </a:ext>
              </a:extLst>
            </p:cNvPr>
            <p:cNvSpPr/>
            <p:nvPr/>
          </p:nvSpPr>
          <p:spPr>
            <a:xfrm>
              <a:off x="6274450" y="1901209"/>
              <a:ext cx="4847134" cy="421845"/>
            </a:xfrm>
            <a:prstGeom prst="notchedRightArrow">
              <a:avLst/>
            </a:prstGeom>
            <a:solidFill>
              <a:schemeClr val="tx2">
                <a:lumMod val="20000"/>
                <a:lumOff val="80000"/>
              </a:schemeClr>
            </a:solidFill>
            <a:ln w="12700" cap="flat" cmpd="sng" algn="ctr">
              <a:solidFill>
                <a:srgbClr val="5B9BD5">
                  <a:shade val="50000"/>
                </a:srgbClr>
              </a:solidFill>
              <a:prstDash val="solid"/>
              <a:miter lim="800000"/>
            </a:ln>
            <a:effectLst/>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Ongoing</a:t>
              </a:r>
              <a:endParaRPr kumimoji="0" lang="en-CA" sz="14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sp>
        <p:nvSpPr>
          <p:cNvPr id="90" name="Round Same Side Corner Rectangle 89"/>
          <p:cNvSpPr/>
          <p:nvPr/>
        </p:nvSpPr>
        <p:spPr>
          <a:xfrm>
            <a:off x="8819568" y="986374"/>
            <a:ext cx="1992821" cy="613435"/>
          </a:xfrm>
          <a:prstGeom prst="round2SameRect">
            <a:avLst/>
          </a:prstGeom>
          <a:solidFill>
            <a:schemeClr val="accent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CA" sz="1100" b="1" dirty="0">
                <a:solidFill>
                  <a:schemeClr val="bg1"/>
                </a:solidFill>
              </a:rPr>
              <a:t>2021 – 2022</a:t>
            </a:r>
          </a:p>
          <a:p>
            <a:pPr algn="ctr"/>
            <a:endParaRPr lang="en-US" sz="300" b="1" dirty="0">
              <a:solidFill>
                <a:schemeClr val="bg1"/>
              </a:solidFill>
            </a:endParaRPr>
          </a:p>
          <a:p>
            <a:pPr algn="ctr"/>
            <a:r>
              <a:rPr lang="en-US" sz="1100" b="1" dirty="0">
                <a:solidFill>
                  <a:schemeClr val="bg1"/>
                </a:solidFill>
              </a:rPr>
              <a:t>Q1 | Q2 | Q3 | Q4</a:t>
            </a:r>
            <a:endParaRPr lang="en-CA" sz="1100" b="1" dirty="0">
              <a:solidFill>
                <a:schemeClr val="bg1"/>
              </a:solidFill>
            </a:endParaRPr>
          </a:p>
        </p:txBody>
      </p:sp>
    </p:spTree>
    <p:extLst>
      <p:ext uri="{BB962C8B-B14F-4D97-AF65-F5344CB8AC3E}">
        <p14:creationId xmlns:p14="http://schemas.microsoft.com/office/powerpoint/2010/main" val="20216965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3736832|-9201231|-3160704|-7105128|-12566719|Shared Services Canada&quot;,&quot;Id&quot;:&quot;5ba3fd9c4136411620e696b8&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86129C4-A7DD-465C-9844-A216177F2203}" vid="{173F8EA6-7F59-44EE-AF81-5406252757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DBDFC2A8F07F46BB074D1F28743D75" ma:contentTypeVersion="1" ma:contentTypeDescription="Create a new document." ma:contentTypeScope="" ma:versionID="959a434e77c65fe6081549cbbbea1e31">
  <xsd:schema xmlns:xsd="http://www.w3.org/2001/XMLSchema" xmlns:xs="http://www.w3.org/2001/XMLSchema" xmlns:p="http://schemas.microsoft.com/office/2006/metadata/properties" xmlns:ns2="3d74b943-271f-4bff-81c5-b481e8944536" targetNamespace="http://schemas.microsoft.com/office/2006/metadata/properties" ma:root="true" ma:fieldsID="609019f8fa338a2694c4dfc9595788d6" ns2:_="">
    <xsd:import namespace="3d74b943-271f-4bff-81c5-b481e8944536"/>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74b943-271f-4bff-81c5-b481e8944536" elementFormDefault="qualified">
    <xsd:import namespace="http://schemas.microsoft.com/office/2006/documentManagement/types"/>
    <xsd:import namespace="http://schemas.microsoft.com/office/infopath/2007/PartnerControls"/>
    <xsd:element name="SharedWithUsers" ma:index="8" nillable="true" ma:displayName="Shared With" ma:descripti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46AFB2-B788-4466-B18B-0C380C0BAC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74b943-271f-4bff-81c5-b481e89445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B2EFCD-9931-4B8A-AD17-0745AE198E36}">
  <ds:schemaRefs>
    <ds:schemaRef ds:uri="http://schemas.microsoft.com/sharepoint/v3/contenttype/forms"/>
  </ds:schemaRefs>
</ds:datastoreItem>
</file>

<file path=customXml/itemProps3.xml><?xml version="1.0" encoding="utf-8"?>
<ds:datastoreItem xmlns:ds="http://schemas.openxmlformats.org/officeDocument/2006/customXml" ds:itemID="{ABBA51CD-8F83-431A-9662-003C16DCF017}">
  <ds:schemaRefs>
    <ds:schemaRef ds:uri="http://schemas.openxmlformats.org/package/2006/metadata/core-properties"/>
    <ds:schemaRef ds:uri="http://schemas.microsoft.com/office/2006/documentManagement/types"/>
    <ds:schemaRef ds:uri="http://purl.org/dc/elements/1.1/"/>
    <ds:schemaRef ds:uri="http://purl.org/dc/dcmitype/"/>
    <ds:schemaRef ds:uri="http://www.w3.org/XML/1998/namespace"/>
    <ds:schemaRef ds:uri="http://purl.org/dc/terms/"/>
    <ds:schemaRef ds:uri="http://schemas.microsoft.com/office/infopath/2007/PartnerControls"/>
    <ds:schemaRef ds:uri="3d74b943-271f-4bff-81c5-b481e894453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40108</TotalTime>
  <Words>3077</Words>
  <Application>Microsoft Office PowerPoint</Application>
  <PresentationFormat>Widescreen</PresentationFormat>
  <Paragraphs>453</Paragraphs>
  <Slides>23</Slides>
  <Notes>16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Corbel</vt:lpstr>
      <vt:lpstr>Courier New</vt:lpstr>
      <vt:lpstr>Impact</vt:lpstr>
      <vt:lpstr>Symbol</vt:lpstr>
      <vt:lpstr>Times New Roman</vt:lpstr>
      <vt:lpstr>TT159t00</vt:lpstr>
      <vt:lpstr>Office Theme</vt:lpstr>
      <vt:lpstr>CSPS-EFPC  Digital Academy - l’Académie du numérique DevOps Cloud Native Stream  May 1 2019  Jeff Barnes  Cloud Services Directorate </vt:lpstr>
      <vt:lpstr>$whoami</vt:lpstr>
      <vt:lpstr>DevOps Stream Recap</vt:lpstr>
      <vt:lpstr>PowerPoint Presentation</vt:lpstr>
      <vt:lpstr>SSC Container Orchestration Framework</vt:lpstr>
      <vt:lpstr>SSC Container Orchestration Framework</vt:lpstr>
      <vt:lpstr>SSC Container Orchestration Framework</vt:lpstr>
      <vt:lpstr>SSC Container Orchestration Framework</vt:lpstr>
      <vt:lpstr>SSC Container Orchestration Framework – Expected Deliverables </vt:lpstr>
      <vt:lpstr>Container Orchestration Framework – Enabler Service</vt:lpstr>
      <vt:lpstr>SSC Container Orchestration Framework</vt:lpstr>
      <vt:lpstr>Questions and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Government of Canada\Gouvernement du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jeff.barnes@canada.ca</dc:creator>
  <cp:lastModifiedBy>Barnes, Jeff</cp:lastModifiedBy>
  <cp:revision>751</cp:revision>
  <dcterms:created xsi:type="dcterms:W3CDTF">2018-05-15T14:34:27Z</dcterms:created>
  <dcterms:modified xsi:type="dcterms:W3CDTF">2019-05-01T12:46:35Z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0x0101007CDBDFC2A8F07F46BB074D1F28743D75</vt:lpwstr>
  </property>
  <property fmtid="{D5CDD505-2E9C-101B-9397-08002B2CF9AE}" pid="3" name="_NewReviewCycle">
    <vt:lpwstr/>
  </property>
</Properties>
</file>