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Raleway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5724c828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55724c828c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467e2d83b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5467e2d83b_1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457200" y="4300537"/>
            <a:ext cx="21336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804025" y="195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2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6286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3028950" y="4767262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64579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6286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3028950" y="4767262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64579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0" type="dt"/>
          </p:nvPr>
        </p:nvSpPr>
        <p:spPr>
          <a:xfrm>
            <a:off x="6286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028950" y="4767262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4579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 rot="5400000">
            <a:off x="5350669" y="1467644"/>
            <a:ext cx="4357687" cy="197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 rot="5400000">
            <a:off x="1331119" y="-427831"/>
            <a:ext cx="4357687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6286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028950" y="4767262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4579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 rot="5400000">
            <a:off x="2940844" y="-942181"/>
            <a:ext cx="3262312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0" type="dt"/>
          </p:nvPr>
        </p:nvSpPr>
        <p:spPr>
          <a:xfrm>
            <a:off x="6286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3028950" y="4767262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64579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7"/>
          <p:cNvSpPr/>
          <p:nvPr>
            <p:ph idx="2" type="pic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0" type="dt"/>
          </p:nvPr>
        </p:nvSpPr>
        <p:spPr>
          <a:xfrm>
            <a:off x="6286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1" type="ftr"/>
          </p:nvPr>
        </p:nvSpPr>
        <p:spPr>
          <a:xfrm>
            <a:off x="3028950" y="4767262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64579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>
            <a:off x="6286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3028950" y="4767262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64579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6286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028950" y="4767262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4579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3" type="body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4" type="body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6286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3028950" y="4767262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64579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2" type="body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2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87" y="0"/>
            <a:ext cx="91408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179387" y="627062"/>
            <a:ext cx="8785225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46087" y="1779587"/>
            <a:ext cx="8229600" cy="2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457200" y="4300537"/>
            <a:ext cx="21336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804025" y="195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idx="10" type="dt"/>
          </p:nvPr>
        </p:nvSpPr>
        <p:spPr>
          <a:xfrm>
            <a:off x="6286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3028950" y="4767262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4579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1">
            <a:alphaModFix/>
          </a:blip>
          <a:srcRect b="0" l="0" r="0" t="27599"/>
          <a:stretch/>
        </p:blipFill>
        <p:spPr>
          <a:xfrm>
            <a:off x="1587" y="1419225"/>
            <a:ext cx="9140825" cy="3724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ctrTitle"/>
          </p:nvPr>
        </p:nvSpPr>
        <p:spPr>
          <a:xfrm>
            <a:off x="-4762" y="2478087"/>
            <a:ext cx="9144000" cy="1101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4000"/>
              <a:buFont typeface="Calibri"/>
              <a:buNone/>
            </a:pPr>
            <a:r>
              <a:rPr b="1" i="0" lang="en-US" sz="4000" u="none">
                <a:solidFill>
                  <a:srgbClr val="475B6E"/>
                </a:solidFill>
                <a:latin typeface="Calibri"/>
                <a:ea typeface="Calibri"/>
                <a:cs typeface="Calibri"/>
                <a:sym typeface="Calibri"/>
              </a:rPr>
              <a:t>CSPS Digital Academy </a:t>
            </a:r>
            <a:br>
              <a:rPr b="1" i="0" lang="en-US" sz="4000" u="none">
                <a:solidFill>
                  <a:srgbClr val="475B6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4000" u="none">
                <a:solidFill>
                  <a:srgbClr val="475B6E"/>
                </a:solidFill>
                <a:latin typeface="Calibri"/>
                <a:ea typeface="Calibri"/>
                <a:cs typeface="Calibri"/>
                <a:sym typeface="Calibri"/>
              </a:rPr>
              <a:t>Premium - DevOps</a:t>
            </a:r>
            <a:br>
              <a:rPr b="1" i="0" lang="en-US" sz="4400" u="none">
                <a:solidFill>
                  <a:srgbClr val="475B6E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97" name="Google Shape;97;p15"/>
          <p:cNvSpPr txBox="1"/>
          <p:nvPr>
            <p:ph idx="1" type="subTitle"/>
          </p:nvPr>
        </p:nvSpPr>
        <p:spPr>
          <a:xfrm>
            <a:off x="1371600" y="3579812"/>
            <a:ext cx="6400800" cy="649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200"/>
              <a:buNone/>
            </a:pPr>
            <a:r>
              <a:rPr b="0" i="0" lang="en-US" sz="3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/>
        </p:nvSpPr>
        <p:spPr>
          <a:xfrm>
            <a:off x="1835150" y="250825"/>
            <a:ext cx="63213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3000"/>
              <a:buFont typeface="Raleway"/>
              <a:buNone/>
            </a:pPr>
            <a:r>
              <a:rPr b="0" i="0" lang="en-US" sz="3000" u="none">
                <a:solidFill>
                  <a:srgbClr val="475B6E"/>
                </a:solidFill>
                <a:latin typeface="Raleway"/>
                <a:ea typeface="Raleway"/>
                <a:cs typeface="Raleway"/>
                <a:sym typeface="Raleway"/>
              </a:rPr>
              <a:t>May </a:t>
            </a:r>
            <a:r>
              <a:rPr lang="en-US" sz="3000">
                <a:solidFill>
                  <a:srgbClr val="475B6E"/>
                </a:solidFill>
                <a:latin typeface="Raleway"/>
                <a:ea typeface="Raleway"/>
                <a:cs typeface="Raleway"/>
                <a:sym typeface="Raleway"/>
              </a:rPr>
              <a:t>6</a:t>
            </a:r>
            <a:r>
              <a:rPr b="0" i="0" lang="en-US" sz="3000" u="none">
                <a:solidFill>
                  <a:srgbClr val="475B6E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3000">
                <a:solidFill>
                  <a:srgbClr val="475B6E"/>
                </a:solidFill>
                <a:latin typeface="Raleway"/>
                <a:ea typeface="Raleway"/>
                <a:cs typeface="Raleway"/>
                <a:sym typeface="Raleway"/>
              </a:rPr>
              <a:t>-24</a:t>
            </a:r>
            <a:r>
              <a:rPr b="0" i="0" lang="en-US" sz="3000" u="none">
                <a:solidFill>
                  <a:srgbClr val="475B6E"/>
                </a:solidFill>
                <a:latin typeface="Raleway"/>
                <a:ea typeface="Raleway"/>
                <a:cs typeface="Raleway"/>
                <a:sym typeface="Raleway"/>
              </a:rPr>
              <a:t>, 2019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3000"/>
              <a:buFont typeface="Raleway"/>
              <a:buNone/>
            </a:pPr>
            <a:r>
              <a:rPr b="1" lang="en-US" sz="3000">
                <a:solidFill>
                  <a:srgbClr val="475B6E"/>
                </a:solidFill>
                <a:latin typeface="Raleway"/>
                <a:ea typeface="Raleway"/>
                <a:cs typeface="Raleway"/>
                <a:sym typeface="Raleway"/>
              </a:rPr>
              <a:t>Practicum</a:t>
            </a:r>
            <a:endParaRPr b="1" i="0" sz="3000" u="none">
              <a:solidFill>
                <a:srgbClr val="475B6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2400"/>
              <a:buFont typeface="Raleway"/>
              <a:buNone/>
            </a:pPr>
            <a:r>
              <a:rPr lang="en-US" sz="2400">
                <a:solidFill>
                  <a:srgbClr val="475B6E"/>
                </a:solidFill>
                <a:latin typeface="Raleway"/>
                <a:ea typeface="Raleway"/>
                <a:cs typeface="Raleway"/>
                <a:sym typeface="Raleway"/>
              </a:rPr>
              <a:t>Louise Côté</a:t>
            </a:r>
            <a:endParaRPr/>
          </a:p>
        </p:txBody>
      </p:sp>
      <p:sp>
        <p:nvSpPr>
          <p:cNvPr id="169" name="Google Shape;169;p24"/>
          <p:cNvSpPr txBox="1"/>
          <p:nvPr/>
        </p:nvSpPr>
        <p:spPr>
          <a:xfrm>
            <a:off x="2195512" y="1708150"/>
            <a:ext cx="6321300" cy="26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75B6E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You will get an opportunity to experience and demonstrate what you have learned through the program as a Premium participant by prototyping solutions to real-life problems. By the end of the practicum, you should be able to:</a:t>
            </a:r>
            <a:endParaRPr>
              <a:solidFill>
                <a:srgbClr val="475B6E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475B6E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1400"/>
              <a:buFont typeface="Lato"/>
              <a:buChar char="●"/>
            </a:pPr>
            <a:r>
              <a:rPr lang="en-US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Use different tools and approaches to identify and solve problems based on an agile method of development and IT operations </a:t>
            </a:r>
            <a:endParaRPr>
              <a:solidFill>
                <a:srgbClr val="475B6E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1400"/>
              <a:buFont typeface="Lato"/>
              <a:buChar char="●"/>
            </a:pPr>
            <a:r>
              <a:rPr lang="en-US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support the team in using development and operations in the GoC context </a:t>
            </a:r>
            <a:endParaRPr>
              <a:solidFill>
                <a:srgbClr val="475B6E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1200"/>
              <a:buChar char="●"/>
            </a:pPr>
            <a:r>
              <a:rPr lang="en-US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identify and apply appropriate elements of development and operations, including open source software, Cloud, Python, continuous integration and continuous deployment</a:t>
            </a:r>
            <a:r>
              <a:rPr lang="en-US" sz="1200">
                <a:solidFill>
                  <a:srgbClr val="475B6E"/>
                </a:solidFill>
              </a:rPr>
              <a:t> </a:t>
            </a:r>
            <a:endParaRPr sz="1200">
              <a:solidFill>
                <a:srgbClr val="475B6E"/>
              </a:solidFill>
              <a:highlight>
                <a:srgbClr val="FFFFFF"/>
              </a:highlight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488950" y="249237"/>
            <a:ext cx="6747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10000"/>
              <a:buFont typeface="Lato"/>
              <a:buNone/>
            </a:pPr>
            <a:r>
              <a:rPr b="1" lang="en-US" sz="10000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/>
          </a:p>
        </p:txBody>
      </p:sp>
      <p:sp>
        <p:nvSpPr>
          <p:cNvPr id="171" name="Google Shape;171;p24"/>
          <p:cNvSpPr txBox="1"/>
          <p:nvPr/>
        </p:nvSpPr>
        <p:spPr>
          <a:xfrm>
            <a:off x="547672" y="288925"/>
            <a:ext cx="9573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1800"/>
              <a:buFont typeface="Lato"/>
              <a:buNone/>
            </a:pPr>
            <a:r>
              <a:rPr b="1" i="0" lang="en-US" sz="1800" u="none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Week</a:t>
            </a:r>
            <a:endParaRPr/>
          </a:p>
        </p:txBody>
      </p:sp>
      <p:cxnSp>
        <p:nvCxnSpPr>
          <p:cNvPr id="172" name="Google Shape;172;p24"/>
          <p:cNvCxnSpPr/>
          <p:nvPr/>
        </p:nvCxnSpPr>
        <p:spPr>
          <a:xfrm>
            <a:off x="1547812" y="555625"/>
            <a:ext cx="0" cy="3528900"/>
          </a:xfrm>
          <a:prstGeom prst="straightConnector1">
            <a:avLst/>
          </a:prstGeom>
          <a:noFill/>
          <a:ln cap="flat" cmpd="sng" w="9525">
            <a:solidFill>
              <a:srgbClr val="475B6E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1331912" y="268287"/>
            <a:ext cx="6192837" cy="70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Purpose</a:t>
            </a:r>
            <a:endParaRPr>
              <a:solidFill>
                <a:srgbClr val="44546A"/>
              </a:solidFill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1125800" y="1201700"/>
            <a:ext cx="7144500" cy="25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Digital Academy Premium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-U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Increase internal capacity in the GoC to deliver better services and learn and apply new and emerging skills and tools in the GoC context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DevOps Premium Stream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-U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Teach learners to use this agile method of development and IT operations, and in the GoC context.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/>
        </p:nvSpPr>
        <p:spPr>
          <a:xfrm>
            <a:off x="2555875" y="1708150"/>
            <a:ext cx="46827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4400"/>
              <a:buFont typeface="Calibri"/>
              <a:buNone/>
            </a:pPr>
            <a:r>
              <a:rPr i="0" lang="en-US" sz="4400" u="none" cap="none" strike="noStrike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Weekly Schedule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/>
        </p:nvSpPr>
        <p:spPr>
          <a:xfrm>
            <a:off x="1835150" y="250825"/>
            <a:ext cx="6321425" cy="636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3000"/>
              <a:buFont typeface="Raleway"/>
              <a:buNone/>
            </a:pPr>
            <a:r>
              <a:rPr b="0" i="0" lang="en-US" sz="3000" u="none" cap="none" strike="noStrike">
                <a:solidFill>
                  <a:srgbClr val="475B6E"/>
                </a:solidFill>
                <a:latin typeface="Raleway"/>
                <a:ea typeface="Raleway"/>
                <a:cs typeface="Raleway"/>
                <a:sym typeface="Raleway"/>
              </a:rPr>
              <a:t>April 4, 2019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3000"/>
              <a:buFont typeface="Raleway"/>
              <a:buNone/>
            </a:pPr>
            <a:r>
              <a:rPr b="1" i="0" lang="en-US" sz="3000" u="none" cap="none" strike="noStrike">
                <a:solidFill>
                  <a:srgbClr val="475B6E"/>
                </a:solidFill>
                <a:latin typeface="Raleway"/>
                <a:ea typeface="Raleway"/>
                <a:cs typeface="Raleway"/>
                <a:sym typeface="Raleway"/>
              </a:rPr>
              <a:t>Open Source Software</a:t>
            </a:r>
            <a:endParaRPr b="1" i="0" sz="3000" u="none" cap="none" strike="noStrike">
              <a:solidFill>
                <a:srgbClr val="475B6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3000"/>
              <a:buFont typeface="Raleway"/>
              <a:buNone/>
            </a:pPr>
            <a:r>
              <a:rPr b="0" i="0" lang="en-US" sz="3000" u="none" cap="none" strike="noStrike">
                <a:solidFill>
                  <a:srgbClr val="475B6E"/>
                </a:solidFill>
                <a:latin typeface="Raleway"/>
                <a:ea typeface="Raleway"/>
                <a:cs typeface="Raleway"/>
                <a:sym typeface="Raleway"/>
              </a:rPr>
              <a:t>Guillaume Charest</a:t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2179875" y="1911400"/>
            <a:ext cx="6321300" cy="23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1200"/>
              <a:buFont typeface="Arial"/>
              <a:buNone/>
            </a:pPr>
            <a:r>
              <a:rPr i="0" lang="en-US" u="none" cap="none" strike="noStrike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Learn how to leverage some of the many advantages open source software has to offer in a government context: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1200"/>
              <a:buFont typeface="Arial"/>
              <a:buNone/>
            </a:pPr>
            <a:r>
              <a:rPr i="0" lang="en-US" u="none" cap="none" strike="noStrike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1400"/>
              <a:buFont typeface="Lato"/>
              <a:buChar char="●"/>
            </a:pPr>
            <a:r>
              <a:rPr i="0" lang="en-US" u="none" cap="none" strike="noStrike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Using OSS as part of your </a:t>
            </a:r>
            <a:r>
              <a:rPr lang="en-US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project</a:t>
            </a:r>
            <a:r>
              <a:rPr i="0" lang="en-US" u="none" cap="none" strike="noStrike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 and speed up your development </a:t>
            </a:r>
            <a:endParaRPr>
              <a:solidFill>
                <a:srgbClr val="475B6E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1400"/>
              <a:buFont typeface="Lato"/>
              <a:buChar char="●"/>
            </a:pPr>
            <a:r>
              <a:rPr i="0" lang="en-US" u="none" cap="none" strike="noStrike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Contributing to 3rd party OSS projects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1400"/>
              <a:buFont typeface="Lato"/>
              <a:buChar char="●"/>
            </a:pPr>
            <a:r>
              <a:rPr i="0" lang="en-US" u="none" cap="none" strike="noStrike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Publishing your project as OSS and leveraging a community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468312" y="339725"/>
            <a:ext cx="806450" cy="8207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10000"/>
              <a:buFont typeface="Lato"/>
              <a:buNone/>
            </a:pPr>
            <a:r>
              <a:rPr b="1" i="0" lang="en-US" sz="10000" u="none" cap="none" strike="noStrike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476250" y="339725"/>
            <a:ext cx="9213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1800"/>
              <a:buFont typeface="Lato"/>
              <a:buNone/>
            </a:pPr>
            <a:r>
              <a:rPr b="1" i="0" lang="en-US" sz="1800" u="none" cap="none" strike="noStrike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Week</a:t>
            </a:r>
            <a:endParaRPr/>
          </a:p>
        </p:txBody>
      </p:sp>
      <p:cxnSp>
        <p:nvCxnSpPr>
          <p:cNvPr id="117" name="Google Shape;117;p18"/>
          <p:cNvCxnSpPr/>
          <p:nvPr/>
        </p:nvCxnSpPr>
        <p:spPr>
          <a:xfrm>
            <a:off x="1547812" y="555625"/>
            <a:ext cx="0" cy="3529012"/>
          </a:xfrm>
          <a:prstGeom prst="straightConnector1">
            <a:avLst/>
          </a:prstGeom>
          <a:noFill/>
          <a:ln cap="flat" cmpd="sng" w="9525">
            <a:solidFill>
              <a:srgbClr val="475B6E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/>
        </p:nvSpPr>
        <p:spPr>
          <a:xfrm>
            <a:off x="1835150" y="250825"/>
            <a:ext cx="6321425" cy="636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3000"/>
              <a:buFont typeface="Raleway"/>
              <a:buNone/>
            </a:pPr>
            <a:r>
              <a:rPr b="0" i="0" lang="en-US" sz="3000" u="none" cap="none" strike="noStrike">
                <a:solidFill>
                  <a:srgbClr val="475B6E"/>
                </a:solidFill>
                <a:latin typeface="Raleway"/>
                <a:ea typeface="Raleway"/>
                <a:cs typeface="Raleway"/>
                <a:sym typeface="Raleway"/>
              </a:rPr>
              <a:t>April 10-11, 2019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3000"/>
              <a:buFont typeface="Raleway"/>
              <a:buNone/>
            </a:pPr>
            <a:r>
              <a:rPr b="1" i="0" lang="en-US" sz="3000" u="none" cap="none" strike="noStrike">
                <a:solidFill>
                  <a:srgbClr val="475B6E"/>
                </a:solidFill>
                <a:latin typeface="Raleway"/>
                <a:ea typeface="Raleway"/>
                <a:cs typeface="Raleway"/>
                <a:sym typeface="Raleway"/>
              </a:rPr>
              <a:t>Python</a:t>
            </a:r>
            <a:endParaRPr b="1" i="0" sz="3000" u="none" cap="none" strike="noStrike">
              <a:solidFill>
                <a:srgbClr val="475B6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3000"/>
              <a:buFont typeface="Raleway"/>
              <a:buNone/>
            </a:pPr>
            <a:r>
              <a:rPr b="0" i="0" lang="en-US" sz="3000" u="none" cap="none" strike="noStrike">
                <a:solidFill>
                  <a:srgbClr val="475B6E"/>
                </a:solidFill>
                <a:latin typeface="Raleway"/>
                <a:ea typeface="Raleway"/>
                <a:cs typeface="Raleway"/>
                <a:sym typeface="Raleway"/>
              </a:rPr>
              <a:t>Ian Ward</a:t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2225675" y="1920875"/>
            <a:ext cx="6321425" cy="3003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Introduction to Python for non-Pythonistas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u="none" cap="none" strike="noStrike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1400"/>
              <a:buFont typeface="Lato"/>
              <a:buChar char="●"/>
            </a:pPr>
            <a:r>
              <a:rPr lang="en-US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  Write and Share Idiomatic Python Code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1400"/>
              <a:buFont typeface="Lato"/>
              <a:buChar char="●"/>
            </a:pPr>
            <a:r>
              <a:rPr lang="en-US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  Data Structures for Optimal Speed and Memory Usage </a:t>
            </a:r>
            <a:endParaRPr>
              <a:solidFill>
                <a:srgbClr val="475B6E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1400"/>
              <a:buFont typeface="Lato"/>
              <a:buChar char="●"/>
            </a:pPr>
            <a:r>
              <a:rPr lang="en-US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  OOP in Python</a:t>
            </a:r>
            <a:endParaRPr>
              <a:solidFill>
                <a:srgbClr val="475B6E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1400"/>
              <a:buFont typeface="Lato"/>
              <a:buChar char="●"/>
            </a:pPr>
            <a:r>
              <a:rPr lang="en-US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  Extend Python with Special Methods</a:t>
            </a:r>
            <a:endParaRPr>
              <a:solidFill>
                <a:srgbClr val="475B6E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1400"/>
              <a:buFont typeface="Lato"/>
              <a:buChar char="●"/>
            </a:pPr>
            <a:r>
              <a:rPr lang="en-US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  Create and Package a Python Module</a:t>
            </a:r>
            <a:endParaRPr>
              <a:solidFill>
                <a:srgbClr val="475B6E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200" u="none">
              <a:solidFill>
                <a:srgbClr val="475B6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468312" y="339725"/>
            <a:ext cx="673100" cy="8207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10000"/>
              <a:buFont typeface="Lato"/>
              <a:buNone/>
            </a:pPr>
            <a:r>
              <a:rPr b="1" i="0" lang="en-US" sz="10000" u="none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511175" y="339725"/>
            <a:ext cx="8781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1800"/>
              <a:buFont typeface="Lato"/>
              <a:buNone/>
            </a:pPr>
            <a:r>
              <a:rPr b="1" i="0" lang="en-US" sz="1800" u="none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Week</a:t>
            </a:r>
            <a:endParaRPr/>
          </a:p>
        </p:txBody>
      </p:sp>
      <p:cxnSp>
        <p:nvCxnSpPr>
          <p:cNvPr id="126" name="Google Shape;126;p19"/>
          <p:cNvCxnSpPr/>
          <p:nvPr/>
        </p:nvCxnSpPr>
        <p:spPr>
          <a:xfrm>
            <a:off x="1547812" y="555625"/>
            <a:ext cx="0" cy="3529012"/>
          </a:xfrm>
          <a:prstGeom prst="straightConnector1">
            <a:avLst/>
          </a:prstGeom>
          <a:noFill/>
          <a:ln cap="flat" cmpd="sng" w="9525">
            <a:solidFill>
              <a:srgbClr val="475B6E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/>
        </p:nvSpPr>
        <p:spPr>
          <a:xfrm>
            <a:off x="1835150" y="250825"/>
            <a:ext cx="6321425" cy="636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3000"/>
              <a:buFont typeface="Raleway"/>
              <a:buNone/>
            </a:pPr>
            <a:r>
              <a:rPr b="0" i="0" lang="en-US" sz="3000" u="none">
                <a:solidFill>
                  <a:srgbClr val="475B6E"/>
                </a:solidFill>
                <a:latin typeface="Raleway"/>
                <a:ea typeface="Raleway"/>
                <a:cs typeface="Raleway"/>
                <a:sym typeface="Raleway"/>
              </a:rPr>
              <a:t>April 17 -18, 2019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3000"/>
              <a:buFont typeface="Raleway"/>
              <a:buNone/>
            </a:pPr>
            <a:r>
              <a:rPr b="1" i="0" lang="en-US" sz="3000" u="none">
                <a:solidFill>
                  <a:srgbClr val="475B6E"/>
                </a:solidFill>
                <a:latin typeface="Raleway"/>
                <a:ea typeface="Raleway"/>
                <a:cs typeface="Raleway"/>
                <a:sym typeface="Raleway"/>
              </a:rPr>
              <a:t>Azure Cloud</a:t>
            </a:r>
            <a:endParaRPr b="1" i="0" sz="3000" u="none">
              <a:solidFill>
                <a:srgbClr val="475B6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3000"/>
              <a:buFont typeface="Raleway"/>
              <a:buNone/>
            </a:pPr>
            <a:r>
              <a:rPr b="0" i="0" lang="en-US" sz="3000" u="none">
                <a:solidFill>
                  <a:srgbClr val="475B6E"/>
                </a:solidFill>
                <a:latin typeface="Raleway"/>
                <a:ea typeface="Raleway"/>
                <a:cs typeface="Raleway"/>
                <a:sym typeface="Raleway"/>
              </a:rPr>
              <a:t>Microsoft</a:t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2225675" y="1920875"/>
            <a:ext cx="6321425" cy="3003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488950" y="249237"/>
            <a:ext cx="674687" cy="81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10000"/>
              <a:buFont typeface="Lato"/>
              <a:buNone/>
            </a:pPr>
            <a:r>
              <a:rPr b="1" i="0" lang="en-US" sz="10000" u="none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/>
          </a:p>
        </p:txBody>
      </p:sp>
      <p:sp>
        <p:nvSpPr>
          <p:cNvPr id="134" name="Google Shape;134;p20"/>
          <p:cNvSpPr txBox="1"/>
          <p:nvPr/>
        </p:nvSpPr>
        <p:spPr>
          <a:xfrm>
            <a:off x="496873" y="288925"/>
            <a:ext cx="8925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1800"/>
              <a:buFont typeface="Lato"/>
              <a:buNone/>
            </a:pPr>
            <a:r>
              <a:rPr b="1" i="0" lang="en-US" sz="1800" u="none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Week</a:t>
            </a:r>
            <a:endParaRPr/>
          </a:p>
        </p:txBody>
      </p:sp>
      <p:sp>
        <p:nvSpPr>
          <p:cNvPr id="135" name="Google Shape;135;p20"/>
          <p:cNvSpPr txBox="1"/>
          <p:nvPr/>
        </p:nvSpPr>
        <p:spPr>
          <a:xfrm>
            <a:off x="2225750" y="1771100"/>
            <a:ext cx="6321300" cy="25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1200"/>
              <a:buFont typeface="Arial"/>
              <a:buNone/>
            </a:pPr>
            <a:r>
              <a:rPr lang="en-US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The Workshop will deliver a deep technical overview of some of the benefits of a wide range of Microsoft Azure services.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475B6E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Hands-on labs and synopsis of services such as:</a:t>
            </a:r>
            <a:endParaRPr sz="11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100"/>
              <a:buChar char="●"/>
            </a:pPr>
            <a:r>
              <a:rPr lang="en-US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Infrastructure-as-a-Service (IaaS) </a:t>
            </a:r>
            <a:endParaRPr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100"/>
              <a:buChar char="●"/>
            </a:pPr>
            <a:r>
              <a:rPr lang="en-US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Platform-as-a-Service(PaaS)</a:t>
            </a:r>
            <a:endParaRPr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100"/>
              <a:buChar char="●"/>
            </a:pPr>
            <a:r>
              <a:rPr lang="en-US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Core architectural components </a:t>
            </a:r>
            <a:endParaRPr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100"/>
              <a:buChar char="●"/>
            </a:pPr>
            <a:r>
              <a:rPr lang="en-US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Security</a:t>
            </a:r>
            <a:endParaRPr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100"/>
              <a:buChar char="●"/>
            </a:pPr>
            <a:r>
              <a:rPr lang="en-US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Governance privacy </a:t>
            </a:r>
            <a:endParaRPr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100"/>
              <a:buChar char="●"/>
            </a:pPr>
            <a:r>
              <a:rPr lang="en-US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Monitoring</a:t>
            </a:r>
            <a:endParaRPr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100"/>
              <a:buChar char="●"/>
            </a:pPr>
            <a:r>
              <a:rPr lang="en-US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Compliance features </a:t>
            </a:r>
            <a:endParaRPr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100"/>
              <a:buChar char="●"/>
            </a:pPr>
            <a:r>
              <a:rPr lang="en-US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Cost management</a:t>
            </a:r>
            <a:endParaRPr b="0" i="0" sz="1200" u="non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475B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20"/>
          <p:cNvCxnSpPr/>
          <p:nvPr/>
        </p:nvCxnSpPr>
        <p:spPr>
          <a:xfrm>
            <a:off x="1547812" y="555625"/>
            <a:ext cx="0" cy="3529012"/>
          </a:xfrm>
          <a:prstGeom prst="straightConnector1">
            <a:avLst/>
          </a:prstGeom>
          <a:noFill/>
          <a:ln cap="flat" cmpd="sng" w="9525">
            <a:solidFill>
              <a:srgbClr val="475B6E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/>
        </p:nvSpPr>
        <p:spPr>
          <a:xfrm>
            <a:off x="1835150" y="250825"/>
            <a:ext cx="6321425" cy="636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3000"/>
              <a:buFont typeface="Raleway"/>
              <a:buNone/>
            </a:pPr>
            <a:r>
              <a:rPr b="0" i="0" lang="en-US" sz="3000" u="none">
                <a:solidFill>
                  <a:srgbClr val="475B6E"/>
                </a:solidFill>
                <a:latin typeface="Raleway"/>
                <a:ea typeface="Raleway"/>
                <a:cs typeface="Raleway"/>
                <a:sym typeface="Raleway"/>
              </a:rPr>
              <a:t>April 2</a:t>
            </a:r>
            <a:r>
              <a:rPr lang="en-US" sz="3000">
                <a:solidFill>
                  <a:srgbClr val="475B6E"/>
                </a:solidFill>
                <a:latin typeface="Raleway"/>
                <a:ea typeface="Raleway"/>
                <a:cs typeface="Raleway"/>
                <a:sym typeface="Raleway"/>
              </a:rPr>
              <a:t>5-26</a:t>
            </a:r>
            <a:r>
              <a:rPr b="0" i="0" lang="en-US" sz="3000" u="none">
                <a:solidFill>
                  <a:srgbClr val="475B6E"/>
                </a:solidFill>
                <a:latin typeface="Raleway"/>
                <a:ea typeface="Raleway"/>
                <a:cs typeface="Raleway"/>
                <a:sym typeface="Raleway"/>
              </a:rPr>
              <a:t>, 2019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3000"/>
              <a:buFont typeface="Raleway"/>
              <a:buNone/>
            </a:pPr>
            <a:r>
              <a:rPr b="1" i="0" lang="en-US" sz="3000" u="none">
                <a:solidFill>
                  <a:srgbClr val="475B6E"/>
                </a:solidFill>
                <a:latin typeface="Raleway"/>
                <a:ea typeface="Raleway"/>
                <a:cs typeface="Raleway"/>
                <a:sym typeface="Raleway"/>
              </a:rPr>
              <a:t>AWS Cloud</a:t>
            </a:r>
            <a:endParaRPr b="1" i="0" sz="3000" u="none">
              <a:solidFill>
                <a:srgbClr val="475B6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3000"/>
              <a:buFont typeface="Raleway"/>
              <a:buNone/>
            </a:pPr>
            <a:r>
              <a:rPr b="0" i="0" lang="en-US" sz="3000" u="none">
                <a:solidFill>
                  <a:srgbClr val="475B6E"/>
                </a:solidFill>
                <a:latin typeface="Raleway"/>
                <a:ea typeface="Raleway"/>
                <a:cs typeface="Raleway"/>
                <a:sym typeface="Raleway"/>
              </a:rPr>
              <a:t>Amazon</a:t>
            </a:r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2145600" y="1811425"/>
            <a:ext cx="6998400" cy="30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200"/>
              <a:buFont typeface="Lato"/>
              <a:buNone/>
            </a:pPr>
            <a:r>
              <a:rPr i="0" lang="en-US" u="none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The AWS DigiGov program will equip government on how to leverage the cloud to deliver user centric digital services to Canadians.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i="0" u="none"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Lato"/>
              <a:buChar char="●"/>
            </a:pPr>
            <a:r>
              <a:rPr i="0" lang="en-US" u="none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AWS Cloud concepts and basic global infrastructure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Lato"/>
              <a:buChar char="●"/>
            </a:pPr>
            <a:r>
              <a:rPr i="0" lang="en-US" u="none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The AWS Cloud value proposition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Lato"/>
              <a:buChar char="●"/>
            </a:pPr>
            <a:r>
              <a:rPr i="0" lang="en-US" u="none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Basic AWS Cloud architectural principles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Lato"/>
              <a:buChar char="●"/>
            </a:pPr>
            <a:r>
              <a:rPr i="0" lang="en-US" u="none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Security and compliance aspects of the AWS platform and the shared security model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Lato"/>
              <a:buChar char="●"/>
            </a:pPr>
            <a:r>
              <a:rPr i="0" lang="en-US" u="none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Billing, account management, and pricing models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Lato"/>
              <a:buChar char="●"/>
            </a:pPr>
            <a:r>
              <a:rPr i="0" lang="en-US" u="none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Sources of documentation or technical assistance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Lato"/>
              <a:buChar char="●"/>
            </a:pPr>
            <a:r>
              <a:rPr i="0" lang="en-US" u="none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Core characteristics of deploying and operating in the AWS Cloud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488950" y="249237"/>
            <a:ext cx="674687" cy="81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10000"/>
              <a:buFont typeface="Lato"/>
              <a:buNone/>
            </a:pPr>
            <a:r>
              <a:rPr b="1" i="0" lang="en-US" sz="10000" u="none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547673" y="288925"/>
            <a:ext cx="932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1800"/>
              <a:buFont typeface="Lato"/>
              <a:buNone/>
            </a:pPr>
            <a:r>
              <a:rPr b="1" i="0" lang="en-US" sz="1800" u="none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Week</a:t>
            </a:r>
            <a:endParaRPr/>
          </a:p>
        </p:txBody>
      </p:sp>
      <p:cxnSp>
        <p:nvCxnSpPr>
          <p:cNvPr id="145" name="Google Shape;145;p21"/>
          <p:cNvCxnSpPr/>
          <p:nvPr/>
        </p:nvCxnSpPr>
        <p:spPr>
          <a:xfrm>
            <a:off x="1547812" y="555625"/>
            <a:ext cx="0" cy="3529012"/>
          </a:xfrm>
          <a:prstGeom prst="straightConnector1">
            <a:avLst/>
          </a:prstGeom>
          <a:noFill/>
          <a:ln cap="flat" cmpd="sng" w="9525">
            <a:solidFill>
              <a:srgbClr val="475B6E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1835150" y="250825"/>
            <a:ext cx="74985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3000"/>
              <a:buFont typeface="Raleway"/>
              <a:buNone/>
            </a:pPr>
            <a:r>
              <a:rPr lang="en-US" sz="3000">
                <a:solidFill>
                  <a:srgbClr val="475B6E"/>
                </a:solidFill>
                <a:latin typeface="Raleway"/>
                <a:ea typeface="Raleway"/>
                <a:cs typeface="Raleway"/>
                <a:sym typeface="Raleway"/>
              </a:rPr>
              <a:t>April 29 &amp; 30</a:t>
            </a:r>
            <a:r>
              <a:rPr b="0" i="0" lang="en-US" sz="3000" u="none">
                <a:solidFill>
                  <a:srgbClr val="475B6E"/>
                </a:solidFill>
                <a:latin typeface="Raleway"/>
                <a:ea typeface="Raleway"/>
                <a:cs typeface="Raleway"/>
                <a:sym typeface="Raleway"/>
              </a:rPr>
              <a:t>, 2019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3000"/>
              <a:buFont typeface="Raleway"/>
              <a:buNone/>
            </a:pPr>
            <a:r>
              <a:rPr b="1" lang="en-US" sz="3000">
                <a:solidFill>
                  <a:srgbClr val="475B6E"/>
                </a:solidFill>
                <a:latin typeface="Raleway"/>
                <a:ea typeface="Raleway"/>
                <a:cs typeface="Raleway"/>
                <a:sym typeface="Raleway"/>
              </a:rPr>
              <a:t>Cloud Native Development (Optional)</a:t>
            </a:r>
            <a:endParaRPr b="1" sz="3000">
              <a:solidFill>
                <a:srgbClr val="475B6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2400"/>
              <a:buFont typeface="Raleway"/>
              <a:buNone/>
            </a:pPr>
            <a:r>
              <a:rPr b="0" i="0" lang="en-US" sz="2400" u="none">
                <a:solidFill>
                  <a:srgbClr val="475B6E"/>
                </a:solidFill>
                <a:latin typeface="Raleway"/>
                <a:ea typeface="Raleway"/>
                <a:cs typeface="Raleway"/>
                <a:sym typeface="Raleway"/>
              </a:rPr>
              <a:t>William Hearn</a:t>
            </a:r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2179887" y="1801950"/>
            <a:ext cx="6321300" cy="26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Overall learning objective</a:t>
            </a:r>
            <a:endParaRPr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Lato"/>
              <a:buChar char="●"/>
            </a:pPr>
            <a:r>
              <a:rPr lang="en-US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CNCF</a:t>
            </a:r>
            <a:endParaRPr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Lato"/>
              <a:buChar char="●"/>
            </a:pPr>
            <a:r>
              <a:rPr lang="en-US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Kubernetes</a:t>
            </a:r>
            <a:endParaRPr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Lato"/>
              <a:buChar char="●"/>
            </a:pPr>
            <a:r>
              <a:rPr lang="en-US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Helm</a:t>
            </a:r>
            <a:endParaRPr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Lato"/>
              <a:buChar char="●"/>
            </a:pPr>
            <a:r>
              <a:rPr lang="en-US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Network Policy</a:t>
            </a:r>
            <a:endParaRPr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Lato"/>
              <a:buChar char="●"/>
            </a:pPr>
            <a:r>
              <a:rPr lang="en-US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Open Policy Agent</a:t>
            </a:r>
            <a:endParaRPr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Lato"/>
              <a:buChar char="●"/>
            </a:pPr>
            <a:r>
              <a:rPr lang="en-US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Service Mesh with Istio</a:t>
            </a:r>
            <a:endParaRPr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488950" y="249237"/>
            <a:ext cx="674687" cy="81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10000"/>
              <a:buFont typeface="Lato"/>
              <a:buNone/>
            </a:pPr>
            <a:r>
              <a:rPr b="1" i="0" lang="en-US" sz="10000" u="none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/>
          </a:p>
        </p:txBody>
      </p:sp>
      <p:sp>
        <p:nvSpPr>
          <p:cNvPr id="153" name="Google Shape;153;p22"/>
          <p:cNvSpPr txBox="1"/>
          <p:nvPr/>
        </p:nvSpPr>
        <p:spPr>
          <a:xfrm>
            <a:off x="547672" y="288925"/>
            <a:ext cx="9573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1800"/>
              <a:buFont typeface="Lato"/>
              <a:buNone/>
            </a:pPr>
            <a:r>
              <a:rPr b="1" i="0" lang="en-US" sz="1800" u="none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Week</a:t>
            </a:r>
            <a:endParaRPr/>
          </a:p>
        </p:txBody>
      </p:sp>
      <p:cxnSp>
        <p:nvCxnSpPr>
          <p:cNvPr id="154" name="Google Shape;154;p22"/>
          <p:cNvCxnSpPr/>
          <p:nvPr/>
        </p:nvCxnSpPr>
        <p:spPr>
          <a:xfrm>
            <a:off x="1547812" y="555625"/>
            <a:ext cx="0" cy="3529012"/>
          </a:xfrm>
          <a:prstGeom prst="straightConnector1">
            <a:avLst/>
          </a:prstGeom>
          <a:noFill/>
          <a:ln cap="flat" cmpd="sng" w="9525">
            <a:solidFill>
              <a:srgbClr val="475B6E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/>
        </p:nvSpPr>
        <p:spPr>
          <a:xfrm>
            <a:off x="1835150" y="250825"/>
            <a:ext cx="63213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3000"/>
              <a:buFont typeface="Raleway"/>
              <a:buNone/>
            </a:pPr>
            <a:r>
              <a:rPr b="0" i="0" lang="en-US" sz="3000" u="none">
                <a:solidFill>
                  <a:srgbClr val="475B6E"/>
                </a:solidFill>
                <a:latin typeface="Raleway"/>
                <a:ea typeface="Raleway"/>
                <a:cs typeface="Raleway"/>
                <a:sym typeface="Raleway"/>
              </a:rPr>
              <a:t>May 1 &amp; 2, 2019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3000"/>
              <a:buFont typeface="Raleway"/>
              <a:buNone/>
            </a:pPr>
            <a:r>
              <a:rPr b="1" i="0" lang="en-US" sz="3000" u="none">
                <a:solidFill>
                  <a:srgbClr val="475B6E"/>
                </a:solidFill>
                <a:latin typeface="Raleway"/>
                <a:ea typeface="Raleway"/>
                <a:cs typeface="Raleway"/>
                <a:sym typeface="Raleway"/>
              </a:rPr>
              <a:t>CI/CD &amp; Tools</a:t>
            </a:r>
            <a:endParaRPr b="1" i="0" sz="3000" u="none">
              <a:solidFill>
                <a:srgbClr val="475B6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2400"/>
              <a:buFont typeface="Raleway"/>
              <a:buNone/>
            </a:pPr>
            <a:r>
              <a:rPr b="0" i="0" lang="en-US" sz="2400" u="none">
                <a:solidFill>
                  <a:srgbClr val="475B6E"/>
                </a:solidFill>
                <a:latin typeface="Raleway"/>
                <a:ea typeface="Raleway"/>
                <a:cs typeface="Raleway"/>
                <a:sym typeface="Raleway"/>
              </a:rPr>
              <a:t>Calvin Rodo, Brittany Hurley, William Hearn</a:t>
            </a:r>
            <a:endParaRPr/>
          </a:p>
        </p:txBody>
      </p:sp>
      <p:sp>
        <p:nvSpPr>
          <p:cNvPr id="160" name="Google Shape;160;p23"/>
          <p:cNvSpPr txBox="1"/>
          <p:nvPr/>
        </p:nvSpPr>
        <p:spPr>
          <a:xfrm>
            <a:off x="2195512" y="1708150"/>
            <a:ext cx="6321300" cy="26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Learn how to build a Continuous Integration and Continuous Deployment Pipeline focusing on the Compliance Activities required for a government context.</a:t>
            </a:r>
            <a:endParaRPr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Lato"/>
              <a:buChar char="●"/>
            </a:pPr>
            <a:r>
              <a:rPr lang="en-US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Introduction to CI/CD</a:t>
            </a:r>
            <a:endParaRPr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Lato"/>
              <a:buChar char="●"/>
            </a:pPr>
            <a:r>
              <a:rPr lang="en-US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Introduction to Docker</a:t>
            </a:r>
            <a:endParaRPr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Lato"/>
              <a:buChar char="●"/>
            </a:pPr>
            <a:r>
              <a:rPr lang="en-US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Automated Unit and End to End Tests </a:t>
            </a:r>
            <a:endParaRPr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Lato"/>
              <a:buChar char="●"/>
            </a:pPr>
            <a:r>
              <a:rPr lang="en-US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Automated Accessibility Testing</a:t>
            </a:r>
            <a:endParaRPr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Lato"/>
              <a:buChar char="●"/>
            </a:pPr>
            <a:r>
              <a:rPr lang="en-US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DevOps Security</a:t>
            </a:r>
            <a:endParaRPr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Lato"/>
              <a:buChar char="●"/>
            </a:pPr>
            <a:r>
              <a:rPr lang="en-US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Infrastructure as Code</a:t>
            </a:r>
            <a:endParaRPr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Lato"/>
              <a:buChar char="●"/>
            </a:pPr>
            <a:r>
              <a:rPr lang="en-US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Automated Deployments</a:t>
            </a:r>
            <a:endParaRPr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488950" y="249237"/>
            <a:ext cx="6747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10000"/>
              <a:buFont typeface="Lato"/>
              <a:buNone/>
            </a:pPr>
            <a:r>
              <a:rPr b="1" i="0" lang="en-US" sz="10000" u="none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/>
          </a:p>
        </p:txBody>
      </p:sp>
      <p:sp>
        <p:nvSpPr>
          <p:cNvPr id="162" name="Google Shape;162;p23"/>
          <p:cNvSpPr txBox="1"/>
          <p:nvPr/>
        </p:nvSpPr>
        <p:spPr>
          <a:xfrm>
            <a:off x="547672" y="288925"/>
            <a:ext cx="9573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B6E"/>
              </a:buClr>
              <a:buSzPts val="1800"/>
              <a:buFont typeface="Lato"/>
              <a:buNone/>
            </a:pPr>
            <a:r>
              <a:rPr b="1" i="0" lang="en-US" sz="1800" u="none">
                <a:solidFill>
                  <a:srgbClr val="475B6E"/>
                </a:solidFill>
                <a:latin typeface="Lato"/>
                <a:ea typeface="Lato"/>
                <a:cs typeface="Lato"/>
                <a:sym typeface="Lato"/>
              </a:rPr>
              <a:t>Week</a:t>
            </a:r>
            <a:endParaRPr/>
          </a:p>
        </p:txBody>
      </p:sp>
      <p:cxnSp>
        <p:nvCxnSpPr>
          <p:cNvPr id="163" name="Google Shape;163;p23"/>
          <p:cNvCxnSpPr/>
          <p:nvPr/>
        </p:nvCxnSpPr>
        <p:spPr>
          <a:xfrm>
            <a:off x="1547812" y="555625"/>
            <a:ext cx="0" cy="3528900"/>
          </a:xfrm>
          <a:prstGeom prst="straightConnector1">
            <a:avLst/>
          </a:prstGeom>
          <a:noFill/>
          <a:ln cap="flat" cmpd="sng" w="9525">
            <a:solidFill>
              <a:srgbClr val="475B6E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