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96" r:id="rId4"/>
    <p:sldMasterId id="2147483697" r:id="rId5"/>
    <p:sldMasterId id="214748369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4114800" cx="7315200"/>
  <p:notesSz cx="6858000" cy="9144000"/>
  <p:embeddedFontLs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96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1327">
          <p15:clr>
            <a:srgbClr val="A4A3A4"/>
          </p15:clr>
        </p15:guide>
        <p15:guide id="4" pos="22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96" orient="horz"/>
        <p:guide pos="2304"/>
        <p:guide pos="1327" orient="horz"/>
        <p:guide pos="22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6.xml"/><Relationship Id="rId45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CenturyGothic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:notes"/>
          <p:cNvSpPr txBox="1"/>
          <p:nvPr>
            <p:ph idx="1" type="body"/>
          </p:nvPr>
        </p:nvSpPr>
        <p:spPr>
          <a:xfrm>
            <a:off x="685800" y="435091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6" name="Google Shape;62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51" name="Google Shape;65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9" name="Google Shape;7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9" name="Google Shape;799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6" name="Google Shape;8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:notes"/>
          <p:cNvSpPr txBox="1"/>
          <p:nvPr>
            <p:ph idx="1" type="body"/>
          </p:nvPr>
        </p:nvSpPr>
        <p:spPr>
          <a:xfrm>
            <a:off x="685800" y="435091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548640" y="1278257"/>
            <a:ext cx="6217920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097280" y="2331720"/>
            <a:ext cx="512064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365761" y="163830"/>
            <a:ext cx="2406650" cy="697230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2860040" y="163831"/>
            <a:ext cx="4089400" cy="351186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 sz="2200"/>
            </a:lvl2pPr>
            <a:lvl3pPr indent="-34925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 sz="1900"/>
            </a:lvl3pPr>
            <a:lvl4pPr indent="-3302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365761" y="861061"/>
            <a:ext cx="2406650" cy="281463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1433830" y="2880361"/>
            <a:ext cx="4389120" cy="340043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/>
          <p:nvPr>
            <p:ph idx="2" type="pic"/>
          </p:nvPr>
        </p:nvSpPr>
        <p:spPr>
          <a:xfrm>
            <a:off x="1433830" y="367665"/>
            <a:ext cx="438912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1433830" y="3220404"/>
            <a:ext cx="4389120" cy="48291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2299811" y="-973930"/>
            <a:ext cx="2715578" cy="65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 rot="5400000">
            <a:off x="4371022" y="1097281"/>
            <a:ext cx="3510915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 rot="5400000">
            <a:off x="1018222" y="-487679"/>
            <a:ext cx="3510915" cy="48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hart" type="txAndChart">
  <p:cSld name="TEXT_AND_CHAR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65760" y="73343"/>
            <a:ext cx="60350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657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5"/>
          <p:cNvSpPr/>
          <p:nvPr>
            <p:ph idx="2" type="chart"/>
          </p:nvPr>
        </p:nvSpPr>
        <p:spPr>
          <a:xfrm>
            <a:off x="37185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3606800" y="3931920"/>
            <a:ext cx="2438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65760" y="73343"/>
            <a:ext cx="60350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657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/>
          <p:nvPr>
            <p:ph idx="2" type="clipArt"/>
          </p:nvPr>
        </p:nvSpPr>
        <p:spPr>
          <a:xfrm>
            <a:off x="37185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3606800" y="3931920"/>
            <a:ext cx="2438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ustom text">
  <p:cSld name="Title &amp; custom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65760" y="963931"/>
            <a:ext cx="6583680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rgbClr val="384587"/>
              </a:buClr>
              <a:buSzPts val="2200"/>
              <a:buFont typeface="Arial"/>
              <a:buChar char="•"/>
              <a:defRPr>
                <a:solidFill>
                  <a:srgbClr val="384587"/>
                </a:solidFill>
              </a:defRPr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65760" y="960121"/>
            <a:ext cx="65836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548640" y="1278257"/>
            <a:ext cx="6217920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1097280" y="2331720"/>
            <a:ext cx="512064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SCORES">
  <p:cSld name="TEAM SCORE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/>
          <p:nvPr>
            <p:ph idx="2" type="chart"/>
          </p:nvPr>
        </p:nvSpPr>
        <p:spPr>
          <a:xfrm>
            <a:off x="365760" y="958809"/>
            <a:ext cx="6583680" cy="2774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5778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577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65760" y="921069"/>
            <a:ext cx="3232150" cy="383858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365760" y="1304926"/>
            <a:ext cx="3232150" cy="237077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925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1pPr>
            <a:lvl2pPr indent="-3302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indent="-3175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31115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4pPr>
            <a:lvl5pPr indent="-31115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 sz="1300"/>
            </a:lvl5pPr>
            <a:lvl6pPr indent="-31115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22" name="Google Shape;22;p3"/>
          <p:cNvSpPr txBox="1"/>
          <p:nvPr>
            <p:ph idx="3" type="body"/>
          </p:nvPr>
        </p:nvSpPr>
        <p:spPr>
          <a:xfrm>
            <a:off x="3716021" y="921069"/>
            <a:ext cx="3233420" cy="383858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3716021" y="1304926"/>
            <a:ext cx="3233420" cy="237077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925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1pPr>
            <a:lvl2pPr indent="-3302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indent="-3175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31115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4pPr>
            <a:lvl5pPr indent="-31115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 sz="1300"/>
            </a:lvl5pPr>
            <a:lvl6pPr indent="-31115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577851" y="2644142"/>
            <a:ext cx="6217920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577851" y="1744028"/>
            <a:ext cx="6217920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65760" y="960121"/>
            <a:ext cx="32308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1900"/>
            </a:lvl2pPr>
            <a:lvl3pPr indent="-3302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3pPr>
            <a:lvl4pPr indent="-3175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31" name="Google Shape;131;p24"/>
          <p:cNvSpPr txBox="1"/>
          <p:nvPr>
            <p:ph idx="2" type="body"/>
          </p:nvPr>
        </p:nvSpPr>
        <p:spPr>
          <a:xfrm>
            <a:off x="3718560" y="960121"/>
            <a:ext cx="32308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1900"/>
            </a:lvl2pPr>
            <a:lvl3pPr indent="-3302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3pPr>
            <a:lvl4pPr indent="-3175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32" name="Google Shape;132;p24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65760" y="921069"/>
            <a:ext cx="3232150" cy="383858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138" name="Google Shape;138;p25"/>
          <p:cNvSpPr txBox="1"/>
          <p:nvPr>
            <p:ph idx="2" type="body"/>
          </p:nvPr>
        </p:nvSpPr>
        <p:spPr>
          <a:xfrm>
            <a:off x="365760" y="1304926"/>
            <a:ext cx="3232150" cy="237077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925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1pPr>
            <a:lvl2pPr indent="-3302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indent="-3175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31115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4pPr>
            <a:lvl5pPr indent="-31115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 sz="1300"/>
            </a:lvl5pPr>
            <a:lvl6pPr indent="-31115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139" name="Google Shape;139;p25"/>
          <p:cNvSpPr txBox="1"/>
          <p:nvPr>
            <p:ph idx="3" type="body"/>
          </p:nvPr>
        </p:nvSpPr>
        <p:spPr>
          <a:xfrm>
            <a:off x="3716021" y="921069"/>
            <a:ext cx="3233420" cy="383858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140" name="Google Shape;140;p25"/>
          <p:cNvSpPr txBox="1"/>
          <p:nvPr>
            <p:ph idx="4" type="body"/>
          </p:nvPr>
        </p:nvSpPr>
        <p:spPr>
          <a:xfrm>
            <a:off x="3716021" y="1304926"/>
            <a:ext cx="3233420" cy="237077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925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1pPr>
            <a:lvl2pPr indent="-3302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indent="-3175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31115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4pPr>
            <a:lvl5pPr indent="-31115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 sz="1300"/>
            </a:lvl5pPr>
            <a:lvl6pPr indent="-31115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65761" y="163830"/>
            <a:ext cx="2406650" cy="697230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860040" y="163831"/>
            <a:ext cx="4089400" cy="351186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 sz="2200"/>
            </a:lvl2pPr>
            <a:lvl3pPr indent="-34925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 sz="1900"/>
            </a:lvl3pPr>
            <a:lvl4pPr indent="-3302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6" name="Google Shape;156;p28"/>
          <p:cNvSpPr txBox="1"/>
          <p:nvPr>
            <p:ph idx="2" type="body"/>
          </p:nvPr>
        </p:nvSpPr>
        <p:spPr>
          <a:xfrm>
            <a:off x="365761" y="861061"/>
            <a:ext cx="2406650" cy="281463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7" name="Google Shape;157;p28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1433830" y="2880361"/>
            <a:ext cx="4389120" cy="340043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9"/>
          <p:cNvSpPr/>
          <p:nvPr>
            <p:ph idx="2" type="pic"/>
          </p:nvPr>
        </p:nvSpPr>
        <p:spPr>
          <a:xfrm>
            <a:off x="1433830" y="367665"/>
            <a:ext cx="438912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433830" y="3220404"/>
            <a:ext cx="4389120" cy="48291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64" name="Google Shape;164;p29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66" name="Google Shape;166;p29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 rot="5400000">
            <a:off x="2299811" y="-973930"/>
            <a:ext cx="2715578" cy="65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1" name="Google Shape;171;p30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 rot="5400000">
            <a:off x="4371022" y="1097281"/>
            <a:ext cx="3510915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 rot="5400000">
            <a:off x="1018222" y="-487679"/>
            <a:ext cx="3510915" cy="48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7" name="Google Shape;177;p31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65760" y="960121"/>
            <a:ext cx="65836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hart" type="txAndChart">
  <p:cSld name="TEXT_AND_CHAR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65760" y="73343"/>
            <a:ext cx="60350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657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2"/>
          <p:cNvSpPr/>
          <p:nvPr>
            <p:ph idx="2" type="chart"/>
          </p:nvPr>
        </p:nvSpPr>
        <p:spPr>
          <a:xfrm>
            <a:off x="37185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3606800" y="3931920"/>
            <a:ext cx="2438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65760" y="73343"/>
            <a:ext cx="60350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657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3"/>
          <p:cNvSpPr/>
          <p:nvPr>
            <p:ph idx="2" type="clipArt"/>
          </p:nvPr>
        </p:nvSpPr>
        <p:spPr>
          <a:xfrm>
            <a:off x="37185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3606800" y="3931920"/>
            <a:ext cx="2438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ustom text">
  <p:cSld name="Title &amp; custom 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4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92" name="Google Shape;192;p34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65760" y="963931"/>
            <a:ext cx="6583680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rgbClr val="384587"/>
              </a:buClr>
              <a:buSzPts val="2200"/>
              <a:buFont typeface="Arial"/>
              <a:buChar char="•"/>
              <a:defRPr>
                <a:solidFill>
                  <a:srgbClr val="384587"/>
                </a:solidFill>
              </a:defRPr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65760" y="960121"/>
            <a:ext cx="65836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ctrTitle"/>
          </p:nvPr>
        </p:nvSpPr>
        <p:spPr>
          <a:xfrm>
            <a:off x="548640" y="1278257"/>
            <a:ext cx="6217920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1" type="subTitle"/>
          </p:nvPr>
        </p:nvSpPr>
        <p:spPr>
          <a:xfrm>
            <a:off x="1097280" y="2331720"/>
            <a:ext cx="512064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SCORES">
  <p:cSld name="TEAM SCORE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8"/>
          <p:cNvSpPr/>
          <p:nvPr>
            <p:ph idx="2" type="chart"/>
          </p:nvPr>
        </p:nvSpPr>
        <p:spPr>
          <a:xfrm>
            <a:off x="365760" y="958809"/>
            <a:ext cx="6583680" cy="2774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5778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577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577851" y="2644142"/>
            <a:ext cx="6217920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577851" y="1744028"/>
            <a:ext cx="6217920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8" name="Google Shape;218;p40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65760" y="960121"/>
            <a:ext cx="32308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1900"/>
            </a:lvl2pPr>
            <a:lvl3pPr indent="-3302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3pPr>
            <a:lvl4pPr indent="-3175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24" name="Google Shape;224;p41"/>
          <p:cNvSpPr txBox="1"/>
          <p:nvPr>
            <p:ph idx="2" type="body"/>
          </p:nvPr>
        </p:nvSpPr>
        <p:spPr>
          <a:xfrm>
            <a:off x="3718560" y="960121"/>
            <a:ext cx="32308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1900"/>
            </a:lvl2pPr>
            <a:lvl3pPr indent="-3302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3pPr>
            <a:lvl4pPr indent="-3175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25" name="Google Shape;225;p41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6" name="Google Shape;226;p41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365760" y="921069"/>
            <a:ext cx="3232150" cy="383858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231" name="Google Shape;231;p42"/>
          <p:cNvSpPr txBox="1"/>
          <p:nvPr>
            <p:ph idx="2" type="body"/>
          </p:nvPr>
        </p:nvSpPr>
        <p:spPr>
          <a:xfrm>
            <a:off x="365760" y="1304926"/>
            <a:ext cx="3232150" cy="237077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925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1pPr>
            <a:lvl2pPr indent="-3302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indent="-3175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31115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4pPr>
            <a:lvl5pPr indent="-31115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 sz="1300"/>
            </a:lvl5pPr>
            <a:lvl6pPr indent="-31115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232" name="Google Shape;232;p42"/>
          <p:cNvSpPr txBox="1"/>
          <p:nvPr>
            <p:ph idx="3" type="body"/>
          </p:nvPr>
        </p:nvSpPr>
        <p:spPr>
          <a:xfrm>
            <a:off x="3716021" y="921069"/>
            <a:ext cx="3233420" cy="383858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1" sz="19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233" name="Google Shape;233;p42"/>
          <p:cNvSpPr txBox="1"/>
          <p:nvPr>
            <p:ph idx="4" type="body"/>
          </p:nvPr>
        </p:nvSpPr>
        <p:spPr>
          <a:xfrm>
            <a:off x="3716021" y="1304926"/>
            <a:ext cx="3233420" cy="237077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925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/>
            </a:lvl1pPr>
            <a:lvl2pPr indent="-3302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indent="-3175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o"/>
              <a:defRPr sz="1400"/>
            </a:lvl3pPr>
            <a:lvl4pPr indent="-31115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4pPr>
            <a:lvl5pPr indent="-31115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»"/>
              <a:defRPr sz="1300"/>
            </a:lvl5pPr>
            <a:lvl6pPr indent="-31115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6pPr>
            <a:lvl7pPr indent="-31115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7pPr>
            <a:lvl8pPr indent="-31115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8pPr>
            <a:lvl9pPr indent="-31115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9pPr>
          </a:lstStyle>
          <a:p/>
        </p:txBody>
      </p:sp>
      <p:sp>
        <p:nvSpPr>
          <p:cNvPr id="234" name="Google Shape;234;p42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36" name="Google Shape;236;p42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AM SCORES">
  <p:cSld name="TEAM SCORE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>
            <p:ph idx="2" type="chart"/>
          </p:nvPr>
        </p:nvSpPr>
        <p:spPr>
          <a:xfrm>
            <a:off x="365760" y="958809"/>
            <a:ext cx="6583680" cy="277404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280"/>
              </a:spcBef>
              <a:spcAft>
                <a:spcPts val="0"/>
              </a:spcAft>
              <a:buClr>
                <a:srgbClr val="F5778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5778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3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40" name="Google Shape;240;p43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41" name="Google Shape;241;p43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44" name="Google Shape;244;p44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45" name="Google Shape;245;p44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65761" y="163830"/>
            <a:ext cx="2406650" cy="697230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2860040" y="163831"/>
            <a:ext cx="4089400" cy="351186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683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  <a:defRPr sz="2200"/>
            </a:lvl2pPr>
            <a:lvl3pPr indent="-34925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o"/>
              <a:defRPr sz="1900"/>
            </a:lvl3pPr>
            <a:lvl4pPr indent="-3302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49" name="Google Shape;249;p45"/>
          <p:cNvSpPr txBox="1"/>
          <p:nvPr>
            <p:ph idx="2" type="body"/>
          </p:nvPr>
        </p:nvSpPr>
        <p:spPr>
          <a:xfrm>
            <a:off x="365761" y="861061"/>
            <a:ext cx="2406650" cy="281463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50" name="Google Shape;250;p45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51" name="Google Shape;251;p45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52" name="Google Shape;252;p45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1433830" y="2880361"/>
            <a:ext cx="4389120" cy="340043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6"/>
          <p:cNvSpPr/>
          <p:nvPr>
            <p:ph idx="2" type="pic"/>
          </p:nvPr>
        </p:nvSpPr>
        <p:spPr>
          <a:xfrm>
            <a:off x="1433830" y="367665"/>
            <a:ext cx="438912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1433830" y="3220404"/>
            <a:ext cx="4389120" cy="48291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257" name="Google Shape;257;p46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58" name="Google Shape;258;p46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59" name="Google Shape;259;p46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 rot="5400000">
            <a:off x="2299811" y="-973930"/>
            <a:ext cx="2715578" cy="65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47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4" name="Google Shape;264;p47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65" name="Google Shape;265;p47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 rot="5400000">
            <a:off x="4371022" y="1097281"/>
            <a:ext cx="3510915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 rot="5400000">
            <a:off x="1018222" y="-487679"/>
            <a:ext cx="3510915" cy="481584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48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70" name="Google Shape;270;p48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71" name="Google Shape;271;p48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hart" type="txAndChart">
  <p:cSld name="TEXT_AND_CHAR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65760" y="73343"/>
            <a:ext cx="60350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657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49"/>
          <p:cNvSpPr/>
          <p:nvPr>
            <p:ph idx="2" type="chart"/>
          </p:nvPr>
        </p:nvSpPr>
        <p:spPr>
          <a:xfrm>
            <a:off x="37185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6" name="Google Shape;276;p49"/>
          <p:cNvSpPr txBox="1"/>
          <p:nvPr>
            <p:ph idx="12" type="sldNum"/>
          </p:nvPr>
        </p:nvSpPr>
        <p:spPr>
          <a:xfrm>
            <a:off x="3606800" y="3931920"/>
            <a:ext cx="2438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lip Art" type="txAndClipArt">
  <p:cSld name="TEXT_AND_CLIPAR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65760" y="73343"/>
            <a:ext cx="60350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657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50"/>
          <p:cNvSpPr/>
          <p:nvPr>
            <p:ph idx="2" type="clipArt"/>
          </p:nvPr>
        </p:nvSpPr>
        <p:spPr>
          <a:xfrm>
            <a:off x="3718560" y="1031559"/>
            <a:ext cx="3230880" cy="255555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1" name="Google Shape;281;p50"/>
          <p:cNvSpPr txBox="1"/>
          <p:nvPr>
            <p:ph idx="12" type="sldNum"/>
          </p:nvPr>
        </p:nvSpPr>
        <p:spPr>
          <a:xfrm>
            <a:off x="3606800" y="3931920"/>
            <a:ext cx="243840" cy="18288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custom text">
  <p:cSld name="Title &amp; custom text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1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1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5" name="Google Shape;285;p51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86" name="Google Shape;286;p51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65760" y="963931"/>
            <a:ext cx="6583680" cy="27241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rgbClr val="384587"/>
              </a:buClr>
              <a:buSzPts val="2200"/>
              <a:buFont typeface="Arial"/>
              <a:buChar char="•"/>
              <a:defRPr>
                <a:solidFill>
                  <a:srgbClr val="384587"/>
                </a:solidFill>
              </a:defRPr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o"/>
              <a:defRPr/>
            </a:lvl3pPr>
            <a:lvl4pPr indent="-3429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577851" y="2644142"/>
            <a:ext cx="6217920" cy="81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577851" y="1744028"/>
            <a:ext cx="6217920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365760" y="960121"/>
            <a:ext cx="32308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1900"/>
            </a:lvl2pPr>
            <a:lvl3pPr indent="-3302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3pPr>
            <a:lvl4pPr indent="-3175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3718560" y="960121"/>
            <a:ext cx="32308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/>
            </a:lvl1pPr>
            <a:lvl2pPr indent="-3492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  <a:defRPr sz="1900"/>
            </a:lvl2pPr>
            <a:lvl3pPr indent="-3302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o"/>
              <a:defRPr sz="1600"/>
            </a:lvl3pPr>
            <a:lvl4pPr indent="-3175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0" type="dt"/>
          </p:nvPr>
        </p:nvSpPr>
        <p:spPr>
          <a:xfrm>
            <a:off x="365760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1" type="ftr"/>
          </p:nvPr>
        </p:nvSpPr>
        <p:spPr>
          <a:xfrm>
            <a:off x="2499360" y="3813812"/>
            <a:ext cx="23164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5242561" y="3813812"/>
            <a:ext cx="1706880" cy="219075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760" y="960121"/>
            <a:ext cx="65836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65760" y="960121"/>
            <a:ext cx="65836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  <a:defRPr b="0" i="0" sz="2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365760" y="960121"/>
            <a:ext cx="6583680" cy="2715578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>
            <a:lvl1pPr indent="-368300" lvl="0" marL="4572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▪"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10.jpg"/><Relationship Id="rId6" Type="http://schemas.openxmlformats.org/officeDocument/2006/relationships/image" Target="../media/image2.jpg"/><Relationship Id="rId7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2"/>
          <p:cNvSpPr txBox="1"/>
          <p:nvPr>
            <p:ph type="ctrTitle"/>
          </p:nvPr>
        </p:nvSpPr>
        <p:spPr>
          <a:xfrm>
            <a:off x="23555" y="111278"/>
            <a:ext cx="7001141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entury Gothic"/>
              <a:buNone/>
            </a:pPr>
            <a:r>
              <a:rPr lang="en-US" sz="4500"/>
              <a:t>Welcome!</a:t>
            </a:r>
            <a:endParaRPr/>
          </a:p>
        </p:txBody>
      </p:sp>
      <p:sp>
        <p:nvSpPr>
          <p:cNvPr id="294" name="Google Shape;294;p52"/>
          <p:cNvSpPr txBox="1"/>
          <p:nvPr>
            <p:ph idx="1" type="subTitle"/>
          </p:nvPr>
        </p:nvSpPr>
        <p:spPr>
          <a:xfrm>
            <a:off x="0" y="1099874"/>
            <a:ext cx="7315199" cy="40061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Let’s Mix it up! Change tables from Yesterday</a:t>
            </a:r>
            <a:endParaRPr/>
          </a:p>
        </p:txBody>
      </p:sp>
      <p:sp>
        <p:nvSpPr>
          <p:cNvPr id="295" name="Google Shape;295;p52"/>
          <p:cNvSpPr txBox="1"/>
          <p:nvPr/>
        </p:nvSpPr>
        <p:spPr>
          <a:xfrm>
            <a:off x="548640" y="1995602"/>
            <a:ext cx="6675120" cy="74829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do not shuffle cards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nor write on the game boards. </a:t>
            </a:r>
            <a:endParaRPr/>
          </a:p>
          <a:p>
            <a:pPr indent="-274305" lvl="0" marL="274305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4, Max 5 people per table</a:t>
            </a:r>
            <a:endParaRPr/>
          </a:p>
        </p:txBody>
      </p:sp>
      <p:sp>
        <p:nvSpPr>
          <p:cNvPr id="296" name="Google Shape;296;p52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rgbClr val="EE202E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136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/>
          <p:nvPr>
            <p:ph type="title"/>
          </p:nvPr>
        </p:nvSpPr>
        <p:spPr>
          <a:xfrm>
            <a:off x="264160" y="148474"/>
            <a:ext cx="6748776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Process Flow</a:t>
            </a:r>
            <a:endParaRPr/>
          </a:p>
        </p:txBody>
      </p:sp>
      <p:sp>
        <p:nvSpPr>
          <p:cNvPr id="459" name="Google Shape;459;p61"/>
          <p:cNvSpPr txBox="1"/>
          <p:nvPr>
            <p:ph idx="1" type="body"/>
          </p:nvPr>
        </p:nvSpPr>
        <p:spPr>
          <a:xfrm>
            <a:off x="4063170" y="1850912"/>
            <a:ext cx="2506099" cy="1307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D0E26"/>
              </a:buClr>
              <a:buSzPts val="1800"/>
              <a:buFont typeface="Arial"/>
              <a:buNone/>
            </a:pPr>
            <a:r>
              <a:rPr lang="en-US" sz="1800"/>
              <a:t>Who is responsible for Emergency waiting?</a:t>
            </a:r>
            <a:endParaRPr/>
          </a:p>
        </p:txBody>
      </p:sp>
      <p:sp>
        <p:nvSpPr>
          <p:cNvPr id="460" name="Google Shape;460;p61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rgbClr val="4B63AE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461" name="Google Shape;46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94" y="811566"/>
            <a:ext cx="3626190" cy="325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/>
          <p:nvPr>
            <p:ph type="title"/>
          </p:nvPr>
        </p:nvSpPr>
        <p:spPr>
          <a:xfrm>
            <a:off x="0" y="359981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-US" sz="2700"/>
              <a:t>As you know, </a:t>
            </a:r>
            <a:r>
              <a:rPr b="1" lang="en-US" sz="2700" u="sng"/>
              <a:t>all</a:t>
            </a:r>
            <a:r>
              <a:rPr lang="en-US" sz="2700"/>
              <a:t> organizations have </a:t>
            </a:r>
            <a:br>
              <a:rPr lang="en-US" sz="2700"/>
            </a:br>
            <a:r>
              <a:rPr lang="en-US" sz="2700"/>
              <a:t>interdependent functions</a:t>
            </a:r>
            <a:endParaRPr/>
          </a:p>
        </p:txBody>
      </p:sp>
      <p:sp>
        <p:nvSpPr>
          <p:cNvPr id="468" name="Google Shape;468;p62"/>
          <p:cNvSpPr txBox="1"/>
          <p:nvPr>
            <p:ph idx="1" type="body"/>
          </p:nvPr>
        </p:nvSpPr>
        <p:spPr>
          <a:xfrm>
            <a:off x="4118487" y="1932687"/>
            <a:ext cx="2506099" cy="1307346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D0E26"/>
              </a:buClr>
              <a:buSzPts val="1665"/>
              <a:buFont typeface="Arial"/>
              <a:buNone/>
            </a:pPr>
            <a:r>
              <a:rPr lang="en-US" sz="1665"/>
              <a:t>Who is responsible for on-time delivery or provision of services in the context of the whole system? </a:t>
            </a:r>
            <a:endParaRPr/>
          </a:p>
        </p:txBody>
      </p:sp>
      <p:sp>
        <p:nvSpPr>
          <p:cNvPr id="469" name="Google Shape;469;p62"/>
          <p:cNvSpPr/>
          <p:nvPr/>
        </p:nvSpPr>
        <p:spPr>
          <a:xfrm>
            <a:off x="0" y="2029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470" name="Google Shape;470;p62"/>
          <p:cNvGrpSpPr/>
          <p:nvPr/>
        </p:nvGrpSpPr>
        <p:grpSpPr>
          <a:xfrm>
            <a:off x="565125" y="1408035"/>
            <a:ext cx="2764220" cy="2145649"/>
            <a:chOff x="565125" y="1207508"/>
            <a:chExt cx="2764220" cy="2145649"/>
          </a:xfrm>
        </p:grpSpPr>
        <p:cxnSp>
          <p:nvCxnSpPr>
            <p:cNvPr id="471" name="Google Shape;471;p62"/>
            <p:cNvCxnSpPr/>
            <p:nvPr/>
          </p:nvCxnSpPr>
          <p:spPr>
            <a:xfrm flipH="1" rot="10800000">
              <a:off x="2942343" y="1657709"/>
              <a:ext cx="246607" cy="259541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2" name="Google Shape;472;p62"/>
            <p:cNvSpPr/>
            <p:nvPr/>
          </p:nvSpPr>
          <p:spPr>
            <a:xfrm>
              <a:off x="565125" y="2081093"/>
              <a:ext cx="574194" cy="507700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3" name="Google Shape;473;p62"/>
            <p:cNvSpPr/>
            <p:nvPr/>
          </p:nvSpPr>
          <p:spPr>
            <a:xfrm>
              <a:off x="2654999" y="2814315"/>
              <a:ext cx="472118" cy="384320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4" name="Google Shape;474;p62"/>
            <p:cNvSpPr/>
            <p:nvPr/>
          </p:nvSpPr>
          <p:spPr>
            <a:xfrm>
              <a:off x="2857227" y="2315196"/>
              <a:ext cx="472118" cy="384320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5" name="Google Shape;475;p62"/>
            <p:cNvSpPr/>
            <p:nvPr/>
          </p:nvSpPr>
          <p:spPr>
            <a:xfrm>
              <a:off x="1099914" y="1207508"/>
              <a:ext cx="723893" cy="384320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6" name="Google Shape;476;p62"/>
            <p:cNvSpPr/>
            <p:nvPr/>
          </p:nvSpPr>
          <p:spPr>
            <a:xfrm>
              <a:off x="2176895" y="1263103"/>
              <a:ext cx="1033577" cy="384320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7" name="Google Shape;477;p62"/>
            <p:cNvSpPr/>
            <p:nvPr/>
          </p:nvSpPr>
          <p:spPr>
            <a:xfrm>
              <a:off x="732683" y="2959822"/>
              <a:ext cx="723893" cy="384320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78" name="Google Shape;478;p62"/>
            <p:cNvSpPr/>
            <p:nvPr/>
          </p:nvSpPr>
          <p:spPr>
            <a:xfrm>
              <a:off x="738141" y="1559699"/>
              <a:ext cx="723893" cy="384320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479" name="Google Shape;479;p62"/>
            <p:cNvCxnSpPr>
              <a:stCxn id="472" idx="3"/>
            </p:cNvCxnSpPr>
            <p:nvPr/>
          </p:nvCxnSpPr>
          <p:spPr>
            <a:xfrm>
              <a:off x="1139319" y="2334943"/>
              <a:ext cx="482100" cy="4500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62"/>
            <p:cNvCxnSpPr>
              <a:endCxn id="481" idx="3"/>
            </p:cNvCxnSpPr>
            <p:nvPr/>
          </p:nvCxnSpPr>
          <p:spPr>
            <a:xfrm flipH="1" rot="10800000">
              <a:off x="2447279" y="2473994"/>
              <a:ext cx="39300" cy="63000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2" name="Google Shape;482;p62"/>
            <p:cNvSpPr/>
            <p:nvPr/>
          </p:nvSpPr>
          <p:spPr>
            <a:xfrm>
              <a:off x="921275" y="1797921"/>
              <a:ext cx="760579" cy="435003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C0C0C"/>
                  </a:solidFill>
                  <a:latin typeface="Times"/>
                  <a:ea typeface="Times"/>
                  <a:cs typeface="Times"/>
                  <a:sym typeface="Times"/>
                </a:rPr>
                <a:t>Finance</a:t>
              </a:r>
              <a:endParaRPr/>
            </a:p>
          </p:txBody>
        </p:sp>
        <p:sp>
          <p:nvSpPr>
            <p:cNvPr id="483" name="Google Shape;483;p62"/>
            <p:cNvSpPr/>
            <p:nvPr/>
          </p:nvSpPr>
          <p:spPr>
            <a:xfrm>
              <a:off x="867416" y="2398953"/>
              <a:ext cx="870162" cy="678726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C0C0C"/>
                  </a:solidFill>
                  <a:latin typeface="Times"/>
                  <a:ea typeface="Times"/>
                  <a:cs typeface="Times"/>
                  <a:sym typeface="Times"/>
                </a:rPr>
                <a:t>IT Platforms/ Support</a:t>
              </a:r>
              <a:endParaRPr/>
            </a:p>
          </p:txBody>
        </p:sp>
        <p:cxnSp>
          <p:nvCxnSpPr>
            <p:cNvPr id="484" name="Google Shape;484;p62"/>
            <p:cNvCxnSpPr>
              <a:stCxn id="482" idx="3"/>
              <a:endCxn id="485" idx="1"/>
            </p:cNvCxnSpPr>
            <p:nvPr/>
          </p:nvCxnSpPr>
          <p:spPr>
            <a:xfrm>
              <a:off x="1681854" y="2015423"/>
              <a:ext cx="717900" cy="144000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62"/>
            <p:cNvCxnSpPr>
              <a:stCxn id="487" idx="0"/>
            </p:cNvCxnSpPr>
            <p:nvPr/>
          </p:nvCxnSpPr>
          <p:spPr>
            <a:xfrm rot="10800000">
              <a:off x="2750181" y="2106093"/>
              <a:ext cx="54600" cy="482700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Google Shape;488;p62"/>
            <p:cNvCxnSpPr/>
            <p:nvPr/>
          </p:nvCxnSpPr>
          <p:spPr>
            <a:xfrm>
              <a:off x="1748215" y="2968837"/>
              <a:ext cx="485240" cy="36204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62"/>
            <p:cNvCxnSpPr>
              <a:stCxn id="483" idx="0"/>
              <a:endCxn id="482" idx="2"/>
            </p:cNvCxnSpPr>
            <p:nvPr/>
          </p:nvCxnSpPr>
          <p:spPr>
            <a:xfrm rot="10800000">
              <a:off x="1301597" y="2233053"/>
              <a:ext cx="900" cy="165900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62"/>
            <p:cNvCxnSpPr>
              <a:endCxn id="481" idx="2"/>
            </p:cNvCxnSpPr>
            <p:nvPr/>
          </p:nvCxnSpPr>
          <p:spPr>
            <a:xfrm flipH="1" rot="10800000">
              <a:off x="1737483" y="2717330"/>
              <a:ext cx="301800" cy="154500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1" name="Google Shape;491;p62"/>
            <p:cNvSpPr/>
            <p:nvPr/>
          </p:nvSpPr>
          <p:spPr>
            <a:xfrm>
              <a:off x="1786099" y="2968837"/>
              <a:ext cx="1123346" cy="384320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C0C0C"/>
                  </a:solidFill>
                  <a:latin typeface="Times"/>
                  <a:ea typeface="Times"/>
                  <a:cs typeface="Times"/>
                  <a:sym typeface="Times"/>
                </a:rPr>
                <a:t>Other Depts?</a:t>
              </a:r>
              <a:endParaRPr/>
            </a:p>
          </p:txBody>
        </p:sp>
        <p:sp>
          <p:nvSpPr>
            <p:cNvPr id="481" name="Google Shape;481;p62"/>
            <p:cNvSpPr/>
            <p:nvPr/>
          </p:nvSpPr>
          <p:spPr>
            <a:xfrm>
              <a:off x="1591987" y="2230658"/>
              <a:ext cx="894592" cy="486672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C0C0C"/>
                  </a:solidFill>
                  <a:latin typeface="Times"/>
                  <a:ea typeface="Times"/>
                  <a:cs typeface="Times"/>
                  <a:sym typeface="Times"/>
                </a:rPr>
                <a:t>HR</a:t>
              </a:r>
              <a:endParaRPr/>
            </a:p>
          </p:txBody>
        </p:sp>
        <p:sp>
          <p:nvSpPr>
            <p:cNvPr id="487" name="Google Shape;487;p62"/>
            <p:cNvSpPr/>
            <p:nvPr/>
          </p:nvSpPr>
          <p:spPr>
            <a:xfrm>
              <a:off x="2381697" y="2588793"/>
              <a:ext cx="846167" cy="442251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C0C0C"/>
                  </a:solidFill>
                  <a:latin typeface="Times"/>
                  <a:ea typeface="Times"/>
                  <a:cs typeface="Times"/>
                  <a:sym typeface="Times"/>
                </a:rPr>
                <a:t>Policy</a:t>
              </a:r>
              <a:endParaRPr/>
            </a:p>
          </p:txBody>
        </p:sp>
        <p:sp>
          <p:nvSpPr>
            <p:cNvPr id="492" name="Google Shape;492;p62"/>
            <p:cNvSpPr/>
            <p:nvPr/>
          </p:nvSpPr>
          <p:spPr>
            <a:xfrm>
              <a:off x="1639668" y="1382328"/>
              <a:ext cx="1484057" cy="483199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C0C0C"/>
                  </a:solidFill>
                  <a:latin typeface="Times"/>
                  <a:ea typeface="Times"/>
                  <a:cs typeface="Times"/>
                  <a:sym typeface="Times"/>
                </a:rPr>
                <a:t>Procurement</a:t>
              </a:r>
              <a:endParaRPr/>
            </a:p>
          </p:txBody>
        </p:sp>
        <p:cxnSp>
          <p:nvCxnSpPr>
            <p:cNvPr id="493" name="Google Shape;493;p62"/>
            <p:cNvCxnSpPr>
              <a:stCxn id="481" idx="0"/>
            </p:cNvCxnSpPr>
            <p:nvPr/>
          </p:nvCxnSpPr>
          <p:spPr>
            <a:xfrm flipH="1" rot="10800000">
              <a:off x="2039283" y="1865558"/>
              <a:ext cx="91500" cy="365100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5" name="Google Shape;485;p62"/>
            <p:cNvSpPr/>
            <p:nvPr/>
          </p:nvSpPr>
          <p:spPr>
            <a:xfrm>
              <a:off x="2399808" y="1937951"/>
              <a:ext cx="824654" cy="443046"/>
            </a:xfrm>
            <a:prstGeom prst="rect">
              <a:avLst/>
            </a:prstGeom>
            <a:solidFill>
              <a:srgbClr val="D8DEEF"/>
            </a:solidFill>
            <a:ln cap="flat" cmpd="sng" w="12700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C0C0C"/>
                  </a:solidFill>
                  <a:latin typeface="Times"/>
                  <a:ea typeface="Times"/>
                  <a:cs typeface="Times"/>
                  <a:sym typeface="Times"/>
                </a:rPr>
                <a:t>Frontline Operators</a:t>
              </a:r>
              <a:endParaRPr/>
            </a:p>
          </p:txBody>
        </p:sp>
        <p:cxnSp>
          <p:nvCxnSpPr>
            <p:cNvPr id="494" name="Google Shape;494;p62"/>
            <p:cNvCxnSpPr>
              <a:endCxn id="481" idx="3"/>
            </p:cNvCxnSpPr>
            <p:nvPr/>
          </p:nvCxnSpPr>
          <p:spPr>
            <a:xfrm rot="10800000">
              <a:off x="2486579" y="2473994"/>
              <a:ext cx="137100" cy="114900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62"/>
            <p:cNvCxnSpPr/>
            <p:nvPr/>
          </p:nvCxnSpPr>
          <p:spPr>
            <a:xfrm rot="10800000">
              <a:off x="2176895" y="2716938"/>
              <a:ext cx="42327" cy="285373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62"/>
            <p:cNvCxnSpPr/>
            <p:nvPr/>
          </p:nvCxnSpPr>
          <p:spPr>
            <a:xfrm rot="10800000">
              <a:off x="1541421" y="1591829"/>
              <a:ext cx="50566" cy="206092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62"/>
            <p:cNvCxnSpPr>
              <a:stCxn id="477" idx="3"/>
              <a:endCxn id="491" idx="1"/>
            </p:cNvCxnSpPr>
            <p:nvPr/>
          </p:nvCxnSpPr>
          <p:spPr>
            <a:xfrm>
              <a:off x="1456576" y="3151982"/>
              <a:ext cx="329400" cy="9000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62"/>
            <p:cNvCxnSpPr/>
            <p:nvPr/>
          </p:nvCxnSpPr>
          <p:spPr>
            <a:xfrm flipH="1" rot="10800000">
              <a:off x="2555077" y="1865527"/>
              <a:ext cx="22158" cy="72424"/>
            </a:xfrm>
            <a:prstGeom prst="straightConnector1">
              <a:avLst/>
            </a:prstGeom>
            <a:noFill/>
            <a:ln cap="flat" cmpd="sng" w="9525">
              <a:solidFill>
                <a:srgbClr val="ED192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3"/>
          <p:cNvSpPr/>
          <p:nvPr/>
        </p:nvSpPr>
        <p:spPr>
          <a:xfrm>
            <a:off x="0" y="2029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05" name="Google Shape;505;p63"/>
          <p:cNvCxnSpPr/>
          <p:nvPr/>
        </p:nvCxnSpPr>
        <p:spPr>
          <a:xfrm flipH="1" rot="10800000">
            <a:off x="1917648" y="2028078"/>
            <a:ext cx="598205" cy="952428"/>
          </a:xfrm>
          <a:prstGeom prst="straightConnector1">
            <a:avLst/>
          </a:prstGeom>
          <a:noFill/>
          <a:ln cap="flat" cmpd="sng" w="9525">
            <a:solidFill>
              <a:srgbClr val="ED192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63"/>
          <p:cNvCxnSpPr>
            <a:stCxn id="507" idx="0"/>
          </p:cNvCxnSpPr>
          <p:nvPr/>
        </p:nvCxnSpPr>
        <p:spPr>
          <a:xfrm flipH="1" rot="10800000">
            <a:off x="1061011" y="2296240"/>
            <a:ext cx="436200" cy="195000"/>
          </a:xfrm>
          <a:prstGeom prst="straightConnector1">
            <a:avLst/>
          </a:prstGeom>
          <a:noFill/>
          <a:ln cap="flat" cmpd="sng" w="9525">
            <a:solidFill>
              <a:srgbClr val="ED192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p63"/>
          <p:cNvCxnSpPr>
            <a:endCxn id="509" idx="3"/>
          </p:cNvCxnSpPr>
          <p:nvPr/>
        </p:nvCxnSpPr>
        <p:spPr>
          <a:xfrm flipH="1" rot="10800000">
            <a:off x="2191829" y="2406212"/>
            <a:ext cx="39300" cy="63000"/>
          </a:xfrm>
          <a:prstGeom prst="straightConnector1">
            <a:avLst/>
          </a:prstGeom>
          <a:noFill/>
          <a:ln cap="flat" cmpd="sng" w="9525">
            <a:solidFill>
              <a:srgbClr val="ED19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p63"/>
          <p:cNvSpPr/>
          <p:nvPr/>
        </p:nvSpPr>
        <p:spPr>
          <a:xfrm>
            <a:off x="752658" y="1682928"/>
            <a:ext cx="673711" cy="482139"/>
          </a:xfrm>
          <a:prstGeom prst="rect">
            <a:avLst/>
          </a:prstGeom>
          <a:solidFill>
            <a:srgbClr val="D8DEEF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C0C0C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1" name="Google Shape;511;p63"/>
          <p:cNvSpPr/>
          <p:nvPr/>
        </p:nvSpPr>
        <p:spPr>
          <a:xfrm>
            <a:off x="1855694" y="1662728"/>
            <a:ext cx="824654" cy="443046"/>
          </a:xfrm>
          <a:prstGeom prst="rect">
            <a:avLst/>
          </a:prstGeom>
          <a:solidFill>
            <a:srgbClr val="D8DEEF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0C0C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2" name="Google Shape;512;p63"/>
          <p:cNvSpPr/>
          <p:nvPr/>
        </p:nvSpPr>
        <p:spPr>
          <a:xfrm>
            <a:off x="625929" y="2491240"/>
            <a:ext cx="870162" cy="678726"/>
          </a:xfrm>
          <a:prstGeom prst="rect">
            <a:avLst/>
          </a:prstGeom>
          <a:solidFill>
            <a:srgbClr val="D8DEEF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0C0C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509" name="Google Shape;509;p63"/>
          <p:cNvCxnSpPr>
            <a:stCxn id="508" idx="3"/>
            <a:endCxn id="513" idx="1"/>
          </p:cNvCxnSpPr>
          <p:nvPr/>
        </p:nvCxnSpPr>
        <p:spPr>
          <a:xfrm>
            <a:off x="1426368" y="1923997"/>
            <a:ext cx="429300" cy="48900"/>
          </a:xfrm>
          <a:prstGeom prst="straightConnector1">
            <a:avLst/>
          </a:prstGeom>
          <a:noFill/>
          <a:ln cap="flat" cmpd="sng" w="9525">
            <a:solidFill>
              <a:srgbClr val="ED192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63"/>
          <p:cNvCxnSpPr>
            <a:stCxn id="514" idx="0"/>
            <a:endCxn id="513" idx="2"/>
          </p:cNvCxnSpPr>
          <p:nvPr/>
        </p:nvCxnSpPr>
        <p:spPr>
          <a:xfrm rot="10800000">
            <a:off x="2267915" y="2194278"/>
            <a:ext cx="136500" cy="387300"/>
          </a:xfrm>
          <a:prstGeom prst="straightConnector1">
            <a:avLst/>
          </a:prstGeom>
          <a:noFill/>
          <a:ln cap="flat" cmpd="sng" w="9525">
            <a:solidFill>
              <a:srgbClr val="ED192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7" name="Google Shape;507;p63"/>
          <p:cNvCxnSpPr/>
          <p:nvPr/>
        </p:nvCxnSpPr>
        <p:spPr>
          <a:xfrm>
            <a:off x="1492730" y="2900979"/>
            <a:ext cx="485240" cy="36204"/>
          </a:xfrm>
          <a:prstGeom prst="straightConnector1">
            <a:avLst/>
          </a:prstGeom>
          <a:noFill/>
          <a:ln cap="flat" cmpd="sng" w="9525">
            <a:solidFill>
              <a:srgbClr val="ED192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p63"/>
          <p:cNvCxnSpPr>
            <a:stCxn id="507" idx="0"/>
            <a:endCxn id="508" idx="2"/>
          </p:cNvCxnSpPr>
          <p:nvPr/>
        </p:nvCxnSpPr>
        <p:spPr>
          <a:xfrm flipH="1" rot="10800000">
            <a:off x="1061011" y="2165141"/>
            <a:ext cx="28500" cy="326100"/>
          </a:xfrm>
          <a:prstGeom prst="straightConnector1">
            <a:avLst/>
          </a:prstGeom>
          <a:noFill/>
          <a:ln cap="flat" cmpd="sng" w="9525">
            <a:solidFill>
              <a:srgbClr val="ED192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63"/>
          <p:cNvCxnSpPr>
            <a:stCxn id="507" idx="3"/>
            <a:endCxn id="509" idx="2"/>
          </p:cNvCxnSpPr>
          <p:nvPr/>
        </p:nvCxnSpPr>
        <p:spPr>
          <a:xfrm flipH="1" rot="10800000">
            <a:off x="1496091" y="2649404"/>
            <a:ext cx="287700" cy="181200"/>
          </a:xfrm>
          <a:prstGeom prst="straightConnector1">
            <a:avLst/>
          </a:prstGeom>
          <a:noFill/>
          <a:ln cap="flat" cmpd="sng" w="9525">
            <a:solidFill>
              <a:srgbClr val="ED19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6" name="Google Shape;516;p63"/>
          <p:cNvSpPr/>
          <p:nvPr/>
        </p:nvSpPr>
        <p:spPr>
          <a:xfrm>
            <a:off x="1434090" y="3007685"/>
            <a:ext cx="967115" cy="430587"/>
          </a:xfrm>
          <a:prstGeom prst="rect">
            <a:avLst/>
          </a:prstGeom>
          <a:solidFill>
            <a:srgbClr val="D8DEEF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0C0C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1336501" y="2162800"/>
            <a:ext cx="894592" cy="486672"/>
          </a:xfrm>
          <a:prstGeom prst="rect">
            <a:avLst/>
          </a:prstGeom>
          <a:solidFill>
            <a:srgbClr val="D8DEEF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0C0C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8" name="Google Shape;518;p63"/>
          <p:cNvSpPr/>
          <p:nvPr/>
        </p:nvSpPr>
        <p:spPr>
          <a:xfrm>
            <a:off x="1981332" y="2581579"/>
            <a:ext cx="846167" cy="442251"/>
          </a:xfrm>
          <a:prstGeom prst="rect">
            <a:avLst/>
          </a:prstGeom>
          <a:solidFill>
            <a:srgbClr val="D8DEEF"/>
          </a:solidFill>
          <a:ln cap="flat" cmpd="sng" w="127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0C0C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19" name="Google Shape;519;p63"/>
          <p:cNvSpPr txBox="1"/>
          <p:nvPr/>
        </p:nvSpPr>
        <p:spPr>
          <a:xfrm>
            <a:off x="0" y="408719"/>
            <a:ext cx="724348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30"/>
              <a:buFont typeface="Century Gothic"/>
              <a:buNone/>
            </a:pPr>
            <a:r>
              <a:rPr lang="en-US" sz="273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Excellence of the parts is necessary</a:t>
            </a:r>
            <a:endParaRPr/>
          </a:p>
        </p:txBody>
      </p:sp>
      <p:sp>
        <p:nvSpPr>
          <p:cNvPr id="520" name="Google Shape;520;p63"/>
          <p:cNvSpPr txBox="1"/>
          <p:nvPr/>
        </p:nvSpPr>
        <p:spPr>
          <a:xfrm>
            <a:off x="3165588" y="1221349"/>
            <a:ext cx="3585029" cy="1613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Century Gothic"/>
              <a:buNone/>
            </a:pPr>
            <a:r>
              <a:rPr lang="en-US" sz="234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…but not sufficient for whole system service performance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timize the parts-61a-61-61.jpg" id="526" name="Google Shape;5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855" y="1100880"/>
            <a:ext cx="3108570" cy="21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4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28" name="Google Shape;528;p64"/>
          <p:cNvSpPr txBox="1"/>
          <p:nvPr/>
        </p:nvSpPr>
        <p:spPr>
          <a:xfrm>
            <a:off x="3809666" y="1310240"/>
            <a:ext cx="3013108" cy="44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the </a:t>
            </a:r>
            <a:r>
              <a:rPr b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sp>
        <p:nvSpPr>
          <p:cNvPr id="529" name="Google Shape;529;p64"/>
          <p:cNvSpPr txBox="1"/>
          <p:nvPr/>
        </p:nvSpPr>
        <p:spPr>
          <a:xfrm>
            <a:off x="3809666" y="1677440"/>
            <a:ext cx="3179208" cy="443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…not just the parts.</a:t>
            </a:r>
            <a:endParaRPr/>
          </a:p>
        </p:txBody>
      </p:sp>
      <p:sp>
        <p:nvSpPr>
          <p:cNvPr id="530" name="Google Shape;530;p64"/>
          <p:cNvSpPr txBox="1"/>
          <p:nvPr/>
        </p:nvSpPr>
        <p:spPr>
          <a:xfrm>
            <a:off x="3809666" y="2322927"/>
            <a:ext cx="3179208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How?</a:t>
            </a:r>
            <a:endParaRPr/>
          </a:p>
        </p:txBody>
      </p:sp>
      <p:sp>
        <p:nvSpPr>
          <p:cNvPr id="531" name="Google Shape;531;p64"/>
          <p:cNvSpPr/>
          <p:nvPr/>
        </p:nvSpPr>
        <p:spPr>
          <a:xfrm>
            <a:off x="3809666" y="2717340"/>
            <a:ext cx="3266546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core strategies…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5"/>
          <p:cNvSpPr txBox="1"/>
          <p:nvPr>
            <p:ph type="ctrTitle"/>
          </p:nvPr>
        </p:nvSpPr>
        <p:spPr>
          <a:xfrm>
            <a:off x="548640" y="1516571"/>
            <a:ext cx="6217920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/>
              <a:t>Core Strategy 1: </a:t>
            </a:r>
            <a:r>
              <a:rPr b="1" lang="en-US"/>
              <a:t>Collaboration</a:t>
            </a:r>
            <a:endParaRPr/>
          </a:p>
        </p:txBody>
      </p:sp>
      <p:sp>
        <p:nvSpPr>
          <p:cNvPr id="538" name="Google Shape;538;p65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kyBoat.jpg" id="544" name="Google Shape;54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90" y="527900"/>
            <a:ext cx="5716472" cy="357279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6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46" name="Google Shape;546;p66"/>
          <p:cNvSpPr txBox="1"/>
          <p:nvPr/>
        </p:nvSpPr>
        <p:spPr>
          <a:xfrm>
            <a:off x="65987" y="120188"/>
            <a:ext cx="3393650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Collaboration is central to Agile principles and to the Government of Canada Digital Services Standards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/>
              <a:t>Collaboration</a:t>
            </a:r>
            <a:endParaRPr/>
          </a:p>
        </p:txBody>
      </p:sp>
      <p:sp>
        <p:nvSpPr>
          <p:cNvPr id="553" name="Google Shape;553;p67"/>
          <p:cNvSpPr txBox="1"/>
          <p:nvPr>
            <p:ph idx="1" type="body"/>
          </p:nvPr>
        </p:nvSpPr>
        <p:spPr>
          <a:xfrm>
            <a:off x="365760" y="1877478"/>
            <a:ext cx="6776720" cy="1980682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Manage across department boundaries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Work as a team to use and share resources (staff, space)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Apply extra support where the need is the greatest</a:t>
            </a:r>
            <a:endParaRPr/>
          </a:p>
        </p:txBody>
      </p:sp>
      <p:sp>
        <p:nvSpPr>
          <p:cNvPr id="554" name="Google Shape;554;p67"/>
          <p:cNvSpPr/>
          <p:nvPr/>
        </p:nvSpPr>
        <p:spPr>
          <a:xfrm>
            <a:off x="365760" y="1398898"/>
            <a:ext cx="3916385" cy="412417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simulation, for example:</a:t>
            </a:r>
            <a:endParaRPr/>
          </a:p>
        </p:txBody>
      </p:sp>
      <p:sp>
        <p:nvSpPr>
          <p:cNvPr id="555" name="Google Shape;555;p67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Google Shape;561;p68"/>
          <p:cNvCxnSpPr/>
          <p:nvPr/>
        </p:nvCxnSpPr>
        <p:spPr>
          <a:xfrm>
            <a:off x="1993243" y="1302617"/>
            <a:ext cx="0" cy="235767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2" name="Google Shape;562;p68"/>
          <p:cNvCxnSpPr/>
          <p:nvPr/>
        </p:nvCxnSpPr>
        <p:spPr>
          <a:xfrm>
            <a:off x="1821685" y="1484130"/>
            <a:ext cx="66740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3" name="Google Shape;563;p68"/>
          <p:cNvCxnSpPr/>
          <p:nvPr/>
        </p:nvCxnSpPr>
        <p:spPr>
          <a:xfrm>
            <a:off x="1821685" y="1996700"/>
            <a:ext cx="112831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4" name="Google Shape;564;p68"/>
          <p:cNvCxnSpPr/>
          <p:nvPr/>
        </p:nvCxnSpPr>
        <p:spPr>
          <a:xfrm>
            <a:off x="1821686" y="2480794"/>
            <a:ext cx="496171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5" name="Google Shape;565;p68"/>
          <p:cNvCxnSpPr/>
          <p:nvPr/>
        </p:nvCxnSpPr>
        <p:spPr>
          <a:xfrm>
            <a:off x="1821686" y="2981974"/>
            <a:ext cx="38796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6" name="Google Shape;566;p68"/>
          <p:cNvCxnSpPr/>
          <p:nvPr/>
        </p:nvCxnSpPr>
        <p:spPr>
          <a:xfrm>
            <a:off x="1821686" y="3448982"/>
            <a:ext cx="541671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7" name="Google Shape;567;p68"/>
          <p:cNvCxnSpPr/>
          <p:nvPr/>
        </p:nvCxnSpPr>
        <p:spPr>
          <a:xfrm>
            <a:off x="5322294" y="1302617"/>
            <a:ext cx="0" cy="235767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8" name="Google Shape;568;p68"/>
          <p:cNvCxnSpPr/>
          <p:nvPr/>
        </p:nvCxnSpPr>
        <p:spPr>
          <a:xfrm>
            <a:off x="4809453" y="1484130"/>
            <a:ext cx="66740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69" name="Google Shape;569;p68"/>
          <p:cNvCxnSpPr/>
          <p:nvPr/>
        </p:nvCxnSpPr>
        <p:spPr>
          <a:xfrm>
            <a:off x="4348543" y="1996700"/>
            <a:ext cx="1128314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70" name="Google Shape;570;p68"/>
          <p:cNvCxnSpPr/>
          <p:nvPr/>
        </p:nvCxnSpPr>
        <p:spPr>
          <a:xfrm>
            <a:off x="4980687" y="2480794"/>
            <a:ext cx="496171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71" name="Google Shape;571;p68"/>
          <p:cNvCxnSpPr/>
          <p:nvPr/>
        </p:nvCxnSpPr>
        <p:spPr>
          <a:xfrm>
            <a:off x="5088891" y="2981974"/>
            <a:ext cx="38796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572" name="Google Shape;572;p68"/>
          <p:cNvCxnSpPr/>
          <p:nvPr/>
        </p:nvCxnSpPr>
        <p:spPr>
          <a:xfrm>
            <a:off x="4935187" y="3448982"/>
            <a:ext cx="541671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3" name="Google Shape;573;p68"/>
          <p:cNvSpPr txBox="1"/>
          <p:nvPr/>
        </p:nvSpPr>
        <p:spPr>
          <a:xfrm>
            <a:off x="2609231" y="1302617"/>
            <a:ext cx="2042016" cy="3231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 Responsibility</a:t>
            </a:r>
            <a:endParaRPr/>
          </a:p>
        </p:txBody>
      </p:sp>
      <p:sp>
        <p:nvSpPr>
          <p:cNvPr id="574" name="Google Shape;574;p68"/>
          <p:cNvSpPr txBox="1"/>
          <p:nvPr/>
        </p:nvSpPr>
        <p:spPr>
          <a:xfrm>
            <a:off x="3044709" y="1819430"/>
            <a:ext cx="1210396" cy="3231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Jointly Plan</a:t>
            </a:r>
            <a:endParaRPr/>
          </a:p>
        </p:txBody>
      </p:sp>
      <p:sp>
        <p:nvSpPr>
          <p:cNvPr id="575" name="Google Shape;575;p68"/>
          <p:cNvSpPr txBox="1"/>
          <p:nvPr/>
        </p:nvSpPr>
        <p:spPr>
          <a:xfrm>
            <a:off x="2375018" y="2309966"/>
            <a:ext cx="2565177" cy="3231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Treat Peers as Customers</a:t>
            </a:r>
            <a:endParaRPr/>
          </a:p>
        </p:txBody>
      </p:sp>
      <p:sp>
        <p:nvSpPr>
          <p:cNvPr id="576" name="Google Shape;576;p68"/>
          <p:cNvSpPr txBox="1"/>
          <p:nvPr/>
        </p:nvSpPr>
        <p:spPr>
          <a:xfrm>
            <a:off x="2347777" y="2818020"/>
            <a:ext cx="2619664" cy="3231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Communicate Needed Info</a:t>
            </a:r>
            <a:endParaRPr/>
          </a:p>
        </p:txBody>
      </p:sp>
      <p:sp>
        <p:nvSpPr>
          <p:cNvPr id="577" name="Google Shape;577;p68"/>
          <p:cNvSpPr txBox="1"/>
          <p:nvPr/>
        </p:nvSpPr>
        <p:spPr>
          <a:xfrm>
            <a:off x="2475114" y="3289127"/>
            <a:ext cx="2364984" cy="32315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Communication</a:t>
            </a:r>
            <a:endParaRPr/>
          </a:p>
        </p:txBody>
      </p:sp>
      <p:sp>
        <p:nvSpPr>
          <p:cNvPr id="578" name="Google Shape;578;p68"/>
          <p:cNvSpPr txBox="1"/>
          <p:nvPr/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Collaboration Ladder</a:t>
            </a:r>
            <a:endParaRPr/>
          </a:p>
        </p:txBody>
      </p:sp>
      <p:sp>
        <p:nvSpPr>
          <p:cNvPr id="579" name="Google Shape;579;p68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580" name="Google Shape;580;p68"/>
          <p:cNvGrpSpPr/>
          <p:nvPr/>
        </p:nvGrpSpPr>
        <p:grpSpPr>
          <a:xfrm>
            <a:off x="1180860" y="1314550"/>
            <a:ext cx="606656" cy="2307437"/>
            <a:chOff x="1180859" y="1225749"/>
            <a:chExt cx="606656" cy="2307437"/>
          </a:xfrm>
        </p:grpSpPr>
        <p:sp>
          <p:nvSpPr>
            <p:cNvPr id="581" name="Google Shape;581;p68"/>
            <p:cNvSpPr txBox="1"/>
            <p:nvPr/>
          </p:nvSpPr>
          <p:spPr>
            <a:xfrm>
              <a:off x="1180859" y="1225749"/>
              <a:ext cx="606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High</a:t>
              </a:r>
              <a:endParaRPr/>
            </a:p>
          </p:txBody>
        </p:sp>
        <p:sp>
          <p:nvSpPr>
            <p:cNvPr id="582" name="Google Shape;582;p68"/>
            <p:cNvSpPr txBox="1"/>
            <p:nvPr/>
          </p:nvSpPr>
          <p:spPr>
            <a:xfrm>
              <a:off x="1203652" y="3194632"/>
              <a:ext cx="56107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Low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9"/>
          <p:cNvSpPr txBox="1"/>
          <p:nvPr/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Century Gothic"/>
              <a:buNone/>
            </a:pPr>
            <a:r>
              <a:rPr lang="en-US" sz="222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Barriers to moving up the Collaboration Ladder</a:t>
            </a:r>
            <a:endParaRPr b="1" sz="222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9" name="Google Shape;589;p69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590" name="Google Shape;590;p69"/>
          <p:cNvGrpSpPr/>
          <p:nvPr/>
        </p:nvGrpSpPr>
        <p:grpSpPr>
          <a:xfrm>
            <a:off x="1385666" y="1181879"/>
            <a:ext cx="3930555" cy="2382024"/>
            <a:chOff x="1180859" y="1213817"/>
            <a:chExt cx="4295998" cy="2357670"/>
          </a:xfrm>
        </p:grpSpPr>
        <p:cxnSp>
          <p:nvCxnSpPr>
            <p:cNvPr id="591" name="Google Shape;591;p69"/>
            <p:cNvCxnSpPr/>
            <p:nvPr/>
          </p:nvCxnSpPr>
          <p:spPr>
            <a:xfrm>
              <a:off x="1993243" y="1213817"/>
              <a:ext cx="0" cy="23576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2" name="Google Shape;592;p69"/>
            <p:cNvCxnSpPr/>
            <p:nvPr/>
          </p:nvCxnSpPr>
          <p:spPr>
            <a:xfrm>
              <a:off x="1821685" y="1395330"/>
              <a:ext cx="667404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3" name="Google Shape;593;p69"/>
            <p:cNvCxnSpPr/>
            <p:nvPr/>
          </p:nvCxnSpPr>
          <p:spPr>
            <a:xfrm>
              <a:off x="1821685" y="1907900"/>
              <a:ext cx="1128314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4" name="Google Shape;594;p69"/>
            <p:cNvCxnSpPr/>
            <p:nvPr/>
          </p:nvCxnSpPr>
          <p:spPr>
            <a:xfrm>
              <a:off x="1821685" y="2391994"/>
              <a:ext cx="496171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5" name="Google Shape;595;p69"/>
            <p:cNvCxnSpPr/>
            <p:nvPr/>
          </p:nvCxnSpPr>
          <p:spPr>
            <a:xfrm>
              <a:off x="1821685" y="2893174"/>
              <a:ext cx="387967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6" name="Google Shape;596;p69"/>
            <p:cNvCxnSpPr/>
            <p:nvPr/>
          </p:nvCxnSpPr>
          <p:spPr>
            <a:xfrm>
              <a:off x="1821685" y="3360182"/>
              <a:ext cx="541671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7" name="Google Shape;597;p69"/>
            <p:cNvCxnSpPr/>
            <p:nvPr/>
          </p:nvCxnSpPr>
          <p:spPr>
            <a:xfrm>
              <a:off x="5322294" y="1213817"/>
              <a:ext cx="0" cy="235767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8" name="Google Shape;598;p69"/>
            <p:cNvCxnSpPr/>
            <p:nvPr/>
          </p:nvCxnSpPr>
          <p:spPr>
            <a:xfrm>
              <a:off x="4809453" y="1395330"/>
              <a:ext cx="667404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99" name="Google Shape;599;p69"/>
            <p:cNvCxnSpPr/>
            <p:nvPr/>
          </p:nvCxnSpPr>
          <p:spPr>
            <a:xfrm>
              <a:off x="4348543" y="1907900"/>
              <a:ext cx="1128314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600" name="Google Shape;600;p69"/>
            <p:cNvCxnSpPr/>
            <p:nvPr/>
          </p:nvCxnSpPr>
          <p:spPr>
            <a:xfrm>
              <a:off x="4980686" y="2391994"/>
              <a:ext cx="496171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601" name="Google Shape;601;p69"/>
            <p:cNvCxnSpPr/>
            <p:nvPr/>
          </p:nvCxnSpPr>
          <p:spPr>
            <a:xfrm>
              <a:off x="5088890" y="2893174"/>
              <a:ext cx="387967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602" name="Google Shape;602;p69"/>
            <p:cNvCxnSpPr/>
            <p:nvPr/>
          </p:nvCxnSpPr>
          <p:spPr>
            <a:xfrm>
              <a:off x="4935186" y="3360182"/>
              <a:ext cx="541671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603" name="Google Shape;603;p69"/>
            <p:cNvSpPr txBox="1"/>
            <p:nvPr/>
          </p:nvSpPr>
          <p:spPr>
            <a:xfrm>
              <a:off x="2527351" y="1213817"/>
              <a:ext cx="2205773" cy="3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73150" spcFirstLastPara="1" rIns="73150" wrap="square" tIns="36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Share Responsibility</a:t>
              </a:r>
              <a:endParaRPr/>
            </a:p>
          </p:txBody>
        </p:sp>
        <p:sp>
          <p:nvSpPr>
            <p:cNvPr id="604" name="Google Shape;604;p69"/>
            <p:cNvSpPr txBox="1"/>
            <p:nvPr/>
          </p:nvSpPr>
          <p:spPr>
            <a:xfrm>
              <a:off x="2995762" y="1730630"/>
              <a:ext cx="1308289" cy="3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73150" spcFirstLastPara="1" rIns="73150" wrap="square" tIns="36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Jointly Plan</a:t>
              </a:r>
              <a:endParaRPr/>
            </a:p>
          </p:txBody>
        </p:sp>
        <p:sp>
          <p:nvSpPr>
            <p:cNvPr id="605" name="Google Shape;605;p69"/>
            <p:cNvSpPr txBox="1"/>
            <p:nvPr/>
          </p:nvSpPr>
          <p:spPr>
            <a:xfrm>
              <a:off x="2272423" y="2221166"/>
              <a:ext cx="2770368" cy="3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73150" spcFirstLastPara="1" rIns="73150" wrap="square" tIns="36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Treat Peers as Customers</a:t>
              </a:r>
              <a:endParaRPr/>
            </a:p>
          </p:txBody>
        </p:sp>
        <p:sp>
          <p:nvSpPr>
            <p:cNvPr id="606" name="Google Shape;606;p69"/>
            <p:cNvSpPr txBox="1"/>
            <p:nvPr/>
          </p:nvSpPr>
          <p:spPr>
            <a:xfrm>
              <a:off x="2243023" y="2729220"/>
              <a:ext cx="2829171" cy="3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73150" spcFirstLastPara="1" rIns="73150" wrap="square" tIns="36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Communicate Needed Info</a:t>
              </a:r>
              <a:endParaRPr/>
            </a:p>
          </p:txBody>
        </p:sp>
        <p:sp>
          <p:nvSpPr>
            <p:cNvPr id="607" name="Google Shape;607;p69"/>
            <p:cNvSpPr txBox="1"/>
            <p:nvPr/>
          </p:nvSpPr>
          <p:spPr>
            <a:xfrm>
              <a:off x="2380447" y="3200327"/>
              <a:ext cx="2554320" cy="316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6575" lIns="73150" spcFirstLastPara="1" rIns="73150" wrap="square" tIns="36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Minimal Communication</a:t>
              </a:r>
              <a:endParaRPr/>
            </a:p>
          </p:txBody>
        </p:sp>
        <p:grpSp>
          <p:nvGrpSpPr>
            <p:cNvPr id="608" name="Google Shape;608;p69"/>
            <p:cNvGrpSpPr/>
            <p:nvPr/>
          </p:nvGrpSpPr>
          <p:grpSpPr>
            <a:xfrm>
              <a:off x="1180859" y="1225749"/>
              <a:ext cx="663060" cy="2303976"/>
              <a:chOff x="1180859" y="1225749"/>
              <a:chExt cx="663060" cy="2303976"/>
            </a:xfrm>
          </p:grpSpPr>
          <p:sp>
            <p:nvSpPr>
              <p:cNvPr id="609" name="Google Shape;609;p69"/>
              <p:cNvSpPr txBox="1"/>
              <p:nvPr/>
            </p:nvSpPr>
            <p:spPr>
              <a:xfrm>
                <a:off x="1180859" y="1225749"/>
                <a:ext cx="663060" cy="335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High</a:t>
                </a:r>
                <a:endParaRPr/>
              </a:p>
            </p:txBody>
          </p:sp>
          <p:sp>
            <p:nvSpPr>
              <p:cNvPr id="610" name="Google Shape;610;p69"/>
              <p:cNvSpPr txBox="1"/>
              <p:nvPr/>
            </p:nvSpPr>
            <p:spPr>
              <a:xfrm>
                <a:off x="1203652" y="3194632"/>
                <a:ext cx="613237" cy="3350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Low</a:t>
                </a:r>
                <a:endParaRPr/>
              </a:p>
            </p:txBody>
          </p:sp>
        </p:grpSp>
      </p:grpSp>
      <p:sp>
        <p:nvSpPr>
          <p:cNvPr id="611" name="Google Shape;611;p69"/>
          <p:cNvSpPr/>
          <p:nvPr/>
        </p:nvSpPr>
        <p:spPr>
          <a:xfrm>
            <a:off x="5372804" y="2630111"/>
            <a:ext cx="1637596" cy="745774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CAFAEC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don’t know what others need from us</a:t>
            </a:r>
            <a:endParaRPr/>
          </a:p>
        </p:txBody>
      </p:sp>
      <p:sp>
        <p:nvSpPr>
          <p:cNvPr id="612" name="Google Shape;612;p69"/>
          <p:cNvSpPr/>
          <p:nvPr/>
        </p:nvSpPr>
        <p:spPr>
          <a:xfrm>
            <a:off x="5316221" y="1316485"/>
            <a:ext cx="1618323" cy="716730"/>
          </a:xfrm>
          <a:prstGeom prst="lef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D579">
              <a:alpha val="58823"/>
            </a:srgbClr>
          </a:solidFill>
          <a:ln cap="flat" cmpd="sng" w="25400">
            <a:solidFill>
              <a:srgbClr val="FFBB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That’s not in my job description</a:t>
            </a:r>
            <a:endParaRPr/>
          </a:p>
        </p:txBody>
      </p:sp>
      <p:sp>
        <p:nvSpPr>
          <p:cNvPr id="613" name="Google Shape;613;p69"/>
          <p:cNvSpPr/>
          <p:nvPr/>
        </p:nvSpPr>
        <p:spPr>
          <a:xfrm>
            <a:off x="250200" y="2379757"/>
            <a:ext cx="1596407" cy="685512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76D6FF">
              <a:alpha val="55686"/>
            </a:srgbClr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compete for resources</a:t>
            </a:r>
            <a:endParaRPr/>
          </a:p>
        </p:txBody>
      </p:sp>
      <p:sp>
        <p:nvSpPr>
          <p:cNvPr id="614" name="Google Shape;614;p69"/>
          <p:cNvSpPr/>
          <p:nvPr/>
        </p:nvSpPr>
        <p:spPr>
          <a:xfrm>
            <a:off x="179113" y="1325997"/>
            <a:ext cx="1680306" cy="685512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8A4A9">
              <a:alpha val="55686"/>
            </a:srgbClr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Low Intercultural collaborative practice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0"/>
          <p:cNvSpPr txBox="1"/>
          <p:nvPr>
            <p:ph type="ctrTitle"/>
          </p:nvPr>
        </p:nvSpPr>
        <p:spPr>
          <a:xfrm>
            <a:off x="426082" y="1563857"/>
            <a:ext cx="3507770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Core Strategy 2:</a:t>
            </a:r>
            <a:endParaRPr b="1" sz="3000"/>
          </a:p>
        </p:txBody>
      </p:sp>
      <p:sp>
        <p:nvSpPr>
          <p:cNvPr id="621" name="Google Shape;621;p70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2" name="Google Shape;622;p70"/>
          <p:cNvSpPr txBox="1"/>
          <p:nvPr/>
        </p:nvSpPr>
        <p:spPr>
          <a:xfrm>
            <a:off x="3933852" y="1563857"/>
            <a:ext cx="2454801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Innovation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/>
              <a:t>Workshop Objectives</a:t>
            </a:r>
            <a:endParaRPr/>
          </a:p>
        </p:txBody>
      </p:sp>
      <p:sp>
        <p:nvSpPr>
          <p:cNvPr id="302" name="Google Shape;302;p53"/>
          <p:cNvSpPr txBox="1"/>
          <p:nvPr>
            <p:ph idx="2" type="body"/>
          </p:nvPr>
        </p:nvSpPr>
        <p:spPr>
          <a:xfrm>
            <a:off x="365759" y="1166386"/>
            <a:ext cx="6261283" cy="237077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To use an engaging simulation to highlight whole-system strategies for consideration in digital transformation and beyond.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To open up conversations related to leadership, collaboration and your impact on projects/initiatives.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To highlight the demonstrable impact systems thinking and innovation can have on system performance. </a:t>
            </a:r>
            <a:endParaRPr/>
          </a:p>
        </p:txBody>
      </p:sp>
      <p:sp>
        <p:nvSpPr>
          <p:cNvPr id="303" name="Google Shape;303;p53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rgbClr val="EE202E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136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1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/>
              <a:t>How to Innovate</a:t>
            </a:r>
            <a:endParaRPr/>
          </a:p>
        </p:txBody>
      </p:sp>
      <p:sp>
        <p:nvSpPr>
          <p:cNvPr id="629" name="Google Shape;629;p71"/>
          <p:cNvSpPr txBox="1"/>
          <p:nvPr>
            <p:ph idx="1" type="body"/>
          </p:nvPr>
        </p:nvSpPr>
        <p:spPr>
          <a:xfrm>
            <a:off x="365760" y="1724558"/>
            <a:ext cx="6583680" cy="21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Share staff across departments</a:t>
            </a:r>
            <a:endParaRPr/>
          </a:p>
          <a:p>
            <a:pPr indent="-274305" lvl="0" marL="274305" rtl="0" algn="l">
              <a:lnSpc>
                <a:spcPct val="11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Treat Emergency patients in the hallway, in unused Surgery space</a:t>
            </a:r>
            <a:endParaRPr/>
          </a:p>
          <a:p>
            <a:pPr indent="-274305" lvl="0" marL="274305" rtl="0" algn="l">
              <a:lnSpc>
                <a:spcPct val="11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Place 2 patients in rooms with 2 staff</a:t>
            </a:r>
            <a:endParaRPr/>
          </a:p>
        </p:txBody>
      </p:sp>
      <p:sp>
        <p:nvSpPr>
          <p:cNvPr id="630" name="Google Shape;630;p71"/>
          <p:cNvSpPr/>
          <p:nvPr/>
        </p:nvSpPr>
        <p:spPr>
          <a:xfrm>
            <a:off x="365760" y="1193139"/>
            <a:ext cx="3916385" cy="412417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simulation, for example:</a:t>
            </a:r>
            <a:endParaRPr/>
          </a:p>
        </p:txBody>
      </p:sp>
      <p:sp>
        <p:nvSpPr>
          <p:cNvPr id="631" name="Google Shape;631;p71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2"/>
          <p:cNvSpPr txBox="1"/>
          <p:nvPr>
            <p:ph type="title"/>
          </p:nvPr>
        </p:nvSpPr>
        <p:spPr>
          <a:xfrm>
            <a:off x="0" y="311549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/>
              <a:t>Here are 2 Key Questions to Ask</a:t>
            </a:r>
            <a:endParaRPr/>
          </a:p>
        </p:txBody>
      </p:sp>
      <p:sp>
        <p:nvSpPr>
          <p:cNvPr id="638" name="Google Shape;638;p72"/>
          <p:cNvSpPr txBox="1"/>
          <p:nvPr>
            <p:ph idx="1" type="body"/>
          </p:nvPr>
        </p:nvSpPr>
        <p:spPr>
          <a:xfrm>
            <a:off x="636691" y="1552208"/>
            <a:ext cx="6275370" cy="152673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Do we want people to challenge “rules”?</a:t>
            </a:r>
            <a:endParaRPr/>
          </a:p>
          <a:p>
            <a:pPr indent="0" lvl="1" marL="365741" rtl="0" algn="l">
              <a:lnSpc>
                <a:spcPct val="140000"/>
              </a:lnSpc>
              <a:spcBef>
                <a:spcPts val="794"/>
              </a:spcBef>
              <a:spcAft>
                <a:spcPts val="0"/>
              </a:spcAft>
              <a:buClr>
                <a:srgbClr val="7F7F7F"/>
              </a:buClr>
              <a:buSzPts val="1572"/>
              <a:buNone/>
            </a:pPr>
            <a:r>
              <a:rPr i="1" lang="en-US" sz="1572">
                <a:solidFill>
                  <a:srgbClr val="7F7F7F"/>
                </a:solidFill>
              </a:rPr>
              <a:t>Policies, practices, widely-held assumptions</a:t>
            </a:r>
            <a:endParaRPr/>
          </a:p>
          <a:p>
            <a:pPr indent="-274305" lvl="0" marL="274305" rtl="0" algn="l">
              <a:lnSpc>
                <a:spcPct val="14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What is OK and what is not OK to challenge?</a:t>
            </a:r>
            <a:endParaRPr sz="2035"/>
          </a:p>
        </p:txBody>
      </p:sp>
      <p:sp>
        <p:nvSpPr>
          <p:cNvPr id="639" name="Google Shape;639;p72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3"/>
          <p:cNvSpPr txBox="1"/>
          <p:nvPr>
            <p:ph type="ctrTitle"/>
          </p:nvPr>
        </p:nvSpPr>
        <p:spPr>
          <a:xfrm>
            <a:off x="426082" y="1563857"/>
            <a:ext cx="3507770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Core Strategy 3:</a:t>
            </a:r>
            <a:endParaRPr b="1" sz="3000"/>
          </a:p>
        </p:txBody>
      </p:sp>
      <p:sp>
        <p:nvSpPr>
          <p:cNvPr id="646" name="Google Shape;646;p73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47" name="Google Shape;647;p73"/>
          <p:cNvSpPr txBox="1"/>
          <p:nvPr/>
        </p:nvSpPr>
        <p:spPr>
          <a:xfrm>
            <a:off x="3933852" y="1563857"/>
            <a:ext cx="2454801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b="1" lang="en-US" sz="3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Data-Driven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6-09 at 11.22.08 AM.png" id="653" name="Google Shape;653;p74"/>
          <p:cNvPicPr preferRelativeResize="0"/>
          <p:nvPr/>
        </p:nvPicPr>
        <p:blipFill rotWithShape="1">
          <a:blip r:embed="rId3">
            <a:alphaModFix amt="76000"/>
          </a:blip>
          <a:srcRect b="0" l="0" r="0" t="0"/>
          <a:stretch/>
        </p:blipFill>
        <p:spPr>
          <a:xfrm rot="488592">
            <a:off x="2118944" y="1226635"/>
            <a:ext cx="2469632" cy="2472657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4"/>
          <p:cNvSpPr txBox="1"/>
          <p:nvPr>
            <p:ph type="title"/>
          </p:nvPr>
        </p:nvSpPr>
        <p:spPr>
          <a:xfrm>
            <a:off x="365760" y="22009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/>
              <a:t>How to be Data Driven</a:t>
            </a:r>
            <a:endParaRPr/>
          </a:p>
        </p:txBody>
      </p:sp>
      <p:sp>
        <p:nvSpPr>
          <p:cNvPr id="655" name="Google Shape;655;p74"/>
          <p:cNvSpPr txBox="1"/>
          <p:nvPr>
            <p:ph idx="1" type="body"/>
          </p:nvPr>
        </p:nvSpPr>
        <p:spPr>
          <a:xfrm>
            <a:off x="365760" y="1888156"/>
            <a:ext cx="6583680" cy="188702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Ask for the data to make the best decisions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Observe trends and anticipate needs</a:t>
            </a:r>
            <a:endParaRPr/>
          </a:p>
        </p:txBody>
      </p:sp>
      <p:sp>
        <p:nvSpPr>
          <p:cNvPr id="656" name="Google Shape;656;p74"/>
          <p:cNvSpPr/>
          <p:nvPr/>
        </p:nvSpPr>
        <p:spPr>
          <a:xfrm>
            <a:off x="365760" y="1398898"/>
            <a:ext cx="3916385" cy="412417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simulation, for example:</a:t>
            </a:r>
            <a:endParaRPr/>
          </a:p>
        </p:txBody>
      </p:sp>
      <p:sp>
        <p:nvSpPr>
          <p:cNvPr id="657" name="Google Shape;657;p74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5"/>
          <p:cNvSpPr txBox="1"/>
          <p:nvPr>
            <p:ph type="title"/>
          </p:nvPr>
        </p:nvSpPr>
        <p:spPr>
          <a:xfrm>
            <a:off x="380019" y="411920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/>
              <a:t>Do you have a dashboard?</a:t>
            </a:r>
            <a:endParaRPr/>
          </a:p>
        </p:txBody>
      </p:sp>
      <p:sp>
        <p:nvSpPr>
          <p:cNvPr id="664" name="Google Shape;664;p75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665" name="Google Shape;665;p75"/>
          <p:cNvGrpSpPr/>
          <p:nvPr/>
        </p:nvGrpSpPr>
        <p:grpSpPr>
          <a:xfrm>
            <a:off x="388860" y="1990736"/>
            <a:ext cx="6415796" cy="1156038"/>
            <a:chOff x="388860" y="1901936"/>
            <a:chExt cx="6415796" cy="1156038"/>
          </a:xfrm>
        </p:grpSpPr>
        <p:cxnSp>
          <p:nvCxnSpPr>
            <p:cNvPr id="666" name="Google Shape;666;p75"/>
            <p:cNvCxnSpPr/>
            <p:nvPr/>
          </p:nvCxnSpPr>
          <p:spPr>
            <a:xfrm>
              <a:off x="2979030" y="2672407"/>
              <a:ext cx="215203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7" name="Google Shape;667;p75"/>
            <p:cNvCxnSpPr/>
            <p:nvPr/>
          </p:nvCxnSpPr>
          <p:spPr>
            <a:xfrm>
              <a:off x="2979030" y="1906886"/>
              <a:ext cx="215203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75"/>
            <p:cNvCxnSpPr/>
            <p:nvPr/>
          </p:nvCxnSpPr>
          <p:spPr>
            <a:xfrm>
              <a:off x="2979030" y="2101070"/>
              <a:ext cx="215203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75"/>
            <p:cNvCxnSpPr/>
            <p:nvPr/>
          </p:nvCxnSpPr>
          <p:spPr>
            <a:xfrm>
              <a:off x="2979030" y="2294395"/>
              <a:ext cx="215203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75"/>
            <p:cNvCxnSpPr/>
            <p:nvPr/>
          </p:nvCxnSpPr>
          <p:spPr>
            <a:xfrm>
              <a:off x="2979030" y="2487721"/>
              <a:ext cx="215203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1" name="Google Shape;671;p75"/>
            <p:cNvCxnSpPr/>
            <p:nvPr/>
          </p:nvCxnSpPr>
          <p:spPr>
            <a:xfrm>
              <a:off x="2979030" y="2872084"/>
              <a:ext cx="215203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2" name="Google Shape;672;p75"/>
            <p:cNvCxnSpPr/>
            <p:nvPr/>
          </p:nvCxnSpPr>
          <p:spPr>
            <a:xfrm>
              <a:off x="3011919" y="1906886"/>
              <a:ext cx="0" cy="11510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3" name="Google Shape;673;p75"/>
            <p:cNvCxnSpPr/>
            <p:nvPr/>
          </p:nvCxnSpPr>
          <p:spPr>
            <a:xfrm>
              <a:off x="2979030" y="3057974"/>
              <a:ext cx="2264771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4" name="Google Shape;674;p75"/>
            <p:cNvGrpSpPr/>
            <p:nvPr/>
          </p:nvGrpSpPr>
          <p:grpSpPr>
            <a:xfrm>
              <a:off x="3089896" y="2065393"/>
              <a:ext cx="2077693" cy="991358"/>
              <a:chOff x="3089896" y="2065393"/>
              <a:chExt cx="2077693" cy="991358"/>
            </a:xfrm>
          </p:grpSpPr>
          <p:sp>
            <p:nvSpPr>
              <p:cNvPr id="675" name="Google Shape;675;p75"/>
              <p:cNvSpPr/>
              <p:nvPr/>
            </p:nvSpPr>
            <p:spPr>
              <a:xfrm>
                <a:off x="3089896" y="2065393"/>
                <a:ext cx="104358" cy="99135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676" name="Google Shape;676;p75"/>
              <p:cNvSpPr/>
              <p:nvPr/>
            </p:nvSpPr>
            <p:spPr>
              <a:xfrm>
                <a:off x="3376880" y="2272731"/>
                <a:ext cx="104358" cy="7840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677" name="Google Shape;677;p75"/>
              <p:cNvSpPr/>
              <p:nvPr/>
            </p:nvSpPr>
            <p:spPr>
              <a:xfrm>
                <a:off x="3653427" y="2538125"/>
                <a:ext cx="104358" cy="5186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678" name="Google Shape;678;p75"/>
              <p:cNvSpPr/>
              <p:nvPr/>
            </p:nvSpPr>
            <p:spPr>
              <a:xfrm>
                <a:off x="3940410" y="2585884"/>
                <a:ext cx="104358" cy="47086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679" name="Google Shape;679;p75"/>
              <p:cNvSpPr/>
              <p:nvPr/>
            </p:nvSpPr>
            <p:spPr>
              <a:xfrm>
                <a:off x="4216958" y="2421444"/>
                <a:ext cx="104358" cy="635307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680" name="Google Shape;680;p75"/>
              <p:cNvSpPr/>
              <p:nvPr/>
            </p:nvSpPr>
            <p:spPr>
              <a:xfrm>
                <a:off x="4498724" y="2915052"/>
                <a:ext cx="104358" cy="14169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681" name="Google Shape;681;p75"/>
              <p:cNvSpPr/>
              <p:nvPr/>
            </p:nvSpPr>
            <p:spPr>
              <a:xfrm>
                <a:off x="4780490" y="2198376"/>
                <a:ext cx="104358" cy="85837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682" name="Google Shape;682;p75"/>
              <p:cNvSpPr/>
              <p:nvPr/>
            </p:nvSpPr>
            <p:spPr>
              <a:xfrm>
                <a:off x="5063231" y="2451187"/>
                <a:ext cx="104358" cy="60556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</p:grpSp>
        <p:cxnSp>
          <p:nvCxnSpPr>
            <p:cNvPr id="683" name="Google Shape;683;p75"/>
            <p:cNvCxnSpPr/>
            <p:nvPr/>
          </p:nvCxnSpPr>
          <p:spPr>
            <a:xfrm>
              <a:off x="388860" y="1905667"/>
              <a:ext cx="215380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75"/>
            <p:cNvCxnSpPr/>
            <p:nvPr/>
          </p:nvCxnSpPr>
          <p:spPr>
            <a:xfrm>
              <a:off x="388860" y="2100010"/>
              <a:ext cx="215380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5" name="Google Shape;685;p75"/>
            <p:cNvCxnSpPr/>
            <p:nvPr/>
          </p:nvCxnSpPr>
          <p:spPr>
            <a:xfrm>
              <a:off x="388860" y="2293495"/>
              <a:ext cx="215380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6" name="Google Shape;686;p75"/>
            <p:cNvCxnSpPr/>
            <p:nvPr/>
          </p:nvCxnSpPr>
          <p:spPr>
            <a:xfrm>
              <a:off x="388860" y="2486979"/>
              <a:ext cx="215380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7" name="Google Shape;687;p75"/>
            <p:cNvCxnSpPr/>
            <p:nvPr/>
          </p:nvCxnSpPr>
          <p:spPr>
            <a:xfrm>
              <a:off x="388860" y="2681323"/>
              <a:ext cx="215380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8" name="Google Shape;688;p75"/>
            <p:cNvCxnSpPr/>
            <p:nvPr/>
          </p:nvCxnSpPr>
          <p:spPr>
            <a:xfrm>
              <a:off x="388860" y="2871658"/>
              <a:ext cx="2153803" cy="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9" name="Google Shape;689;p75"/>
            <p:cNvCxnSpPr/>
            <p:nvPr/>
          </p:nvCxnSpPr>
          <p:spPr>
            <a:xfrm>
              <a:off x="421776" y="1905667"/>
              <a:ext cx="0" cy="1152034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0" name="Google Shape;690;p75"/>
            <p:cNvCxnSpPr/>
            <p:nvPr/>
          </p:nvCxnSpPr>
          <p:spPr>
            <a:xfrm>
              <a:off x="388860" y="3057701"/>
              <a:ext cx="2153803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1" name="Google Shape;691;p75"/>
            <p:cNvSpPr/>
            <p:nvPr/>
          </p:nvSpPr>
          <p:spPr>
            <a:xfrm>
              <a:off x="444046" y="1984038"/>
              <a:ext cx="2050191" cy="941376"/>
            </a:xfrm>
            <a:custGeom>
              <a:rect b="b" l="l" r="r" t="t"/>
              <a:pathLst>
                <a:path extrusionOk="0" h="803275" w="1749425">
                  <a:moveTo>
                    <a:pt x="0" y="762000"/>
                  </a:moveTo>
                  <a:lnTo>
                    <a:pt x="104775" y="762000"/>
                  </a:lnTo>
                  <a:lnTo>
                    <a:pt x="209550" y="777875"/>
                  </a:lnTo>
                  <a:lnTo>
                    <a:pt x="311150" y="803275"/>
                  </a:lnTo>
                  <a:lnTo>
                    <a:pt x="412750" y="777875"/>
                  </a:lnTo>
                  <a:lnTo>
                    <a:pt x="517525" y="669925"/>
                  </a:lnTo>
                  <a:lnTo>
                    <a:pt x="622300" y="593725"/>
                  </a:lnTo>
                  <a:lnTo>
                    <a:pt x="723900" y="628650"/>
                  </a:lnTo>
                  <a:lnTo>
                    <a:pt x="825500" y="596900"/>
                  </a:lnTo>
                  <a:lnTo>
                    <a:pt x="927100" y="549275"/>
                  </a:lnTo>
                  <a:lnTo>
                    <a:pt x="1019175" y="469900"/>
                  </a:lnTo>
                  <a:lnTo>
                    <a:pt x="1127125" y="447675"/>
                  </a:lnTo>
                  <a:lnTo>
                    <a:pt x="1235075" y="368300"/>
                  </a:lnTo>
                  <a:lnTo>
                    <a:pt x="1330325" y="142875"/>
                  </a:lnTo>
                  <a:lnTo>
                    <a:pt x="1435100" y="120650"/>
                  </a:lnTo>
                  <a:lnTo>
                    <a:pt x="1539875" y="0"/>
                  </a:lnTo>
                  <a:lnTo>
                    <a:pt x="1641475" y="120650"/>
                  </a:lnTo>
                  <a:lnTo>
                    <a:pt x="1749425" y="193675"/>
                  </a:lnTo>
                </a:path>
              </a:pathLst>
            </a:cu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	</a:t>
              </a:r>
              <a:endParaRPr/>
            </a:p>
          </p:txBody>
        </p:sp>
        <p:sp>
          <p:nvSpPr>
            <p:cNvPr id="692" name="Google Shape;692;p75"/>
            <p:cNvSpPr/>
            <p:nvPr/>
          </p:nvSpPr>
          <p:spPr>
            <a:xfrm>
              <a:off x="444046" y="1985350"/>
              <a:ext cx="2050191" cy="941376"/>
            </a:xfrm>
            <a:custGeom>
              <a:rect b="b" l="l" r="r" t="t"/>
              <a:pathLst>
                <a:path extrusionOk="0" h="803275" w="1749425">
                  <a:moveTo>
                    <a:pt x="0" y="762000"/>
                  </a:moveTo>
                  <a:lnTo>
                    <a:pt x="104775" y="762000"/>
                  </a:lnTo>
                  <a:lnTo>
                    <a:pt x="209550" y="777875"/>
                  </a:lnTo>
                  <a:lnTo>
                    <a:pt x="311150" y="803275"/>
                  </a:lnTo>
                  <a:lnTo>
                    <a:pt x="412750" y="777875"/>
                  </a:lnTo>
                  <a:lnTo>
                    <a:pt x="517525" y="669925"/>
                  </a:lnTo>
                  <a:lnTo>
                    <a:pt x="622300" y="593725"/>
                  </a:lnTo>
                  <a:lnTo>
                    <a:pt x="723900" y="628650"/>
                  </a:lnTo>
                  <a:lnTo>
                    <a:pt x="825500" y="596900"/>
                  </a:lnTo>
                  <a:lnTo>
                    <a:pt x="927100" y="549275"/>
                  </a:lnTo>
                  <a:lnTo>
                    <a:pt x="1019175" y="469900"/>
                  </a:lnTo>
                  <a:lnTo>
                    <a:pt x="1127125" y="447675"/>
                  </a:lnTo>
                  <a:lnTo>
                    <a:pt x="1235075" y="368300"/>
                  </a:lnTo>
                  <a:lnTo>
                    <a:pt x="1330325" y="142875"/>
                  </a:lnTo>
                  <a:lnTo>
                    <a:pt x="1435100" y="120650"/>
                  </a:lnTo>
                  <a:lnTo>
                    <a:pt x="1539875" y="0"/>
                  </a:lnTo>
                  <a:lnTo>
                    <a:pt x="1641475" y="120650"/>
                  </a:lnTo>
                  <a:lnTo>
                    <a:pt x="1749425" y="19367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	</a:t>
              </a:r>
              <a:endParaRPr/>
            </a:p>
          </p:txBody>
        </p:sp>
        <p:sp>
          <p:nvSpPr>
            <p:cNvPr id="693" name="Google Shape;693;p75"/>
            <p:cNvSpPr/>
            <p:nvPr/>
          </p:nvSpPr>
          <p:spPr>
            <a:xfrm rot="10800000">
              <a:off x="5653570" y="1901936"/>
              <a:ext cx="1151086" cy="1151088"/>
            </a:xfrm>
            <a:prstGeom prst="pie">
              <a:avLst>
                <a:gd fmla="val 5371550" name="adj1"/>
                <a:gd fmla="val 10596941" name="adj2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94" name="Google Shape;694;p75"/>
            <p:cNvSpPr/>
            <p:nvPr/>
          </p:nvSpPr>
          <p:spPr>
            <a:xfrm rot="10800000">
              <a:off x="5653284" y="1901937"/>
              <a:ext cx="1151086" cy="1151088"/>
            </a:xfrm>
            <a:prstGeom prst="pie">
              <a:avLst>
                <a:gd fmla="val 10594247" name="adj1"/>
                <a:gd fmla="val 14396730" name="adj2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95" name="Google Shape;695;p75"/>
            <p:cNvSpPr/>
            <p:nvPr/>
          </p:nvSpPr>
          <p:spPr>
            <a:xfrm rot="10800000">
              <a:off x="5653284" y="1901936"/>
              <a:ext cx="1151086" cy="1151088"/>
            </a:xfrm>
            <a:prstGeom prst="pie">
              <a:avLst>
                <a:gd fmla="val 14392539" name="adj1"/>
                <a:gd fmla="val 16158818" name="adj2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96" name="Google Shape;696;p75"/>
            <p:cNvSpPr/>
            <p:nvPr/>
          </p:nvSpPr>
          <p:spPr>
            <a:xfrm>
              <a:off x="5653284" y="1901938"/>
              <a:ext cx="1151088" cy="1151086"/>
            </a:xfrm>
            <a:prstGeom prst="pie">
              <a:avLst>
                <a:gd fmla="val 5394903" name="adj1"/>
                <a:gd fmla="val 16150588" name="adj2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697" name="Google Shape;697;p75"/>
            <p:cNvGrpSpPr/>
            <p:nvPr/>
          </p:nvGrpSpPr>
          <p:grpSpPr>
            <a:xfrm>
              <a:off x="421234" y="1956561"/>
              <a:ext cx="2102284" cy="998621"/>
              <a:chOff x="421234" y="1956561"/>
              <a:chExt cx="2102284" cy="998621"/>
            </a:xfrm>
          </p:grpSpPr>
          <p:sp>
            <p:nvSpPr>
              <p:cNvPr id="698" name="Google Shape;698;p75"/>
              <p:cNvSpPr/>
              <p:nvPr/>
            </p:nvSpPr>
            <p:spPr>
              <a:xfrm>
                <a:off x="421234" y="2847276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699" name="Google Shape;699;p75"/>
              <p:cNvSpPr/>
              <p:nvPr/>
            </p:nvSpPr>
            <p:spPr>
              <a:xfrm>
                <a:off x="540302" y="2851080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0" name="Google Shape;700;p75"/>
              <p:cNvSpPr/>
              <p:nvPr/>
            </p:nvSpPr>
            <p:spPr>
              <a:xfrm>
                <a:off x="663090" y="2865881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1" name="Google Shape;701;p75"/>
              <p:cNvSpPr/>
              <p:nvPr/>
            </p:nvSpPr>
            <p:spPr>
              <a:xfrm>
                <a:off x="778436" y="2895648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2" name="Google Shape;702;p75"/>
              <p:cNvSpPr/>
              <p:nvPr/>
            </p:nvSpPr>
            <p:spPr>
              <a:xfrm>
                <a:off x="897504" y="2865881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3" name="Google Shape;703;p75"/>
              <p:cNvSpPr/>
              <p:nvPr/>
            </p:nvSpPr>
            <p:spPr>
              <a:xfrm>
                <a:off x="1024013" y="2739372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4" name="Google Shape;704;p75"/>
              <p:cNvSpPr/>
              <p:nvPr/>
            </p:nvSpPr>
            <p:spPr>
              <a:xfrm>
                <a:off x="1143080" y="2650071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5" name="Google Shape;705;p75"/>
              <p:cNvSpPr/>
              <p:nvPr/>
            </p:nvSpPr>
            <p:spPr>
              <a:xfrm>
                <a:off x="1262148" y="2689570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6" name="Google Shape;706;p75"/>
              <p:cNvSpPr/>
              <p:nvPr/>
            </p:nvSpPr>
            <p:spPr>
              <a:xfrm>
                <a:off x="1388657" y="2648640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7" name="Google Shape;707;p75"/>
              <p:cNvSpPr/>
              <p:nvPr/>
            </p:nvSpPr>
            <p:spPr>
              <a:xfrm>
                <a:off x="1504003" y="2596548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8" name="Google Shape;708;p75"/>
              <p:cNvSpPr/>
              <p:nvPr/>
            </p:nvSpPr>
            <p:spPr>
              <a:xfrm>
                <a:off x="1611908" y="2503527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09" name="Google Shape;709;p75"/>
              <p:cNvSpPr/>
              <p:nvPr/>
            </p:nvSpPr>
            <p:spPr>
              <a:xfrm>
                <a:off x="1738417" y="2477481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10" name="Google Shape;710;p75"/>
              <p:cNvSpPr/>
              <p:nvPr/>
            </p:nvSpPr>
            <p:spPr>
              <a:xfrm>
                <a:off x="1861205" y="2384460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11" name="Google Shape;711;p75"/>
              <p:cNvSpPr/>
              <p:nvPr/>
            </p:nvSpPr>
            <p:spPr>
              <a:xfrm>
                <a:off x="1972831" y="2120279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12" name="Google Shape;712;p75"/>
              <p:cNvSpPr/>
              <p:nvPr/>
            </p:nvSpPr>
            <p:spPr>
              <a:xfrm>
                <a:off x="2095619" y="2094233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13" name="Google Shape;713;p75"/>
              <p:cNvSpPr/>
              <p:nvPr/>
            </p:nvSpPr>
            <p:spPr>
              <a:xfrm>
                <a:off x="2218407" y="1956561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14" name="Google Shape;714;p75"/>
              <p:cNvSpPr/>
              <p:nvPr/>
            </p:nvSpPr>
            <p:spPr>
              <a:xfrm>
                <a:off x="2337475" y="2095092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15" name="Google Shape;715;p75"/>
              <p:cNvSpPr/>
              <p:nvPr/>
            </p:nvSpPr>
            <p:spPr>
              <a:xfrm>
                <a:off x="2463984" y="2176951"/>
                <a:ext cx="59534" cy="59534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</p:grpSp>
        <p:grpSp>
          <p:nvGrpSpPr>
            <p:cNvPr id="716" name="Google Shape;716;p75"/>
            <p:cNvGrpSpPr/>
            <p:nvPr/>
          </p:nvGrpSpPr>
          <p:grpSpPr>
            <a:xfrm>
              <a:off x="421234" y="1955834"/>
              <a:ext cx="2102284" cy="998621"/>
              <a:chOff x="421234" y="1966059"/>
              <a:chExt cx="2102284" cy="998621"/>
            </a:xfrm>
          </p:grpSpPr>
          <p:sp>
            <p:nvSpPr>
              <p:cNvPr id="717" name="Google Shape;717;p75"/>
              <p:cNvSpPr/>
              <p:nvPr/>
            </p:nvSpPr>
            <p:spPr>
              <a:xfrm>
                <a:off x="421234" y="2856774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18" name="Google Shape;718;p75"/>
              <p:cNvSpPr/>
              <p:nvPr/>
            </p:nvSpPr>
            <p:spPr>
              <a:xfrm>
                <a:off x="540302" y="2860578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19" name="Google Shape;719;p75"/>
              <p:cNvSpPr/>
              <p:nvPr/>
            </p:nvSpPr>
            <p:spPr>
              <a:xfrm>
                <a:off x="663090" y="2875379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0" name="Google Shape;720;p75"/>
              <p:cNvSpPr/>
              <p:nvPr/>
            </p:nvSpPr>
            <p:spPr>
              <a:xfrm>
                <a:off x="778436" y="2905146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1" name="Google Shape;721;p75"/>
              <p:cNvSpPr/>
              <p:nvPr/>
            </p:nvSpPr>
            <p:spPr>
              <a:xfrm>
                <a:off x="897504" y="2875379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2" name="Google Shape;722;p75"/>
              <p:cNvSpPr/>
              <p:nvPr/>
            </p:nvSpPr>
            <p:spPr>
              <a:xfrm>
                <a:off x="1024013" y="2748870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3" name="Google Shape;723;p75"/>
              <p:cNvSpPr/>
              <p:nvPr/>
            </p:nvSpPr>
            <p:spPr>
              <a:xfrm>
                <a:off x="1143080" y="2659569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4" name="Google Shape;724;p75"/>
              <p:cNvSpPr/>
              <p:nvPr/>
            </p:nvSpPr>
            <p:spPr>
              <a:xfrm>
                <a:off x="1262148" y="2699068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5" name="Google Shape;725;p75"/>
              <p:cNvSpPr/>
              <p:nvPr/>
            </p:nvSpPr>
            <p:spPr>
              <a:xfrm>
                <a:off x="1388657" y="2658138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6" name="Google Shape;726;p75"/>
              <p:cNvSpPr/>
              <p:nvPr/>
            </p:nvSpPr>
            <p:spPr>
              <a:xfrm>
                <a:off x="1504003" y="2606046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7" name="Google Shape;727;p75"/>
              <p:cNvSpPr/>
              <p:nvPr/>
            </p:nvSpPr>
            <p:spPr>
              <a:xfrm>
                <a:off x="1611908" y="2513025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8" name="Google Shape;728;p75"/>
              <p:cNvSpPr/>
              <p:nvPr/>
            </p:nvSpPr>
            <p:spPr>
              <a:xfrm>
                <a:off x="1738417" y="2486979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29" name="Google Shape;729;p75"/>
              <p:cNvSpPr/>
              <p:nvPr/>
            </p:nvSpPr>
            <p:spPr>
              <a:xfrm>
                <a:off x="1861205" y="2393958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30" name="Google Shape;730;p75"/>
              <p:cNvSpPr/>
              <p:nvPr/>
            </p:nvSpPr>
            <p:spPr>
              <a:xfrm>
                <a:off x="1972831" y="2129777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31" name="Google Shape;731;p75"/>
              <p:cNvSpPr/>
              <p:nvPr/>
            </p:nvSpPr>
            <p:spPr>
              <a:xfrm>
                <a:off x="2095619" y="2103731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32" name="Google Shape;732;p75"/>
              <p:cNvSpPr/>
              <p:nvPr/>
            </p:nvSpPr>
            <p:spPr>
              <a:xfrm>
                <a:off x="2218407" y="1966059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33" name="Google Shape;733;p75"/>
              <p:cNvSpPr/>
              <p:nvPr/>
            </p:nvSpPr>
            <p:spPr>
              <a:xfrm>
                <a:off x="2337475" y="2104590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734" name="Google Shape;734;p75"/>
              <p:cNvSpPr/>
              <p:nvPr/>
            </p:nvSpPr>
            <p:spPr>
              <a:xfrm>
                <a:off x="2463984" y="2186449"/>
                <a:ext cx="59534" cy="5953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>
                  <a:solidFill>
                    <a:schemeClr val="lt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</p:grpSp>
        <p:sp>
          <p:nvSpPr>
            <p:cNvPr id="735" name="Google Shape;735;p75"/>
            <p:cNvSpPr/>
            <p:nvPr/>
          </p:nvSpPr>
          <p:spPr>
            <a:xfrm>
              <a:off x="470719" y="2065980"/>
              <a:ext cx="2031587" cy="941376"/>
            </a:xfrm>
            <a:custGeom>
              <a:rect b="b" l="l" r="r" t="t"/>
              <a:pathLst>
                <a:path extrusionOk="0" h="803275" w="1733550">
                  <a:moveTo>
                    <a:pt x="0" y="803275"/>
                  </a:moveTo>
                  <a:lnTo>
                    <a:pt x="1733550" y="0"/>
                  </a:lnTo>
                </a:path>
              </a:pathLst>
            </a:custGeom>
            <a:noFill/>
            <a:ln cap="flat" cmpd="sng" w="12700">
              <a:solidFill>
                <a:srgbClr val="00A88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6" name="Google Shape;736;p75"/>
            <p:cNvSpPr/>
            <p:nvPr/>
          </p:nvSpPr>
          <p:spPr>
            <a:xfrm rot="10800000">
              <a:off x="5653284" y="1905660"/>
              <a:ext cx="1151086" cy="1151088"/>
            </a:xfrm>
            <a:prstGeom prst="pie">
              <a:avLst>
                <a:gd fmla="val 5371550" name="adj1"/>
                <a:gd fmla="val 10596941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7" name="Google Shape;737;p75"/>
            <p:cNvSpPr/>
            <p:nvPr/>
          </p:nvSpPr>
          <p:spPr>
            <a:xfrm rot="10800000">
              <a:off x="5652998" y="1905661"/>
              <a:ext cx="1151086" cy="1151088"/>
            </a:xfrm>
            <a:prstGeom prst="pie">
              <a:avLst>
                <a:gd fmla="val 10594247" name="adj1"/>
                <a:gd fmla="val 14396730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8" name="Google Shape;738;p75"/>
            <p:cNvSpPr/>
            <p:nvPr/>
          </p:nvSpPr>
          <p:spPr>
            <a:xfrm rot="10800000">
              <a:off x="5652998" y="1905660"/>
              <a:ext cx="1151086" cy="1151088"/>
            </a:xfrm>
            <a:prstGeom prst="pie">
              <a:avLst>
                <a:gd fmla="val 14392539" name="adj1"/>
                <a:gd fmla="val 16158818" name="adj2"/>
              </a:avLst>
            </a:prstGeom>
            <a:solidFill>
              <a:schemeClr val="dk1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39" name="Google Shape;739;p75"/>
            <p:cNvSpPr/>
            <p:nvPr/>
          </p:nvSpPr>
          <p:spPr>
            <a:xfrm>
              <a:off x="5652998" y="1902257"/>
              <a:ext cx="1151088" cy="1151086"/>
            </a:xfrm>
            <a:prstGeom prst="pie">
              <a:avLst>
                <a:gd fmla="val 5394903" name="adj1"/>
                <a:gd fmla="val 16150588" name="adj2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0" name="Google Shape;740;p75"/>
            <p:cNvSpPr/>
            <p:nvPr/>
          </p:nvSpPr>
          <p:spPr>
            <a:xfrm>
              <a:off x="3089896" y="2065946"/>
              <a:ext cx="104358" cy="9913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1" name="Google Shape;741;p75"/>
            <p:cNvSpPr/>
            <p:nvPr/>
          </p:nvSpPr>
          <p:spPr>
            <a:xfrm>
              <a:off x="3376880" y="2273284"/>
              <a:ext cx="104358" cy="7840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2" name="Google Shape;742;p75"/>
            <p:cNvSpPr/>
            <p:nvPr/>
          </p:nvSpPr>
          <p:spPr>
            <a:xfrm>
              <a:off x="3653427" y="2538678"/>
              <a:ext cx="104358" cy="5186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3" name="Google Shape;743;p75"/>
            <p:cNvSpPr/>
            <p:nvPr/>
          </p:nvSpPr>
          <p:spPr>
            <a:xfrm>
              <a:off x="3940410" y="2586437"/>
              <a:ext cx="104358" cy="47086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4" name="Google Shape;744;p75"/>
            <p:cNvSpPr/>
            <p:nvPr/>
          </p:nvSpPr>
          <p:spPr>
            <a:xfrm>
              <a:off x="4216958" y="2421997"/>
              <a:ext cx="104358" cy="6353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5" name="Google Shape;745;p75"/>
            <p:cNvSpPr/>
            <p:nvPr/>
          </p:nvSpPr>
          <p:spPr>
            <a:xfrm>
              <a:off x="4498724" y="2915605"/>
              <a:ext cx="104358" cy="14169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6" name="Google Shape;746;p75"/>
            <p:cNvSpPr/>
            <p:nvPr/>
          </p:nvSpPr>
          <p:spPr>
            <a:xfrm>
              <a:off x="4780490" y="2198929"/>
              <a:ext cx="104358" cy="8583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7" name="Google Shape;747;p75"/>
            <p:cNvSpPr/>
            <p:nvPr/>
          </p:nvSpPr>
          <p:spPr>
            <a:xfrm>
              <a:off x="5063231" y="2451740"/>
              <a:ext cx="104358" cy="6055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8" name="Google Shape;748;p75"/>
            <p:cNvSpPr/>
            <p:nvPr/>
          </p:nvSpPr>
          <p:spPr>
            <a:xfrm>
              <a:off x="3110051" y="1973778"/>
              <a:ext cx="57397" cy="68637"/>
            </a:xfrm>
            <a:prstGeom prst="triangle">
              <a:avLst>
                <a:gd fmla="val 50000" name="adj"/>
              </a:avLst>
            </a:prstGeom>
            <a:solidFill>
              <a:srgbClr val="00A88E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49" name="Google Shape;749;p75"/>
            <p:cNvSpPr/>
            <p:nvPr/>
          </p:nvSpPr>
          <p:spPr>
            <a:xfrm>
              <a:off x="3400208" y="2212382"/>
              <a:ext cx="57397" cy="68637"/>
            </a:xfrm>
            <a:prstGeom prst="triangle">
              <a:avLst>
                <a:gd fmla="val 50000" name="adj"/>
              </a:avLst>
            </a:prstGeom>
            <a:solidFill>
              <a:srgbClr val="00A88E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50" name="Google Shape;750;p75"/>
            <p:cNvSpPr/>
            <p:nvPr/>
          </p:nvSpPr>
          <p:spPr>
            <a:xfrm>
              <a:off x="3676355" y="2562620"/>
              <a:ext cx="57397" cy="68637"/>
            </a:xfrm>
            <a:prstGeom prst="triangle">
              <a:avLst>
                <a:gd fmla="val 50000" name="adj"/>
              </a:avLst>
            </a:prstGeom>
            <a:solidFill>
              <a:srgbClr val="00A88E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51" name="Google Shape;751;p75"/>
            <p:cNvSpPr/>
            <p:nvPr/>
          </p:nvSpPr>
          <p:spPr>
            <a:xfrm>
              <a:off x="3962669" y="2562620"/>
              <a:ext cx="57397" cy="68637"/>
            </a:xfrm>
            <a:prstGeom prst="triangle">
              <a:avLst>
                <a:gd fmla="val 50000" name="adj"/>
              </a:avLst>
            </a:prstGeom>
            <a:solidFill>
              <a:srgbClr val="00A88E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52" name="Google Shape;752;p75"/>
            <p:cNvSpPr/>
            <p:nvPr/>
          </p:nvSpPr>
          <p:spPr>
            <a:xfrm>
              <a:off x="4237455" y="2562620"/>
              <a:ext cx="57397" cy="68637"/>
            </a:xfrm>
            <a:prstGeom prst="triangle">
              <a:avLst>
                <a:gd fmla="val 50000" name="adj"/>
              </a:avLst>
            </a:prstGeom>
            <a:solidFill>
              <a:srgbClr val="00A88E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53" name="Google Shape;753;p75"/>
            <p:cNvSpPr/>
            <p:nvPr/>
          </p:nvSpPr>
          <p:spPr>
            <a:xfrm>
              <a:off x="4517939" y="2562620"/>
              <a:ext cx="57397" cy="68637"/>
            </a:xfrm>
            <a:prstGeom prst="triangle">
              <a:avLst>
                <a:gd fmla="val 50000" name="adj"/>
              </a:avLst>
            </a:prstGeom>
            <a:solidFill>
              <a:srgbClr val="00A88E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54" name="Google Shape;754;p75"/>
            <p:cNvSpPr/>
            <p:nvPr/>
          </p:nvSpPr>
          <p:spPr>
            <a:xfrm>
              <a:off x="4802911" y="1983503"/>
              <a:ext cx="57397" cy="68637"/>
            </a:xfrm>
            <a:prstGeom prst="triangle">
              <a:avLst>
                <a:gd fmla="val 50000" name="adj"/>
              </a:avLst>
            </a:prstGeom>
            <a:solidFill>
              <a:srgbClr val="00A88E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755" name="Google Shape;755;p75"/>
            <p:cNvSpPr/>
            <p:nvPr/>
          </p:nvSpPr>
          <p:spPr>
            <a:xfrm>
              <a:off x="5086266" y="2552520"/>
              <a:ext cx="57397" cy="68637"/>
            </a:xfrm>
            <a:prstGeom prst="triangle">
              <a:avLst>
                <a:gd fmla="val 50000" name="adj"/>
              </a:avLst>
            </a:prstGeom>
            <a:solidFill>
              <a:srgbClr val="00A88E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756" name="Google Shape;756;p75"/>
          <p:cNvSpPr txBox="1"/>
          <p:nvPr/>
        </p:nvSpPr>
        <p:spPr>
          <a:xfrm>
            <a:off x="381587" y="1026236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Digital Transformation: what service data do you need, how will it be obtained, how will it be visible?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6"/>
          <p:cNvSpPr txBox="1"/>
          <p:nvPr>
            <p:ph type="title"/>
          </p:nvPr>
        </p:nvSpPr>
        <p:spPr>
          <a:xfrm>
            <a:off x="320257" y="422303"/>
            <a:ext cx="42218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-US" sz="2700"/>
              <a:t>These 3 Core Strategies</a:t>
            </a:r>
            <a:endParaRPr/>
          </a:p>
        </p:txBody>
      </p:sp>
      <p:sp>
        <p:nvSpPr>
          <p:cNvPr id="763" name="Google Shape;763;p76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64" name="Google Shape;764;p76"/>
          <p:cNvSpPr/>
          <p:nvPr/>
        </p:nvSpPr>
        <p:spPr>
          <a:xfrm>
            <a:off x="1099990" y="1423864"/>
            <a:ext cx="2075503" cy="88149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Collaboration</a:t>
            </a:r>
            <a:endParaRPr/>
          </a:p>
        </p:txBody>
      </p:sp>
      <p:sp>
        <p:nvSpPr>
          <p:cNvPr id="765" name="Google Shape;765;p76"/>
          <p:cNvSpPr/>
          <p:nvPr/>
        </p:nvSpPr>
        <p:spPr>
          <a:xfrm>
            <a:off x="3837065" y="1423864"/>
            <a:ext cx="2075503" cy="881492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Innovation</a:t>
            </a:r>
            <a:endParaRPr/>
          </a:p>
        </p:txBody>
      </p:sp>
      <p:sp>
        <p:nvSpPr>
          <p:cNvPr id="766" name="Google Shape;766;p76"/>
          <p:cNvSpPr/>
          <p:nvPr/>
        </p:nvSpPr>
        <p:spPr>
          <a:xfrm>
            <a:off x="2451296" y="2791057"/>
            <a:ext cx="2226328" cy="9081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Data-Driven</a:t>
            </a:r>
            <a:endParaRPr/>
          </a:p>
        </p:txBody>
      </p:sp>
      <p:grpSp>
        <p:nvGrpSpPr>
          <p:cNvPr id="767" name="Google Shape;767;p76"/>
          <p:cNvGrpSpPr/>
          <p:nvPr/>
        </p:nvGrpSpPr>
        <p:grpSpPr>
          <a:xfrm>
            <a:off x="1540796" y="422304"/>
            <a:ext cx="5907667" cy="2845106"/>
            <a:chOff x="1540796" y="164783"/>
            <a:chExt cx="5907667" cy="2845106"/>
          </a:xfrm>
        </p:grpSpPr>
        <p:sp>
          <p:nvSpPr>
            <p:cNvPr id="768" name="Google Shape;768;p76"/>
            <p:cNvSpPr txBox="1"/>
            <p:nvPr/>
          </p:nvSpPr>
          <p:spPr>
            <a:xfrm>
              <a:off x="3940725" y="164783"/>
              <a:ext cx="3507738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73150" spcFirstLastPara="1" rIns="73150" wrap="square" tIns="36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en-US" sz="3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are a Bundle</a:t>
              </a:r>
              <a:endParaRPr/>
            </a:p>
          </p:txBody>
        </p:sp>
        <p:cxnSp>
          <p:nvCxnSpPr>
            <p:cNvPr id="769" name="Google Shape;769;p76"/>
            <p:cNvCxnSpPr>
              <a:stCxn id="764" idx="3"/>
              <a:endCxn id="765" idx="1"/>
            </p:cNvCxnSpPr>
            <p:nvPr/>
          </p:nvCxnSpPr>
          <p:spPr>
            <a:xfrm>
              <a:off x="3175493" y="1607088"/>
              <a:ext cx="661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770" name="Google Shape;770;p76"/>
            <p:cNvCxnSpPr>
              <a:endCxn id="766" idx="1"/>
            </p:cNvCxnSpPr>
            <p:nvPr/>
          </p:nvCxnSpPr>
          <p:spPr>
            <a:xfrm flipH="1" rot="-5400000">
              <a:off x="1526096" y="2062436"/>
              <a:ext cx="939900" cy="910500"/>
            </a:xfrm>
            <a:prstGeom prst="bent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771" name="Google Shape;771;p76"/>
            <p:cNvCxnSpPr/>
            <p:nvPr/>
          </p:nvCxnSpPr>
          <p:spPr>
            <a:xfrm rot="5400000">
              <a:off x="4605237" y="2126567"/>
              <a:ext cx="955709" cy="810935"/>
            </a:xfrm>
            <a:prstGeom prst="bent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7"/>
          <p:cNvSpPr txBox="1"/>
          <p:nvPr>
            <p:ph type="title"/>
          </p:nvPr>
        </p:nvSpPr>
        <p:spPr>
          <a:xfrm>
            <a:off x="251792" y="301689"/>
            <a:ext cx="7063409" cy="709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/>
              <a:t>Our Core Strategies derive </a:t>
            </a:r>
            <a:br>
              <a:rPr lang="en-US" sz="2400"/>
            </a:br>
            <a:r>
              <a:rPr lang="en-US" sz="2400"/>
              <a:t>from 3 Key Principles of Systems Thinking </a:t>
            </a:r>
            <a:endParaRPr/>
          </a:p>
        </p:txBody>
      </p:sp>
      <p:sp>
        <p:nvSpPr>
          <p:cNvPr id="778" name="Google Shape;778;p77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9" name="Google Shape;779;p77"/>
          <p:cNvSpPr txBox="1"/>
          <p:nvPr/>
        </p:nvSpPr>
        <p:spPr>
          <a:xfrm>
            <a:off x="461118" y="1444512"/>
            <a:ext cx="2620396" cy="322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None/>
            </a:pPr>
            <a:r>
              <a:rPr lang="en-US" sz="156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 Thinking</a:t>
            </a:r>
            <a:endParaRPr/>
          </a:p>
        </p:txBody>
      </p:sp>
      <p:sp>
        <p:nvSpPr>
          <p:cNvPr id="780" name="Google Shape;780;p77"/>
          <p:cNvSpPr/>
          <p:nvPr/>
        </p:nvSpPr>
        <p:spPr>
          <a:xfrm>
            <a:off x="2779091" y="2789408"/>
            <a:ext cx="131888" cy="358331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81" name="Google Shape;781;p77"/>
          <p:cNvSpPr/>
          <p:nvPr/>
        </p:nvSpPr>
        <p:spPr>
          <a:xfrm>
            <a:off x="4246328" y="1463861"/>
            <a:ext cx="2183518" cy="322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32650" lIns="65300" spcFirstLastPara="1" rIns="65300" wrap="square" tIns="326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60"/>
              <a:buFont typeface="Arial"/>
              <a:buNone/>
            </a:pPr>
            <a:r>
              <a:rPr lang="en-US" sz="1600">
                <a:solidFill>
                  <a:srgbClr val="CD0E26"/>
                </a:solidFill>
                <a:latin typeface="Arial"/>
                <a:ea typeface="Arial"/>
                <a:cs typeface="Arial"/>
                <a:sym typeface="Arial"/>
              </a:rPr>
              <a:t>Friday Night at the ER </a:t>
            </a:r>
            <a:endParaRPr/>
          </a:p>
        </p:txBody>
      </p:sp>
      <p:sp>
        <p:nvSpPr>
          <p:cNvPr id="782" name="Google Shape;782;p77"/>
          <p:cNvSpPr/>
          <p:nvPr/>
        </p:nvSpPr>
        <p:spPr>
          <a:xfrm>
            <a:off x="461118" y="1972638"/>
            <a:ext cx="3262572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-244886" lvl="0" marL="24488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The parts of a system are interdependent 	</a:t>
            </a:r>
            <a:endParaRPr/>
          </a:p>
        </p:txBody>
      </p:sp>
      <p:sp>
        <p:nvSpPr>
          <p:cNvPr id="783" name="Google Shape;783;p77"/>
          <p:cNvSpPr/>
          <p:nvPr/>
        </p:nvSpPr>
        <p:spPr>
          <a:xfrm>
            <a:off x="461118" y="2615195"/>
            <a:ext cx="268224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-208607" lvl="0" marL="20860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Our mental models powerfully influence our actions 	</a:t>
            </a:r>
            <a:endParaRPr/>
          </a:p>
        </p:txBody>
      </p:sp>
      <p:sp>
        <p:nvSpPr>
          <p:cNvPr id="784" name="Google Shape;784;p77"/>
          <p:cNvSpPr/>
          <p:nvPr/>
        </p:nvSpPr>
        <p:spPr>
          <a:xfrm>
            <a:off x="461118" y="3257752"/>
            <a:ext cx="2781632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32650" lIns="65300" spcFirstLastPara="1" rIns="65300" wrap="square" tIns="32650">
            <a:noAutofit/>
          </a:bodyPr>
          <a:lstStyle/>
          <a:p>
            <a:pPr indent="-233351" lvl="0" marL="233351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Systems must be able to learn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adapt 	</a:t>
            </a:r>
            <a:endParaRPr/>
          </a:p>
        </p:txBody>
      </p:sp>
      <p:grpSp>
        <p:nvGrpSpPr>
          <p:cNvPr id="785" name="Google Shape;785;p77"/>
          <p:cNvGrpSpPr/>
          <p:nvPr/>
        </p:nvGrpSpPr>
        <p:grpSpPr>
          <a:xfrm>
            <a:off x="3366434" y="2022849"/>
            <a:ext cx="3114430" cy="510540"/>
            <a:chOff x="3509890" y="1440180"/>
            <a:chExt cx="3114430" cy="510540"/>
          </a:xfrm>
        </p:grpSpPr>
        <p:sp>
          <p:nvSpPr>
            <p:cNvPr id="786" name="Google Shape;786;p77"/>
            <p:cNvSpPr/>
            <p:nvPr/>
          </p:nvSpPr>
          <p:spPr>
            <a:xfrm>
              <a:off x="4257040" y="1440180"/>
              <a:ext cx="2367280" cy="510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650" lIns="65300" spcFirstLastPara="1" rIns="65300" wrap="square" tIns="32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90"/>
                <a:buFont typeface="Arial"/>
                <a:buNone/>
              </a:pPr>
              <a:r>
                <a:rPr b="1" lang="en-US" sz="1400">
                  <a:solidFill>
                    <a:srgbClr val="CD0E26"/>
                  </a:solidFill>
                  <a:latin typeface="Arial"/>
                  <a:ea typeface="Arial"/>
                  <a:cs typeface="Arial"/>
                  <a:sym typeface="Arial"/>
                </a:rPr>
                <a:t>Collaboration 	</a:t>
              </a:r>
              <a:endParaRPr/>
            </a:p>
          </p:txBody>
        </p:sp>
        <p:sp>
          <p:nvSpPr>
            <p:cNvPr id="787" name="Google Shape;787;p77"/>
            <p:cNvSpPr/>
            <p:nvPr/>
          </p:nvSpPr>
          <p:spPr>
            <a:xfrm>
              <a:off x="3509890" y="1482970"/>
              <a:ext cx="464741" cy="213121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788" name="Google Shape;788;p77"/>
          <p:cNvGrpSpPr/>
          <p:nvPr/>
        </p:nvGrpSpPr>
        <p:grpSpPr>
          <a:xfrm>
            <a:off x="3359808" y="2647833"/>
            <a:ext cx="3114430" cy="510540"/>
            <a:chOff x="3509890" y="2040734"/>
            <a:chExt cx="3114430" cy="510540"/>
          </a:xfrm>
        </p:grpSpPr>
        <p:sp>
          <p:nvSpPr>
            <p:cNvPr id="789" name="Google Shape;789;p77"/>
            <p:cNvSpPr/>
            <p:nvPr/>
          </p:nvSpPr>
          <p:spPr>
            <a:xfrm>
              <a:off x="4257040" y="2040734"/>
              <a:ext cx="2367280" cy="510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650" lIns="65300" spcFirstLastPara="1" rIns="65300" wrap="square" tIns="32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90"/>
                <a:buFont typeface="Arial"/>
                <a:buNone/>
              </a:pPr>
              <a:r>
                <a:rPr b="1" lang="en-US" sz="1400">
                  <a:solidFill>
                    <a:srgbClr val="CD0E26"/>
                  </a:solidFill>
                  <a:latin typeface="Arial"/>
                  <a:ea typeface="Arial"/>
                  <a:cs typeface="Arial"/>
                  <a:sym typeface="Arial"/>
                </a:rPr>
                <a:t>Innovation	</a:t>
              </a:r>
              <a:endParaRPr/>
            </a:p>
          </p:txBody>
        </p:sp>
        <p:sp>
          <p:nvSpPr>
            <p:cNvPr id="790" name="Google Shape;790;p77"/>
            <p:cNvSpPr/>
            <p:nvPr/>
          </p:nvSpPr>
          <p:spPr>
            <a:xfrm>
              <a:off x="3509890" y="2108954"/>
              <a:ext cx="464741" cy="213121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791" name="Google Shape;791;p77"/>
          <p:cNvGrpSpPr/>
          <p:nvPr/>
        </p:nvGrpSpPr>
        <p:grpSpPr>
          <a:xfrm>
            <a:off x="3359808" y="3272817"/>
            <a:ext cx="3500510" cy="510540"/>
            <a:chOff x="3509890" y="2697480"/>
            <a:chExt cx="3500510" cy="510540"/>
          </a:xfrm>
        </p:grpSpPr>
        <p:sp>
          <p:nvSpPr>
            <p:cNvPr id="792" name="Google Shape;792;p77"/>
            <p:cNvSpPr/>
            <p:nvPr/>
          </p:nvSpPr>
          <p:spPr>
            <a:xfrm>
              <a:off x="4257040" y="2697480"/>
              <a:ext cx="2753360" cy="510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2650" lIns="65300" spcFirstLastPara="1" rIns="65300" wrap="square" tIns="326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90"/>
                <a:buFont typeface="Arial"/>
                <a:buNone/>
              </a:pPr>
              <a:r>
                <a:rPr b="1" lang="en-US" sz="1400">
                  <a:solidFill>
                    <a:srgbClr val="CD0E26"/>
                  </a:solidFill>
                  <a:latin typeface="Arial"/>
                  <a:ea typeface="Arial"/>
                  <a:cs typeface="Arial"/>
                  <a:sym typeface="Arial"/>
                </a:rPr>
                <a:t>Data-driven decision making	</a:t>
              </a:r>
              <a:endParaRPr/>
            </a:p>
          </p:txBody>
        </p:sp>
        <p:sp>
          <p:nvSpPr>
            <p:cNvPr id="793" name="Google Shape;793;p77"/>
            <p:cNvSpPr/>
            <p:nvPr/>
          </p:nvSpPr>
          <p:spPr>
            <a:xfrm>
              <a:off x="3509890" y="2785278"/>
              <a:ext cx="464741" cy="213121"/>
            </a:xfrm>
            <a:prstGeom prst="right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cxnSp>
        <p:nvCxnSpPr>
          <p:cNvPr id="794" name="Google Shape;794;p77"/>
          <p:cNvCxnSpPr/>
          <p:nvPr/>
        </p:nvCxnSpPr>
        <p:spPr>
          <a:xfrm>
            <a:off x="461118" y="1813558"/>
            <a:ext cx="2620396" cy="3013"/>
          </a:xfrm>
          <a:prstGeom prst="straightConnector1">
            <a:avLst/>
          </a:prstGeom>
          <a:noFill/>
          <a:ln cap="sq" cmpd="sng" w="12700">
            <a:solidFill>
              <a:srgbClr val="CD0E2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5" name="Google Shape;795;p77"/>
          <p:cNvCxnSpPr/>
          <p:nvPr/>
        </p:nvCxnSpPr>
        <p:spPr>
          <a:xfrm>
            <a:off x="4027889" y="1823419"/>
            <a:ext cx="2620396" cy="3013"/>
          </a:xfrm>
          <a:prstGeom prst="straightConnector1">
            <a:avLst/>
          </a:prstGeom>
          <a:noFill/>
          <a:ln cap="sq" cmpd="sng" w="12700">
            <a:solidFill>
              <a:srgbClr val="CD0E2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8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/>
              <a:t>Digital Transformation Relevance</a:t>
            </a:r>
            <a:endParaRPr/>
          </a:p>
        </p:txBody>
      </p:sp>
      <p:sp>
        <p:nvSpPr>
          <p:cNvPr id="802" name="Google Shape;802;p78"/>
          <p:cNvSpPr txBox="1"/>
          <p:nvPr>
            <p:ph idx="1" type="body"/>
          </p:nvPr>
        </p:nvSpPr>
        <p:spPr>
          <a:xfrm>
            <a:off x="365760" y="1243791"/>
            <a:ext cx="6583680" cy="2123442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Systems thinking and innovation are central to transformation</a:t>
            </a:r>
            <a:endParaRPr/>
          </a:p>
          <a:p>
            <a:pPr indent="-274305" lvl="0" marL="274305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Collaboration is the essence of Agile and user-centred design</a:t>
            </a:r>
            <a:endParaRPr/>
          </a:p>
          <a:p>
            <a:pPr indent="-274305" lvl="0" marL="274305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/>
              <a:t>Data is the enabler of product relevance and sustainability</a:t>
            </a:r>
            <a:endParaRPr/>
          </a:p>
        </p:txBody>
      </p:sp>
      <p:sp>
        <p:nvSpPr>
          <p:cNvPr id="803" name="Google Shape;803;p78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9"/>
          <p:cNvSpPr/>
          <p:nvPr/>
        </p:nvSpPr>
        <p:spPr>
          <a:xfrm>
            <a:off x="291671" y="2003841"/>
            <a:ext cx="1495286" cy="635065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Collaboration</a:t>
            </a:r>
            <a:endParaRPr/>
          </a:p>
        </p:txBody>
      </p:sp>
      <p:sp>
        <p:nvSpPr>
          <p:cNvPr id="810" name="Google Shape;810;p79"/>
          <p:cNvSpPr/>
          <p:nvPr/>
        </p:nvSpPr>
        <p:spPr>
          <a:xfrm>
            <a:off x="2260574" y="2003841"/>
            <a:ext cx="1495286" cy="63506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Innovation</a:t>
            </a:r>
            <a:endParaRPr/>
          </a:p>
        </p:txBody>
      </p:sp>
      <p:sp>
        <p:nvSpPr>
          <p:cNvPr id="811" name="Google Shape;811;p79"/>
          <p:cNvSpPr/>
          <p:nvPr/>
        </p:nvSpPr>
        <p:spPr>
          <a:xfrm>
            <a:off x="1137270" y="2996416"/>
            <a:ext cx="1675764" cy="646515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Data-Driven</a:t>
            </a:r>
            <a:endParaRPr/>
          </a:p>
        </p:txBody>
      </p:sp>
      <p:sp>
        <p:nvSpPr>
          <p:cNvPr id="812" name="Google Shape;812;p79"/>
          <p:cNvSpPr txBox="1"/>
          <p:nvPr>
            <p:ph type="title"/>
          </p:nvPr>
        </p:nvSpPr>
        <p:spPr>
          <a:xfrm>
            <a:off x="507322" y="466585"/>
            <a:ext cx="6300559" cy="977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</a:pPr>
            <a:r>
              <a:rPr lang="en-US" sz="2600"/>
              <a:t>We already knew these strategies …didn’t we?</a:t>
            </a:r>
            <a:endParaRPr/>
          </a:p>
        </p:txBody>
      </p:sp>
      <p:sp>
        <p:nvSpPr>
          <p:cNvPr id="813" name="Google Shape;813;p79"/>
          <p:cNvSpPr txBox="1"/>
          <p:nvPr>
            <p:ph idx="1" type="body"/>
          </p:nvPr>
        </p:nvSpPr>
        <p:spPr>
          <a:xfrm>
            <a:off x="4287325" y="2003839"/>
            <a:ext cx="2933048" cy="169453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1" lang="en-US" sz="2400"/>
              <a:t>Why don’t we routinely put them into practice?</a:t>
            </a:r>
            <a:endParaRPr/>
          </a:p>
        </p:txBody>
      </p:sp>
      <p:sp>
        <p:nvSpPr>
          <p:cNvPr id="814" name="Google Shape;814;p79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15" name="Google Shape;815;p79"/>
          <p:cNvCxnSpPr>
            <a:stCxn id="809" idx="3"/>
          </p:cNvCxnSpPr>
          <p:nvPr/>
        </p:nvCxnSpPr>
        <p:spPr>
          <a:xfrm>
            <a:off x="1786957" y="2321374"/>
            <a:ext cx="4737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16" name="Google Shape;816;p79"/>
          <p:cNvCxnSpPr>
            <a:endCxn id="811" idx="1"/>
          </p:cNvCxnSpPr>
          <p:nvPr/>
        </p:nvCxnSpPr>
        <p:spPr>
          <a:xfrm flipH="1" rot="-5400000">
            <a:off x="669720" y="2852124"/>
            <a:ext cx="680700" cy="254400"/>
          </a:xfrm>
          <a:prstGeom prst="bentConnector2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17" name="Google Shape;817;p79"/>
          <p:cNvCxnSpPr>
            <a:stCxn id="810" idx="2"/>
          </p:cNvCxnSpPr>
          <p:nvPr/>
        </p:nvCxnSpPr>
        <p:spPr>
          <a:xfrm rot="5400000">
            <a:off x="2570067" y="2881758"/>
            <a:ext cx="681000" cy="195300"/>
          </a:xfrm>
          <a:prstGeom prst="bentConnector3">
            <a:avLst>
              <a:gd fmla="val 99476" name="adj1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cleBoat.jpg" id="823" name="Google Shape;82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7900" y="1552074"/>
            <a:ext cx="3255789" cy="2442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cingSkull.jpg" id="824" name="Google Shape;824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475" y="1759436"/>
            <a:ext cx="3554159" cy="201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>
            <p:ph type="ctrTitle"/>
          </p:nvPr>
        </p:nvSpPr>
        <p:spPr>
          <a:xfrm>
            <a:off x="626392" y="482678"/>
            <a:ext cx="6217920" cy="882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“Structure drives behavior”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and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Our behavior is often reflexive in spite of our awareness</a:t>
            </a:r>
            <a:endParaRPr/>
          </a:p>
        </p:txBody>
      </p:sp>
      <p:sp>
        <p:nvSpPr>
          <p:cNvPr id="826" name="Google Shape;826;p80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type="title"/>
          </p:nvPr>
        </p:nvSpPr>
        <p:spPr>
          <a:xfrm>
            <a:off x="365760" y="27300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09" name="Google Shape;309;p54"/>
          <p:cNvSpPr txBox="1"/>
          <p:nvPr>
            <p:ph idx="1" type="body"/>
          </p:nvPr>
        </p:nvSpPr>
        <p:spPr>
          <a:xfrm>
            <a:off x="365760" y="921069"/>
            <a:ext cx="3232150" cy="383858"/>
          </a:xfrm>
          <a:prstGeom prst="rect">
            <a:avLst/>
          </a:prstGeom>
          <a:noFill/>
          <a:ln>
            <a:noFill/>
          </a:ln>
        </p:spPr>
        <p:txBody>
          <a:bodyPr anchorCtr="0" anchor="b" bIns="36550" lIns="73125" spcFirstLastPara="1" rIns="73125" wrap="square" tIns="36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/>
              <a:t>The plan …</a:t>
            </a:r>
            <a:endParaRPr/>
          </a:p>
        </p:txBody>
      </p:sp>
      <p:sp>
        <p:nvSpPr>
          <p:cNvPr id="310" name="Google Shape;310;p54"/>
          <p:cNvSpPr txBox="1"/>
          <p:nvPr>
            <p:ph idx="2" type="body"/>
          </p:nvPr>
        </p:nvSpPr>
        <p:spPr>
          <a:xfrm>
            <a:off x="365760" y="1304926"/>
            <a:ext cx="3232150" cy="237077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Introduction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FNER Round 1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Financial and Quality Baseline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People, not numbers, produce!</a:t>
            </a:r>
            <a:endParaRPr/>
          </a:p>
        </p:txBody>
      </p:sp>
      <p:sp>
        <p:nvSpPr>
          <p:cNvPr id="311" name="Google Shape;311;p54"/>
          <p:cNvSpPr txBox="1"/>
          <p:nvPr>
            <p:ph idx="4" type="body"/>
          </p:nvPr>
        </p:nvSpPr>
        <p:spPr>
          <a:xfrm>
            <a:off x="3716021" y="1304926"/>
            <a:ext cx="3233420" cy="237077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System Optimization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Team Huddle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FNER Round 2 </a:t>
            </a:r>
            <a:endParaRPr/>
          </a:p>
          <a:p>
            <a:pPr indent="-27430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/>
              <a:t>Bring it home – It matters!</a:t>
            </a:r>
            <a:endParaRPr/>
          </a:p>
          <a:p>
            <a:pPr indent="-153655" lvl="0" marL="274305" rtl="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2" name="Google Shape;312;p54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rgbClr val="EE202E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713688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035-2-2A.jpg" id="832" name="Google Shape;83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0172" y="1103861"/>
            <a:ext cx="4800201" cy="2700113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81"/>
          <p:cNvSpPr txBox="1"/>
          <p:nvPr>
            <p:ph type="title"/>
          </p:nvPr>
        </p:nvSpPr>
        <p:spPr>
          <a:xfrm>
            <a:off x="0" y="189274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/>
              <a:t>Some elements of structure in the simulation</a:t>
            </a:r>
            <a:endParaRPr/>
          </a:p>
        </p:txBody>
      </p:sp>
      <p:sp>
        <p:nvSpPr>
          <p:cNvPr id="834" name="Google Shape;834;p81"/>
          <p:cNvSpPr txBox="1"/>
          <p:nvPr>
            <p:ph idx="1" type="body"/>
          </p:nvPr>
        </p:nvSpPr>
        <p:spPr>
          <a:xfrm>
            <a:off x="302258" y="1103861"/>
            <a:ext cx="2117915" cy="270011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Your role</a:t>
            </a:r>
            <a:endParaRPr/>
          </a:p>
          <a:p>
            <a:pPr indent="-274305" lvl="0" marL="274305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Physical boundaries</a:t>
            </a:r>
            <a:endParaRPr/>
          </a:p>
          <a:p>
            <a:pPr indent="-274305" lvl="0" marL="274305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Department paperwork</a:t>
            </a:r>
            <a:endParaRPr/>
          </a:p>
          <a:p>
            <a:pPr indent="-274305" lvl="0" marL="274305" rtl="0" algn="l"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Your mental models</a:t>
            </a:r>
            <a:endParaRPr/>
          </a:p>
        </p:txBody>
      </p:sp>
      <p:sp>
        <p:nvSpPr>
          <p:cNvPr id="835" name="Google Shape;835;p81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2"/>
          <p:cNvSpPr txBox="1"/>
          <p:nvPr>
            <p:ph type="title"/>
          </p:nvPr>
        </p:nvSpPr>
        <p:spPr>
          <a:xfrm>
            <a:off x="0" y="400463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/>
              <a:t>Familiar and Common Elements of Structure</a:t>
            </a:r>
            <a:endParaRPr/>
          </a:p>
        </p:txBody>
      </p:sp>
      <p:sp>
        <p:nvSpPr>
          <p:cNvPr id="842" name="Google Shape;842;p82"/>
          <p:cNvSpPr txBox="1"/>
          <p:nvPr>
            <p:ph idx="1" type="body"/>
          </p:nvPr>
        </p:nvSpPr>
        <p:spPr>
          <a:xfrm>
            <a:off x="365760" y="1417738"/>
            <a:ext cx="6583680" cy="249921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Physical layout and environment</a:t>
            </a:r>
            <a:endParaRPr/>
          </a:p>
          <a:p>
            <a:pPr indent="-274305" lvl="0" marL="274305" rtl="0" algn="l">
              <a:lnSpc>
                <a:spcPct val="8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Performance measures</a:t>
            </a:r>
            <a:endParaRPr/>
          </a:p>
          <a:p>
            <a:pPr indent="-274305" lvl="0" marL="274305" rtl="0" algn="l">
              <a:lnSpc>
                <a:spcPct val="8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Reward systems</a:t>
            </a:r>
            <a:endParaRPr/>
          </a:p>
          <a:p>
            <a:pPr indent="-274305" lvl="0" marL="274305" rtl="0" algn="l">
              <a:lnSpc>
                <a:spcPct val="8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Information availability and visibility</a:t>
            </a:r>
            <a:endParaRPr/>
          </a:p>
          <a:p>
            <a:pPr indent="-274305" lvl="0" marL="274305" rtl="0" algn="l">
              <a:lnSpc>
                <a:spcPct val="8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Formal policies and procedures</a:t>
            </a:r>
            <a:endParaRPr/>
          </a:p>
          <a:p>
            <a:pPr indent="-274305" lvl="0" marL="274305" rtl="0" algn="l">
              <a:lnSpc>
                <a:spcPct val="8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Informal practices, cultural norms</a:t>
            </a:r>
            <a:endParaRPr/>
          </a:p>
          <a:p>
            <a:pPr indent="-274305" lvl="0" marL="274305" rtl="0" algn="l">
              <a:lnSpc>
                <a:spcPct val="8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Mental models</a:t>
            </a:r>
            <a:endParaRPr/>
          </a:p>
        </p:txBody>
      </p:sp>
      <p:sp>
        <p:nvSpPr>
          <p:cNvPr id="843" name="Google Shape;843;p82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3"/>
          <p:cNvSpPr txBox="1"/>
          <p:nvPr>
            <p:ph type="title"/>
          </p:nvPr>
        </p:nvSpPr>
        <p:spPr>
          <a:xfrm>
            <a:off x="0" y="1691937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entury Gothic"/>
              <a:buNone/>
            </a:pPr>
            <a:r>
              <a:rPr b="1" lang="en-US" sz="2400">
                <a:solidFill>
                  <a:schemeClr val="dk2"/>
                </a:solidFill>
              </a:rPr>
              <a:t>Table Talk</a:t>
            </a:r>
            <a:br>
              <a:rPr b="1" lang="en-US" sz="2400">
                <a:solidFill>
                  <a:schemeClr val="dk2"/>
                </a:solidFill>
              </a:rPr>
            </a:br>
            <a:br>
              <a:rPr lang="en-US" sz="2400"/>
            </a:br>
            <a:r>
              <a:rPr lang="en-US" sz="2400"/>
              <a:t>In your experience and in what you have learned so far, what are some of the elements of structure that drive behavior in digital transformation teams?</a:t>
            </a:r>
            <a:endParaRPr/>
          </a:p>
        </p:txBody>
      </p:sp>
      <p:sp>
        <p:nvSpPr>
          <p:cNvPr id="850" name="Google Shape;850;p83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4"/>
          <p:cNvSpPr txBox="1"/>
          <p:nvPr>
            <p:ph type="title"/>
          </p:nvPr>
        </p:nvSpPr>
        <p:spPr>
          <a:xfrm>
            <a:off x="320257" y="422303"/>
            <a:ext cx="42218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-US" sz="2700"/>
              <a:t>These 3 Core Strategies</a:t>
            </a:r>
            <a:endParaRPr/>
          </a:p>
        </p:txBody>
      </p:sp>
      <p:sp>
        <p:nvSpPr>
          <p:cNvPr id="857" name="Google Shape;857;p84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8" name="Google Shape;858;p84"/>
          <p:cNvSpPr/>
          <p:nvPr/>
        </p:nvSpPr>
        <p:spPr>
          <a:xfrm>
            <a:off x="1099990" y="1423864"/>
            <a:ext cx="2075503" cy="88149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Collaboration</a:t>
            </a:r>
            <a:endParaRPr/>
          </a:p>
        </p:txBody>
      </p:sp>
      <p:sp>
        <p:nvSpPr>
          <p:cNvPr id="859" name="Google Shape;859;p84"/>
          <p:cNvSpPr/>
          <p:nvPr/>
        </p:nvSpPr>
        <p:spPr>
          <a:xfrm>
            <a:off x="3837065" y="1423864"/>
            <a:ext cx="2075503" cy="881492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Innovation</a:t>
            </a:r>
            <a:endParaRPr/>
          </a:p>
        </p:txBody>
      </p:sp>
      <p:sp>
        <p:nvSpPr>
          <p:cNvPr id="860" name="Google Shape;860;p84"/>
          <p:cNvSpPr/>
          <p:nvPr/>
        </p:nvSpPr>
        <p:spPr>
          <a:xfrm>
            <a:off x="2451296" y="2791057"/>
            <a:ext cx="2226328" cy="90819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Data-Driven</a:t>
            </a:r>
            <a:endParaRPr/>
          </a:p>
        </p:txBody>
      </p:sp>
      <p:grpSp>
        <p:nvGrpSpPr>
          <p:cNvPr id="861" name="Google Shape;861;p84"/>
          <p:cNvGrpSpPr/>
          <p:nvPr/>
        </p:nvGrpSpPr>
        <p:grpSpPr>
          <a:xfrm>
            <a:off x="1540796" y="422304"/>
            <a:ext cx="5907667" cy="2845106"/>
            <a:chOff x="1540796" y="164783"/>
            <a:chExt cx="5907667" cy="2845106"/>
          </a:xfrm>
        </p:grpSpPr>
        <p:sp>
          <p:nvSpPr>
            <p:cNvPr id="862" name="Google Shape;862;p84"/>
            <p:cNvSpPr txBox="1"/>
            <p:nvPr/>
          </p:nvSpPr>
          <p:spPr>
            <a:xfrm>
              <a:off x="3940725" y="164783"/>
              <a:ext cx="3507738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575" lIns="73150" spcFirstLastPara="1" rIns="73150" wrap="square" tIns="365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entury Gothic"/>
                <a:buNone/>
              </a:pPr>
              <a:r>
                <a:rPr lang="en-US" sz="30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are a Bundle</a:t>
              </a:r>
              <a:endParaRPr/>
            </a:p>
          </p:txBody>
        </p:sp>
        <p:cxnSp>
          <p:nvCxnSpPr>
            <p:cNvPr id="863" name="Google Shape;863;p84"/>
            <p:cNvCxnSpPr>
              <a:stCxn id="858" idx="3"/>
              <a:endCxn id="859" idx="1"/>
            </p:cNvCxnSpPr>
            <p:nvPr/>
          </p:nvCxnSpPr>
          <p:spPr>
            <a:xfrm>
              <a:off x="3175493" y="1607088"/>
              <a:ext cx="6615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64" name="Google Shape;864;p84"/>
            <p:cNvCxnSpPr>
              <a:endCxn id="860" idx="1"/>
            </p:cNvCxnSpPr>
            <p:nvPr/>
          </p:nvCxnSpPr>
          <p:spPr>
            <a:xfrm flipH="1" rot="-5400000">
              <a:off x="1526096" y="2062436"/>
              <a:ext cx="939900" cy="910500"/>
            </a:xfrm>
            <a:prstGeom prst="bent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865" name="Google Shape;865;p84"/>
            <p:cNvCxnSpPr/>
            <p:nvPr/>
          </p:nvCxnSpPr>
          <p:spPr>
            <a:xfrm rot="5400000">
              <a:off x="4605237" y="2126567"/>
              <a:ext cx="955709" cy="810935"/>
            </a:xfrm>
            <a:prstGeom prst="bent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85"/>
          <p:cNvSpPr txBox="1"/>
          <p:nvPr>
            <p:ph type="title"/>
          </p:nvPr>
        </p:nvSpPr>
        <p:spPr>
          <a:xfrm>
            <a:off x="365760" y="26721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-US" sz="2700"/>
              <a:t>Team Huddle</a:t>
            </a:r>
            <a:br>
              <a:rPr lang="en-US" sz="2700"/>
            </a:br>
            <a:r>
              <a:rPr lang="en-US" sz="2700"/>
              <a:t>Core Strategies as Polarities</a:t>
            </a:r>
            <a:endParaRPr/>
          </a:p>
        </p:txBody>
      </p:sp>
      <p:sp>
        <p:nvSpPr>
          <p:cNvPr id="872" name="Google Shape;872;p85"/>
          <p:cNvSpPr txBox="1"/>
          <p:nvPr>
            <p:ph idx="1" type="body"/>
          </p:nvPr>
        </p:nvSpPr>
        <p:spPr>
          <a:xfrm>
            <a:off x="111760" y="1649634"/>
            <a:ext cx="7122160" cy="1849166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/>
              <a:t>Collaboration </a:t>
            </a:r>
            <a:r>
              <a:rPr b="1" lang="en-US" sz="2100">
                <a:solidFill>
                  <a:schemeClr val="accent4"/>
                </a:solidFill>
              </a:rPr>
              <a:t>AND</a:t>
            </a:r>
            <a:r>
              <a:rPr lang="en-US" sz="2100"/>
              <a:t> Individuation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/>
              <a:t>Innovation </a:t>
            </a:r>
            <a:r>
              <a:rPr b="1" lang="en-US" sz="2100">
                <a:solidFill>
                  <a:srgbClr val="4B63AE"/>
                </a:solidFill>
              </a:rPr>
              <a:t>AND</a:t>
            </a:r>
            <a:r>
              <a:rPr lang="en-US" sz="2100"/>
              <a:t> Continuity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/>
              <a:t>Data Driven Decisions </a:t>
            </a:r>
            <a:r>
              <a:rPr b="1" lang="en-US" sz="2100">
                <a:solidFill>
                  <a:srgbClr val="4B63AE"/>
                </a:solidFill>
              </a:rPr>
              <a:t>AND</a:t>
            </a:r>
            <a:r>
              <a:rPr lang="en-US" sz="2100"/>
              <a:t> Human Centered Decisions</a:t>
            </a:r>
            <a:endParaRPr/>
          </a:p>
        </p:txBody>
      </p:sp>
      <p:sp>
        <p:nvSpPr>
          <p:cNvPr id="873" name="Google Shape;873;p85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rgbClr val="4B63AE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6"/>
          <p:cNvSpPr txBox="1"/>
          <p:nvPr>
            <p:ph type="title"/>
          </p:nvPr>
        </p:nvSpPr>
        <p:spPr>
          <a:xfrm>
            <a:off x="365760" y="376463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New Challenge:</a:t>
            </a:r>
            <a:endParaRPr/>
          </a:p>
        </p:txBody>
      </p:sp>
      <p:sp>
        <p:nvSpPr>
          <p:cNvPr id="880" name="Google Shape;880;p86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rgbClr val="00A88E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81" name="Google Shape;881;p86"/>
          <p:cNvSpPr txBox="1"/>
          <p:nvPr/>
        </p:nvSpPr>
        <p:spPr>
          <a:xfrm>
            <a:off x="3731038" y="1885947"/>
            <a:ext cx="2133077" cy="523572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Reorganize!</a:t>
            </a:r>
            <a:endParaRPr/>
          </a:p>
        </p:txBody>
      </p:sp>
      <p:sp>
        <p:nvSpPr>
          <p:cNvPr id="882" name="Google Shape;882;p86"/>
          <p:cNvSpPr txBox="1"/>
          <p:nvPr/>
        </p:nvSpPr>
        <p:spPr>
          <a:xfrm>
            <a:off x="3731037" y="2409519"/>
            <a:ext cx="3170366" cy="74829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 up and move to the department on your left</a:t>
            </a:r>
            <a:endParaRPr/>
          </a:p>
        </p:txBody>
      </p:sp>
      <p:cxnSp>
        <p:nvCxnSpPr>
          <p:cNvPr id="883" name="Google Shape;883;p86"/>
          <p:cNvCxnSpPr/>
          <p:nvPr/>
        </p:nvCxnSpPr>
        <p:spPr>
          <a:xfrm flipH="1">
            <a:off x="1140274" y="1649163"/>
            <a:ext cx="490200" cy="415200"/>
          </a:xfrm>
          <a:prstGeom prst="bentConnector3">
            <a:avLst>
              <a:gd fmla="val 101103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chart-67.jpg" id="884" name="Google Shape;884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226" y="2257199"/>
            <a:ext cx="415575" cy="566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rt-64.jpg" id="885" name="Google Shape;885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054" y="1421651"/>
            <a:ext cx="548569" cy="464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ssors-65.jpg" id="886" name="Google Shape;886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816" y="2257199"/>
            <a:ext cx="639060" cy="566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thoscope-66.jpg" id="887" name="Google Shape;887;p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1704" y="3096985"/>
            <a:ext cx="375788" cy="69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8" name="Google Shape;888;p86"/>
          <p:cNvCxnSpPr/>
          <p:nvPr/>
        </p:nvCxnSpPr>
        <p:spPr>
          <a:xfrm>
            <a:off x="1146682" y="2941147"/>
            <a:ext cx="633900" cy="504600"/>
          </a:xfrm>
          <a:prstGeom prst="bentConnector3">
            <a:avLst>
              <a:gd fmla="val 48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89" name="Google Shape;889;p86"/>
          <p:cNvCxnSpPr/>
          <p:nvPr/>
        </p:nvCxnSpPr>
        <p:spPr>
          <a:xfrm flipH="1" rot="10800000">
            <a:off x="2445091" y="3044327"/>
            <a:ext cx="510900" cy="401400"/>
          </a:xfrm>
          <a:prstGeom prst="bentConnector3">
            <a:avLst>
              <a:gd fmla="val 98575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890" name="Google Shape;890;p86"/>
          <p:cNvCxnSpPr/>
          <p:nvPr/>
        </p:nvCxnSpPr>
        <p:spPr>
          <a:xfrm>
            <a:off x="2503481" y="1649163"/>
            <a:ext cx="452400" cy="415200"/>
          </a:xfrm>
          <a:prstGeom prst="bentConnector3">
            <a:avLst>
              <a:gd fmla="val 10002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91" name="Google Shape;891;p86"/>
          <p:cNvSpPr/>
          <p:nvPr/>
        </p:nvSpPr>
        <p:spPr>
          <a:xfrm rot="5400000">
            <a:off x="1471080" y="1567826"/>
            <a:ext cx="227618" cy="16415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92" name="Google Shape;892;p86"/>
          <p:cNvSpPr/>
          <p:nvPr/>
        </p:nvSpPr>
        <p:spPr>
          <a:xfrm rot="10800000">
            <a:off x="2841451" y="1948883"/>
            <a:ext cx="227618" cy="16415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93" name="Google Shape;893;p86"/>
          <p:cNvSpPr/>
          <p:nvPr/>
        </p:nvSpPr>
        <p:spPr>
          <a:xfrm rot="-5400000">
            <a:off x="2369568" y="3362901"/>
            <a:ext cx="227618" cy="16415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94" name="Google Shape;894;p86"/>
          <p:cNvSpPr/>
          <p:nvPr/>
        </p:nvSpPr>
        <p:spPr>
          <a:xfrm>
            <a:off x="1033616" y="2911952"/>
            <a:ext cx="227618" cy="16415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7"/>
          <p:cNvSpPr txBox="1"/>
          <p:nvPr>
            <p:ph type="title"/>
          </p:nvPr>
        </p:nvSpPr>
        <p:spPr>
          <a:xfrm>
            <a:off x="365760" y="26721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Performance Improvement</a:t>
            </a:r>
            <a:endParaRPr/>
          </a:p>
        </p:txBody>
      </p:sp>
      <p:sp>
        <p:nvSpPr>
          <p:cNvPr id="901" name="Google Shape;901;p87"/>
          <p:cNvSpPr txBox="1"/>
          <p:nvPr>
            <p:ph idx="1" type="body"/>
          </p:nvPr>
        </p:nvSpPr>
        <p:spPr>
          <a:xfrm>
            <a:off x="1226458" y="1527710"/>
            <a:ext cx="2126343" cy="1598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accent4"/>
                </a:solidFill>
              </a:rPr>
              <a:t>(R1 - R2) </a:t>
            </a:r>
            <a:endParaRPr/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___________</a:t>
            </a:r>
            <a:endParaRPr/>
          </a:p>
          <a:p>
            <a:pPr indent="0" lvl="0" marL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1" sz="300"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accent4"/>
                </a:solidFill>
              </a:rPr>
              <a:t>R1</a:t>
            </a:r>
            <a:endParaRPr/>
          </a:p>
        </p:txBody>
      </p:sp>
      <p:sp>
        <p:nvSpPr>
          <p:cNvPr id="902" name="Google Shape;902;p87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rgbClr val="4B63AE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3" name="Google Shape;903;p87"/>
          <p:cNvSpPr txBox="1"/>
          <p:nvPr/>
        </p:nvSpPr>
        <p:spPr>
          <a:xfrm>
            <a:off x="3057059" y="1706228"/>
            <a:ext cx="1050832" cy="1306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X  100</a:t>
            </a:r>
            <a:endParaRPr/>
          </a:p>
        </p:txBody>
      </p:sp>
      <p:sp>
        <p:nvSpPr>
          <p:cNvPr id="904" name="Google Shape;904;p87"/>
          <p:cNvSpPr txBox="1"/>
          <p:nvPr/>
        </p:nvSpPr>
        <p:spPr>
          <a:xfrm>
            <a:off x="3709848" y="1721441"/>
            <a:ext cx="1050832" cy="1306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905" name="Google Shape;905;p87"/>
          <p:cNvSpPr txBox="1"/>
          <p:nvPr/>
        </p:nvSpPr>
        <p:spPr>
          <a:xfrm>
            <a:off x="4392036" y="1714922"/>
            <a:ext cx="1529794" cy="1306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Font typeface="Arial"/>
              <a:buNone/>
            </a:pPr>
            <a:r>
              <a:rPr b="1" lang="en-US" sz="21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% Change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55"/>
          <p:cNvGrpSpPr/>
          <p:nvPr/>
        </p:nvGrpSpPr>
        <p:grpSpPr>
          <a:xfrm>
            <a:off x="1154576" y="845072"/>
            <a:ext cx="3344559" cy="3336532"/>
            <a:chOff x="1154575" y="756271"/>
            <a:chExt cx="3344559" cy="3336532"/>
          </a:xfrm>
        </p:grpSpPr>
        <p:sp>
          <p:nvSpPr>
            <p:cNvPr id="319" name="Google Shape;319;p55"/>
            <p:cNvSpPr/>
            <p:nvPr/>
          </p:nvSpPr>
          <p:spPr>
            <a:xfrm rot="-2700000">
              <a:off x="1752508" y="1143613"/>
              <a:ext cx="2156721" cy="2561848"/>
            </a:xfrm>
            <a:prstGeom prst="arc">
              <a:avLst>
                <a:gd fmla="val 7526326" name="adj1"/>
                <a:gd fmla="val 9693704" name="adj2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0" name="Google Shape;320;p55"/>
            <p:cNvSpPr/>
            <p:nvPr/>
          </p:nvSpPr>
          <p:spPr>
            <a:xfrm rot="-2700000">
              <a:off x="1744481" y="1143613"/>
              <a:ext cx="2156721" cy="2561848"/>
            </a:xfrm>
            <a:prstGeom prst="arc">
              <a:avLst>
                <a:gd fmla="val 10362986" name="adj1"/>
                <a:gd fmla="val 12328270" name="adj2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1" name="Google Shape;321;p55"/>
            <p:cNvSpPr/>
            <p:nvPr/>
          </p:nvSpPr>
          <p:spPr>
            <a:xfrm rot="-1049685">
              <a:off x="1639252" y="2659054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322" name="Google Shape;322;p55"/>
            <p:cNvCxnSpPr/>
            <p:nvPr/>
          </p:nvCxnSpPr>
          <p:spPr>
            <a:xfrm flipH="1">
              <a:off x="2098797" y="3198960"/>
              <a:ext cx="138226" cy="162377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55"/>
            <p:cNvCxnSpPr/>
            <p:nvPr/>
          </p:nvCxnSpPr>
          <p:spPr>
            <a:xfrm flipH="1">
              <a:off x="2280276" y="3315094"/>
              <a:ext cx="117088" cy="18106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4" name="Google Shape;324;p55"/>
          <p:cNvGrpSpPr/>
          <p:nvPr/>
        </p:nvGrpSpPr>
        <p:grpSpPr>
          <a:xfrm>
            <a:off x="2892718" y="1492949"/>
            <a:ext cx="2894577" cy="2587331"/>
            <a:chOff x="2892717" y="1404149"/>
            <a:chExt cx="2894577" cy="2587331"/>
          </a:xfrm>
        </p:grpSpPr>
        <p:sp>
          <p:nvSpPr>
            <p:cNvPr id="325" name="Google Shape;325;p55"/>
            <p:cNvSpPr/>
            <p:nvPr/>
          </p:nvSpPr>
          <p:spPr>
            <a:xfrm rot="-7020009">
              <a:off x="3496827" y="1503108"/>
              <a:ext cx="1686359" cy="2389413"/>
            </a:xfrm>
            <a:prstGeom prst="arc">
              <a:avLst>
                <a:gd fmla="val 10333774" name="adj1"/>
                <a:gd fmla="val 12833183" name="adj2"/>
              </a:avLst>
            </a:prstGeom>
            <a:noFill/>
            <a:ln cap="flat" cmpd="sng" w="38100">
              <a:solidFill>
                <a:srgbClr val="EE20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6" name="Google Shape;326;p55"/>
            <p:cNvSpPr/>
            <p:nvPr/>
          </p:nvSpPr>
          <p:spPr>
            <a:xfrm rot="-7020009">
              <a:off x="3496825" y="1503108"/>
              <a:ext cx="1686359" cy="2389413"/>
            </a:xfrm>
            <a:prstGeom prst="arc">
              <a:avLst>
                <a:gd fmla="val 6997736" name="adj1"/>
                <a:gd fmla="val 9471031" name="adj2"/>
              </a:avLst>
            </a:prstGeom>
            <a:noFill/>
            <a:ln cap="flat" cmpd="sng" w="38100">
              <a:solidFill>
                <a:srgbClr val="EE20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27" name="Google Shape;327;p55"/>
            <p:cNvSpPr/>
            <p:nvPr/>
          </p:nvSpPr>
          <p:spPr>
            <a:xfrm rot="-5892436">
              <a:off x="4021514" y="3513771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rgbClr val="EE20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328" name="Google Shape;328;p55"/>
            <p:cNvCxnSpPr/>
            <p:nvPr/>
          </p:nvCxnSpPr>
          <p:spPr>
            <a:xfrm>
              <a:off x="4747214" y="3302134"/>
              <a:ext cx="125268" cy="18106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55"/>
            <p:cNvCxnSpPr/>
            <p:nvPr/>
          </p:nvCxnSpPr>
          <p:spPr>
            <a:xfrm>
              <a:off x="4932953" y="3179520"/>
              <a:ext cx="138227" cy="16581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0" name="Google Shape;330;p55"/>
          <p:cNvGrpSpPr/>
          <p:nvPr/>
        </p:nvGrpSpPr>
        <p:grpSpPr>
          <a:xfrm>
            <a:off x="2892719" y="1491667"/>
            <a:ext cx="2894575" cy="2587331"/>
            <a:chOff x="2892718" y="1398546"/>
            <a:chExt cx="2894575" cy="2587331"/>
          </a:xfrm>
        </p:grpSpPr>
        <p:sp>
          <p:nvSpPr>
            <p:cNvPr id="331" name="Google Shape;331;p55"/>
            <p:cNvSpPr/>
            <p:nvPr/>
          </p:nvSpPr>
          <p:spPr>
            <a:xfrm rot="-7020009">
              <a:off x="3496826" y="1497505"/>
              <a:ext cx="1686359" cy="2389413"/>
            </a:xfrm>
            <a:prstGeom prst="arc">
              <a:avLst>
                <a:gd fmla="val 6997736" name="adj1"/>
                <a:gd fmla="val 12833183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2" name="Google Shape;332;p55"/>
            <p:cNvSpPr/>
            <p:nvPr/>
          </p:nvSpPr>
          <p:spPr>
            <a:xfrm rot="-5892436">
              <a:off x="4021514" y="3508169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333" name="Google Shape;333;p55"/>
          <p:cNvGrpSpPr/>
          <p:nvPr/>
        </p:nvGrpSpPr>
        <p:grpSpPr>
          <a:xfrm>
            <a:off x="1154575" y="843788"/>
            <a:ext cx="3336532" cy="3336532"/>
            <a:chOff x="1154575" y="750668"/>
            <a:chExt cx="3336532" cy="3336532"/>
          </a:xfrm>
        </p:grpSpPr>
        <p:sp>
          <p:nvSpPr>
            <p:cNvPr id="334" name="Google Shape;334;p55"/>
            <p:cNvSpPr/>
            <p:nvPr/>
          </p:nvSpPr>
          <p:spPr>
            <a:xfrm rot="-1049685">
              <a:off x="1639254" y="2653451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5" name="Google Shape;335;p55"/>
            <p:cNvSpPr/>
            <p:nvPr/>
          </p:nvSpPr>
          <p:spPr>
            <a:xfrm rot="-2700000">
              <a:off x="1744481" y="1138010"/>
              <a:ext cx="2156721" cy="2561848"/>
            </a:xfrm>
            <a:prstGeom prst="arc">
              <a:avLst>
                <a:gd fmla="val 7526326" name="adj1"/>
                <a:gd fmla="val 1232827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336" name="Google Shape;336;p55"/>
          <p:cNvGrpSpPr/>
          <p:nvPr/>
        </p:nvGrpSpPr>
        <p:grpSpPr>
          <a:xfrm>
            <a:off x="2892719" y="1492949"/>
            <a:ext cx="2894575" cy="2587331"/>
            <a:chOff x="2892718" y="1404149"/>
            <a:chExt cx="2894575" cy="2587331"/>
          </a:xfrm>
        </p:grpSpPr>
        <p:sp>
          <p:nvSpPr>
            <p:cNvPr id="337" name="Google Shape;337;p55"/>
            <p:cNvSpPr/>
            <p:nvPr/>
          </p:nvSpPr>
          <p:spPr>
            <a:xfrm rot="-7020009">
              <a:off x="3496826" y="1503108"/>
              <a:ext cx="1686359" cy="2389413"/>
            </a:xfrm>
            <a:prstGeom prst="arc">
              <a:avLst>
                <a:gd fmla="val 6997736" name="adj1"/>
                <a:gd fmla="val 12833183" name="adj2"/>
              </a:avLst>
            </a:prstGeom>
            <a:noFill/>
            <a:ln cap="flat" cmpd="sng" w="381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8" name="Google Shape;338;p55"/>
            <p:cNvSpPr/>
            <p:nvPr/>
          </p:nvSpPr>
          <p:spPr>
            <a:xfrm rot="-5892436">
              <a:off x="4021514" y="3513772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339" name="Google Shape;339;p55"/>
          <p:cNvGrpSpPr/>
          <p:nvPr/>
        </p:nvGrpSpPr>
        <p:grpSpPr>
          <a:xfrm>
            <a:off x="1154575" y="845072"/>
            <a:ext cx="3336532" cy="3336532"/>
            <a:chOff x="1154575" y="756271"/>
            <a:chExt cx="3336532" cy="3336532"/>
          </a:xfrm>
        </p:grpSpPr>
        <p:sp>
          <p:nvSpPr>
            <p:cNvPr id="340" name="Google Shape;340;p55"/>
            <p:cNvSpPr/>
            <p:nvPr/>
          </p:nvSpPr>
          <p:spPr>
            <a:xfrm rot="-1049685">
              <a:off x="1639254" y="2659054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41" name="Google Shape;341;p55"/>
            <p:cNvSpPr/>
            <p:nvPr/>
          </p:nvSpPr>
          <p:spPr>
            <a:xfrm rot="-2700000">
              <a:off x="1744481" y="1143613"/>
              <a:ext cx="2156721" cy="2561848"/>
            </a:xfrm>
            <a:prstGeom prst="arc">
              <a:avLst>
                <a:gd fmla="val 7526326" name="adj1"/>
                <a:gd fmla="val 12328270" name="adj2"/>
              </a:avLst>
            </a:prstGeom>
            <a:noFill/>
            <a:ln cap="flat" cmpd="sng" w="381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342" name="Google Shape;342;p55"/>
          <p:cNvSpPr/>
          <p:nvPr/>
        </p:nvSpPr>
        <p:spPr>
          <a:xfrm rot="3478090">
            <a:off x="1934516" y="1211629"/>
            <a:ext cx="1618069" cy="2281608"/>
          </a:xfrm>
          <a:prstGeom prst="arc">
            <a:avLst>
              <a:gd fmla="val 7284543" name="adj1"/>
              <a:gd fmla="val 11280003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3" name="Google Shape;343;p55"/>
          <p:cNvSpPr txBox="1"/>
          <p:nvPr/>
        </p:nvSpPr>
        <p:spPr>
          <a:xfrm>
            <a:off x="2665372" y="1334554"/>
            <a:ext cx="1815607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Mental Models</a:t>
            </a:r>
            <a:endParaRPr/>
          </a:p>
        </p:txBody>
      </p:sp>
      <p:sp>
        <p:nvSpPr>
          <p:cNvPr id="344" name="Google Shape;344;p55"/>
          <p:cNvSpPr txBox="1"/>
          <p:nvPr/>
        </p:nvSpPr>
        <p:spPr>
          <a:xfrm>
            <a:off x="4794025" y="2326923"/>
            <a:ext cx="1259566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Decisions</a:t>
            </a:r>
            <a:endParaRPr/>
          </a:p>
        </p:txBody>
      </p:sp>
      <p:sp>
        <p:nvSpPr>
          <p:cNvPr id="345" name="Google Shape;345;p55"/>
          <p:cNvSpPr txBox="1"/>
          <p:nvPr/>
        </p:nvSpPr>
        <p:spPr>
          <a:xfrm>
            <a:off x="2971109" y="3489018"/>
            <a:ext cx="1139181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</p:txBody>
      </p:sp>
      <p:sp>
        <p:nvSpPr>
          <p:cNvPr id="346" name="Google Shape;346;p55"/>
          <p:cNvSpPr txBox="1"/>
          <p:nvPr/>
        </p:nvSpPr>
        <p:spPr>
          <a:xfrm>
            <a:off x="1268622" y="2318527"/>
            <a:ext cx="1002960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347" name="Google Shape;347;p55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1216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8" name="Google Shape;348;p55"/>
          <p:cNvSpPr txBox="1"/>
          <p:nvPr>
            <p:ph type="title"/>
          </p:nvPr>
        </p:nvSpPr>
        <p:spPr>
          <a:xfrm>
            <a:off x="682258" y="191395"/>
            <a:ext cx="595068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Experiential Learning</a:t>
            </a:r>
            <a:endParaRPr/>
          </a:p>
        </p:txBody>
      </p:sp>
      <p:sp>
        <p:nvSpPr>
          <p:cNvPr id="349" name="Google Shape;349;p55"/>
          <p:cNvSpPr/>
          <p:nvPr/>
        </p:nvSpPr>
        <p:spPr>
          <a:xfrm rot="4233595">
            <a:off x="2368173" y="1467795"/>
            <a:ext cx="284523" cy="205197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0" name="Google Shape;350;p55"/>
          <p:cNvSpPr/>
          <p:nvPr/>
        </p:nvSpPr>
        <p:spPr>
          <a:xfrm rot="8311854">
            <a:off x="3989720" y="1453677"/>
            <a:ext cx="1339078" cy="2002458"/>
          </a:xfrm>
          <a:prstGeom prst="arc">
            <a:avLst>
              <a:gd fmla="val 7271941" name="adj1"/>
              <a:gd fmla="val 12363112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1" name="Google Shape;351;p55"/>
          <p:cNvSpPr/>
          <p:nvPr/>
        </p:nvSpPr>
        <p:spPr>
          <a:xfrm rot="9408756">
            <a:off x="5178011" y="2123002"/>
            <a:ext cx="284523" cy="205197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2" name="Google Shape;352;p55"/>
          <p:cNvSpPr txBox="1"/>
          <p:nvPr/>
        </p:nvSpPr>
        <p:spPr>
          <a:xfrm>
            <a:off x="2835191" y="2336698"/>
            <a:ext cx="1458689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  <a:endParaRPr/>
          </a:p>
        </p:txBody>
      </p:sp>
      <p:cxnSp>
        <p:nvCxnSpPr>
          <p:cNvPr id="353" name="Google Shape;353;p55"/>
          <p:cNvCxnSpPr/>
          <p:nvPr/>
        </p:nvCxnSpPr>
        <p:spPr>
          <a:xfrm flipH="1">
            <a:off x="4293490" y="2552305"/>
            <a:ext cx="440764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55"/>
          <p:cNvCxnSpPr/>
          <p:nvPr/>
        </p:nvCxnSpPr>
        <p:spPr>
          <a:xfrm rot="10800000">
            <a:off x="2486666" y="2530704"/>
            <a:ext cx="344204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55"/>
          <p:cNvSpPr/>
          <p:nvPr/>
        </p:nvSpPr>
        <p:spPr>
          <a:xfrm rot="-5400000">
            <a:off x="2298361" y="2429481"/>
            <a:ext cx="284523" cy="205197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p56"/>
          <p:cNvGrpSpPr/>
          <p:nvPr/>
        </p:nvGrpSpPr>
        <p:grpSpPr>
          <a:xfrm>
            <a:off x="1154576" y="845072"/>
            <a:ext cx="3344559" cy="3336532"/>
            <a:chOff x="1154575" y="756271"/>
            <a:chExt cx="3344559" cy="3336532"/>
          </a:xfrm>
        </p:grpSpPr>
        <p:sp>
          <p:nvSpPr>
            <p:cNvPr id="362" name="Google Shape;362;p56"/>
            <p:cNvSpPr/>
            <p:nvPr/>
          </p:nvSpPr>
          <p:spPr>
            <a:xfrm rot="-2700000">
              <a:off x="1752508" y="1143613"/>
              <a:ext cx="2156721" cy="2561848"/>
            </a:xfrm>
            <a:prstGeom prst="arc">
              <a:avLst>
                <a:gd fmla="val 7526326" name="adj1"/>
                <a:gd fmla="val 9693704" name="adj2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63" name="Google Shape;363;p56"/>
            <p:cNvSpPr/>
            <p:nvPr/>
          </p:nvSpPr>
          <p:spPr>
            <a:xfrm rot="-2700000">
              <a:off x="1744481" y="1143613"/>
              <a:ext cx="2156721" cy="2561848"/>
            </a:xfrm>
            <a:prstGeom prst="arc">
              <a:avLst>
                <a:gd fmla="val 10362986" name="adj1"/>
                <a:gd fmla="val 12328270" name="adj2"/>
              </a:avLst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64" name="Google Shape;364;p56"/>
            <p:cNvSpPr/>
            <p:nvPr/>
          </p:nvSpPr>
          <p:spPr>
            <a:xfrm rot="-1049685">
              <a:off x="1639252" y="2659054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365" name="Google Shape;365;p56"/>
            <p:cNvCxnSpPr/>
            <p:nvPr/>
          </p:nvCxnSpPr>
          <p:spPr>
            <a:xfrm flipH="1">
              <a:off x="2098797" y="3198960"/>
              <a:ext cx="138226" cy="162377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56"/>
            <p:cNvCxnSpPr/>
            <p:nvPr/>
          </p:nvCxnSpPr>
          <p:spPr>
            <a:xfrm flipH="1">
              <a:off x="2280276" y="3315094"/>
              <a:ext cx="117088" cy="18106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7" name="Google Shape;367;p56"/>
          <p:cNvGrpSpPr/>
          <p:nvPr/>
        </p:nvGrpSpPr>
        <p:grpSpPr>
          <a:xfrm>
            <a:off x="2892718" y="1492949"/>
            <a:ext cx="2894577" cy="2587331"/>
            <a:chOff x="2892717" y="1404149"/>
            <a:chExt cx="2894577" cy="2587331"/>
          </a:xfrm>
        </p:grpSpPr>
        <p:sp>
          <p:nvSpPr>
            <p:cNvPr id="368" name="Google Shape;368;p56"/>
            <p:cNvSpPr/>
            <p:nvPr/>
          </p:nvSpPr>
          <p:spPr>
            <a:xfrm rot="-7020009">
              <a:off x="3496827" y="1503108"/>
              <a:ext cx="1686359" cy="2389413"/>
            </a:xfrm>
            <a:prstGeom prst="arc">
              <a:avLst>
                <a:gd fmla="val 10333774" name="adj1"/>
                <a:gd fmla="val 12833183" name="adj2"/>
              </a:avLst>
            </a:prstGeom>
            <a:noFill/>
            <a:ln cap="flat" cmpd="sng" w="38100">
              <a:solidFill>
                <a:srgbClr val="EE20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69" name="Google Shape;369;p56"/>
            <p:cNvSpPr/>
            <p:nvPr/>
          </p:nvSpPr>
          <p:spPr>
            <a:xfrm rot="-7020009">
              <a:off x="3496825" y="1503108"/>
              <a:ext cx="1686359" cy="2389413"/>
            </a:xfrm>
            <a:prstGeom prst="arc">
              <a:avLst>
                <a:gd fmla="val 6997736" name="adj1"/>
                <a:gd fmla="val 9471031" name="adj2"/>
              </a:avLst>
            </a:prstGeom>
            <a:noFill/>
            <a:ln cap="flat" cmpd="sng" w="38100">
              <a:solidFill>
                <a:srgbClr val="EE202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0" name="Google Shape;370;p56"/>
            <p:cNvSpPr/>
            <p:nvPr/>
          </p:nvSpPr>
          <p:spPr>
            <a:xfrm rot="-5892436">
              <a:off x="4021514" y="3513771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rgbClr val="EE20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cxnSp>
          <p:nvCxnSpPr>
            <p:cNvPr id="371" name="Google Shape;371;p56"/>
            <p:cNvCxnSpPr/>
            <p:nvPr/>
          </p:nvCxnSpPr>
          <p:spPr>
            <a:xfrm>
              <a:off x="4747214" y="3302134"/>
              <a:ext cx="125268" cy="181063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56"/>
            <p:cNvCxnSpPr/>
            <p:nvPr/>
          </p:nvCxnSpPr>
          <p:spPr>
            <a:xfrm>
              <a:off x="4932953" y="3179520"/>
              <a:ext cx="138227" cy="165814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3" name="Google Shape;373;p56"/>
          <p:cNvGrpSpPr/>
          <p:nvPr/>
        </p:nvGrpSpPr>
        <p:grpSpPr>
          <a:xfrm>
            <a:off x="2892719" y="1491667"/>
            <a:ext cx="2894575" cy="2587331"/>
            <a:chOff x="2892718" y="1398546"/>
            <a:chExt cx="2894575" cy="2587331"/>
          </a:xfrm>
        </p:grpSpPr>
        <p:sp>
          <p:nvSpPr>
            <p:cNvPr id="374" name="Google Shape;374;p56"/>
            <p:cNvSpPr/>
            <p:nvPr/>
          </p:nvSpPr>
          <p:spPr>
            <a:xfrm rot="-7020009">
              <a:off x="3496826" y="1497505"/>
              <a:ext cx="1686359" cy="2389413"/>
            </a:xfrm>
            <a:prstGeom prst="arc">
              <a:avLst>
                <a:gd fmla="val 6997736" name="adj1"/>
                <a:gd fmla="val 12833183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5" name="Google Shape;375;p56"/>
            <p:cNvSpPr/>
            <p:nvPr/>
          </p:nvSpPr>
          <p:spPr>
            <a:xfrm rot="-5892436">
              <a:off x="4021514" y="3508169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376" name="Google Shape;376;p56"/>
          <p:cNvGrpSpPr/>
          <p:nvPr/>
        </p:nvGrpSpPr>
        <p:grpSpPr>
          <a:xfrm>
            <a:off x="1154575" y="843788"/>
            <a:ext cx="3336532" cy="3336532"/>
            <a:chOff x="1154575" y="750668"/>
            <a:chExt cx="3336532" cy="3336532"/>
          </a:xfrm>
        </p:grpSpPr>
        <p:sp>
          <p:nvSpPr>
            <p:cNvPr id="377" name="Google Shape;377;p56"/>
            <p:cNvSpPr/>
            <p:nvPr/>
          </p:nvSpPr>
          <p:spPr>
            <a:xfrm rot="-1049685">
              <a:off x="1639254" y="2653451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8" name="Google Shape;378;p56"/>
            <p:cNvSpPr/>
            <p:nvPr/>
          </p:nvSpPr>
          <p:spPr>
            <a:xfrm rot="-2700000">
              <a:off x="1744481" y="1138010"/>
              <a:ext cx="2156721" cy="2561848"/>
            </a:xfrm>
            <a:prstGeom prst="arc">
              <a:avLst>
                <a:gd fmla="val 7526326" name="adj1"/>
                <a:gd fmla="val 1232827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379" name="Google Shape;379;p56"/>
          <p:cNvGrpSpPr/>
          <p:nvPr/>
        </p:nvGrpSpPr>
        <p:grpSpPr>
          <a:xfrm>
            <a:off x="2892719" y="1492949"/>
            <a:ext cx="2894575" cy="2587331"/>
            <a:chOff x="2892718" y="1404149"/>
            <a:chExt cx="2894575" cy="2587331"/>
          </a:xfrm>
        </p:grpSpPr>
        <p:sp>
          <p:nvSpPr>
            <p:cNvPr id="380" name="Google Shape;380;p56"/>
            <p:cNvSpPr/>
            <p:nvPr/>
          </p:nvSpPr>
          <p:spPr>
            <a:xfrm rot="-7020009">
              <a:off x="3496826" y="1503108"/>
              <a:ext cx="1686359" cy="2389413"/>
            </a:xfrm>
            <a:prstGeom prst="arc">
              <a:avLst>
                <a:gd fmla="val 6997736" name="adj1"/>
                <a:gd fmla="val 12833183" name="adj2"/>
              </a:avLst>
            </a:prstGeom>
            <a:noFill/>
            <a:ln cap="flat" cmpd="sng" w="381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1" name="Google Shape;381;p56"/>
            <p:cNvSpPr/>
            <p:nvPr/>
          </p:nvSpPr>
          <p:spPr>
            <a:xfrm rot="-5892436">
              <a:off x="4021514" y="3513772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grpSp>
        <p:nvGrpSpPr>
          <p:cNvPr id="382" name="Google Shape;382;p56"/>
          <p:cNvGrpSpPr/>
          <p:nvPr/>
        </p:nvGrpSpPr>
        <p:grpSpPr>
          <a:xfrm>
            <a:off x="1154575" y="845072"/>
            <a:ext cx="3336532" cy="3336532"/>
            <a:chOff x="1154575" y="756271"/>
            <a:chExt cx="3336532" cy="3336532"/>
          </a:xfrm>
        </p:grpSpPr>
        <p:sp>
          <p:nvSpPr>
            <p:cNvPr id="383" name="Google Shape;383;p56"/>
            <p:cNvSpPr/>
            <p:nvPr/>
          </p:nvSpPr>
          <p:spPr>
            <a:xfrm rot="-1049685">
              <a:off x="1639254" y="2659054"/>
              <a:ext cx="284523" cy="205197"/>
            </a:xfrm>
            <a:prstGeom prst="triangle">
              <a:avLst>
                <a:gd fmla="val 50000" name="adj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4" name="Google Shape;384;p56"/>
            <p:cNvSpPr/>
            <p:nvPr/>
          </p:nvSpPr>
          <p:spPr>
            <a:xfrm rot="-2700000">
              <a:off x="1744481" y="1143613"/>
              <a:ext cx="2156721" cy="2561848"/>
            </a:xfrm>
            <a:prstGeom prst="arc">
              <a:avLst>
                <a:gd fmla="val 7526326" name="adj1"/>
                <a:gd fmla="val 12328270" name="adj2"/>
              </a:avLst>
            </a:prstGeom>
            <a:noFill/>
            <a:ln cap="flat" cmpd="sng" w="381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385" name="Google Shape;385;p56"/>
          <p:cNvSpPr/>
          <p:nvPr/>
        </p:nvSpPr>
        <p:spPr>
          <a:xfrm rot="3478090">
            <a:off x="1934516" y="1211629"/>
            <a:ext cx="1618069" cy="2281608"/>
          </a:xfrm>
          <a:prstGeom prst="arc">
            <a:avLst>
              <a:gd fmla="val 7284543" name="adj1"/>
              <a:gd fmla="val 11280003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6" name="Google Shape;386;p56"/>
          <p:cNvSpPr txBox="1"/>
          <p:nvPr/>
        </p:nvSpPr>
        <p:spPr>
          <a:xfrm>
            <a:off x="2665372" y="1334554"/>
            <a:ext cx="1815607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Mental Models</a:t>
            </a:r>
            <a:endParaRPr/>
          </a:p>
        </p:txBody>
      </p:sp>
      <p:sp>
        <p:nvSpPr>
          <p:cNvPr id="387" name="Google Shape;387;p56"/>
          <p:cNvSpPr txBox="1"/>
          <p:nvPr/>
        </p:nvSpPr>
        <p:spPr>
          <a:xfrm>
            <a:off x="4794025" y="2326923"/>
            <a:ext cx="1259566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Decisions</a:t>
            </a:r>
            <a:endParaRPr/>
          </a:p>
        </p:txBody>
      </p:sp>
      <p:sp>
        <p:nvSpPr>
          <p:cNvPr id="388" name="Google Shape;388;p56"/>
          <p:cNvSpPr txBox="1"/>
          <p:nvPr/>
        </p:nvSpPr>
        <p:spPr>
          <a:xfrm>
            <a:off x="2971109" y="3489018"/>
            <a:ext cx="1139181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/>
          </a:p>
        </p:txBody>
      </p:sp>
      <p:sp>
        <p:nvSpPr>
          <p:cNvPr id="389" name="Google Shape;389;p56"/>
          <p:cNvSpPr txBox="1"/>
          <p:nvPr/>
        </p:nvSpPr>
        <p:spPr>
          <a:xfrm>
            <a:off x="1268622" y="2318527"/>
            <a:ext cx="1002960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/>
          </a:p>
        </p:txBody>
      </p:sp>
      <p:sp>
        <p:nvSpPr>
          <p:cNvPr id="390" name="Google Shape;390;p56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1216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1" name="Google Shape;391;p56"/>
          <p:cNvSpPr txBox="1"/>
          <p:nvPr>
            <p:ph type="title"/>
          </p:nvPr>
        </p:nvSpPr>
        <p:spPr>
          <a:xfrm>
            <a:off x="682258" y="191395"/>
            <a:ext cx="5950684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Experiential Learning</a:t>
            </a:r>
            <a:endParaRPr/>
          </a:p>
        </p:txBody>
      </p:sp>
      <p:sp>
        <p:nvSpPr>
          <p:cNvPr id="392" name="Google Shape;392;p56"/>
          <p:cNvSpPr/>
          <p:nvPr/>
        </p:nvSpPr>
        <p:spPr>
          <a:xfrm rot="4233595">
            <a:off x="2368173" y="1467795"/>
            <a:ext cx="284523" cy="205197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3" name="Google Shape;393;p56"/>
          <p:cNvSpPr/>
          <p:nvPr/>
        </p:nvSpPr>
        <p:spPr>
          <a:xfrm rot="8311854">
            <a:off x="3989720" y="1453677"/>
            <a:ext cx="1339078" cy="2002458"/>
          </a:xfrm>
          <a:prstGeom prst="arc">
            <a:avLst>
              <a:gd fmla="val 7271941" name="adj1"/>
              <a:gd fmla="val 12363112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4" name="Google Shape;394;p56"/>
          <p:cNvSpPr/>
          <p:nvPr/>
        </p:nvSpPr>
        <p:spPr>
          <a:xfrm rot="9408756">
            <a:off x="5178011" y="2123002"/>
            <a:ext cx="284523" cy="205197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5" name="Google Shape;395;p56"/>
          <p:cNvSpPr txBox="1"/>
          <p:nvPr/>
        </p:nvSpPr>
        <p:spPr>
          <a:xfrm>
            <a:off x="2835191" y="2336698"/>
            <a:ext cx="1458689" cy="381643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  <a:endParaRPr/>
          </a:p>
        </p:txBody>
      </p:sp>
      <p:cxnSp>
        <p:nvCxnSpPr>
          <p:cNvPr id="396" name="Google Shape;396;p56"/>
          <p:cNvCxnSpPr/>
          <p:nvPr/>
        </p:nvCxnSpPr>
        <p:spPr>
          <a:xfrm flipH="1">
            <a:off x="4293490" y="2552305"/>
            <a:ext cx="440764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56"/>
          <p:cNvCxnSpPr/>
          <p:nvPr/>
        </p:nvCxnSpPr>
        <p:spPr>
          <a:xfrm rot="10800000">
            <a:off x="2486666" y="2530704"/>
            <a:ext cx="344204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56"/>
          <p:cNvSpPr/>
          <p:nvPr/>
        </p:nvSpPr>
        <p:spPr>
          <a:xfrm rot="-5400000">
            <a:off x="2298361" y="2429481"/>
            <a:ext cx="284523" cy="205197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9" name="Google Shape;399;p56"/>
          <p:cNvSpPr txBox="1"/>
          <p:nvPr/>
        </p:nvSpPr>
        <p:spPr>
          <a:xfrm>
            <a:off x="5004404" y="877195"/>
            <a:ext cx="2153778" cy="84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What are the implications in your practicum?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G_0057-3-2_5steps.jpg" id="405" name="Google Shape;40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804" y="1630417"/>
            <a:ext cx="1227067" cy="12270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119_5steps.jpg" id="406" name="Google Shape;40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0069" y="1629260"/>
            <a:ext cx="1227860" cy="1227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055-6_5steps.jpg" id="407" name="Google Shape;407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8689" y="1629026"/>
            <a:ext cx="1228456" cy="12284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154_5steps.jpg" id="408" name="Google Shape;408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4376" y="1630374"/>
            <a:ext cx="1225021" cy="1225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G_0013-2-2.jpg" id="409" name="Google Shape;409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8056" y="1630416"/>
            <a:ext cx="1224914" cy="122491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7"/>
          <p:cNvSpPr txBox="1"/>
          <p:nvPr>
            <p:ph type="title"/>
          </p:nvPr>
        </p:nvSpPr>
        <p:spPr>
          <a:xfrm>
            <a:off x="365760" y="388743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Steps Each Hour</a:t>
            </a:r>
            <a:endParaRPr/>
          </a:p>
        </p:txBody>
      </p:sp>
      <p:sp>
        <p:nvSpPr>
          <p:cNvPr id="411" name="Google Shape;411;p57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2" name="Google Shape;412;p57"/>
          <p:cNvSpPr txBox="1"/>
          <p:nvPr/>
        </p:nvSpPr>
        <p:spPr>
          <a:xfrm>
            <a:off x="185098" y="2857483"/>
            <a:ext cx="1118764" cy="432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Arrivals</a:t>
            </a:r>
            <a:endParaRPr/>
          </a:p>
        </p:txBody>
      </p:sp>
      <p:sp>
        <p:nvSpPr>
          <p:cNvPr id="413" name="Google Shape;413;p57"/>
          <p:cNvSpPr txBox="1"/>
          <p:nvPr/>
        </p:nvSpPr>
        <p:spPr>
          <a:xfrm>
            <a:off x="1819014" y="2857483"/>
            <a:ext cx="792586" cy="432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Exits</a:t>
            </a:r>
            <a:endParaRPr/>
          </a:p>
        </p:txBody>
      </p:sp>
      <p:sp>
        <p:nvSpPr>
          <p:cNvPr id="414" name="Google Shape;414;p57"/>
          <p:cNvSpPr txBox="1"/>
          <p:nvPr/>
        </p:nvSpPr>
        <p:spPr>
          <a:xfrm>
            <a:off x="3040804" y="2857483"/>
            <a:ext cx="1264153" cy="432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Closed?</a:t>
            </a:r>
            <a:endParaRPr/>
          </a:p>
        </p:txBody>
      </p:sp>
      <p:sp>
        <p:nvSpPr>
          <p:cNvPr id="415" name="Google Shape;415;p57"/>
          <p:cNvSpPr txBox="1"/>
          <p:nvPr/>
        </p:nvSpPr>
        <p:spPr>
          <a:xfrm>
            <a:off x="4453131" y="2857483"/>
            <a:ext cx="1264153" cy="432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Staffing?</a:t>
            </a:r>
            <a:endParaRPr/>
          </a:p>
        </p:txBody>
      </p:sp>
      <p:sp>
        <p:nvSpPr>
          <p:cNvPr id="416" name="Google Shape;416;p57"/>
          <p:cNvSpPr txBox="1"/>
          <p:nvPr/>
        </p:nvSpPr>
        <p:spPr>
          <a:xfrm>
            <a:off x="5802270" y="2855331"/>
            <a:ext cx="1471020" cy="4324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Paperwork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365760" y="376463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New Challenge:</a:t>
            </a:r>
            <a:endParaRPr/>
          </a:p>
        </p:txBody>
      </p:sp>
      <p:sp>
        <p:nvSpPr>
          <p:cNvPr id="423" name="Google Shape;423;p58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rgbClr val="00A88E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accent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24" name="Google Shape;424;p58"/>
          <p:cNvSpPr txBox="1"/>
          <p:nvPr/>
        </p:nvSpPr>
        <p:spPr>
          <a:xfrm>
            <a:off x="3731038" y="1885947"/>
            <a:ext cx="2133077" cy="523572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Reorganize!</a:t>
            </a:r>
            <a:endParaRPr/>
          </a:p>
        </p:txBody>
      </p:sp>
      <p:sp>
        <p:nvSpPr>
          <p:cNvPr id="425" name="Google Shape;425;p58"/>
          <p:cNvSpPr txBox="1"/>
          <p:nvPr/>
        </p:nvSpPr>
        <p:spPr>
          <a:xfrm>
            <a:off x="3731037" y="2409519"/>
            <a:ext cx="3170366" cy="748290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 up and move to the department on your left</a:t>
            </a:r>
            <a:endParaRPr/>
          </a:p>
        </p:txBody>
      </p:sp>
      <p:cxnSp>
        <p:nvCxnSpPr>
          <p:cNvPr id="426" name="Google Shape;426;p58"/>
          <p:cNvCxnSpPr/>
          <p:nvPr/>
        </p:nvCxnSpPr>
        <p:spPr>
          <a:xfrm flipH="1">
            <a:off x="1140274" y="1649163"/>
            <a:ext cx="490200" cy="415200"/>
          </a:xfrm>
          <a:prstGeom prst="bentConnector3">
            <a:avLst>
              <a:gd fmla="val 101103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descr="chart-67.jpg" id="427" name="Google Shape;4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226" y="2257199"/>
            <a:ext cx="415575" cy="566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rt-64.jpg" id="428" name="Google Shape;42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054" y="1421651"/>
            <a:ext cx="548569" cy="4642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issors-65.jpg" id="429" name="Google Shape;42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816" y="2257199"/>
            <a:ext cx="639060" cy="566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ethoscope-66.jpg" id="430" name="Google Shape;430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1704" y="3096985"/>
            <a:ext cx="375788" cy="6914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58"/>
          <p:cNvCxnSpPr/>
          <p:nvPr/>
        </p:nvCxnSpPr>
        <p:spPr>
          <a:xfrm>
            <a:off x="1146682" y="2941147"/>
            <a:ext cx="633900" cy="504600"/>
          </a:xfrm>
          <a:prstGeom prst="bentConnector3">
            <a:avLst>
              <a:gd fmla="val 48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2" name="Google Shape;432;p58"/>
          <p:cNvCxnSpPr/>
          <p:nvPr/>
        </p:nvCxnSpPr>
        <p:spPr>
          <a:xfrm flipH="1" rot="10800000">
            <a:off x="2445091" y="3044327"/>
            <a:ext cx="510900" cy="401400"/>
          </a:xfrm>
          <a:prstGeom prst="bentConnector3">
            <a:avLst>
              <a:gd fmla="val 98575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3" name="Google Shape;433;p58"/>
          <p:cNvCxnSpPr/>
          <p:nvPr/>
        </p:nvCxnSpPr>
        <p:spPr>
          <a:xfrm>
            <a:off x="2503481" y="1649163"/>
            <a:ext cx="452400" cy="415200"/>
          </a:xfrm>
          <a:prstGeom prst="bentConnector3">
            <a:avLst>
              <a:gd fmla="val 100027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4" name="Google Shape;434;p58"/>
          <p:cNvSpPr/>
          <p:nvPr/>
        </p:nvSpPr>
        <p:spPr>
          <a:xfrm rot="5400000">
            <a:off x="1471080" y="1567826"/>
            <a:ext cx="227618" cy="16415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5" name="Google Shape;435;p58"/>
          <p:cNvSpPr/>
          <p:nvPr/>
        </p:nvSpPr>
        <p:spPr>
          <a:xfrm rot="10800000">
            <a:off x="2841451" y="1948883"/>
            <a:ext cx="227618" cy="16415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6" name="Google Shape;436;p58"/>
          <p:cNvSpPr/>
          <p:nvPr/>
        </p:nvSpPr>
        <p:spPr>
          <a:xfrm rot="-5400000">
            <a:off x="2369568" y="3362901"/>
            <a:ext cx="227618" cy="16415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37" name="Google Shape;437;p58"/>
          <p:cNvSpPr/>
          <p:nvPr/>
        </p:nvSpPr>
        <p:spPr>
          <a:xfrm>
            <a:off x="1033616" y="2911952"/>
            <a:ext cx="227618" cy="164158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46880" y="-494700"/>
            <a:ext cx="9206492" cy="51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9"/>
          <p:cNvSpPr/>
          <p:nvPr/>
        </p:nvSpPr>
        <p:spPr>
          <a:xfrm rot="-1162517">
            <a:off x="45382" y="1401598"/>
            <a:ext cx="2544014" cy="707886"/>
          </a:xfrm>
          <a:prstGeom prst="rect">
            <a:avLst/>
          </a:prstGeom>
          <a:solidFill>
            <a:srgbClr val="D8D8D8">
              <a:alpha val="56862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complete the chart</a:t>
            </a:r>
            <a:endParaRPr sz="14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/>
          <p:nvPr>
            <p:ph type="title"/>
          </p:nvPr>
        </p:nvSpPr>
        <p:spPr>
          <a:xfrm>
            <a:off x="365760" y="267219"/>
            <a:ext cx="658368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-US" sz="3000"/>
              <a:t>Team Dialogue</a:t>
            </a:r>
            <a:endParaRPr/>
          </a:p>
        </p:txBody>
      </p:sp>
      <p:sp>
        <p:nvSpPr>
          <p:cNvPr id="451" name="Google Shape;451;p60"/>
          <p:cNvSpPr txBox="1"/>
          <p:nvPr>
            <p:ph idx="1" type="body"/>
          </p:nvPr>
        </p:nvSpPr>
        <p:spPr>
          <a:xfrm>
            <a:off x="365760" y="953020"/>
            <a:ext cx="6949440" cy="2987384"/>
          </a:xfrm>
          <a:prstGeom prst="rect">
            <a:avLst/>
          </a:prstGeom>
          <a:noFill/>
          <a:ln>
            <a:noFill/>
          </a:ln>
        </p:spPr>
        <p:txBody>
          <a:bodyPr anchorCtr="0" anchor="t" bIns="36550" lIns="73125" spcFirstLastPara="1" rIns="73125" wrap="square" tIns="36550">
            <a:noAutofit/>
          </a:bodyPr>
          <a:lstStyle/>
          <a:p>
            <a:pPr indent="-274305" lvl="0" marL="27430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What felt real?</a:t>
            </a:r>
            <a:endParaRPr/>
          </a:p>
          <a:p>
            <a:pPr indent="-274305" lvl="0" marL="274305" rtl="0" algn="l">
              <a:lnSpc>
                <a:spcPct val="11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What drove your behavior?</a:t>
            </a:r>
            <a:endParaRPr/>
          </a:p>
          <a:p>
            <a:pPr indent="-274305" lvl="0" marL="274305" rtl="0" algn="l">
              <a:lnSpc>
                <a:spcPct val="11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What core strategies would you suggest for improvement?</a:t>
            </a:r>
            <a:endParaRPr/>
          </a:p>
          <a:p>
            <a:pPr indent="-274305" lvl="0" marL="274305" rtl="0" algn="l">
              <a:lnSpc>
                <a:spcPct val="110000"/>
              </a:lnSpc>
              <a:spcBef>
                <a:spcPts val="868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</a:pPr>
            <a:r>
              <a:rPr lang="en-US" sz="1942"/>
              <a:t>Pause for a moment. Take this time to make notes on the following question:</a:t>
            </a:r>
            <a:endParaRPr/>
          </a:p>
          <a:p>
            <a:pPr indent="-365741" lvl="1" marL="731481" rtl="0" algn="l">
              <a:lnSpc>
                <a:spcPct val="110000"/>
              </a:lnSpc>
              <a:spcBef>
                <a:spcPts val="813"/>
              </a:spcBef>
              <a:spcAft>
                <a:spcPts val="0"/>
              </a:spcAft>
              <a:buClr>
                <a:srgbClr val="007E6A"/>
              </a:buClr>
              <a:buSzPts val="1665"/>
              <a:buChar char="▪"/>
            </a:pPr>
            <a:r>
              <a:rPr lang="en-US" sz="1665">
                <a:solidFill>
                  <a:srgbClr val="007E6A"/>
                </a:solidFill>
              </a:rPr>
              <a:t>What are the implications for your leadership function in an emerging digital environment?</a:t>
            </a:r>
            <a:endParaRPr/>
          </a:p>
        </p:txBody>
      </p:sp>
      <p:sp>
        <p:nvSpPr>
          <p:cNvPr id="452" name="Google Shape;452;p60"/>
          <p:cNvSpPr/>
          <p:nvPr/>
        </p:nvSpPr>
        <p:spPr>
          <a:xfrm>
            <a:off x="0" y="1"/>
            <a:ext cx="7315200" cy="111007"/>
          </a:xfrm>
          <a:prstGeom prst="rect">
            <a:avLst/>
          </a:prstGeom>
          <a:solidFill>
            <a:srgbClr val="4B63AE"/>
          </a:solidFill>
          <a:ln>
            <a:noFill/>
          </a:ln>
        </p:spPr>
        <p:txBody>
          <a:bodyPr anchorCtr="0" anchor="ctr" bIns="36550" lIns="73125" spcFirstLastPara="1" rIns="73125" wrap="square" tIns="36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84587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NER Slides 2014">
  <a:themeElements>
    <a:clrScheme name="FNER colors 1">
      <a:dk1>
        <a:srgbClr val="000000"/>
      </a:dk1>
      <a:lt1>
        <a:srgbClr val="FFFFFF"/>
      </a:lt1>
      <a:dk2>
        <a:srgbClr val="EE202E"/>
      </a:dk2>
      <a:lt2>
        <a:srgbClr val="808080"/>
      </a:lt2>
      <a:accent1>
        <a:srgbClr val="EE202E"/>
      </a:accent1>
      <a:accent2>
        <a:srgbClr val="00A88E"/>
      </a:accent2>
      <a:accent3>
        <a:srgbClr val="713688"/>
      </a:accent3>
      <a:accent4>
        <a:srgbClr val="4B63AE"/>
      </a:accent4>
      <a:accent5>
        <a:srgbClr val="EE202E"/>
      </a:accent5>
      <a:accent6>
        <a:srgbClr val="00A88E"/>
      </a:accent6>
      <a:hlink>
        <a:srgbClr val="713688"/>
      </a:hlink>
      <a:folHlink>
        <a:srgbClr val="4B63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FNER Slides 2014">
  <a:themeElements>
    <a:clrScheme name="FNER colors 1">
      <a:dk1>
        <a:srgbClr val="000000"/>
      </a:dk1>
      <a:lt1>
        <a:srgbClr val="FFFFFF"/>
      </a:lt1>
      <a:dk2>
        <a:srgbClr val="EE202E"/>
      </a:dk2>
      <a:lt2>
        <a:srgbClr val="808080"/>
      </a:lt2>
      <a:accent1>
        <a:srgbClr val="EE202E"/>
      </a:accent1>
      <a:accent2>
        <a:srgbClr val="00A88E"/>
      </a:accent2>
      <a:accent3>
        <a:srgbClr val="713688"/>
      </a:accent3>
      <a:accent4>
        <a:srgbClr val="4B63AE"/>
      </a:accent4>
      <a:accent5>
        <a:srgbClr val="EE202E"/>
      </a:accent5>
      <a:accent6>
        <a:srgbClr val="00A88E"/>
      </a:accent6>
      <a:hlink>
        <a:srgbClr val="713688"/>
      </a:hlink>
      <a:folHlink>
        <a:srgbClr val="4B63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FNER Slides 2014">
  <a:themeElements>
    <a:clrScheme name="FNER colors 1">
      <a:dk1>
        <a:srgbClr val="000000"/>
      </a:dk1>
      <a:lt1>
        <a:srgbClr val="FFFFFF"/>
      </a:lt1>
      <a:dk2>
        <a:srgbClr val="EE202E"/>
      </a:dk2>
      <a:lt2>
        <a:srgbClr val="808080"/>
      </a:lt2>
      <a:accent1>
        <a:srgbClr val="EE202E"/>
      </a:accent1>
      <a:accent2>
        <a:srgbClr val="00A88E"/>
      </a:accent2>
      <a:accent3>
        <a:srgbClr val="713688"/>
      </a:accent3>
      <a:accent4>
        <a:srgbClr val="4B63AE"/>
      </a:accent4>
      <a:accent5>
        <a:srgbClr val="EE202E"/>
      </a:accent5>
      <a:accent6>
        <a:srgbClr val="00A88E"/>
      </a:accent6>
      <a:hlink>
        <a:srgbClr val="713688"/>
      </a:hlink>
      <a:folHlink>
        <a:srgbClr val="4B63A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