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  <p:sldMasterId id="2147483654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6" autoAdjust="0"/>
  </p:normalViewPr>
  <p:slideViewPr>
    <p:cSldViewPr snapToGrid="0">
      <p:cViewPr varScale="1">
        <p:scale>
          <a:sx n="109" d="100"/>
          <a:sy n="10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2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5162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48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10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0257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982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endParaRPr lang="en-CA" i="1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C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33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1488016" y="4077072"/>
            <a:ext cx="9696449" cy="172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A2B29"/>
              </a:buClr>
              <a:buSzPts val="1800"/>
              <a:buNone/>
              <a:defRPr sz="1800">
                <a:solidFill>
                  <a:srgbClr val="2A2B29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dt" idx="10"/>
          </p:nvPr>
        </p:nvSpPr>
        <p:spPr>
          <a:xfrm>
            <a:off x="609600" y="616530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ftr" idx="11"/>
          </p:nvPr>
        </p:nvSpPr>
        <p:spPr>
          <a:xfrm>
            <a:off x="4165600" y="616530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487488" y="1556792"/>
            <a:ext cx="9697077" cy="237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/>
          <p:nvPr/>
        </p:nvSpPr>
        <p:spPr>
          <a:xfrm>
            <a:off x="1260000" y="892018"/>
            <a:ext cx="480130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CA"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DEPUTY MINISTER (Data, Innovation and Analytics)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488017" y="1557338"/>
            <a:ext cx="9696451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1488017" y="2492374"/>
            <a:ext cx="9696449" cy="331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609600" y="616530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4165600" y="616530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ts of Content">
  <p:cSld name="Lots of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>
            <a:spLocks noGrp="1"/>
          </p:cNvSpPr>
          <p:nvPr>
            <p:ph type="body" idx="1"/>
          </p:nvPr>
        </p:nvSpPr>
        <p:spPr>
          <a:xfrm>
            <a:off x="431800" y="1628800"/>
            <a:ext cx="11328400" cy="472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11209361" y="652026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431371" y="748834"/>
            <a:ext cx="11328829" cy="70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431800" y="1830282"/>
            <a:ext cx="11328400" cy="452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431371" y="620688"/>
            <a:ext cx="11328829" cy="120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09361" y="652026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431800" y="935039"/>
            <a:ext cx="11328400" cy="257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431800" y="3602038"/>
            <a:ext cx="11328400" cy="275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11209361" y="652026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09600" y="616530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65600" y="616530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487488" y="1556793"/>
            <a:ext cx="9697077" cy="93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A2B2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0558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0558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0558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0558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20558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20558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20558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20558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0345" y="1169717"/>
            <a:ext cx="12192000" cy="12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2465389"/>
            <a:ext cx="12192000" cy="12969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-4233" y="3760789"/>
            <a:ext cx="12192000" cy="15398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487488" y="2492376"/>
            <a:ext cx="9697077" cy="331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0" y="5732464"/>
            <a:ext cx="12192000" cy="217487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0" y="5949950"/>
            <a:ext cx="12192000" cy="2159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5">
            <a:alphaModFix/>
          </a:blip>
          <a:srcRect l="27551" t="20034" r="24299" b="72278"/>
          <a:stretch/>
        </p:blipFill>
        <p:spPr>
          <a:xfrm>
            <a:off x="0" y="6165850"/>
            <a:ext cx="12192000" cy="7191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/>
          <p:nvPr/>
        </p:nvSpPr>
        <p:spPr>
          <a:xfrm>
            <a:off x="9624743" y="6152768"/>
            <a:ext cx="196821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CA" sz="4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Canada</a:t>
            </a:r>
            <a:endParaRPr sz="4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11016896" y="6368163"/>
            <a:ext cx="7933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-4233" y="-10737"/>
            <a:ext cx="12191999" cy="836712"/>
          </a:xfrm>
          <a:prstGeom prst="rect">
            <a:avLst/>
          </a:prstGeom>
          <a:gradFill>
            <a:gsLst>
              <a:gs pos="0">
                <a:srgbClr val="0C0C0C"/>
              </a:gs>
              <a:gs pos="44000">
                <a:srgbClr val="3F3F3F"/>
              </a:gs>
              <a:gs pos="68100">
                <a:srgbClr val="7F7F7F"/>
              </a:gs>
              <a:gs pos="87000">
                <a:srgbClr val="A5A5A5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-2117" y="799870"/>
            <a:ext cx="12192000" cy="2592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0" y="1058717"/>
            <a:ext cx="12196233" cy="14423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2990" y="395242"/>
            <a:ext cx="601524" cy="2194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6" name="Google Shape;26;p1"/>
          <p:cNvPicPr preferRelativeResize="0"/>
          <p:nvPr/>
        </p:nvPicPr>
        <p:blipFill rotWithShape="1">
          <a:blip r:embed="rId7">
            <a:alphaModFix/>
          </a:blip>
          <a:srcRect l="12000" t="5161" r="32616" b="2455"/>
          <a:stretch/>
        </p:blipFill>
        <p:spPr>
          <a:xfrm>
            <a:off x="10046211" y="73019"/>
            <a:ext cx="1125279" cy="109642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 txBox="1"/>
          <p:nvPr/>
        </p:nvSpPr>
        <p:spPr>
          <a:xfrm>
            <a:off x="1150327" y="295246"/>
            <a:ext cx="192970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      Défense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CA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Defence       nationale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8">
            <a:alphaModFix/>
          </a:blip>
          <a:srcRect l="5494" t="20548" r="90543" b="76240"/>
          <a:stretch/>
        </p:blipFill>
        <p:spPr>
          <a:xfrm>
            <a:off x="416442" y="376389"/>
            <a:ext cx="648072" cy="31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 rotWithShape="1">
          <a:blip r:embed="rId8">
            <a:alphaModFix/>
          </a:blip>
          <a:srcRect l="5494" t="20548" r="90543" b="76240"/>
          <a:stretch/>
        </p:blipFill>
        <p:spPr>
          <a:xfrm>
            <a:off x="11160912" y="6353380"/>
            <a:ext cx="216025" cy="1041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>
          <p15:clr>
            <a:srgbClr val="F26B43"/>
          </p15:clr>
        </p15:guide>
        <p15:guide id="2" pos="937">
          <p15:clr>
            <a:srgbClr val="F26B43"/>
          </p15:clr>
        </p15:guide>
        <p15:guide id="3" pos="7045">
          <p15:clr>
            <a:srgbClr val="F26B43"/>
          </p15:clr>
        </p15:guide>
        <p15:guide id="4" orient="horz" pos="3657">
          <p15:clr>
            <a:srgbClr val="F26B43"/>
          </p15:clr>
        </p15:guide>
        <p15:guide id="5" orient="horz" pos="1888">
          <p15:clr>
            <a:srgbClr val="F26B43"/>
          </p15:clr>
        </p15:guide>
        <p15:guide id="6" pos="3296">
          <p15:clr>
            <a:srgbClr val="F26B43"/>
          </p15:clr>
        </p15:guide>
        <p15:guide id="7" orient="horz" pos="157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10320469" y="728591"/>
            <a:ext cx="960107" cy="282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4"/>
          <p:cNvPicPr preferRelativeResize="0"/>
          <p:nvPr/>
        </p:nvPicPr>
        <p:blipFill rotWithShape="1">
          <a:blip r:embed="rId6">
            <a:alphaModFix/>
          </a:blip>
          <a:srcRect l="3422" t="19258" r="40259" b="79679"/>
          <a:stretch/>
        </p:blipFill>
        <p:spPr>
          <a:xfrm>
            <a:off x="0" y="6445844"/>
            <a:ext cx="12192000" cy="43954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431371" y="629672"/>
            <a:ext cx="11328829" cy="1209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2A2B2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431371" y="1850269"/>
            <a:ext cx="11328829" cy="450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0" y="6309320"/>
            <a:ext cx="12192000" cy="144016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1007435" y="6464339"/>
            <a:ext cx="19297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CA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      Défense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CA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Defence       nationale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4"/>
          <p:cNvPicPr preferRelativeResize="0"/>
          <p:nvPr/>
        </p:nvPicPr>
        <p:blipFill rotWithShape="1">
          <a:blip r:embed="rId7">
            <a:alphaModFix/>
          </a:blip>
          <a:srcRect l="5494" t="20548" r="90543" b="76240"/>
          <a:stretch/>
        </p:blipFill>
        <p:spPr>
          <a:xfrm>
            <a:off x="335363" y="6520258"/>
            <a:ext cx="551718" cy="26883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 txBox="1">
            <a:spLocks noGrp="1"/>
          </p:cNvSpPr>
          <p:nvPr>
            <p:ph type="sldNum" idx="12"/>
          </p:nvPr>
        </p:nvSpPr>
        <p:spPr>
          <a:xfrm>
            <a:off x="11209361" y="652026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0" y="0"/>
            <a:ext cx="12192000" cy="493148"/>
          </a:xfrm>
          <a:prstGeom prst="rect">
            <a:avLst/>
          </a:prstGeom>
          <a:gradFill>
            <a:gsLst>
              <a:gs pos="0">
                <a:srgbClr val="3F3F3F"/>
              </a:gs>
              <a:gs pos="85000">
                <a:srgbClr val="7F7F7F"/>
              </a:gs>
              <a:gs pos="86000">
                <a:srgbClr val="7F7F7F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0" y="558188"/>
            <a:ext cx="12192000" cy="20800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0" y="493148"/>
            <a:ext cx="12192000" cy="1365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4"/>
          <p:cNvPicPr preferRelativeResize="0"/>
          <p:nvPr/>
        </p:nvPicPr>
        <p:blipFill rotWithShape="1">
          <a:blip r:embed="rId8">
            <a:alphaModFix/>
          </a:blip>
          <a:srcRect l="12000" t="5161" r="32616" b="2455"/>
          <a:stretch/>
        </p:blipFill>
        <p:spPr>
          <a:xfrm>
            <a:off x="10548372" y="30633"/>
            <a:ext cx="732204" cy="7134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2">
          <p15:clr>
            <a:srgbClr val="F26B43"/>
          </p15:clr>
        </p15:guide>
        <p15:guide id="2" pos="7408">
          <p15:clr>
            <a:srgbClr val="F26B43"/>
          </p15:clr>
        </p15:guide>
        <p15:guide id="3" orient="horz" pos="589">
          <p15:clr>
            <a:srgbClr val="F26B43"/>
          </p15:clr>
        </p15:guide>
        <p15:guide id="4" orient="horz" pos="4002">
          <p15:clr>
            <a:srgbClr val="F26B43"/>
          </p15:clr>
        </p15:guide>
        <p15:guide id="5" orient="horz" pos="1344">
          <p15:clr>
            <a:srgbClr val="F26B43"/>
          </p15:clr>
        </p15:guide>
        <p15:guide id="6" orient="horz" pos="13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ctrTitle" idx="4294967295"/>
          </p:nvPr>
        </p:nvSpPr>
        <p:spPr>
          <a:xfrm>
            <a:off x="0" y="1556792"/>
            <a:ext cx="12192000" cy="216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CA" sz="4000" b="1" i="0" u="none" strike="noStrike" cap="none" dirty="0" smtClean="0">
                <a:solidFill>
                  <a:srgbClr val="2A2B29"/>
                </a:solidFill>
                <a:latin typeface="Calibri" panose="020F0502020204030204" pitchFamily="34" charset="0"/>
                <a:sym typeface="Arial"/>
              </a:rPr>
              <a:t>Introduction to DND/CAF and Defence Analytics: </a:t>
            </a:r>
            <a:br>
              <a:rPr lang="en-CA" sz="4000" b="1" i="0" u="none" strike="noStrike" cap="none" dirty="0" smtClean="0">
                <a:solidFill>
                  <a:srgbClr val="2A2B29"/>
                </a:solidFill>
                <a:latin typeface="Calibri" panose="020F0502020204030204" pitchFamily="34" charset="0"/>
                <a:sym typeface="Arial"/>
              </a:rPr>
            </a:br>
            <a:r>
              <a:rPr lang="en-CA" sz="4000" b="1" i="0" u="none" strike="noStrike" cap="none" dirty="0" smtClean="0">
                <a:solidFill>
                  <a:srgbClr val="2A2B29"/>
                </a:solidFill>
                <a:latin typeface="Calibri" panose="020F0502020204030204" pitchFamily="34" charset="0"/>
                <a:sym typeface="Arial"/>
              </a:rPr>
              <a:t>In Support of the Digital Academy Practicum</a:t>
            </a:r>
            <a:endParaRPr sz="4000" b="1" i="0" u="none" strike="noStrike" cap="none" dirty="0">
              <a:solidFill>
                <a:srgbClr val="2A2B29"/>
              </a:solid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1260000" y="1080000"/>
            <a:ext cx="2592288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None/>
            </a:pPr>
            <a:r>
              <a:rPr lang="en-CA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Director General Analytics Support Center (DGASC)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>
            <a:spLocks noGrp="1"/>
          </p:cNvSpPr>
          <p:nvPr>
            <p:ph type="body" idx="4294967295"/>
          </p:nvPr>
        </p:nvSpPr>
        <p:spPr>
          <a:xfrm>
            <a:off x="0" y="1670539"/>
            <a:ext cx="12192000" cy="484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DND and </a:t>
            </a: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CAF work </a:t>
            </a: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together to fulfill the Canadian Government’s mission to defend Canadian interests and values, and to contribute to international peace and </a:t>
            </a: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spcBef>
                <a:spcPts val="0"/>
              </a:spcBef>
            </a:pP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Department of National Defence exists to carry out the work assigned to the </a:t>
            </a: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Minister </a:t>
            </a: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of National Defence. DND’s relationship with the CAF is that of an operations </a:t>
            </a: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support system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SzPts val="1800"/>
              <a:buFont typeface="Calibri"/>
              <a:buChar char="•"/>
            </a:pP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DND employs approximately 24,000 Public </a:t>
            </a: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Servants</a:t>
            </a:r>
          </a:p>
          <a:p>
            <a:pPr lvl="1" indent="-342900">
              <a:spcBef>
                <a:spcPts val="0"/>
              </a:spcBef>
              <a:buSzPts val="1800"/>
              <a:buFont typeface="Calibri"/>
              <a:buChar char="•"/>
            </a:pP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The CAF has approximately 68,000 </a:t>
            </a: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egular Force and 27,000 </a:t>
            </a:r>
          </a:p>
          <a:p>
            <a:pPr marL="571500" lvl="1" indent="0">
              <a:spcBef>
                <a:spcPts val="0"/>
              </a:spcBef>
              <a:buSzPts val="1800"/>
              <a:buNone/>
            </a:pP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Reserve Force members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SzPts val="1800"/>
              <a:buFont typeface="Calibri"/>
              <a:buChar char="•"/>
            </a:pP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The National Defence Headquarters is located in Ottawa in the </a:t>
            </a: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NCR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SzPts val="1800"/>
              <a:buFont typeface="Calibri"/>
              <a:buChar char="•"/>
            </a:pPr>
            <a:r>
              <a:rPr lang="en-CA" sz="2400" dirty="0">
                <a:latin typeface="Calibri"/>
                <a:ea typeface="Calibri"/>
                <a:cs typeface="Calibri"/>
                <a:sym typeface="Calibri"/>
              </a:rPr>
              <a:t>67% of the DND population works outside the </a:t>
            </a:r>
            <a:r>
              <a:rPr lang="en-CA" sz="2400" dirty="0" smtClean="0">
                <a:latin typeface="Calibri"/>
                <a:ea typeface="Calibri"/>
                <a:cs typeface="Calibri"/>
                <a:sym typeface="Calibri"/>
              </a:rPr>
              <a:t>NCR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CA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0" y="761863"/>
            <a:ext cx="12192000" cy="60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 dirty="0" smtClean="0">
                <a:latin typeface="Calibri"/>
                <a:ea typeface="Calibri"/>
                <a:cs typeface="Calibri"/>
                <a:sym typeface="Calibri"/>
              </a:rPr>
              <a:t>Department </a:t>
            </a:r>
            <a:r>
              <a:rPr lang="en-CA" sz="3600" dirty="0">
                <a:latin typeface="Calibri"/>
                <a:ea typeface="Calibri"/>
                <a:cs typeface="Calibri"/>
                <a:sym typeface="Calibri"/>
              </a:rPr>
              <a:t>of National Defence </a:t>
            </a:r>
            <a:r>
              <a:rPr lang="en-CA" sz="3600" dirty="0" smtClean="0">
                <a:latin typeface="Calibri"/>
                <a:ea typeface="Calibri"/>
                <a:cs typeface="Calibri"/>
                <a:sym typeface="Calibri"/>
              </a:rPr>
              <a:t>and Canadian </a:t>
            </a:r>
            <a:r>
              <a:rPr lang="en-CA" sz="3600" dirty="0">
                <a:latin typeface="Calibri"/>
                <a:ea typeface="Calibri"/>
                <a:cs typeface="Calibri"/>
                <a:sym typeface="Calibri"/>
              </a:rPr>
              <a:t>Armed </a:t>
            </a:r>
            <a:r>
              <a:rPr lang="en-CA" sz="3600" dirty="0" smtClean="0">
                <a:latin typeface="Calibri"/>
                <a:ea typeface="Calibri"/>
                <a:cs typeface="Calibri"/>
                <a:sym typeface="Calibri"/>
              </a:rPr>
              <a:t>Forces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11209361" y="652026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9490" y="3752036"/>
            <a:ext cx="2410625" cy="24031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0" y="748834"/>
            <a:ext cx="12191999" cy="61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 dirty="0">
                <a:latin typeface="Calibri"/>
                <a:ea typeface="Calibri"/>
                <a:cs typeface="Calibri"/>
                <a:sym typeface="Calibri"/>
              </a:rPr>
              <a:t>DND/CAF Organizational </a:t>
            </a:r>
            <a:r>
              <a:rPr lang="en-CA" sz="3600" dirty="0" smtClean="0"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11209361" y="652026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737" y="1443645"/>
            <a:ext cx="6073117" cy="482281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486901" y="4888523"/>
            <a:ext cx="2611315" cy="1439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**Note: Assistant Deputy Minister (Data, Innovation and Analytics) is a new division that stood up in July 2018 and is not yet represented on the organisation chart.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654" y="1415562"/>
            <a:ext cx="11499507" cy="4923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>
            <a:spLocks noGrp="1"/>
          </p:cNvSpPr>
          <p:nvPr>
            <p:ph type="title"/>
          </p:nvPr>
        </p:nvSpPr>
        <p:spPr>
          <a:xfrm>
            <a:off x="0" y="764931"/>
            <a:ext cx="12192000" cy="650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sz="3600" dirty="0" smtClean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CAF Ranks and Elements</a:t>
            </a:r>
            <a:endParaRPr sz="36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 txBox="1">
            <a:spLocks noGrp="1"/>
          </p:cNvSpPr>
          <p:nvPr>
            <p:ph type="sldNum" idx="12"/>
          </p:nvPr>
        </p:nvSpPr>
        <p:spPr>
          <a:xfrm>
            <a:off x="11209361" y="652026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355818"/>
            <a:ext cx="12192000" cy="4933594"/>
          </a:xfrm>
        </p:spPr>
        <p:txBody>
          <a:bodyPr/>
          <a:lstStyle/>
          <a:p>
            <a:pPr marL="50800" indent="0">
              <a:spcBef>
                <a:spcPts val="300"/>
              </a:spcBef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Building </a:t>
            </a:r>
            <a:r>
              <a:rPr lang="en-US" sz="1800" dirty="0">
                <a:latin typeface="Calibri" panose="020F0502020204030204" pitchFamily="34" charset="0"/>
              </a:rPr>
              <a:t>data literacy has been identified as one of the main strategic objectives in DND's 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50800" indent="0">
              <a:spcBef>
                <a:spcPts val="300"/>
              </a:spcBef>
              <a:buNone/>
            </a:pPr>
            <a:r>
              <a:rPr lang="en-US" sz="1800" dirty="0" smtClean="0">
                <a:latin typeface="Calibri" panose="020F0502020204030204" pitchFamily="34" charset="0"/>
              </a:rPr>
              <a:t>drafted </a:t>
            </a:r>
            <a:r>
              <a:rPr lang="en-US" sz="1800" dirty="0">
                <a:latin typeface="Calibri" panose="020F0502020204030204" pitchFamily="34" charset="0"/>
              </a:rPr>
              <a:t>Data Strategy. 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 marL="50800" indent="0">
              <a:spcBef>
                <a:spcPts val="300"/>
              </a:spcBef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50800" indent="0">
              <a:spcBef>
                <a:spcPts val="30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Current State:</a:t>
            </a:r>
          </a:p>
          <a:p>
            <a:pPr marL="50800" indent="0">
              <a:spcBef>
                <a:spcPts val="300"/>
              </a:spcBef>
              <a:buNone/>
            </a:pPr>
            <a:endParaRPr lang="en-US" sz="800" dirty="0" smtClean="0"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800" dirty="0" smtClean="0">
                <a:latin typeface="Calibri" panose="020F0502020204030204" pitchFamily="34" charset="0"/>
              </a:rPr>
              <a:t>Personnel have limited understanding of the definition of </a:t>
            </a:r>
            <a:r>
              <a:rPr lang="en-US" sz="1800" dirty="0" smtClean="0">
                <a:latin typeface="Calibri" panose="020F0502020204030204" pitchFamily="34" charset="0"/>
              </a:rPr>
              <a:t>data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800" dirty="0" smtClean="0">
                <a:latin typeface="Calibri" panose="020F0502020204030204" pitchFamily="34" charset="0"/>
              </a:rPr>
              <a:t>Personnel have limited understanding of their role in maintaining </a:t>
            </a:r>
            <a:r>
              <a:rPr lang="en-US" sz="1800" dirty="0" smtClean="0">
                <a:latin typeface="Calibri" panose="020F0502020204030204" pitchFamily="34" charset="0"/>
              </a:rPr>
              <a:t>data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800" dirty="0" smtClean="0">
                <a:latin typeface="Calibri" panose="020F0502020204030204" pitchFamily="34" charset="0"/>
              </a:rPr>
              <a:t>Personnel do not have the skills to critically assess data to identify risk and evaluate </a:t>
            </a:r>
            <a:r>
              <a:rPr lang="en-US" sz="1800" dirty="0" smtClean="0">
                <a:latin typeface="Calibri" panose="020F0502020204030204" pitchFamily="34" charset="0"/>
              </a:rPr>
              <a:t>quality</a:t>
            </a:r>
            <a:endParaRPr lang="en-US" sz="1800" dirty="0" smtClean="0"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800" dirty="0" smtClean="0">
                <a:latin typeface="Calibri" panose="020F0502020204030204" pitchFamily="34" charset="0"/>
              </a:rPr>
              <a:t>Personnel do not understand how to use data to improve performance and </a:t>
            </a:r>
            <a:r>
              <a:rPr lang="en-US" sz="1800" dirty="0" smtClean="0">
                <a:latin typeface="Calibri" panose="020F0502020204030204" pitchFamily="34" charset="0"/>
              </a:rPr>
              <a:t>innovate</a:t>
            </a:r>
            <a:endParaRPr lang="en-US" sz="1800" dirty="0">
              <a:latin typeface="Calibri" panose="020F0502020204030204" pitchFamily="34" charset="0"/>
            </a:endParaRPr>
          </a:p>
          <a:p>
            <a:pPr marL="50800" indent="0">
              <a:spcBef>
                <a:spcPts val="300"/>
              </a:spcBef>
              <a:buNone/>
            </a:pPr>
            <a:endParaRPr lang="en-US" sz="1800" dirty="0" smtClean="0">
              <a:latin typeface="Calibri" panose="020F0502020204030204" pitchFamily="34" charset="0"/>
            </a:endParaRPr>
          </a:p>
          <a:p>
            <a:pPr marL="50800" indent="0">
              <a:spcBef>
                <a:spcPts val="300"/>
              </a:spcBef>
              <a:buNone/>
            </a:pPr>
            <a:r>
              <a:rPr lang="en-US" sz="2400" b="1" dirty="0" smtClean="0">
                <a:latin typeface="Calibri" panose="020F0502020204030204" pitchFamily="34" charset="0"/>
              </a:rPr>
              <a:t>Objectives:</a:t>
            </a:r>
          </a:p>
          <a:p>
            <a:pPr marL="50800" indent="0">
              <a:spcBef>
                <a:spcPts val="300"/>
              </a:spcBef>
              <a:buNone/>
            </a:pPr>
            <a:endParaRPr lang="en-US" sz="800" dirty="0" smtClean="0">
              <a:latin typeface="Calibri" panose="020F0502020204030204" pitchFamily="34" charset="0"/>
            </a:endParaRPr>
          </a:p>
          <a:p>
            <a:pPr>
              <a:spcBef>
                <a:spcPts val="300"/>
              </a:spcBef>
            </a:pPr>
            <a:r>
              <a:rPr lang="en-US" sz="1800" dirty="0">
                <a:latin typeface="Calibri" panose="020F0502020204030204" pitchFamily="34" charset="0"/>
              </a:rPr>
              <a:t>A</a:t>
            </a:r>
            <a:r>
              <a:rPr lang="en-US" sz="1800" dirty="0" smtClean="0">
                <a:latin typeface="Calibri" panose="020F0502020204030204" pitchFamily="34" charset="0"/>
              </a:rPr>
              <a:t> workforce skilled </a:t>
            </a:r>
            <a:r>
              <a:rPr lang="en-US" sz="1800" dirty="0">
                <a:latin typeface="Calibri" panose="020F0502020204030204" pitchFamily="34" charset="0"/>
              </a:rPr>
              <a:t>to </a:t>
            </a:r>
            <a:r>
              <a:rPr lang="en-US" sz="1800" dirty="0" smtClean="0">
                <a:latin typeface="Calibri" panose="020F0502020204030204" pitchFamily="34" charset="0"/>
              </a:rPr>
              <a:t>find data</a:t>
            </a:r>
            <a:r>
              <a:rPr lang="en-US" sz="1800" dirty="0">
                <a:latin typeface="Calibri" panose="020F0502020204030204" pitchFamily="34" charset="0"/>
              </a:rPr>
              <a:t>, </a:t>
            </a:r>
            <a:r>
              <a:rPr lang="en-US" sz="1800" dirty="0" smtClean="0">
                <a:latin typeface="Calibri" panose="020F0502020204030204" pitchFamily="34" charset="0"/>
              </a:rPr>
              <a:t>evaluate </a:t>
            </a:r>
            <a:r>
              <a:rPr lang="en-US" sz="1800" dirty="0">
                <a:latin typeface="Calibri" panose="020F0502020204030204" pitchFamily="34" charset="0"/>
              </a:rPr>
              <a:t>its quality, </a:t>
            </a:r>
            <a:r>
              <a:rPr lang="en-US" sz="1800" dirty="0" smtClean="0">
                <a:latin typeface="Calibri" panose="020F0502020204030204" pitchFamily="34" charset="0"/>
              </a:rPr>
              <a:t>analyze </a:t>
            </a:r>
            <a:r>
              <a:rPr lang="en-US" sz="1800" dirty="0">
                <a:latin typeface="Calibri" panose="020F0502020204030204" pitchFamily="34" charset="0"/>
              </a:rPr>
              <a:t>and interpret it, as well as identify and mitigate </a:t>
            </a:r>
            <a:r>
              <a:rPr lang="en-US" sz="1800" dirty="0" smtClean="0">
                <a:latin typeface="Calibri" panose="020F0502020204030204" pitchFamily="34" charset="0"/>
              </a:rPr>
              <a:t>risks </a:t>
            </a:r>
            <a:r>
              <a:rPr lang="en-US" sz="1800" dirty="0">
                <a:latin typeface="Calibri" panose="020F0502020204030204" pitchFamily="34" charset="0"/>
              </a:rPr>
              <a:t>in </a:t>
            </a:r>
            <a:r>
              <a:rPr lang="en-US" sz="1800" dirty="0" smtClean="0">
                <a:latin typeface="Calibri" panose="020F0502020204030204" pitchFamily="34" charset="0"/>
              </a:rPr>
              <a:t>using </a:t>
            </a:r>
            <a:r>
              <a:rPr lang="en-US" sz="1800" dirty="0" smtClean="0">
                <a:latin typeface="Calibri" panose="020F0502020204030204" pitchFamily="34" charset="0"/>
              </a:rPr>
              <a:t>it </a:t>
            </a:r>
          </a:p>
          <a:p>
            <a:pPr>
              <a:spcBef>
                <a:spcPts val="300"/>
              </a:spcBef>
            </a:pPr>
            <a:r>
              <a:rPr lang="en-US" sz="1800" dirty="0" smtClean="0">
                <a:latin typeface="Calibri" panose="020F0502020204030204" pitchFamily="34" charset="0"/>
              </a:rPr>
              <a:t>A </a:t>
            </a:r>
            <a:r>
              <a:rPr lang="en-US" sz="1800" dirty="0" smtClean="0">
                <a:latin typeface="Calibri" panose="020F0502020204030204" pitchFamily="34" charset="0"/>
              </a:rPr>
              <a:t>data </a:t>
            </a:r>
            <a:r>
              <a:rPr lang="en-US" sz="1800" dirty="0">
                <a:latin typeface="Calibri" panose="020F0502020204030204" pitchFamily="34" charset="0"/>
              </a:rPr>
              <a:t>literate workforce </a:t>
            </a:r>
            <a:r>
              <a:rPr lang="en-US" sz="1800" dirty="0" smtClean="0">
                <a:latin typeface="Calibri" panose="020F0502020204030204" pitchFamily="34" charset="0"/>
              </a:rPr>
              <a:t>which understands </a:t>
            </a:r>
            <a:r>
              <a:rPr lang="en-US" sz="1800" dirty="0">
                <a:latin typeface="Calibri" panose="020F0502020204030204" pitchFamily="34" charset="0"/>
              </a:rPr>
              <a:t>what data is and their role </a:t>
            </a:r>
            <a:r>
              <a:rPr lang="en-US" sz="1800" dirty="0" smtClean="0">
                <a:latin typeface="Calibri" panose="020F0502020204030204" pitchFamily="34" charset="0"/>
              </a:rPr>
              <a:t>in </a:t>
            </a:r>
            <a:r>
              <a:rPr lang="en-US" sz="1800" dirty="0">
                <a:latin typeface="Calibri" panose="020F0502020204030204" pitchFamily="34" charset="0"/>
              </a:rPr>
              <a:t>maintaining </a:t>
            </a:r>
            <a:r>
              <a:rPr lang="en-US" sz="1800" dirty="0" smtClean="0">
                <a:latin typeface="Calibri" panose="020F0502020204030204" pitchFamily="34" charset="0"/>
              </a:rPr>
              <a:t>data </a:t>
            </a:r>
            <a:r>
              <a:rPr lang="en-US" sz="1800" dirty="0" smtClean="0">
                <a:latin typeface="Calibri" panose="020F0502020204030204" pitchFamily="34" charset="0"/>
              </a:rPr>
              <a:t>quality </a:t>
            </a:r>
          </a:p>
          <a:p>
            <a:pPr>
              <a:spcBef>
                <a:spcPts val="300"/>
              </a:spcBef>
            </a:pPr>
            <a:r>
              <a:rPr lang="en-US" sz="1800" dirty="0" smtClean="0">
                <a:latin typeface="Calibri" panose="020F0502020204030204" pitchFamily="34" charset="0"/>
              </a:rPr>
              <a:t>A workforce with the</a:t>
            </a:r>
            <a:r>
              <a:rPr lang="en-US" sz="1800" dirty="0" smtClean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ability to identify opportunities to use </a:t>
            </a:r>
            <a:r>
              <a:rPr lang="en-US" sz="1800" dirty="0" smtClean="0">
                <a:latin typeface="Calibri" panose="020F0502020204030204" pitchFamily="34" charset="0"/>
              </a:rPr>
              <a:t>data </a:t>
            </a:r>
            <a:r>
              <a:rPr lang="en-US" sz="1800" dirty="0">
                <a:latin typeface="Calibri" panose="020F0502020204030204" pitchFamily="34" charset="0"/>
              </a:rPr>
              <a:t>to make </a:t>
            </a:r>
            <a:r>
              <a:rPr lang="en-US" sz="1800" dirty="0" smtClean="0">
                <a:latin typeface="Calibri" panose="020F0502020204030204" pitchFamily="34" charset="0"/>
              </a:rPr>
              <a:t>decisions </a:t>
            </a:r>
            <a:r>
              <a:rPr lang="en-US" sz="1800" dirty="0" smtClean="0">
                <a:latin typeface="Calibri" panose="020F0502020204030204" pitchFamily="34" charset="0"/>
              </a:rPr>
              <a:t>that </a:t>
            </a:r>
            <a:r>
              <a:rPr lang="en-US" sz="1800" dirty="0" smtClean="0">
                <a:latin typeface="Calibri" panose="020F0502020204030204" pitchFamily="34" charset="0"/>
              </a:rPr>
              <a:t>create </a:t>
            </a:r>
            <a:r>
              <a:rPr lang="en-US" sz="1800" dirty="0">
                <a:latin typeface="Calibri" panose="020F0502020204030204" pitchFamily="34" charset="0"/>
              </a:rPr>
              <a:t>value in the </a:t>
            </a:r>
            <a:r>
              <a:rPr lang="en-US" sz="1800" dirty="0" smtClean="0">
                <a:latin typeface="Calibri" panose="020F0502020204030204" pitchFamily="34" charset="0"/>
              </a:rPr>
              <a:t>organization</a:t>
            </a:r>
            <a:endParaRPr lang="en-CA" sz="1800" dirty="0">
              <a:latin typeface="Calibri" panose="020F0502020204030204" pitchFamily="34" charset="0"/>
            </a:endParaRPr>
          </a:p>
          <a:p>
            <a:pPr marL="50800" indent="0">
              <a:buNone/>
            </a:pPr>
            <a:endParaRPr lang="en-CA" sz="1400" dirty="0" smtClean="0">
              <a:latin typeface="Calibri" panose="020F0502020204030204" pitchFamily="34" charset="0"/>
            </a:endParaRPr>
          </a:p>
          <a:p>
            <a:pPr marL="50800" indent="0">
              <a:buNone/>
            </a:pPr>
            <a:endParaRPr lang="en-CA" sz="1400" dirty="0">
              <a:latin typeface="Calibri" panose="020F0502020204030204" pitchFamily="34" charset="0"/>
            </a:endParaRPr>
          </a:p>
          <a:p>
            <a:pPr marL="50800" indent="0">
              <a:buNone/>
            </a:pPr>
            <a:endParaRPr lang="en-CA" sz="1800" b="1" dirty="0" smtClean="0">
              <a:latin typeface="Calibri" panose="020F0502020204030204" pitchFamily="34" charset="0"/>
            </a:endParaRPr>
          </a:p>
          <a:p>
            <a:pPr marL="50800" indent="0">
              <a:buNone/>
            </a:pPr>
            <a:endParaRPr lang="en-CA" sz="1800" b="1" dirty="0">
              <a:latin typeface="Calibri" panose="020F0502020204030204" pitchFamily="34" charset="0"/>
            </a:endParaRPr>
          </a:p>
          <a:p>
            <a:pPr marL="50800" indent="0">
              <a:buNone/>
            </a:pPr>
            <a:endParaRPr lang="en-CA" sz="1800" b="1" dirty="0" smtClean="0">
              <a:latin typeface="Calibri" panose="020F0502020204030204" pitchFamily="34" charset="0"/>
            </a:endParaRPr>
          </a:p>
          <a:p>
            <a:pPr marL="50800" indent="0">
              <a:buNone/>
            </a:pPr>
            <a:endParaRPr lang="en-CA" sz="1800" b="1" dirty="0">
              <a:latin typeface="Calibri" panose="020F0502020204030204" pitchFamily="34" charset="0"/>
            </a:endParaRPr>
          </a:p>
          <a:p>
            <a:pPr marL="50800" indent="0">
              <a:buNone/>
            </a:pPr>
            <a:endParaRPr lang="en-CA" sz="1800" b="1" dirty="0" smtClean="0"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7749"/>
            <a:ext cx="12192000" cy="588068"/>
          </a:xfrm>
        </p:spPr>
        <p:txBody>
          <a:bodyPr/>
          <a:lstStyle/>
          <a:p>
            <a:pPr algn="ctr"/>
            <a:r>
              <a:rPr lang="en-CA" dirty="0" smtClean="0">
                <a:latin typeface="Calibri" panose="020F0502020204030204" pitchFamily="34" charset="0"/>
              </a:rPr>
              <a:t>Data </a:t>
            </a:r>
            <a:r>
              <a:rPr lang="en-CA" dirty="0" smtClean="0">
                <a:latin typeface="Calibri" panose="020F0502020204030204" pitchFamily="34" charset="0"/>
              </a:rPr>
              <a:t>Literacy in DND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mtClean="0"/>
              <a:t>5</a:t>
            </a:fld>
            <a:endParaRPr lang="en-CA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031" y="1419612"/>
            <a:ext cx="3768969" cy="21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ND-PPT-English-Corporate_External">
  <a:themeElements>
    <a:clrScheme name="DND">
      <a:dk1>
        <a:srgbClr val="000000"/>
      </a:dk1>
      <a:lt1>
        <a:srgbClr val="FFFFFF"/>
      </a:lt1>
      <a:dk2>
        <a:srgbClr val="1F548A"/>
      </a:dk2>
      <a:lt2>
        <a:srgbClr val="D0DCE8"/>
      </a:lt2>
      <a:accent1>
        <a:srgbClr val="6D90B8"/>
      </a:accent1>
      <a:accent2>
        <a:srgbClr val="629DD1"/>
      </a:accent2>
      <a:accent3>
        <a:srgbClr val="297FD5"/>
      </a:accent3>
      <a:accent4>
        <a:srgbClr val="7F8FA9"/>
      </a:accent4>
      <a:accent5>
        <a:srgbClr val="9DC0E3"/>
      </a:accent5>
      <a:accent6>
        <a:srgbClr val="75D5FF"/>
      </a:accent6>
      <a:hlink>
        <a:srgbClr val="AD7EFF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DND">
      <a:dk1>
        <a:srgbClr val="000000"/>
      </a:dk1>
      <a:lt1>
        <a:srgbClr val="FFFFFF"/>
      </a:lt1>
      <a:dk2>
        <a:srgbClr val="1F548A"/>
      </a:dk2>
      <a:lt2>
        <a:srgbClr val="D0DCE8"/>
      </a:lt2>
      <a:accent1>
        <a:srgbClr val="6D90B8"/>
      </a:accent1>
      <a:accent2>
        <a:srgbClr val="629DD1"/>
      </a:accent2>
      <a:accent3>
        <a:srgbClr val="297FD5"/>
      </a:accent3>
      <a:accent4>
        <a:srgbClr val="7F8FA9"/>
      </a:accent4>
      <a:accent5>
        <a:srgbClr val="9DC0E3"/>
      </a:accent5>
      <a:accent6>
        <a:srgbClr val="75D5FF"/>
      </a:accent6>
      <a:hlink>
        <a:srgbClr val="AD7EFF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280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DND-PPT-English-Corporate_External</vt:lpstr>
      <vt:lpstr>Custom Design</vt:lpstr>
      <vt:lpstr>Introduction to DND/CAF and Defence Analytics:  In Support of the Digital Academy Practicum</vt:lpstr>
      <vt:lpstr>Department of National Defence and Canadian Armed Forces</vt:lpstr>
      <vt:lpstr>DND/CAF Organizational Structure</vt:lpstr>
      <vt:lpstr>CAF Ranks and Elements</vt:lpstr>
      <vt:lpstr>Data Literacy in DND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DND/CAF and Defence Analytics Support of the Digital Academy Practicum (U)</dc:title>
  <dc:creator>Diel K@ADM(DIA)@Ottawa-Hull</dc:creator>
  <cp:lastModifiedBy>Jones.KA3</cp:lastModifiedBy>
  <cp:revision>42</cp:revision>
  <dcterms:modified xsi:type="dcterms:W3CDTF">2019-05-01T16:13:22Z</dcterms:modified>
</cp:coreProperties>
</file>