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21" r:id="rId3"/>
    <p:sldId id="322" r:id="rId4"/>
    <p:sldId id="317" r:id="rId5"/>
    <p:sldId id="318" r:id="rId6"/>
    <p:sldId id="320" r:id="rId7"/>
    <p:sldId id="296" r:id="rId8"/>
    <p:sldId id="313" r:id="rId9"/>
    <p:sldId id="305" r:id="rId10"/>
    <p:sldId id="323" r:id="rId11"/>
    <p:sldId id="326" r:id="rId12"/>
    <p:sldId id="327" r:id="rId13"/>
    <p:sldId id="329" r:id="rId14"/>
    <p:sldId id="331" r:id="rId15"/>
    <p:sldId id="302" r:id="rId16"/>
    <p:sldId id="336" r:id="rId17"/>
    <p:sldId id="330" r:id="rId18"/>
    <p:sldId id="337" r:id="rId19"/>
    <p:sldId id="315" r:id="rId20"/>
    <p:sldId id="333" r:id="rId21"/>
    <p:sldId id="314" r:id="rId22"/>
    <p:sldId id="334" r:id="rId23"/>
    <p:sldId id="335" r:id="rId24"/>
    <p:sldId id="332" r:id="rId25"/>
    <p:sldId id="303" r:id="rId2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D98A93-B081-4EEB-B7F4-5AC7789215F7}">
          <p14:sldIdLst>
            <p14:sldId id="256"/>
            <p14:sldId id="321"/>
            <p14:sldId id="322"/>
            <p14:sldId id="317"/>
            <p14:sldId id="318"/>
            <p14:sldId id="320"/>
            <p14:sldId id="296"/>
            <p14:sldId id="313"/>
            <p14:sldId id="305"/>
            <p14:sldId id="323"/>
            <p14:sldId id="326"/>
            <p14:sldId id="327"/>
            <p14:sldId id="329"/>
            <p14:sldId id="331"/>
            <p14:sldId id="302"/>
            <p14:sldId id="336"/>
            <p14:sldId id="330"/>
            <p14:sldId id="337"/>
            <p14:sldId id="315"/>
            <p14:sldId id="333"/>
            <p14:sldId id="314"/>
            <p14:sldId id="334"/>
            <p14:sldId id="335"/>
            <p14:sldId id="33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69042" autoAdjust="0"/>
  </p:normalViewPr>
  <p:slideViewPr>
    <p:cSldViewPr snapToGrid="0">
      <p:cViewPr varScale="1">
        <p:scale>
          <a:sx n="57" d="100"/>
          <a:sy n="57" d="100"/>
        </p:scale>
        <p:origin x="15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CA" dirty="0"/>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CADE5C8D-C624-4A02-859B-86087B534494}" type="datetimeFigureOut">
              <a:rPr lang="en-CA" smtClean="0"/>
              <a:t>2019-05-27</a:t>
            </a:fld>
            <a:endParaRPr lang="en-CA" dirty="0"/>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CA" dirty="0"/>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95D25CC-28FB-4249-BC9A-7C847C072060}" type="slidenum">
              <a:rPr lang="en-CA" smtClean="0"/>
              <a:t>‹#›</a:t>
            </a:fld>
            <a:endParaRPr lang="en-CA" dirty="0"/>
          </a:p>
        </p:txBody>
      </p:sp>
    </p:spTree>
    <p:extLst>
      <p:ext uri="{BB962C8B-B14F-4D97-AF65-F5344CB8AC3E}">
        <p14:creationId xmlns:p14="http://schemas.microsoft.com/office/powerpoint/2010/main" val="3224519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978275" y="0"/>
            <a:ext cx="3043238" cy="466725"/>
          </a:xfrm>
          <a:prstGeom prst="rect">
            <a:avLst/>
          </a:prstGeom>
        </p:spPr>
        <p:txBody>
          <a:bodyPr vert="horz" lIns="91440" tIns="45720" rIns="91440" bIns="45720" rtlCol="0"/>
          <a:lstStyle>
            <a:lvl1pPr algn="r">
              <a:defRPr sz="1200"/>
            </a:lvl1pPr>
          </a:lstStyle>
          <a:p>
            <a:fld id="{A4884898-5EF0-4ECE-9EED-A4CC4BB96D6A}" type="datetimeFigureOut">
              <a:rPr lang="en-CA" smtClean="0"/>
              <a:t>2019-05-27</a:t>
            </a:fld>
            <a:endParaRPr lang="en-CA"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701675" y="4479925"/>
            <a:ext cx="5619750" cy="36655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842375"/>
            <a:ext cx="3043238" cy="466725"/>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8275" y="8842375"/>
            <a:ext cx="3043238" cy="466725"/>
          </a:xfrm>
          <a:prstGeom prst="rect">
            <a:avLst/>
          </a:prstGeom>
        </p:spPr>
        <p:txBody>
          <a:bodyPr vert="horz" lIns="91440" tIns="45720" rIns="91440" bIns="45720" rtlCol="0" anchor="b"/>
          <a:lstStyle>
            <a:lvl1pPr algn="r">
              <a:defRPr sz="1200"/>
            </a:lvl1pPr>
          </a:lstStyle>
          <a:p>
            <a:fld id="{12C07489-903B-4922-86BD-EA687DC516A8}" type="slidenum">
              <a:rPr lang="en-CA" smtClean="0"/>
              <a:t>‹#›</a:t>
            </a:fld>
            <a:endParaRPr lang="en-CA" dirty="0"/>
          </a:p>
        </p:txBody>
      </p:sp>
    </p:spTree>
    <p:extLst>
      <p:ext uri="{BB962C8B-B14F-4D97-AF65-F5344CB8AC3E}">
        <p14:creationId xmlns:p14="http://schemas.microsoft.com/office/powerpoint/2010/main" val="253184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ntrepreneur.com/article/308724"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We will answer the following questions in </a:t>
            </a:r>
            <a:r>
              <a:rPr lang="en-CA" baseline="0" smtClean="0"/>
              <a:t>this presentation.</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2</a:t>
            </a:fld>
            <a:endParaRPr lang="en-CA" dirty="0"/>
          </a:p>
        </p:txBody>
      </p:sp>
    </p:spTree>
    <p:extLst>
      <p:ext uri="{BB962C8B-B14F-4D97-AF65-F5344CB8AC3E}">
        <p14:creationId xmlns:p14="http://schemas.microsoft.com/office/powerpoint/2010/main" val="576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smtClean="0">
                <a:solidFill>
                  <a:schemeClr val="tx1"/>
                </a:solidFill>
                <a:effectLst/>
                <a:latin typeface="+mn-lt"/>
                <a:ea typeface="+mn-ea"/>
                <a:cs typeface="+mn-cs"/>
              </a:rPr>
              <a:t>Once you’ve used your lo-fi clickable prototypes to iron out any issues, it’s time to build a higher fidelity prototype to provide a more realistic experience.</a:t>
            </a:r>
          </a:p>
          <a:p>
            <a:pPr marL="171450" indent="-171450">
              <a:buFontTx/>
              <a:buChar char="-"/>
            </a:pPr>
            <a:r>
              <a:rPr lang="en-CA" sz="1200" b="0" i="0" kern="1200" dirty="0" smtClean="0">
                <a:solidFill>
                  <a:schemeClr val="tx1"/>
                </a:solidFill>
                <a:effectLst/>
                <a:latin typeface="+mn-lt"/>
                <a:ea typeface="+mn-ea"/>
                <a:cs typeface="+mn-cs"/>
              </a:rPr>
              <a:t>This is the final stage of the prototyping process before you start to build prototypes using the medium you’re designing for, for example, HTML, CSS and JavaScript, if you’re building a website or a language like Swift, if you’re building an app for a mobile context.</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23</a:t>
            </a:fld>
            <a:endParaRPr lang="en-CA" dirty="0"/>
          </a:p>
        </p:txBody>
      </p:sp>
    </p:spTree>
    <p:extLst>
      <p:ext uri="{BB962C8B-B14F-4D97-AF65-F5344CB8AC3E}">
        <p14:creationId xmlns:p14="http://schemas.microsoft.com/office/powerpoint/2010/main" val="1195772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25</a:t>
            </a:fld>
            <a:endParaRPr lang="en-CA" dirty="0"/>
          </a:p>
        </p:txBody>
      </p:sp>
    </p:spTree>
    <p:extLst>
      <p:ext uri="{BB962C8B-B14F-4D97-AF65-F5344CB8AC3E}">
        <p14:creationId xmlns:p14="http://schemas.microsoft.com/office/powerpoint/2010/main" val="216491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rgbClr val="C00000"/>
              </a:buClr>
              <a:buFont typeface="Arial" panose="020B0604020202020204" pitchFamily="34" charset="0"/>
              <a:buNone/>
            </a:pPr>
            <a:r>
              <a:rPr lang="en-US" dirty="0" smtClean="0">
                <a:latin typeface="Garamond" panose="02020404030301010803" pitchFamily="18" charset="0"/>
              </a:rPr>
              <a:t>A</a:t>
            </a:r>
            <a:r>
              <a:rPr lang="en-CA" dirty="0" smtClean="0">
                <a:latin typeface="Garamond" panose="02020404030301010803" pitchFamily="18" charset="0"/>
              </a:rPr>
              <a:t> simulation of the interaction between the user and the interface.</a:t>
            </a:r>
            <a:endParaRPr lang="en-CA" dirty="0" smtClean="0"/>
          </a:p>
        </p:txBody>
      </p:sp>
      <p:sp>
        <p:nvSpPr>
          <p:cNvPr id="4" name="Slide Number Placeholder 3"/>
          <p:cNvSpPr>
            <a:spLocks noGrp="1"/>
          </p:cNvSpPr>
          <p:nvPr>
            <p:ph type="sldNum" sz="quarter" idx="10"/>
          </p:nvPr>
        </p:nvSpPr>
        <p:spPr/>
        <p:txBody>
          <a:bodyPr/>
          <a:lstStyle/>
          <a:p>
            <a:fld id="{12C07489-903B-4922-86BD-EA687DC516A8}" type="slidenum">
              <a:rPr lang="en-CA" smtClean="0"/>
              <a:t>3</a:t>
            </a:fld>
            <a:endParaRPr lang="en-CA" dirty="0"/>
          </a:p>
        </p:txBody>
      </p:sp>
    </p:spTree>
    <p:extLst>
      <p:ext uri="{BB962C8B-B14F-4D97-AF65-F5344CB8AC3E}">
        <p14:creationId xmlns:p14="http://schemas.microsoft.com/office/powerpoint/2010/main" val="336642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This slide</a:t>
            </a:r>
            <a:r>
              <a:rPr lang="en-CA" baseline="0" dirty="0" smtClean="0"/>
              <a:t> is put in on purpose. We can put this in the context of business requirements vs business outcomes.</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7</a:t>
            </a:fld>
            <a:endParaRPr lang="en-CA" dirty="0"/>
          </a:p>
        </p:txBody>
      </p:sp>
    </p:spTree>
    <p:extLst>
      <p:ext uri="{BB962C8B-B14F-4D97-AF65-F5344CB8AC3E}">
        <p14:creationId xmlns:p14="http://schemas.microsoft.com/office/powerpoint/2010/main" val="343017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It is the What if in the design thinking process. </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9</a:t>
            </a:fld>
            <a:endParaRPr lang="en-CA" dirty="0"/>
          </a:p>
        </p:txBody>
      </p:sp>
    </p:spTree>
    <p:extLst>
      <p:ext uri="{BB962C8B-B14F-4D97-AF65-F5344CB8AC3E}">
        <p14:creationId xmlns:p14="http://schemas.microsoft.com/office/powerpoint/2010/main" val="1964774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hlinkClick r:id="rId3"/>
              </a:rPr>
              <a:t>https://www.entrepreneur.com/article/308724</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10</a:t>
            </a:fld>
            <a:endParaRPr lang="en-CA" dirty="0"/>
          </a:p>
        </p:txBody>
      </p:sp>
    </p:spTree>
    <p:extLst>
      <p:ext uri="{BB962C8B-B14F-4D97-AF65-F5344CB8AC3E}">
        <p14:creationId xmlns:p14="http://schemas.microsoft.com/office/powerpoint/2010/main" val="3035876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Prototypes</a:t>
            </a:r>
            <a:r>
              <a:rPr lang="en-CA" baseline="0" dirty="0" smtClean="0"/>
              <a:t> can take different forms, it helps to classify them in terms of dimensions. </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15</a:t>
            </a:fld>
            <a:endParaRPr lang="en-CA" dirty="0"/>
          </a:p>
        </p:txBody>
      </p:sp>
    </p:spTree>
    <p:extLst>
      <p:ext uri="{BB962C8B-B14F-4D97-AF65-F5344CB8AC3E}">
        <p14:creationId xmlns:p14="http://schemas.microsoft.com/office/powerpoint/2010/main" val="183636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aramond" panose="02020404030301010803" pitchFamily="18" charset="0"/>
              </a:rPr>
              <a:t>A</a:t>
            </a:r>
            <a:r>
              <a:rPr lang="en-CA" dirty="0" smtClean="0">
                <a:latin typeface="Garamond" panose="02020404030301010803" pitchFamily="18" charset="0"/>
              </a:rPr>
              <a:t> simulation of the interaction between the user and the interface.</a:t>
            </a:r>
            <a:endParaRPr lang="en-CA" dirty="0" smtClean="0"/>
          </a:p>
          <a:p>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19</a:t>
            </a:fld>
            <a:endParaRPr lang="en-CA" dirty="0"/>
          </a:p>
        </p:txBody>
      </p:sp>
    </p:spTree>
    <p:extLst>
      <p:ext uri="{BB962C8B-B14F-4D97-AF65-F5344CB8AC3E}">
        <p14:creationId xmlns:p14="http://schemas.microsoft.com/office/powerpoint/2010/main" val="92571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Use it simulate</a:t>
            </a:r>
            <a:r>
              <a:rPr lang="en-CA" baseline="0" dirty="0" smtClean="0"/>
              <a:t> user flow and to </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21</a:t>
            </a:fld>
            <a:endParaRPr lang="en-CA" dirty="0"/>
          </a:p>
        </p:txBody>
      </p:sp>
    </p:spTree>
    <p:extLst>
      <p:ext uri="{BB962C8B-B14F-4D97-AF65-F5344CB8AC3E}">
        <p14:creationId xmlns:p14="http://schemas.microsoft.com/office/powerpoint/2010/main" val="59297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smtClean="0">
                <a:solidFill>
                  <a:schemeClr val="tx1"/>
                </a:solidFill>
                <a:effectLst/>
                <a:latin typeface="+mn-lt"/>
                <a:ea typeface="+mn-ea"/>
                <a:cs typeface="+mn-cs"/>
              </a:rPr>
              <a:t>At this stage in the prototyping process, we’re moving from paper to screen and incrementally increasing the fidelity.</a:t>
            </a:r>
          </a:p>
          <a:p>
            <a:pPr marL="171450" indent="-171450">
              <a:buFontTx/>
              <a:buChar char="-"/>
            </a:pPr>
            <a:r>
              <a:rPr lang="en-CA" sz="1200" b="0" i="0" kern="1200" dirty="0" smtClean="0">
                <a:solidFill>
                  <a:schemeClr val="tx1"/>
                </a:solidFill>
                <a:effectLst/>
                <a:latin typeface="+mn-lt"/>
                <a:ea typeface="+mn-ea"/>
                <a:cs typeface="+mn-cs"/>
              </a:rPr>
              <a:t>A wireframe is essentially a ‘skeleton’ for your design. </a:t>
            </a:r>
          </a:p>
          <a:p>
            <a:pPr marL="171450" indent="-171450">
              <a:buFontTx/>
              <a:buChar char="-"/>
            </a:pPr>
            <a:r>
              <a:rPr lang="en-CA" sz="1200" b="0" i="0" kern="1200" dirty="0" smtClean="0">
                <a:solidFill>
                  <a:schemeClr val="tx1"/>
                </a:solidFill>
                <a:effectLst/>
                <a:latin typeface="+mn-lt"/>
                <a:ea typeface="+mn-ea"/>
                <a:cs typeface="+mn-cs"/>
              </a:rPr>
              <a:t>focused on structure, as opposed to look and feel </a:t>
            </a:r>
          </a:p>
          <a:p>
            <a:pPr marL="171450" indent="-171450">
              <a:buFontTx/>
              <a:buChar char="-"/>
            </a:pPr>
            <a:r>
              <a:rPr lang="en-CA" sz="1200" b="1" i="0" kern="1200" dirty="0" smtClean="0">
                <a:solidFill>
                  <a:schemeClr val="tx1"/>
                </a:solidFill>
                <a:effectLst/>
                <a:latin typeface="+mn-lt"/>
                <a:ea typeface="+mn-ea"/>
                <a:cs typeface="+mn-cs"/>
              </a:rPr>
              <a:t>wireframes help you to focus on functionality and not get lost in detail</a:t>
            </a:r>
            <a:r>
              <a:rPr lang="en-CA" sz="1200" b="0" i="0" kern="1200" dirty="0" smtClean="0">
                <a:solidFill>
                  <a:schemeClr val="tx1"/>
                </a:solidFill>
                <a:effectLst/>
                <a:latin typeface="+mn-lt"/>
                <a:ea typeface="+mn-ea"/>
                <a:cs typeface="+mn-cs"/>
              </a:rPr>
              <a:t>. </a:t>
            </a:r>
          </a:p>
          <a:p>
            <a:pPr marL="171450" indent="-171450">
              <a:buFontTx/>
              <a:buChar char="-"/>
            </a:pPr>
            <a:r>
              <a:rPr lang="en-CA" sz="1200" b="0" i="0" kern="1200" dirty="0" smtClean="0">
                <a:solidFill>
                  <a:schemeClr val="tx1"/>
                </a:solidFill>
                <a:effectLst/>
                <a:latin typeface="+mn-lt"/>
                <a:ea typeface="+mn-ea"/>
                <a:cs typeface="+mn-cs"/>
              </a:rPr>
              <a:t>Wireframes distill the interface down to simple, monochromatic shapes and </a:t>
            </a:r>
          </a:p>
          <a:p>
            <a:pPr marL="171450" indent="-171450">
              <a:buFontTx/>
              <a:buChar char="-"/>
            </a:pPr>
            <a:r>
              <a:rPr lang="en-CA" sz="1200" b="0" i="0" kern="1200" dirty="0" smtClean="0">
                <a:solidFill>
                  <a:schemeClr val="tx1"/>
                </a:solidFill>
                <a:effectLst/>
                <a:latin typeface="+mn-lt"/>
                <a:ea typeface="+mn-ea"/>
                <a:cs typeface="+mn-cs"/>
              </a:rPr>
              <a:t>are helpful for communicating high-level structure.</a:t>
            </a:r>
            <a:endParaRPr lang="en-CA" dirty="0"/>
          </a:p>
        </p:txBody>
      </p:sp>
      <p:sp>
        <p:nvSpPr>
          <p:cNvPr id="4" name="Slide Number Placeholder 3"/>
          <p:cNvSpPr>
            <a:spLocks noGrp="1"/>
          </p:cNvSpPr>
          <p:nvPr>
            <p:ph type="sldNum" sz="quarter" idx="10"/>
          </p:nvPr>
        </p:nvSpPr>
        <p:spPr/>
        <p:txBody>
          <a:bodyPr/>
          <a:lstStyle/>
          <a:p>
            <a:fld id="{12C07489-903B-4922-86BD-EA687DC516A8}" type="slidenum">
              <a:rPr lang="en-CA" smtClean="0"/>
              <a:t>22</a:t>
            </a:fld>
            <a:endParaRPr lang="en-CA" dirty="0"/>
          </a:p>
        </p:txBody>
      </p:sp>
    </p:spTree>
    <p:extLst>
      <p:ext uri="{BB962C8B-B14F-4D97-AF65-F5344CB8AC3E}">
        <p14:creationId xmlns:p14="http://schemas.microsoft.com/office/powerpoint/2010/main" val="233659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270494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312097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393588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816049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427921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3580855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120731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150882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139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212754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B409A-61B4-45A6-A46F-145E4FF1DC8F}" type="datetimeFigureOut">
              <a:rPr lang="en-CA" smtClean="0"/>
              <a:t>2019-05-27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8D8371C0-74B5-4577-8DDF-F8CB1F7E0A37}" type="slidenum">
              <a:rPr lang="en-CA" smtClean="0"/>
              <a:t>‹#›</a:t>
            </a:fld>
            <a:endParaRPr lang="en-CA" dirty="0"/>
          </a:p>
        </p:txBody>
      </p:sp>
    </p:spTree>
    <p:extLst>
      <p:ext uri="{BB962C8B-B14F-4D97-AF65-F5344CB8AC3E}">
        <p14:creationId xmlns:p14="http://schemas.microsoft.com/office/powerpoint/2010/main" val="112158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B409A-61B4-45A6-A46F-145E4FF1DC8F}" type="datetimeFigureOut">
              <a:rPr lang="en-CA" smtClean="0"/>
              <a:t>2019-05-27</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371C0-74B5-4577-8DDF-F8CB1F7E0A37}" type="slidenum">
              <a:rPr lang="en-CA" smtClean="0"/>
              <a:t>‹#›</a:t>
            </a:fld>
            <a:endParaRPr lang="en-CA" dirty="0"/>
          </a:p>
        </p:txBody>
      </p:sp>
    </p:spTree>
    <p:extLst>
      <p:ext uri="{BB962C8B-B14F-4D97-AF65-F5344CB8AC3E}">
        <p14:creationId xmlns:p14="http://schemas.microsoft.com/office/powerpoint/2010/main" val="3869674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6646" y="1916349"/>
            <a:ext cx="9313473" cy="769441"/>
          </a:xfrm>
          <a:prstGeom prst="rect">
            <a:avLst/>
          </a:prstGeom>
          <a:noFill/>
        </p:spPr>
        <p:txBody>
          <a:bodyPr wrap="square" rtlCol="0">
            <a:spAutoFit/>
          </a:bodyPr>
          <a:lstStyle/>
          <a:p>
            <a:r>
              <a:rPr lang="en-US" sz="4400" b="1" dirty="0" smtClean="0">
                <a:solidFill>
                  <a:srgbClr val="C00000"/>
                </a:solidFill>
                <a:latin typeface="Garamond" panose="02020404030301010803" pitchFamily="18" charset="0"/>
              </a:rPr>
              <a:t>Introduction to</a:t>
            </a:r>
            <a:r>
              <a:rPr lang="en-US" sz="4400" b="1" dirty="0" smtClean="0">
                <a:latin typeface="Garamond" panose="02020404030301010803" pitchFamily="18" charset="0"/>
              </a:rPr>
              <a:t> </a:t>
            </a:r>
            <a:r>
              <a:rPr lang="en-US" sz="4400" b="1" dirty="0">
                <a:latin typeface="Garamond" panose="02020404030301010803" pitchFamily="18" charset="0"/>
              </a:rPr>
              <a:t>p</a:t>
            </a:r>
            <a:r>
              <a:rPr lang="en-US" sz="4400" b="1" dirty="0" smtClean="0">
                <a:latin typeface="Garamond" panose="02020404030301010803" pitchFamily="18" charset="0"/>
              </a:rPr>
              <a:t>rototyping</a:t>
            </a:r>
            <a:endParaRPr lang="en-US" sz="4400" b="1" dirty="0">
              <a:latin typeface="Garamond" panose="02020404030301010803" pitchFamily="18" charset="0"/>
            </a:endParaRPr>
          </a:p>
        </p:txBody>
      </p:sp>
    </p:spTree>
    <p:extLst>
      <p:ext uri="{BB962C8B-B14F-4D97-AF65-F5344CB8AC3E}">
        <p14:creationId xmlns:p14="http://schemas.microsoft.com/office/powerpoint/2010/main" val="235666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smtClean="0">
                <a:latin typeface="Garamond" panose="02020404030301010803" pitchFamily="18" charset="0"/>
              </a:rPr>
              <a:t>Types of </a:t>
            </a:r>
            <a:r>
              <a:rPr lang="en-CA" sz="2800" b="1" dirty="0" smtClean="0">
                <a:latin typeface="Garamond" panose="02020404030301010803" pitchFamily="18" charset="0"/>
              </a:rPr>
              <a:t>prototypes </a:t>
            </a:r>
            <a:r>
              <a:rPr lang="en-CA" sz="2800" b="1" dirty="0" smtClean="0">
                <a:latin typeface="Garamond" panose="02020404030301010803" pitchFamily="18" charset="0"/>
              </a:rPr>
              <a:t>and their usage</a:t>
            </a:r>
            <a:endParaRPr lang="en-CA" sz="2800" b="1"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CA" sz="1800" b="1" dirty="0" smtClean="0">
                <a:solidFill>
                  <a:srgbClr val="C00000"/>
                </a:solidFill>
                <a:latin typeface="Garamond" panose="02020404030301010803" pitchFamily="18" charset="0"/>
              </a:rPr>
              <a:t>A </a:t>
            </a:r>
            <a:r>
              <a:rPr lang="en-CA" sz="1800" b="1" dirty="0">
                <a:solidFill>
                  <a:srgbClr val="C00000"/>
                </a:solidFill>
                <a:latin typeface="Garamond" panose="02020404030301010803" pitchFamily="18" charset="0"/>
              </a:rPr>
              <a:t>film (movie) </a:t>
            </a:r>
            <a:r>
              <a:rPr lang="en-CA" sz="1800" b="1" dirty="0" smtClean="0">
                <a:solidFill>
                  <a:srgbClr val="C00000"/>
                </a:solidFill>
                <a:latin typeface="Garamond" panose="02020404030301010803" pitchFamily="18" charset="0"/>
              </a:rPr>
              <a:t>prototype:</a:t>
            </a:r>
            <a:r>
              <a:rPr lang="en-CA" sz="1800" b="1" dirty="0" smtClean="0">
                <a:latin typeface="Garamond" panose="02020404030301010803" pitchFamily="18" charset="0"/>
              </a:rPr>
              <a:t> </a:t>
            </a:r>
            <a:r>
              <a:rPr lang="en-CA" sz="1800" dirty="0" smtClean="0">
                <a:latin typeface="Garamond" panose="02020404030301010803" pitchFamily="18" charset="0"/>
              </a:rPr>
              <a:t>Here </a:t>
            </a:r>
            <a:r>
              <a:rPr lang="en-CA" sz="1800" dirty="0">
                <a:latin typeface="Garamond" panose="02020404030301010803" pitchFamily="18" charset="0"/>
              </a:rPr>
              <a:t>a prototype is made using video just to show others the idea in a graphical/visual format</a:t>
            </a:r>
            <a:r>
              <a:rPr lang="en-CA" sz="1800" dirty="0" smtClean="0">
                <a:latin typeface="Garamond" panose="02020404030301010803" pitchFamily="18" charset="0"/>
              </a:rPr>
              <a:t>.</a:t>
            </a:r>
            <a:r>
              <a:rPr lang="en-CA" sz="1800" b="1" dirty="0" smtClean="0">
                <a:latin typeface="Garamond" panose="02020404030301010803" pitchFamily="18" charset="0"/>
              </a:rPr>
              <a:t/>
            </a:r>
            <a:br>
              <a:rPr lang="en-CA" sz="1800" b="1" dirty="0" smtClean="0">
                <a:latin typeface="Garamond" panose="02020404030301010803" pitchFamily="18" charset="0"/>
              </a:rPr>
            </a:br>
            <a:endParaRPr lang="en-CA" sz="1800" b="1" dirty="0" smtClean="0">
              <a:latin typeface="Garamond" panose="02020404030301010803" pitchFamily="18" charset="0"/>
            </a:endParaRPr>
          </a:p>
          <a:p>
            <a:pPr marL="342900" indent="-342900">
              <a:buFont typeface="+mj-lt"/>
              <a:buAutoNum type="arabicPeriod"/>
            </a:pPr>
            <a:r>
              <a:rPr lang="en-CA" sz="1800" b="1" dirty="0" smtClean="0">
                <a:solidFill>
                  <a:srgbClr val="C00000"/>
                </a:solidFill>
                <a:latin typeface="Garamond" panose="02020404030301010803" pitchFamily="18" charset="0"/>
              </a:rPr>
              <a:t>Feasibility </a:t>
            </a:r>
            <a:r>
              <a:rPr lang="en-CA" sz="1800" b="1" dirty="0" smtClean="0">
                <a:solidFill>
                  <a:srgbClr val="C00000"/>
                </a:solidFill>
                <a:latin typeface="Garamond" panose="02020404030301010803" pitchFamily="18" charset="0"/>
              </a:rPr>
              <a:t>prototype </a:t>
            </a:r>
            <a:r>
              <a:rPr lang="en-CA" sz="1800" b="1" dirty="0" smtClean="0">
                <a:solidFill>
                  <a:srgbClr val="C00000"/>
                </a:solidFill>
                <a:latin typeface="Garamond" panose="02020404030301010803" pitchFamily="18" charset="0"/>
              </a:rPr>
              <a:t>(PoC):</a:t>
            </a:r>
            <a:r>
              <a:rPr lang="en-CA" sz="1800" b="1" dirty="0" smtClean="0">
                <a:latin typeface="Garamond" panose="02020404030301010803" pitchFamily="18" charset="0"/>
              </a:rPr>
              <a:t> </a:t>
            </a:r>
            <a:r>
              <a:rPr lang="en-CA" sz="1800" dirty="0" smtClean="0">
                <a:latin typeface="Garamond" panose="02020404030301010803" pitchFamily="18" charset="0"/>
              </a:rPr>
              <a:t>This </a:t>
            </a:r>
            <a:r>
              <a:rPr lang="en-CA" sz="1800" dirty="0">
                <a:latin typeface="Garamond" panose="02020404030301010803" pitchFamily="18" charset="0"/>
              </a:rPr>
              <a:t>type of prototype is usually developed to determine the feasibility of various solutions. It is applied to the resolve technical risks attached to the development in terms of performance, compatibility of components etc</a:t>
            </a:r>
            <a:r>
              <a:rPr lang="en-CA" sz="1800" dirty="0" smtClean="0">
                <a:latin typeface="Garamond" panose="02020404030301010803" pitchFamily="18" charset="0"/>
              </a:rPr>
              <a:t>.</a:t>
            </a:r>
            <a:br>
              <a:rPr lang="en-CA" sz="1800" dirty="0" smtClean="0">
                <a:latin typeface="Garamond" panose="02020404030301010803" pitchFamily="18" charset="0"/>
              </a:rPr>
            </a:br>
            <a:endParaRPr lang="en-CA" sz="1800" dirty="0" smtClean="0">
              <a:latin typeface="Garamond" panose="02020404030301010803" pitchFamily="18" charset="0"/>
            </a:endParaRPr>
          </a:p>
          <a:p>
            <a:pPr marL="342900" indent="-342900">
              <a:buFont typeface="+mj-lt"/>
              <a:buAutoNum type="arabicPeriod"/>
            </a:pPr>
            <a:r>
              <a:rPr lang="en-CA" sz="1800" b="1" dirty="0" smtClean="0">
                <a:solidFill>
                  <a:srgbClr val="C00000"/>
                </a:solidFill>
                <a:latin typeface="Garamond" panose="02020404030301010803" pitchFamily="18" charset="0"/>
              </a:rPr>
              <a:t>Horizontal </a:t>
            </a:r>
            <a:r>
              <a:rPr lang="en-CA" sz="1800" b="1" dirty="0" smtClean="0">
                <a:solidFill>
                  <a:srgbClr val="C00000"/>
                </a:solidFill>
                <a:latin typeface="Garamond" panose="02020404030301010803" pitchFamily="18" charset="0"/>
              </a:rPr>
              <a:t>prototype</a:t>
            </a:r>
            <a:r>
              <a:rPr lang="en-CA" sz="1800" b="1" dirty="0" smtClean="0">
                <a:solidFill>
                  <a:srgbClr val="C00000"/>
                </a:solidFill>
                <a:latin typeface="Garamond" panose="02020404030301010803" pitchFamily="18" charset="0"/>
              </a:rPr>
              <a:t>: </a:t>
            </a:r>
            <a:r>
              <a:rPr lang="en-CA" sz="1800" dirty="0" smtClean="0">
                <a:latin typeface="Garamond" panose="02020404030301010803" pitchFamily="18" charset="0"/>
              </a:rPr>
              <a:t>This </a:t>
            </a:r>
            <a:r>
              <a:rPr lang="en-CA" sz="1800" dirty="0">
                <a:latin typeface="Garamond" panose="02020404030301010803" pitchFamily="18" charset="0"/>
              </a:rPr>
              <a:t>is the user interface in the form of screenshots, demonstrating the outer layer of the human interface only, such as windows, menus, and screens. The prototype is used to clarify the scope and requirements of the product.</a:t>
            </a:r>
          </a:p>
          <a:p>
            <a:pPr marL="0" indent="0">
              <a:buNone/>
            </a:pPr>
            <a:endParaRPr lang="en-CA" sz="1800" b="1" dirty="0">
              <a:latin typeface="Garamond" panose="02020404030301010803" pitchFamily="18" charset="0"/>
            </a:endParaRPr>
          </a:p>
          <a:p>
            <a:endParaRPr lang="en-CA" sz="1800" b="1" dirty="0">
              <a:latin typeface="Garamond" panose="02020404030301010803" pitchFamily="18" charset="0"/>
            </a:endParaRPr>
          </a:p>
        </p:txBody>
      </p:sp>
    </p:spTree>
    <p:extLst>
      <p:ext uri="{BB962C8B-B14F-4D97-AF65-F5344CB8AC3E}">
        <p14:creationId xmlns:p14="http://schemas.microsoft.com/office/powerpoint/2010/main" val="102931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a:latin typeface="Garamond" panose="02020404030301010803" pitchFamily="18" charset="0"/>
              </a:rPr>
              <a:t>Types of Prototypes and their usage</a:t>
            </a:r>
          </a:p>
        </p:txBody>
      </p:sp>
      <p:sp>
        <p:nvSpPr>
          <p:cNvPr id="3" name="Content Placeholder 2"/>
          <p:cNvSpPr>
            <a:spLocks noGrp="1"/>
          </p:cNvSpPr>
          <p:nvPr>
            <p:ph idx="1"/>
          </p:nvPr>
        </p:nvSpPr>
        <p:spPr/>
        <p:txBody>
          <a:bodyPr>
            <a:normAutofit/>
          </a:bodyPr>
          <a:lstStyle/>
          <a:p>
            <a:pPr marL="342900" indent="-342900">
              <a:buFont typeface="+mj-lt"/>
              <a:buAutoNum type="arabicPeriod" startAt="4"/>
            </a:pPr>
            <a:r>
              <a:rPr lang="en-CA" sz="1800" b="1" dirty="0" smtClean="0">
                <a:solidFill>
                  <a:srgbClr val="C00000"/>
                </a:solidFill>
                <a:latin typeface="Garamond" panose="02020404030301010803" pitchFamily="18" charset="0"/>
              </a:rPr>
              <a:t>Rapid </a:t>
            </a:r>
            <a:r>
              <a:rPr lang="en-CA" sz="1800" b="1" dirty="0" smtClean="0">
                <a:solidFill>
                  <a:srgbClr val="C00000"/>
                </a:solidFill>
                <a:latin typeface="Garamond" panose="02020404030301010803" pitchFamily="18" charset="0"/>
              </a:rPr>
              <a:t>prototype (physical </a:t>
            </a:r>
            <a:r>
              <a:rPr lang="en-CA" sz="1800" b="1" dirty="0">
                <a:solidFill>
                  <a:srgbClr val="C00000"/>
                </a:solidFill>
                <a:latin typeface="Garamond" panose="02020404030301010803" pitchFamily="18" charset="0"/>
              </a:rPr>
              <a:t>p</a:t>
            </a:r>
            <a:r>
              <a:rPr lang="en-CA" sz="1800" b="1" dirty="0" smtClean="0">
                <a:solidFill>
                  <a:srgbClr val="C00000"/>
                </a:solidFill>
                <a:latin typeface="Garamond" panose="02020404030301010803" pitchFamily="18" charset="0"/>
              </a:rPr>
              <a:t>roducts</a:t>
            </a:r>
            <a:r>
              <a:rPr lang="en-CA" sz="1800" b="1" dirty="0" smtClean="0">
                <a:solidFill>
                  <a:srgbClr val="C00000"/>
                </a:solidFill>
                <a:latin typeface="Garamond" panose="02020404030301010803" pitchFamily="18" charset="0"/>
              </a:rPr>
              <a:t>): </a:t>
            </a:r>
            <a:r>
              <a:rPr lang="en-CA" sz="1800" dirty="0" smtClean="0">
                <a:latin typeface="Garamond" panose="02020404030301010803" pitchFamily="18" charset="0"/>
              </a:rPr>
              <a:t>The </a:t>
            </a:r>
            <a:r>
              <a:rPr lang="en-CA" sz="1800" dirty="0">
                <a:latin typeface="Garamond" panose="02020404030301010803" pitchFamily="18" charset="0"/>
              </a:rPr>
              <a:t>rapid prototyping technique is used to quickly engineer an initial model of a product using a three-dimensional computer-aided design when you want to produce something in a short span</a:t>
            </a:r>
            <a:r>
              <a:rPr lang="en-CA" sz="1800" dirty="0" smtClean="0">
                <a:latin typeface="Garamond" panose="02020404030301010803" pitchFamily="18" charset="0"/>
              </a:rPr>
              <a:t>.</a:t>
            </a:r>
          </a:p>
          <a:p>
            <a:pPr marL="342900" indent="-342900">
              <a:buFont typeface="+mj-lt"/>
              <a:buAutoNum type="arabicPeriod" startAt="4"/>
            </a:pPr>
            <a:endParaRPr lang="en-CA" sz="1800" b="1" dirty="0">
              <a:latin typeface="Garamond" panose="02020404030301010803" pitchFamily="18" charset="0"/>
            </a:endParaRPr>
          </a:p>
          <a:p>
            <a:pPr marL="342900" indent="-342900">
              <a:buFont typeface="+mj-lt"/>
              <a:buAutoNum type="arabicPeriod" startAt="4"/>
            </a:pPr>
            <a:r>
              <a:rPr lang="en-CA" sz="1800" b="1" dirty="0" smtClean="0">
                <a:solidFill>
                  <a:srgbClr val="C00000"/>
                </a:solidFill>
                <a:latin typeface="Garamond" panose="02020404030301010803" pitchFamily="18" charset="0"/>
              </a:rPr>
              <a:t>Simulations (PoC): </a:t>
            </a:r>
            <a:r>
              <a:rPr lang="en-CA" sz="1800" dirty="0" smtClean="0">
                <a:latin typeface="Garamond" panose="02020404030301010803" pitchFamily="18" charset="0"/>
              </a:rPr>
              <a:t>Simulation </a:t>
            </a:r>
            <a:r>
              <a:rPr lang="en-CA" sz="1800" dirty="0">
                <a:latin typeface="Garamond" panose="02020404030301010803" pitchFamily="18" charset="0"/>
              </a:rPr>
              <a:t>prototype is digitally creating of a physical product to predict the performance of the product in the real world</a:t>
            </a:r>
            <a:r>
              <a:rPr lang="en-CA" sz="1800" dirty="0" smtClean="0">
                <a:latin typeface="Garamond" panose="02020404030301010803" pitchFamily="18" charset="0"/>
              </a:rPr>
              <a:t>.</a:t>
            </a:r>
          </a:p>
          <a:p>
            <a:pPr marL="342900" indent="-342900">
              <a:buFont typeface="+mj-lt"/>
              <a:buAutoNum type="arabicPeriod" startAt="4"/>
            </a:pPr>
            <a:endParaRPr lang="en-CA" sz="1800" b="1" dirty="0" smtClean="0">
              <a:latin typeface="Garamond" panose="02020404030301010803" pitchFamily="18" charset="0"/>
            </a:endParaRPr>
          </a:p>
          <a:p>
            <a:pPr marL="342900" indent="-342900">
              <a:buFont typeface="+mj-lt"/>
              <a:buAutoNum type="arabicPeriod" startAt="4"/>
            </a:pPr>
            <a:r>
              <a:rPr lang="en-CA" sz="1800" b="1" dirty="0" smtClean="0">
                <a:solidFill>
                  <a:srgbClr val="C00000"/>
                </a:solidFill>
                <a:latin typeface="Garamond" panose="02020404030301010803" pitchFamily="18" charset="0"/>
              </a:rPr>
              <a:t>Storyboard:</a:t>
            </a:r>
            <a:r>
              <a:rPr lang="en-CA" sz="1800" b="1" dirty="0" smtClean="0">
                <a:latin typeface="Garamond" panose="02020404030301010803" pitchFamily="18" charset="0"/>
              </a:rPr>
              <a:t> </a:t>
            </a:r>
            <a:r>
              <a:rPr lang="en-CA" sz="1800" dirty="0" smtClean="0">
                <a:latin typeface="Garamond" panose="02020404030301010803" pitchFamily="18" charset="0"/>
              </a:rPr>
              <a:t>A </a:t>
            </a:r>
            <a:r>
              <a:rPr lang="en-CA" sz="1800" dirty="0">
                <a:latin typeface="Garamond" panose="02020404030301010803" pitchFamily="18" charset="0"/>
              </a:rPr>
              <a:t>storyboard describes a product in a form of a story and demonstrates a typical order in which information needs to be presented. It helps in determining useable sequences for presenting </a:t>
            </a:r>
            <a:r>
              <a:rPr lang="en-CA" sz="1800" dirty="0" smtClean="0">
                <a:latin typeface="Garamond" panose="02020404030301010803" pitchFamily="18" charset="0"/>
              </a:rPr>
              <a:t>information.</a:t>
            </a:r>
            <a:endParaRPr lang="en-CA" sz="1800" dirty="0">
              <a:latin typeface="Garamond" panose="02020404030301010803" pitchFamily="18" charset="0"/>
            </a:endParaRPr>
          </a:p>
          <a:p>
            <a:pPr marL="0" indent="0">
              <a:buNone/>
            </a:pPr>
            <a:endParaRPr lang="en-CA" sz="1800" b="1" dirty="0">
              <a:latin typeface="Garamond" panose="02020404030301010803" pitchFamily="18" charset="0"/>
            </a:endParaRPr>
          </a:p>
          <a:p>
            <a:pPr marL="0" indent="0">
              <a:buNone/>
            </a:pPr>
            <a:endParaRPr lang="en-CA" sz="1800" b="1" dirty="0">
              <a:latin typeface="Garamond" panose="02020404030301010803" pitchFamily="18" charset="0"/>
            </a:endParaRPr>
          </a:p>
        </p:txBody>
      </p:sp>
    </p:spTree>
    <p:extLst>
      <p:ext uri="{BB962C8B-B14F-4D97-AF65-F5344CB8AC3E}">
        <p14:creationId xmlns:p14="http://schemas.microsoft.com/office/powerpoint/2010/main" val="593741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a:latin typeface="Garamond" panose="02020404030301010803" pitchFamily="18" charset="0"/>
              </a:rPr>
              <a:t>Types of Prototypes and their usage</a:t>
            </a:r>
          </a:p>
        </p:txBody>
      </p:sp>
      <p:sp>
        <p:nvSpPr>
          <p:cNvPr id="3" name="Content Placeholder 2"/>
          <p:cNvSpPr>
            <a:spLocks noGrp="1"/>
          </p:cNvSpPr>
          <p:nvPr>
            <p:ph idx="1"/>
          </p:nvPr>
        </p:nvSpPr>
        <p:spPr/>
        <p:txBody>
          <a:bodyPr>
            <a:normAutofit/>
          </a:bodyPr>
          <a:lstStyle/>
          <a:p>
            <a:pPr marL="514350" indent="-514350">
              <a:buFont typeface="+mj-lt"/>
              <a:buAutoNum type="arabicPeriod" startAt="7"/>
            </a:pPr>
            <a:r>
              <a:rPr lang="en-CA" sz="1800" b="1" dirty="0" smtClean="0">
                <a:solidFill>
                  <a:srgbClr val="C00000"/>
                </a:solidFill>
                <a:latin typeface="Garamond" panose="02020404030301010803" pitchFamily="18" charset="0"/>
              </a:rPr>
              <a:t>Vertical </a:t>
            </a:r>
            <a:r>
              <a:rPr lang="en-CA" sz="1800" b="1" dirty="0" smtClean="0">
                <a:solidFill>
                  <a:srgbClr val="C00000"/>
                </a:solidFill>
                <a:latin typeface="Garamond" panose="02020404030301010803" pitchFamily="18" charset="0"/>
              </a:rPr>
              <a:t>prototype</a:t>
            </a:r>
            <a:r>
              <a:rPr lang="en-CA" sz="1800" b="1" dirty="0" smtClean="0">
                <a:solidFill>
                  <a:srgbClr val="C00000"/>
                </a:solidFill>
                <a:latin typeface="Garamond" panose="02020404030301010803" pitchFamily="18" charset="0"/>
              </a:rPr>
              <a:t>:</a:t>
            </a:r>
            <a:r>
              <a:rPr lang="en-CA" sz="1800" b="1" dirty="0" smtClean="0">
                <a:latin typeface="Garamond" panose="02020404030301010803" pitchFamily="18" charset="0"/>
              </a:rPr>
              <a:t> </a:t>
            </a:r>
            <a:r>
              <a:rPr lang="en-CA" sz="1800" dirty="0" smtClean="0">
                <a:latin typeface="Garamond" panose="02020404030301010803" pitchFamily="18" charset="0"/>
              </a:rPr>
              <a:t>A </a:t>
            </a:r>
            <a:r>
              <a:rPr lang="en-CA" sz="1800" dirty="0">
                <a:latin typeface="Garamond" panose="02020404030301010803" pitchFamily="18" charset="0"/>
              </a:rPr>
              <a:t>vertical prototype is the back end of a product like a database generation to test front end. It used to improve database design, test key components at early stages or showcase a working model, though unfinished, to check the key functions</a:t>
            </a:r>
            <a:r>
              <a:rPr lang="en-CA" sz="1800" dirty="0" smtClean="0">
                <a:latin typeface="Garamond" panose="02020404030301010803" pitchFamily="18" charset="0"/>
              </a:rPr>
              <a:t>.</a:t>
            </a:r>
          </a:p>
          <a:p>
            <a:pPr marL="514350" indent="-514350">
              <a:buFont typeface="+mj-lt"/>
              <a:buAutoNum type="arabicPeriod" startAt="7"/>
            </a:pPr>
            <a:endParaRPr lang="en-CA" sz="1800" b="1" dirty="0" smtClean="0">
              <a:latin typeface="Garamond" panose="02020404030301010803" pitchFamily="18" charset="0"/>
            </a:endParaRPr>
          </a:p>
          <a:p>
            <a:pPr marL="514350" indent="-514350">
              <a:buFont typeface="+mj-lt"/>
              <a:buAutoNum type="arabicPeriod" startAt="7"/>
            </a:pPr>
            <a:r>
              <a:rPr lang="en-CA" sz="1800" b="1" dirty="0" smtClean="0">
                <a:solidFill>
                  <a:srgbClr val="C00000"/>
                </a:solidFill>
                <a:latin typeface="Garamond" panose="02020404030301010803" pitchFamily="18" charset="0"/>
              </a:rPr>
              <a:t>Wireframe:</a:t>
            </a:r>
            <a:r>
              <a:rPr lang="en-CA" sz="1800" b="1" dirty="0" smtClean="0">
                <a:latin typeface="Garamond" panose="02020404030301010803" pitchFamily="18" charset="0"/>
              </a:rPr>
              <a:t> </a:t>
            </a:r>
            <a:r>
              <a:rPr lang="en-CA" sz="1800" dirty="0" smtClean="0">
                <a:latin typeface="Garamond" panose="02020404030301010803" pitchFamily="18" charset="0"/>
              </a:rPr>
              <a:t>This </a:t>
            </a:r>
            <a:r>
              <a:rPr lang="en-CA" sz="1800" dirty="0">
                <a:latin typeface="Garamond" panose="02020404030301010803" pitchFamily="18" charset="0"/>
              </a:rPr>
              <a:t>is a skeleton a product. Depicted in the form of illustrations or schematics that capture an aspect of design such as an idea, layout, form, architecture or sequence</a:t>
            </a:r>
            <a:r>
              <a:rPr lang="en-CA" sz="1800" dirty="0" smtClean="0">
                <a:latin typeface="Garamond" panose="02020404030301010803" pitchFamily="18" charset="0"/>
              </a:rPr>
              <a:t>.</a:t>
            </a:r>
          </a:p>
          <a:p>
            <a:pPr marL="514350" indent="-514350">
              <a:buFont typeface="+mj-lt"/>
              <a:buAutoNum type="arabicPeriod" startAt="7"/>
            </a:pPr>
            <a:endParaRPr lang="en-CA" sz="1800" b="1" dirty="0" smtClean="0">
              <a:latin typeface="Garamond" panose="02020404030301010803" pitchFamily="18" charset="0"/>
            </a:endParaRPr>
          </a:p>
          <a:p>
            <a:pPr marL="514350" indent="-514350">
              <a:buFont typeface="+mj-lt"/>
              <a:buAutoNum type="arabicPeriod" startAt="7"/>
            </a:pPr>
            <a:r>
              <a:rPr lang="en-CA" sz="1800" b="1" dirty="0" smtClean="0">
                <a:solidFill>
                  <a:srgbClr val="C00000"/>
                </a:solidFill>
                <a:latin typeface="Garamond" panose="02020404030301010803" pitchFamily="18" charset="0"/>
              </a:rPr>
              <a:t>Animations:</a:t>
            </a:r>
            <a:r>
              <a:rPr lang="en-CA" sz="1800" b="1" dirty="0" smtClean="0">
                <a:latin typeface="Garamond" panose="02020404030301010803" pitchFamily="18" charset="0"/>
              </a:rPr>
              <a:t> </a:t>
            </a:r>
            <a:r>
              <a:rPr lang="en-CA" sz="1800" dirty="0" smtClean="0">
                <a:latin typeface="Garamond" panose="02020404030301010803" pitchFamily="18" charset="0"/>
              </a:rPr>
              <a:t>These </a:t>
            </a:r>
            <a:r>
              <a:rPr lang="en-CA" sz="1800" dirty="0">
                <a:latin typeface="Garamond" panose="02020404030301010803" pitchFamily="18" charset="0"/>
              </a:rPr>
              <a:t>are images drawn and put in a sequence that walks you through the proposed 3D structure of the product/solution</a:t>
            </a:r>
            <a:r>
              <a:rPr lang="en-CA" sz="1800" dirty="0" smtClean="0">
                <a:latin typeface="Garamond" panose="02020404030301010803" pitchFamily="18" charset="0"/>
              </a:rPr>
              <a:t>.</a:t>
            </a:r>
          </a:p>
          <a:p>
            <a:pPr marL="514350" indent="-514350">
              <a:buFont typeface="+mj-lt"/>
              <a:buAutoNum type="arabicPeriod" startAt="7"/>
            </a:pPr>
            <a:endParaRPr lang="en-CA" sz="1800" b="1" dirty="0" smtClean="0">
              <a:latin typeface="Garamond" panose="02020404030301010803" pitchFamily="18" charset="0"/>
            </a:endParaRPr>
          </a:p>
          <a:p>
            <a:pPr marL="514350" indent="-514350">
              <a:buFont typeface="+mj-lt"/>
              <a:buAutoNum type="arabicPeriod" startAt="7"/>
            </a:pPr>
            <a:r>
              <a:rPr lang="en-CA" sz="1800" b="1" dirty="0" smtClean="0">
                <a:solidFill>
                  <a:srgbClr val="C00000"/>
                </a:solidFill>
                <a:latin typeface="Garamond" panose="02020404030301010803" pitchFamily="18" charset="0"/>
              </a:rPr>
              <a:t>Mock-up</a:t>
            </a:r>
            <a:r>
              <a:rPr lang="en-CA" sz="1800" b="1" dirty="0">
                <a:solidFill>
                  <a:srgbClr val="C00000"/>
                </a:solidFill>
                <a:latin typeface="Garamond" panose="02020404030301010803" pitchFamily="18" charset="0"/>
              </a:rPr>
              <a:t>:</a:t>
            </a:r>
            <a:r>
              <a:rPr lang="en-CA" sz="1800" b="1" dirty="0">
                <a:latin typeface="Garamond" panose="02020404030301010803" pitchFamily="18" charset="0"/>
              </a:rPr>
              <a:t> </a:t>
            </a:r>
            <a:r>
              <a:rPr lang="en-CA" sz="1800" dirty="0">
                <a:latin typeface="Garamond" panose="02020404030301010803" pitchFamily="18" charset="0"/>
              </a:rPr>
              <a:t>This is with no functionalities, just to get overall visual of the product. It is an unpolished version of the product with no active features.</a:t>
            </a:r>
          </a:p>
          <a:p>
            <a:pPr marL="514350" indent="-514350">
              <a:buFont typeface="+mj-lt"/>
              <a:buAutoNum type="arabicPeriod" startAt="7"/>
            </a:pPr>
            <a:endParaRPr lang="en-CA" sz="1800" b="1" dirty="0">
              <a:latin typeface="Garamond" panose="02020404030301010803" pitchFamily="18" charset="0"/>
            </a:endParaRPr>
          </a:p>
          <a:p>
            <a:pPr marL="514350" indent="-514350">
              <a:buFont typeface="+mj-lt"/>
              <a:buAutoNum type="arabicPeriod" startAt="7"/>
            </a:pPr>
            <a:endParaRPr lang="en-CA" sz="1800" b="1" dirty="0">
              <a:latin typeface="Garamond" panose="02020404030301010803" pitchFamily="18" charset="0"/>
            </a:endParaRPr>
          </a:p>
          <a:p>
            <a:pPr marL="514350" indent="-514350">
              <a:buFont typeface="+mj-lt"/>
              <a:buAutoNum type="arabicPeriod" startAt="7"/>
            </a:pPr>
            <a:endParaRPr lang="en-CA" sz="1800" b="1" dirty="0">
              <a:latin typeface="Garamond" panose="02020404030301010803" pitchFamily="18" charset="0"/>
            </a:endParaRPr>
          </a:p>
          <a:p>
            <a:pPr marL="514350" indent="-514350">
              <a:buFont typeface="+mj-lt"/>
              <a:buAutoNum type="arabicPeriod" startAt="7"/>
            </a:pPr>
            <a:endParaRPr lang="en-CA" sz="1800" b="1" dirty="0">
              <a:latin typeface="Garamond" panose="02020404030301010803" pitchFamily="18" charset="0"/>
            </a:endParaRPr>
          </a:p>
          <a:p>
            <a:pPr marL="514350" indent="-514350">
              <a:buFont typeface="+mj-lt"/>
              <a:buAutoNum type="arabicPeriod" startAt="7"/>
            </a:pPr>
            <a:endParaRPr lang="en-CA" sz="1800" b="1" dirty="0">
              <a:latin typeface="Garamond" panose="02020404030301010803" pitchFamily="18" charset="0"/>
            </a:endParaRPr>
          </a:p>
        </p:txBody>
      </p:sp>
    </p:spTree>
    <p:extLst>
      <p:ext uri="{BB962C8B-B14F-4D97-AF65-F5344CB8AC3E}">
        <p14:creationId xmlns:p14="http://schemas.microsoft.com/office/powerpoint/2010/main" val="2501324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b="1" dirty="0" smtClean="0">
                <a:latin typeface="Garamond" panose="02020404030301010803" pitchFamily="18" charset="0"/>
              </a:rPr>
              <a:t>Horizontal Prototyping</a:t>
            </a:r>
            <a:endParaRPr lang="en-CA" b="1" dirty="0">
              <a:latin typeface="Garamond" panose="02020404030301010803" pitchFamily="18" charset="0"/>
            </a:endParaRPr>
          </a:p>
        </p:txBody>
      </p:sp>
      <p:sp>
        <p:nvSpPr>
          <p:cNvPr id="3" name="Subtitle 2"/>
          <p:cNvSpPr>
            <a:spLocks noGrp="1"/>
          </p:cNvSpPr>
          <p:nvPr>
            <p:ph type="subTitle" idx="1"/>
          </p:nvPr>
        </p:nvSpPr>
        <p:spPr/>
        <p:txBody>
          <a:bodyPr/>
          <a:lstStyle/>
          <a:p>
            <a:r>
              <a:rPr lang="en-CA" b="1" dirty="0" smtClean="0">
                <a:solidFill>
                  <a:srgbClr val="C00000"/>
                </a:solidFill>
                <a:latin typeface="Garamond" panose="02020404030301010803" pitchFamily="18" charset="0"/>
              </a:rPr>
              <a:t>Sketching</a:t>
            </a:r>
            <a:endParaRPr lang="en-CA"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203305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a:latin typeface="Garamond" panose="02020404030301010803" pitchFamily="18" charset="0"/>
              </a:rPr>
              <a:t>What is </a:t>
            </a:r>
            <a:r>
              <a:rPr lang="en-CA" sz="2800" b="1" dirty="0" smtClean="0">
                <a:latin typeface="Garamond" panose="02020404030301010803" pitchFamily="18" charset="0"/>
              </a:rPr>
              <a:t>fidelity</a:t>
            </a:r>
            <a:endParaRPr lang="en-CA" sz="2800" b="1" dirty="0">
              <a:latin typeface="Garamond" panose="02020404030301010803" pitchFamily="18" charset="0"/>
            </a:endParaRPr>
          </a:p>
        </p:txBody>
      </p:sp>
      <p:sp>
        <p:nvSpPr>
          <p:cNvPr id="3" name="Content Placeholder 2"/>
          <p:cNvSpPr>
            <a:spLocks noGrp="1"/>
          </p:cNvSpPr>
          <p:nvPr>
            <p:ph idx="1"/>
          </p:nvPr>
        </p:nvSpPr>
        <p:spPr/>
        <p:txBody>
          <a:bodyPr>
            <a:normAutofit/>
          </a:bodyPr>
          <a:lstStyle/>
          <a:p>
            <a:pPr marL="0" indent="0">
              <a:buNone/>
            </a:pPr>
            <a:r>
              <a:rPr lang="en-CA" sz="1800" b="1" dirty="0" smtClean="0">
                <a:solidFill>
                  <a:srgbClr val="C00000"/>
                </a:solidFill>
                <a:latin typeface="Garamond" panose="02020404030301010803" pitchFamily="18" charset="0"/>
              </a:rPr>
              <a:t>design fidelity: </a:t>
            </a:r>
          </a:p>
          <a:p>
            <a:r>
              <a:rPr lang="en-CA" sz="1800" b="1" dirty="0">
                <a:latin typeface="Garamond" panose="02020404030301010803" pitchFamily="18" charset="0"/>
              </a:rPr>
              <a:t>l</a:t>
            </a:r>
            <a:r>
              <a:rPr lang="en-CA" sz="1800" b="1" dirty="0" smtClean="0">
                <a:latin typeface="Garamond" panose="02020404030301010803" pitchFamily="18" charset="0"/>
              </a:rPr>
              <a:t>evel </a:t>
            </a:r>
            <a:r>
              <a:rPr lang="en-CA" sz="1800" b="1" dirty="0">
                <a:latin typeface="Garamond" panose="02020404030301010803" pitchFamily="18" charset="0"/>
              </a:rPr>
              <a:t>of detail and functionality included in a prototype. </a:t>
            </a:r>
          </a:p>
          <a:p>
            <a:r>
              <a:rPr lang="en-CA" sz="1800" b="1" dirty="0">
                <a:latin typeface="Garamond" panose="02020404030301010803" pitchFamily="18" charset="0"/>
              </a:rPr>
              <a:t>f</a:t>
            </a:r>
            <a:r>
              <a:rPr lang="en-CA" sz="1800" b="1" dirty="0" smtClean="0">
                <a:latin typeface="Garamond" panose="02020404030301010803" pitchFamily="18" charset="0"/>
              </a:rPr>
              <a:t>idelity </a:t>
            </a:r>
            <a:r>
              <a:rPr lang="en-CA" sz="1800" b="1" dirty="0">
                <a:latin typeface="Garamond" panose="02020404030301010803" pitchFamily="18" charset="0"/>
              </a:rPr>
              <a:t>can vary in interactivity, visuals, content and commands, and other areas</a:t>
            </a:r>
            <a:r>
              <a:rPr lang="en-CA" sz="1800" b="1" dirty="0" smtClean="0">
                <a:latin typeface="Garamond" panose="02020404030301010803" pitchFamily="18" charset="0"/>
              </a:rPr>
              <a:t>. </a:t>
            </a:r>
            <a:endParaRPr lang="en-CA" sz="1800" b="1" dirty="0">
              <a:latin typeface="Garamond" panose="02020404030301010803" pitchFamily="18" charset="0"/>
            </a:endParaRPr>
          </a:p>
          <a:p>
            <a:r>
              <a:rPr lang="en-CA" sz="1800" b="1" dirty="0">
                <a:latin typeface="Garamond" panose="02020404030301010803" pitchFamily="18" charset="0"/>
              </a:rPr>
              <a:t>v</a:t>
            </a:r>
            <a:r>
              <a:rPr lang="en-CA" sz="1800" b="1" dirty="0" smtClean="0">
                <a:latin typeface="Garamond" panose="02020404030301010803" pitchFamily="18" charset="0"/>
              </a:rPr>
              <a:t>aries </a:t>
            </a:r>
            <a:r>
              <a:rPr lang="en-CA" sz="1800" b="1" dirty="0" smtClean="0">
                <a:latin typeface="Garamond" panose="02020404030301010803" pitchFamily="18" charset="0"/>
              </a:rPr>
              <a:t>in level according to the stage of the process</a:t>
            </a:r>
            <a:endParaRPr lang="en-CA" sz="1800" b="1" dirty="0">
              <a:latin typeface="Garamond" panose="02020404030301010803" pitchFamily="18" charset="0"/>
            </a:endParaRPr>
          </a:p>
          <a:p>
            <a:endParaRPr lang="en-CA" sz="1800" b="1" dirty="0">
              <a:latin typeface="Garamond" panose="02020404030301010803" pitchFamily="18" charset="0"/>
            </a:endParaRPr>
          </a:p>
        </p:txBody>
      </p:sp>
    </p:spTree>
    <p:extLst>
      <p:ext uri="{BB962C8B-B14F-4D97-AF65-F5344CB8AC3E}">
        <p14:creationId xmlns:p14="http://schemas.microsoft.com/office/powerpoint/2010/main" val="193990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85371" y="5295904"/>
            <a:ext cx="10742170" cy="523220"/>
          </a:xfrm>
          <a:prstGeom prst="rect">
            <a:avLst/>
          </a:prstGeom>
          <a:noFill/>
        </p:spPr>
        <p:txBody>
          <a:bodyPr wrap="square" rtlCol="0">
            <a:spAutoFit/>
          </a:bodyPr>
          <a:lstStyle/>
          <a:p>
            <a:r>
              <a:rPr lang="en-US" sz="2800" b="1" dirty="0" smtClean="0">
                <a:latin typeface="Garamond" panose="02020404030301010803" pitchFamily="18" charset="0"/>
              </a:rPr>
              <a:t>fidelity of your prototype </a:t>
            </a:r>
            <a:r>
              <a:rPr lang="en-US" sz="2800" b="1" dirty="0" smtClean="0">
                <a:solidFill>
                  <a:srgbClr val="C00000"/>
                </a:solidFill>
                <a:latin typeface="Garamond" panose="02020404030301010803" pitchFamily="18" charset="0"/>
              </a:rPr>
              <a:t>should match the fidelity of your thinking</a:t>
            </a:r>
            <a:endParaRPr lang="en-US" sz="2800" b="1" dirty="0">
              <a:solidFill>
                <a:srgbClr val="C00000"/>
              </a:solidFill>
              <a:latin typeface="Garamond" panose="02020404030301010803" pitchFamily="18" charset="0"/>
            </a:endParaRPr>
          </a:p>
        </p:txBody>
      </p:sp>
      <p:sp>
        <p:nvSpPr>
          <p:cNvPr id="3" name="TextBox 2"/>
          <p:cNvSpPr txBox="1"/>
          <p:nvPr/>
        </p:nvSpPr>
        <p:spPr>
          <a:xfrm>
            <a:off x="1185371" y="1704162"/>
            <a:ext cx="9334348" cy="2862322"/>
          </a:xfrm>
          <a:prstGeom prst="rect">
            <a:avLst/>
          </a:prstGeom>
          <a:noFill/>
        </p:spPr>
        <p:txBody>
          <a:bodyPr wrap="square" rtlCol="0">
            <a:spAutoFit/>
          </a:bodyPr>
          <a:lstStyle/>
          <a:p>
            <a:pPr>
              <a:buClr>
                <a:srgbClr val="C00000"/>
              </a:buClr>
            </a:pPr>
            <a:r>
              <a:rPr lang="en-US" b="1" dirty="0">
                <a:solidFill>
                  <a:srgbClr val="C00000"/>
                </a:solidFill>
                <a:latin typeface="Garamond" panose="02020404030301010803" pitchFamily="18" charset="0"/>
              </a:rPr>
              <a:t>l</a:t>
            </a:r>
            <a:r>
              <a:rPr lang="en-US" b="1" dirty="0" smtClean="0">
                <a:solidFill>
                  <a:srgbClr val="C00000"/>
                </a:solidFill>
                <a:latin typeface="Garamond" panose="02020404030301010803" pitchFamily="18" charset="0"/>
              </a:rPr>
              <a:t>ow fidelity (lo-fi) paper sketches: </a:t>
            </a:r>
            <a:r>
              <a:rPr lang="en-US" b="1" dirty="0" smtClean="0">
                <a:latin typeface="Garamond" panose="02020404030301010803" pitchFamily="18" charset="0"/>
              </a:rPr>
              <a:t/>
            </a:r>
            <a:br>
              <a:rPr lang="en-US" b="1" dirty="0" smtClean="0">
                <a:latin typeface="Garamond" panose="02020404030301010803" pitchFamily="18" charset="0"/>
              </a:rPr>
            </a:br>
            <a:r>
              <a:rPr lang="en-US" b="1" dirty="0" smtClean="0">
                <a:latin typeface="Garamond" panose="02020404030301010803" pitchFamily="18" charset="0"/>
              </a:rPr>
              <a:t>	sketching – at scale or freehand </a:t>
            </a:r>
            <a:r>
              <a:rPr lang="en-US" b="1" dirty="0" smtClean="0">
                <a:solidFill>
                  <a:srgbClr val="C00000"/>
                </a:solidFill>
                <a:latin typeface="Garamond" panose="02020404030301010803" pitchFamily="18" charset="0"/>
              </a:rPr>
              <a:t>/</a:t>
            </a:r>
            <a:r>
              <a:rPr lang="en-US" b="1" dirty="0" smtClean="0">
                <a:latin typeface="Garamond" panose="02020404030301010803" pitchFamily="18" charset="0"/>
              </a:rPr>
              <a:t> paper cutting </a:t>
            </a:r>
            <a:r>
              <a:rPr lang="en-US" b="1" dirty="0" smtClean="0">
                <a:solidFill>
                  <a:srgbClr val="C00000"/>
                </a:solidFill>
                <a:latin typeface="Garamond" panose="02020404030301010803" pitchFamily="18" charset="0"/>
              </a:rPr>
              <a:t>/</a:t>
            </a:r>
            <a:r>
              <a:rPr lang="en-US" b="1" dirty="0" smtClean="0">
                <a:latin typeface="Garamond" panose="02020404030301010803" pitchFamily="18" charset="0"/>
              </a:rPr>
              <a:t> scrapbooking</a:t>
            </a:r>
            <a:r>
              <a:rPr lang="en-US" b="1" dirty="0" smtClean="0">
                <a:solidFill>
                  <a:srgbClr val="C00000"/>
                </a:solidFill>
                <a:latin typeface="Garamond" panose="02020404030301010803" pitchFamily="18" charset="0"/>
              </a:rPr>
              <a:t> / </a:t>
            </a:r>
            <a:r>
              <a:rPr lang="en-US" b="1" dirty="0" smtClean="0">
                <a:latin typeface="Garamond" panose="02020404030301010803" pitchFamily="18" charset="0"/>
              </a:rPr>
              <a:t>cartooning</a:t>
            </a:r>
          </a:p>
          <a:p>
            <a:pPr>
              <a:buClr>
                <a:srgbClr val="C00000"/>
              </a:buClr>
            </a:pPr>
            <a:endParaRPr lang="en-US" b="1" dirty="0" smtClean="0">
              <a:latin typeface="Garamond" panose="02020404030301010803" pitchFamily="18" charset="0"/>
            </a:endParaRPr>
          </a:p>
          <a:p>
            <a:pPr>
              <a:buClr>
                <a:srgbClr val="C00000"/>
              </a:buClr>
            </a:pPr>
            <a:endParaRPr lang="en-US" b="1" dirty="0">
              <a:latin typeface="Garamond" panose="02020404030301010803" pitchFamily="18" charset="0"/>
            </a:endParaRPr>
          </a:p>
          <a:p>
            <a:pPr>
              <a:buClr>
                <a:srgbClr val="C00000"/>
              </a:buClr>
            </a:pPr>
            <a:r>
              <a:rPr lang="en-US" b="1" dirty="0">
                <a:solidFill>
                  <a:srgbClr val="C00000"/>
                </a:solidFill>
                <a:latin typeface="Garamond" panose="02020404030301010803" pitchFamily="18" charset="0"/>
              </a:rPr>
              <a:t>lo-fi, monochromatic </a:t>
            </a:r>
            <a:r>
              <a:rPr lang="en-US" b="1" dirty="0" smtClean="0">
                <a:solidFill>
                  <a:srgbClr val="C00000"/>
                </a:solidFill>
                <a:latin typeface="Garamond" panose="02020404030301010803" pitchFamily="18" charset="0"/>
              </a:rPr>
              <a:t>wireframes: </a:t>
            </a:r>
            <a:r>
              <a:rPr lang="en-US" b="1" dirty="0">
                <a:solidFill>
                  <a:srgbClr val="C00000"/>
                </a:solidFill>
                <a:latin typeface="Garamond" panose="02020404030301010803" pitchFamily="18" charset="0"/>
              </a:rPr>
              <a:t/>
            </a:r>
            <a:br>
              <a:rPr lang="en-US" b="1" dirty="0">
                <a:solidFill>
                  <a:srgbClr val="C00000"/>
                </a:solidFill>
                <a:latin typeface="Garamond" panose="02020404030301010803" pitchFamily="18" charset="0"/>
              </a:rPr>
            </a:br>
            <a:r>
              <a:rPr lang="en-US" b="1" dirty="0">
                <a:latin typeface="Garamond" panose="02020404030301010803" pitchFamily="18" charset="0"/>
              </a:rPr>
              <a:t>	</a:t>
            </a:r>
            <a:r>
              <a:rPr lang="en-US" b="1" dirty="0" smtClean="0">
                <a:latin typeface="Garamond" panose="02020404030301010803" pitchFamily="18" charset="0"/>
              </a:rPr>
              <a:t>computer generated </a:t>
            </a:r>
            <a:r>
              <a:rPr lang="en-US" b="1" dirty="0">
                <a:solidFill>
                  <a:srgbClr val="C00000"/>
                </a:solidFill>
                <a:latin typeface="Garamond" panose="02020404030301010803" pitchFamily="18" charset="0"/>
              </a:rPr>
              <a:t>/</a:t>
            </a:r>
            <a:r>
              <a:rPr lang="en-US" b="1" dirty="0">
                <a:latin typeface="Garamond" panose="02020404030301010803" pitchFamily="18" charset="0"/>
              </a:rPr>
              <a:t> </a:t>
            </a:r>
            <a:r>
              <a:rPr lang="en-US" b="1" dirty="0" smtClean="0">
                <a:latin typeface="Garamond" panose="02020404030301010803" pitchFamily="18" charset="0"/>
              </a:rPr>
              <a:t>minimum level of details</a:t>
            </a:r>
          </a:p>
          <a:p>
            <a:pPr>
              <a:buClr>
                <a:srgbClr val="C00000"/>
              </a:buClr>
            </a:pPr>
            <a:endParaRPr lang="en-US" b="1" dirty="0" smtClean="0">
              <a:latin typeface="Garamond" panose="02020404030301010803" pitchFamily="18" charset="0"/>
            </a:endParaRPr>
          </a:p>
          <a:p>
            <a:pPr>
              <a:buClr>
                <a:srgbClr val="C00000"/>
              </a:buClr>
            </a:pPr>
            <a:endParaRPr lang="en-US" b="1" dirty="0">
              <a:latin typeface="Garamond" panose="02020404030301010803" pitchFamily="18" charset="0"/>
            </a:endParaRPr>
          </a:p>
          <a:p>
            <a:pPr>
              <a:buClr>
                <a:srgbClr val="C00000"/>
              </a:buClr>
            </a:pPr>
            <a:r>
              <a:rPr lang="en-US" b="1" dirty="0" smtClean="0">
                <a:solidFill>
                  <a:srgbClr val="C00000"/>
                </a:solidFill>
                <a:latin typeface="Garamond" panose="02020404030301010803" pitchFamily="18" charset="0"/>
              </a:rPr>
              <a:t>high-fidelity (hi-fi), </a:t>
            </a:r>
            <a:r>
              <a:rPr lang="en-US" b="1" dirty="0">
                <a:solidFill>
                  <a:srgbClr val="C00000"/>
                </a:solidFill>
                <a:latin typeface="Garamond" panose="02020404030301010803" pitchFamily="18" charset="0"/>
              </a:rPr>
              <a:t>clickable mockups: </a:t>
            </a:r>
            <a:br>
              <a:rPr lang="en-US" b="1" dirty="0">
                <a:solidFill>
                  <a:srgbClr val="C00000"/>
                </a:solidFill>
                <a:latin typeface="Garamond" panose="02020404030301010803" pitchFamily="18" charset="0"/>
              </a:rPr>
            </a:br>
            <a:r>
              <a:rPr lang="en-US" b="1" dirty="0">
                <a:latin typeface="Garamond" panose="02020404030301010803" pitchFamily="18" charset="0"/>
              </a:rPr>
              <a:t>	</a:t>
            </a:r>
            <a:r>
              <a:rPr lang="en-US" b="1" dirty="0" smtClean="0">
                <a:latin typeface="Garamond" panose="02020404030301010803" pitchFamily="18" charset="0"/>
              </a:rPr>
              <a:t>computer </a:t>
            </a:r>
            <a:r>
              <a:rPr lang="en-US" b="1" dirty="0">
                <a:latin typeface="Garamond" panose="02020404030301010803" pitchFamily="18" charset="0"/>
              </a:rPr>
              <a:t>generated </a:t>
            </a:r>
            <a:r>
              <a:rPr lang="en-US" b="1" dirty="0">
                <a:solidFill>
                  <a:srgbClr val="C00000"/>
                </a:solidFill>
                <a:latin typeface="Garamond" panose="02020404030301010803" pitchFamily="18" charset="0"/>
              </a:rPr>
              <a:t>/</a:t>
            </a:r>
            <a:r>
              <a:rPr lang="en-US" b="1" dirty="0">
                <a:latin typeface="Garamond" panose="02020404030301010803" pitchFamily="18" charset="0"/>
              </a:rPr>
              <a:t> </a:t>
            </a:r>
            <a:r>
              <a:rPr lang="en-US" b="1" dirty="0" smtClean="0">
                <a:latin typeface="Garamond" panose="02020404030301010803" pitchFamily="18" charset="0"/>
              </a:rPr>
              <a:t>with application user interactions</a:t>
            </a:r>
          </a:p>
        </p:txBody>
      </p:sp>
    </p:spTree>
    <p:extLst>
      <p:ext uri="{BB962C8B-B14F-4D97-AF65-F5344CB8AC3E}">
        <p14:creationId xmlns:p14="http://schemas.microsoft.com/office/powerpoint/2010/main" val="2505627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236" y="444500"/>
            <a:ext cx="10358684" cy="5826760"/>
          </a:xfrm>
          <a:prstGeom prst="rect">
            <a:avLst/>
          </a:prstGeom>
        </p:spPr>
      </p:pic>
    </p:spTree>
    <p:extLst>
      <p:ext uri="{BB962C8B-B14F-4D97-AF65-F5344CB8AC3E}">
        <p14:creationId xmlns:p14="http://schemas.microsoft.com/office/powerpoint/2010/main" val="33184739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smtClean="0">
                <a:latin typeface="Garamond" panose="02020404030301010803" pitchFamily="18" charset="0"/>
              </a:rPr>
              <a:t>What is paper prototyping</a:t>
            </a:r>
            <a:endParaRPr lang="en-CA" sz="2800" b="1" dirty="0">
              <a:latin typeface="Garamond" panose="02020404030301010803" pitchFamily="18" charset="0"/>
            </a:endParaRPr>
          </a:p>
        </p:txBody>
      </p:sp>
      <p:sp>
        <p:nvSpPr>
          <p:cNvPr id="3" name="Content Placeholder 2"/>
          <p:cNvSpPr>
            <a:spLocks noGrp="1"/>
          </p:cNvSpPr>
          <p:nvPr>
            <p:ph idx="1"/>
          </p:nvPr>
        </p:nvSpPr>
        <p:spPr>
          <a:xfrm>
            <a:off x="838201" y="1825625"/>
            <a:ext cx="3042920" cy="2699722"/>
          </a:xfrm>
        </p:spPr>
        <p:txBody>
          <a:bodyPr>
            <a:normAutofit/>
          </a:bodyPr>
          <a:lstStyle/>
          <a:p>
            <a:r>
              <a:rPr lang="en-CA" sz="1800" b="1" dirty="0" smtClean="0">
                <a:solidFill>
                  <a:srgbClr val="C00000"/>
                </a:solidFill>
                <a:latin typeface="Garamond" panose="02020404030301010803" pitchFamily="18" charset="0"/>
              </a:rPr>
              <a:t>At </a:t>
            </a:r>
            <a:r>
              <a:rPr lang="en-CA" sz="1800" b="1" dirty="0">
                <a:solidFill>
                  <a:srgbClr val="C00000"/>
                </a:solidFill>
                <a:latin typeface="Garamond" panose="02020404030301010803" pitchFamily="18" charset="0"/>
              </a:rPr>
              <a:t>the start of the journey </a:t>
            </a:r>
            <a:r>
              <a:rPr lang="en-CA" sz="1800" b="1" dirty="0">
                <a:latin typeface="Garamond" panose="02020404030301010803" pitchFamily="18" charset="0"/>
              </a:rPr>
              <a:t>it’s important to focus on low-fidelity approaches that are low cost and fast to implement. </a:t>
            </a:r>
            <a:r>
              <a:rPr lang="en-CA" sz="1800" b="1" dirty="0">
                <a:solidFill>
                  <a:srgbClr val="C00000"/>
                </a:solidFill>
                <a:latin typeface="Garamond" panose="02020404030301010803" pitchFamily="18" charset="0"/>
              </a:rPr>
              <a:t>Paper is the perfect prototyping tool at this stage </a:t>
            </a:r>
            <a:r>
              <a:rPr lang="en-CA" sz="1800" b="1" dirty="0">
                <a:latin typeface="Garamond" panose="02020404030301010803" pitchFamily="18" charset="0"/>
              </a:rPr>
              <a:t>in the process.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94" t="3192" r="1470" b="2193"/>
          <a:stretch/>
        </p:blipFill>
        <p:spPr>
          <a:xfrm>
            <a:off x="5125381" y="932646"/>
            <a:ext cx="6745957" cy="5150500"/>
          </a:xfrm>
          <a:prstGeom prst="rect">
            <a:avLst/>
          </a:prstGeom>
        </p:spPr>
      </p:pic>
    </p:spTree>
    <p:extLst>
      <p:ext uri="{BB962C8B-B14F-4D97-AF65-F5344CB8AC3E}">
        <p14:creationId xmlns:p14="http://schemas.microsoft.com/office/powerpoint/2010/main" val="2456673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374432" y="1595535"/>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Ideas</a:t>
            </a:r>
            <a:endParaRPr lang="en-CA" b="1" dirty="0">
              <a:latin typeface="Garamond" panose="02020404030301010803" pitchFamily="18" charset="0"/>
            </a:endParaRPr>
          </a:p>
        </p:txBody>
      </p:sp>
      <p:sp>
        <p:nvSpPr>
          <p:cNvPr id="5" name="Oval 4"/>
          <p:cNvSpPr/>
          <p:nvPr/>
        </p:nvSpPr>
        <p:spPr>
          <a:xfrm>
            <a:off x="7327640" y="4472474"/>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Code</a:t>
            </a:r>
            <a:endParaRPr lang="en-CA" b="1" dirty="0">
              <a:latin typeface="Garamond" panose="02020404030301010803" pitchFamily="18" charset="0"/>
            </a:endParaRPr>
          </a:p>
        </p:txBody>
      </p:sp>
      <p:sp>
        <p:nvSpPr>
          <p:cNvPr id="6" name="Oval 5"/>
          <p:cNvSpPr/>
          <p:nvPr/>
        </p:nvSpPr>
        <p:spPr>
          <a:xfrm>
            <a:off x="3449215" y="4472474"/>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Data</a:t>
            </a:r>
            <a:endParaRPr lang="en-CA" b="1" dirty="0">
              <a:latin typeface="Garamond" panose="02020404030301010803" pitchFamily="18" charset="0"/>
            </a:endParaRPr>
          </a:p>
        </p:txBody>
      </p:sp>
      <p:cxnSp>
        <p:nvCxnSpPr>
          <p:cNvPr id="8" name="Straight Arrow Connector 7"/>
          <p:cNvCxnSpPr>
            <a:stCxn id="4" idx="5"/>
          </p:cNvCxnSpPr>
          <p:nvPr/>
        </p:nvCxnSpPr>
        <p:spPr>
          <a:xfrm>
            <a:off x="6346062" y="2551237"/>
            <a:ext cx="1333032" cy="2002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flipH="1" flipV="1">
            <a:off x="4573554" y="5010539"/>
            <a:ext cx="2754086"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3"/>
          </p:cNvCxnSpPr>
          <p:nvPr/>
        </p:nvCxnSpPr>
        <p:spPr>
          <a:xfrm flipV="1">
            <a:off x="4208105" y="2551237"/>
            <a:ext cx="1333032" cy="2002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08504" y="3138629"/>
            <a:ext cx="976605"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Build</a:t>
            </a:r>
            <a:endParaRPr lang="en-CA" b="1" dirty="0">
              <a:latin typeface="Garamond" panose="02020404030301010803" pitchFamily="18" charset="0"/>
            </a:endParaRPr>
          </a:p>
        </p:txBody>
      </p:sp>
      <p:sp>
        <p:nvSpPr>
          <p:cNvPr id="23" name="Rectangle 22"/>
          <p:cNvSpPr/>
          <p:nvPr/>
        </p:nvSpPr>
        <p:spPr>
          <a:xfrm>
            <a:off x="3530079" y="3138630"/>
            <a:ext cx="976605"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Learn</a:t>
            </a:r>
            <a:endParaRPr lang="en-CA" b="1" dirty="0">
              <a:latin typeface="Garamond" panose="02020404030301010803" pitchFamily="18" charset="0"/>
            </a:endParaRPr>
          </a:p>
        </p:txBody>
      </p:sp>
      <p:sp>
        <p:nvSpPr>
          <p:cNvPr id="24" name="Rectangle 23"/>
          <p:cNvSpPr/>
          <p:nvPr/>
        </p:nvSpPr>
        <p:spPr>
          <a:xfrm>
            <a:off x="5374432" y="5218923"/>
            <a:ext cx="1278294"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Measure</a:t>
            </a:r>
            <a:endParaRPr lang="en-CA" b="1" dirty="0">
              <a:latin typeface="Garamond" panose="02020404030301010803" pitchFamily="18" charset="0"/>
            </a:endParaRPr>
          </a:p>
        </p:txBody>
      </p:sp>
      <p:sp>
        <p:nvSpPr>
          <p:cNvPr id="25" name="Rectangle 24"/>
          <p:cNvSpPr/>
          <p:nvPr/>
        </p:nvSpPr>
        <p:spPr>
          <a:xfrm>
            <a:off x="4991877" y="1110343"/>
            <a:ext cx="1987421" cy="49358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Right Arrow 25"/>
          <p:cNvSpPr/>
          <p:nvPr/>
        </p:nvSpPr>
        <p:spPr>
          <a:xfrm rot="5400000">
            <a:off x="6667031" y="2711287"/>
            <a:ext cx="646488" cy="3263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ight Arrow 26"/>
          <p:cNvSpPr/>
          <p:nvPr/>
        </p:nvSpPr>
        <p:spPr>
          <a:xfrm rot="16200000">
            <a:off x="4673207" y="4100210"/>
            <a:ext cx="646488" cy="3263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28" name="Rectangle 27"/>
          <p:cNvSpPr/>
          <p:nvPr/>
        </p:nvSpPr>
        <p:spPr>
          <a:xfrm>
            <a:off x="4833257" y="3197725"/>
            <a:ext cx="2320212" cy="655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b="1" dirty="0" smtClean="0">
                <a:latin typeface="Garamond" panose="02020404030301010803" pitchFamily="18" charset="0"/>
              </a:rPr>
              <a:t>Prototyping</a:t>
            </a:r>
            <a:endParaRPr lang="en-CA" b="1" dirty="0">
              <a:latin typeface="Garamond" panose="02020404030301010803" pitchFamily="18" charset="0"/>
            </a:endParaRPr>
          </a:p>
        </p:txBody>
      </p:sp>
    </p:spTree>
    <p:extLst>
      <p:ext uri="{BB962C8B-B14F-4D97-AF65-F5344CB8AC3E}">
        <p14:creationId xmlns:p14="http://schemas.microsoft.com/office/powerpoint/2010/main" val="24538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61777"/>
            <a:ext cx="12191999" cy="9300754"/>
          </a:xfrm>
        </p:spPr>
      </p:pic>
    </p:spTree>
    <p:extLst>
      <p:ext uri="{BB962C8B-B14F-4D97-AF65-F5344CB8AC3E}">
        <p14:creationId xmlns:p14="http://schemas.microsoft.com/office/powerpoint/2010/main" val="124191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326" y="2059246"/>
            <a:ext cx="9313473" cy="3539430"/>
          </a:xfrm>
          <a:prstGeom prst="rect">
            <a:avLst/>
          </a:prstGeom>
          <a:noFill/>
        </p:spPr>
        <p:txBody>
          <a:bodyPr wrap="square" rtlCol="0">
            <a:spAutoFit/>
          </a:bodyPr>
          <a:lstStyle/>
          <a:p>
            <a:r>
              <a:rPr lang="en-US" sz="2800" b="1" dirty="0" smtClean="0">
                <a:solidFill>
                  <a:srgbClr val="C00000"/>
                </a:solidFill>
                <a:latin typeface="Garamond" panose="02020404030301010803" pitchFamily="18" charset="0"/>
              </a:rPr>
              <a:t>What</a:t>
            </a:r>
            <a:r>
              <a:rPr lang="en-US" sz="2800" b="1" dirty="0" smtClean="0">
                <a:latin typeface="Garamond" panose="02020404030301010803" pitchFamily="18" charset="0"/>
              </a:rPr>
              <a:t> is prototyping and its purpose?</a:t>
            </a:r>
          </a:p>
          <a:p>
            <a:endParaRPr lang="en-US" sz="2800" b="1" dirty="0">
              <a:solidFill>
                <a:srgbClr val="C00000"/>
              </a:solidFill>
              <a:latin typeface="Garamond" panose="02020404030301010803" pitchFamily="18" charset="0"/>
            </a:endParaRPr>
          </a:p>
          <a:p>
            <a:r>
              <a:rPr lang="en-US" sz="2800" b="1" dirty="0">
                <a:solidFill>
                  <a:srgbClr val="C00000"/>
                </a:solidFill>
                <a:latin typeface="Garamond" panose="02020404030301010803" pitchFamily="18" charset="0"/>
              </a:rPr>
              <a:t>When </a:t>
            </a:r>
            <a:r>
              <a:rPr lang="en-US" sz="2800" b="1" dirty="0">
                <a:latin typeface="Garamond" panose="02020404030301010803" pitchFamily="18" charset="0"/>
              </a:rPr>
              <a:t>can I use it in my </a:t>
            </a:r>
            <a:r>
              <a:rPr lang="en-US" sz="2800" b="1" dirty="0" smtClean="0">
                <a:latin typeface="Garamond" panose="02020404030301010803" pitchFamily="18" charset="0"/>
              </a:rPr>
              <a:t>design process?</a:t>
            </a:r>
          </a:p>
          <a:p>
            <a:endParaRPr lang="en-US" sz="2800" b="1" dirty="0" smtClean="0">
              <a:latin typeface="Garamond" panose="02020404030301010803" pitchFamily="18" charset="0"/>
            </a:endParaRPr>
          </a:p>
          <a:p>
            <a:r>
              <a:rPr lang="en-US" sz="2800" b="1" dirty="0" smtClean="0">
                <a:latin typeface="Garamond" panose="02020404030301010803" pitchFamily="18" charset="0"/>
              </a:rPr>
              <a:t>How can I </a:t>
            </a:r>
            <a:r>
              <a:rPr lang="en-US" sz="2800" b="1" dirty="0" smtClean="0">
                <a:solidFill>
                  <a:srgbClr val="C00000"/>
                </a:solidFill>
                <a:latin typeface="Garamond" panose="02020404030301010803" pitchFamily="18" charset="0"/>
              </a:rPr>
              <a:t>use</a:t>
            </a:r>
            <a:r>
              <a:rPr lang="en-US" sz="2800" b="1" dirty="0" smtClean="0">
                <a:latin typeface="Garamond" panose="02020404030301010803" pitchFamily="18" charset="0"/>
              </a:rPr>
              <a:t> it in my work?</a:t>
            </a:r>
          </a:p>
          <a:p>
            <a:endParaRPr lang="en-US" sz="2800" b="1" dirty="0">
              <a:latin typeface="Garamond" panose="02020404030301010803" pitchFamily="18" charset="0"/>
            </a:endParaRPr>
          </a:p>
          <a:p>
            <a:r>
              <a:rPr lang="en-US" sz="2800" b="1" dirty="0" smtClean="0">
                <a:latin typeface="Garamond" panose="02020404030301010803" pitchFamily="18" charset="0"/>
              </a:rPr>
              <a:t>What are the </a:t>
            </a:r>
            <a:r>
              <a:rPr lang="en-US" sz="2800" b="1" dirty="0" smtClean="0">
                <a:solidFill>
                  <a:srgbClr val="C00000"/>
                </a:solidFill>
                <a:latin typeface="Garamond" panose="02020404030301010803" pitchFamily="18" charset="0"/>
              </a:rPr>
              <a:t>different</a:t>
            </a:r>
            <a:r>
              <a:rPr lang="en-US" sz="2800" b="1" dirty="0" smtClean="0">
                <a:latin typeface="Garamond" panose="02020404030301010803" pitchFamily="18" charset="0"/>
              </a:rPr>
              <a:t> prototyping techniques?</a:t>
            </a:r>
            <a:endParaRPr lang="en-US" sz="2800" b="1" dirty="0" smtClean="0">
              <a:latin typeface="Garamond" panose="02020404030301010803" pitchFamily="18" charset="0"/>
            </a:endParaRPr>
          </a:p>
          <a:p>
            <a:endParaRPr lang="en-US" sz="2800" b="1" dirty="0">
              <a:latin typeface="Garamond" panose="02020404030301010803" pitchFamily="18" charset="0"/>
            </a:endParaRPr>
          </a:p>
        </p:txBody>
      </p:sp>
    </p:spTree>
    <p:extLst>
      <p:ext uri="{BB962C8B-B14F-4D97-AF65-F5344CB8AC3E}">
        <p14:creationId xmlns:p14="http://schemas.microsoft.com/office/powerpoint/2010/main" val="1393389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smtClean="0">
                <a:solidFill>
                  <a:srgbClr val="C00000"/>
                </a:solidFill>
                <a:latin typeface="Garamond" panose="02020404030301010803" pitchFamily="18" charset="0"/>
              </a:rPr>
              <a:t>Lo-fi </a:t>
            </a:r>
            <a:r>
              <a:rPr lang="en-CA" sz="2800" b="1" dirty="0" smtClean="0">
                <a:latin typeface="Garamond" panose="02020404030301010803" pitchFamily="18" charset="0"/>
              </a:rPr>
              <a:t>paper prototypes (sketches)</a:t>
            </a:r>
            <a:endParaRPr lang="en-CA" sz="2800" b="1" dirty="0">
              <a:latin typeface="Garamond" panose="02020404030301010803"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22470" b="42994"/>
          <a:stretch/>
        </p:blipFill>
        <p:spPr>
          <a:xfrm>
            <a:off x="838200" y="1463574"/>
            <a:ext cx="10515600" cy="4840553"/>
          </a:xfrm>
        </p:spPr>
      </p:pic>
    </p:spTree>
    <p:extLst>
      <p:ext uri="{BB962C8B-B14F-4D97-AF65-F5344CB8AC3E}">
        <p14:creationId xmlns:p14="http://schemas.microsoft.com/office/powerpoint/2010/main" val="2146016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0"/>
            <a:ext cx="13716000" cy="6858000"/>
          </a:xfrm>
        </p:spPr>
      </p:pic>
    </p:spTree>
    <p:extLst>
      <p:ext uri="{BB962C8B-B14F-4D97-AF65-F5344CB8AC3E}">
        <p14:creationId xmlns:p14="http://schemas.microsoft.com/office/powerpoint/2010/main" val="3090016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smtClean="0">
                <a:solidFill>
                  <a:srgbClr val="C00000"/>
                </a:solidFill>
                <a:latin typeface="Garamond" panose="02020404030301010803" pitchFamily="18" charset="0"/>
              </a:rPr>
              <a:t>lo-fi</a:t>
            </a:r>
            <a:r>
              <a:rPr lang="en-CA" sz="2800" b="1" dirty="0" smtClean="0">
                <a:latin typeface="Garamond" panose="02020404030301010803" pitchFamily="18" charset="0"/>
              </a:rPr>
              <a:t> monochromatic wireframes</a:t>
            </a:r>
            <a:endParaRPr lang="en-CA" sz="2800" b="1" dirty="0">
              <a:latin typeface="Garamond" panose="02020404030301010803" pitchFamily="18" charset="0"/>
            </a:endParaRPr>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96" t="11029" r="3003" b="4166"/>
          <a:stretch/>
        </p:blipFill>
        <p:spPr>
          <a:xfrm>
            <a:off x="354565" y="1492006"/>
            <a:ext cx="11837435" cy="7983923"/>
          </a:xfrm>
          <a:prstGeom prst="rect">
            <a:avLst/>
          </a:prstGeom>
        </p:spPr>
      </p:pic>
    </p:spTree>
    <p:extLst>
      <p:ext uri="{BB962C8B-B14F-4D97-AF65-F5344CB8AC3E}">
        <p14:creationId xmlns:p14="http://schemas.microsoft.com/office/powerpoint/2010/main" val="2842131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b="1" dirty="0">
                <a:solidFill>
                  <a:srgbClr val="C00000"/>
                </a:solidFill>
                <a:latin typeface="Garamond" panose="02020404030301010803" pitchFamily="18" charset="0"/>
              </a:rPr>
              <a:t>high-fidelity, </a:t>
            </a:r>
            <a:r>
              <a:rPr lang="en-CA" sz="2800" b="1" dirty="0">
                <a:latin typeface="Garamond" panose="02020404030301010803" pitchFamily="18" charset="0"/>
              </a:rPr>
              <a:t>clickable </a:t>
            </a:r>
            <a:r>
              <a:rPr lang="en-CA" sz="2800" b="1" dirty="0" smtClean="0">
                <a:latin typeface="Garamond" panose="02020404030301010803" pitchFamily="18" charset="0"/>
              </a:rPr>
              <a:t>mock-ups</a:t>
            </a:r>
            <a:endParaRPr lang="en-CA" sz="2800" b="1" dirty="0">
              <a:latin typeface="Garamond" panose="02020404030301010803" pitchFamily="18" charset="0"/>
            </a:endParaRPr>
          </a:p>
        </p:txBody>
      </p:sp>
      <p:pic>
        <p:nvPicPr>
          <p:cNvPr id="5" name="Content Placeholder 4"/>
          <p:cNvPicPr>
            <a:picLocks noGrp="1" noChangeAspect="1"/>
          </p:cNvPicPr>
          <p:nvPr>
            <p:ph idx="1"/>
          </p:nvPr>
        </p:nvPicPr>
        <p:blipFill rotWithShape="1">
          <a:blip r:embed="rId3">
            <a:extLst>
              <a:ext uri="{28A0092B-C50C-407E-A947-70E740481C1C}">
                <a14:useLocalDpi xmlns:a14="http://schemas.microsoft.com/office/drawing/2010/main" val="0"/>
              </a:ext>
            </a:extLst>
          </a:blip>
          <a:srcRect t="46893"/>
          <a:stretch/>
        </p:blipFill>
        <p:spPr>
          <a:xfrm>
            <a:off x="923266" y="1869440"/>
            <a:ext cx="9856493" cy="3925888"/>
          </a:xfrm>
        </p:spPr>
      </p:pic>
    </p:spTree>
    <p:extLst>
      <p:ext uri="{BB962C8B-B14F-4D97-AF65-F5344CB8AC3E}">
        <p14:creationId xmlns:p14="http://schemas.microsoft.com/office/powerpoint/2010/main" val="2939162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800" b="1" dirty="0" smtClean="0">
                <a:latin typeface="Garamond" panose="02020404030301010803" pitchFamily="18" charset="0"/>
              </a:rPr>
              <a:t>few rules</a:t>
            </a:r>
            <a:endParaRPr lang="en-CA" sz="2800" b="1" dirty="0">
              <a:latin typeface="Garamond" panose="02020404030301010803" pitchFamily="18" charset="0"/>
            </a:endParaRPr>
          </a:p>
        </p:txBody>
      </p:sp>
      <p:sp>
        <p:nvSpPr>
          <p:cNvPr id="3" name="Content Placeholder 2"/>
          <p:cNvSpPr>
            <a:spLocks noGrp="1"/>
          </p:cNvSpPr>
          <p:nvPr>
            <p:ph idx="1"/>
          </p:nvPr>
        </p:nvSpPr>
        <p:spPr/>
        <p:txBody>
          <a:bodyPr>
            <a:normAutofit/>
          </a:bodyPr>
          <a:lstStyle/>
          <a:p>
            <a:r>
              <a:rPr lang="en-CA" sz="1800" b="1" dirty="0" smtClean="0">
                <a:latin typeface="Garamond" panose="02020404030301010803" pitchFamily="18" charset="0"/>
              </a:rPr>
              <a:t>create multiple sketches</a:t>
            </a:r>
          </a:p>
          <a:p>
            <a:r>
              <a:rPr lang="en-CA" sz="1800" b="1" dirty="0" smtClean="0">
                <a:latin typeface="Garamond" panose="02020404030301010803" pitchFamily="18" charset="0"/>
              </a:rPr>
              <a:t>sketches must be different and unique, otherwise you risk committing to the one idea</a:t>
            </a:r>
          </a:p>
          <a:p>
            <a:r>
              <a:rPr lang="en-CA" sz="1800" b="1" dirty="0" smtClean="0">
                <a:solidFill>
                  <a:srgbClr val="C00000"/>
                </a:solidFill>
                <a:latin typeface="Garamond" panose="02020404030301010803" pitchFamily="18" charset="0"/>
              </a:rPr>
              <a:t>detail is not important</a:t>
            </a:r>
            <a:r>
              <a:rPr lang="en-CA" sz="1800" b="1" dirty="0" smtClean="0">
                <a:latin typeface="Garamond" panose="02020404030301010803" pitchFamily="18" charset="0"/>
              </a:rPr>
              <a:t>, you are trying to establish hierarchy</a:t>
            </a:r>
          </a:p>
          <a:p>
            <a:r>
              <a:rPr lang="en-CA" sz="1800" b="1" dirty="0" smtClean="0">
                <a:solidFill>
                  <a:srgbClr val="C00000"/>
                </a:solidFill>
                <a:latin typeface="Garamond" panose="02020404030301010803" pitchFamily="18" charset="0"/>
              </a:rPr>
              <a:t>medium is not important</a:t>
            </a:r>
          </a:p>
          <a:p>
            <a:pPr lvl="1"/>
            <a:r>
              <a:rPr lang="en-CA" sz="1800" b="1" dirty="0" smtClean="0">
                <a:latin typeface="Garamond" panose="02020404030301010803" pitchFamily="18" charset="0"/>
              </a:rPr>
              <a:t>pen </a:t>
            </a:r>
            <a:r>
              <a:rPr lang="en-CA" sz="1800" b="1" dirty="0" smtClean="0">
                <a:latin typeface="Garamond" panose="02020404030301010803" pitchFamily="18" charset="0"/>
              </a:rPr>
              <a:t>and paper</a:t>
            </a:r>
          </a:p>
          <a:p>
            <a:pPr lvl="1"/>
            <a:r>
              <a:rPr lang="en-CA" sz="1800" b="1" dirty="0" smtClean="0">
                <a:latin typeface="Garamond" panose="02020404030301010803" pitchFamily="18" charset="0"/>
              </a:rPr>
              <a:t>post </a:t>
            </a:r>
            <a:r>
              <a:rPr lang="en-CA" sz="1800" b="1" dirty="0" smtClean="0">
                <a:latin typeface="Garamond" panose="02020404030301010803" pitchFamily="18" charset="0"/>
              </a:rPr>
              <a:t>it notes</a:t>
            </a:r>
          </a:p>
          <a:p>
            <a:pPr lvl="1"/>
            <a:r>
              <a:rPr lang="en-CA" sz="1800" b="1" dirty="0" smtClean="0">
                <a:latin typeface="Garamond" panose="02020404030301010803" pitchFamily="18" charset="0"/>
              </a:rPr>
              <a:t>word </a:t>
            </a:r>
            <a:r>
              <a:rPr lang="en-CA" sz="1800" b="1" dirty="0" smtClean="0">
                <a:latin typeface="Garamond" panose="02020404030301010803" pitchFamily="18" charset="0"/>
              </a:rPr>
              <a:t>document</a:t>
            </a:r>
          </a:p>
          <a:p>
            <a:pPr lvl="1"/>
            <a:r>
              <a:rPr lang="en-CA" sz="1800" b="1" dirty="0" smtClean="0">
                <a:latin typeface="Garamond" panose="02020404030301010803" pitchFamily="18" charset="0"/>
              </a:rPr>
              <a:t>PowerPoint </a:t>
            </a:r>
            <a:r>
              <a:rPr lang="en-CA" sz="1800" b="1" dirty="0" smtClean="0">
                <a:latin typeface="Garamond" panose="02020404030301010803" pitchFamily="18" charset="0"/>
              </a:rPr>
              <a:t>presentation</a:t>
            </a:r>
            <a:endParaRPr lang="en-CA" sz="1800" b="1" dirty="0">
              <a:latin typeface="Garamond" panose="02020404030301010803" pitchFamily="18" charset="0"/>
            </a:endParaRPr>
          </a:p>
        </p:txBody>
      </p:sp>
    </p:spTree>
    <p:extLst>
      <p:ext uri="{BB962C8B-B14F-4D97-AF65-F5344CB8AC3E}">
        <p14:creationId xmlns:p14="http://schemas.microsoft.com/office/powerpoint/2010/main" val="2669589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84225" y="2688878"/>
            <a:ext cx="8032770" cy="1384995"/>
          </a:xfrm>
          <a:prstGeom prst="rect">
            <a:avLst/>
          </a:prstGeom>
          <a:noFill/>
        </p:spPr>
        <p:txBody>
          <a:bodyPr wrap="square" rtlCol="0">
            <a:spAutoFit/>
          </a:bodyPr>
          <a:lstStyle/>
          <a:p>
            <a:r>
              <a:rPr lang="en-US" sz="2800" b="1" dirty="0">
                <a:latin typeface="Garamond" panose="02020404030301010803" pitchFamily="18" charset="0"/>
              </a:rPr>
              <a:t>p</a:t>
            </a:r>
            <a:r>
              <a:rPr lang="en-US" sz="2800" b="1" dirty="0" smtClean="0">
                <a:latin typeface="Garamond" panose="02020404030301010803" pitchFamily="18" charset="0"/>
              </a:rPr>
              <a:t>rototyping is about</a:t>
            </a:r>
            <a:r>
              <a:rPr lang="en-US" sz="2800" b="1" dirty="0" smtClean="0">
                <a:solidFill>
                  <a:srgbClr val="C00000"/>
                </a:solidFill>
                <a:latin typeface="Garamond" panose="02020404030301010803" pitchFamily="18" charset="0"/>
              </a:rPr>
              <a:t> considering solutions</a:t>
            </a:r>
          </a:p>
          <a:p>
            <a:endParaRPr lang="en-US" sz="2800" b="1" dirty="0">
              <a:solidFill>
                <a:srgbClr val="C00000"/>
              </a:solidFill>
              <a:latin typeface="Garamond" panose="02020404030301010803" pitchFamily="18" charset="0"/>
            </a:endParaRPr>
          </a:p>
          <a:p>
            <a:r>
              <a:rPr lang="en-US" sz="2800" b="1" dirty="0" smtClean="0">
                <a:latin typeface="Garamond" panose="02020404030301010803" pitchFamily="18" charset="0"/>
              </a:rPr>
              <a:t>testing is about </a:t>
            </a:r>
            <a:r>
              <a:rPr lang="en-US" sz="2800" b="1" dirty="0" smtClean="0">
                <a:solidFill>
                  <a:srgbClr val="C00000"/>
                </a:solidFill>
                <a:latin typeface="Garamond" panose="02020404030301010803" pitchFamily="18" charset="0"/>
              </a:rPr>
              <a:t>verifying assumptions</a:t>
            </a:r>
            <a:endParaRPr lang="en-US" sz="2800" b="1" dirty="0">
              <a:solidFill>
                <a:srgbClr val="C00000"/>
              </a:solidFill>
              <a:latin typeface="Garamond" panose="02020404030301010803" pitchFamily="18" charset="0"/>
            </a:endParaRPr>
          </a:p>
        </p:txBody>
      </p:sp>
    </p:spTree>
    <p:extLst>
      <p:ext uri="{BB962C8B-B14F-4D97-AF65-F5344CB8AC3E}">
        <p14:creationId xmlns:p14="http://schemas.microsoft.com/office/powerpoint/2010/main" val="1916901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6646" y="2970707"/>
            <a:ext cx="9313473" cy="1754326"/>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dirty="0" smtClean="0">
                <a:latin typeface="Garamond" panose="02020404030301010803" pitchFamily="18" charset="0"/>
              </a:rPr>
              <a:t>an </a:t>
            </a:r>
            <a:r>
              <a:rPr lang="en-US" dirty="0" smtClean="0">
                <a:latin typeface="Garamond" panose="02020404030301010803" pitchFamily="18" charset="0"/>
              </a:rPr>
              <a:t>experimental model of an idea</a:t>
            </a:r>
          </a:p>
          <a:p>
            <a:pPr marL="285750" indent="-285750">
              <a:buClr>
                <a:srgbClr val="C00000"/>
              </a:buClr>
              <a:buFont typeface="Arial" panose="020B0604020202020204" pitchFamily="34" charset="0"/>
              <a:buChar char="•"/>
            </a:pPr>
            <a:endParaRPr lang="en-US" dirty="0">
              <a:latin typeface="Garamond" panose="02020404030301010803" pitchFamily="18" charset="0"/>
            </a:endParaRPr>
          </a:p>
          <a:p>
            <a:pPr marL="285750" indent="-285750">
              <a:buClr>
                <a:srgbClr val="C00000"/>
              </a:buClr>
              <a:buFont typeface="Arial" panose="020B0604020202020204" pitchFamily="34" charset="0"/>
              <a:buChar char="•"/>
            </a:pPr>
            <a:r>
              <a:rPr lang="en-CA" dirty="0" smtClean="0">
                <a:latin typeface="Garamond" panose="02020404030301010803" pitchFamily="18" charset="0"/>
              </a:rPr>
              <a:t>it </a:t>
            </a:r>
            <a:r>
              <a:rPr lang="en-CA" dirty="0">
                <a:latin typeface="Garamond" panose="02020404030301010803" pitchFamily="18" charset="0"/>
              </a:rPr>
              <a:t>is a way to give our idea a presence that we can place in front of somebody </a:t>
            </a:r>
            <a:r>
              <a:rPr lang="en-CA" dirty="0" smtClean="0">
                <a:latin typeface="Garamond" panose="02020404030301010803" pitchFamily="18" charset="0"/>
              </a:rPr>
              <a:t/>
            </a:r>
            <a:br>
              <a:rPr lang="en-CA" dirty="0" smtClean="0">
                <a:latin typeface="Garamond" panose="02020404030301010803" pitchFamily="18" charset="0"/>
              </a:rPr>
            </a:br>
            <a:r>
              <a:rPr lang="en-CA" dirty="0" smtClean="0">
                <a:latin typeface="Garamond" panose="02020404030301010803" pitchFamily="18" charset="0"/>
              </a:rPr>
              <a:t>to </a:t>
            </a:r>
            <a:r>
              <a:rPr lang="en-CA" dirty="0">
                <a:latin typeface="Garamond" panose="02020404030301010803" pitchFamily="18" charset="0"/>
              </a:rPr>
              <a:t>see if our idea has </a:t>
            </a:r>
            <a:r>
              <a:rPr lang="en-CA" dirty="0" smtClean="0">
                <a:latin typeface="Garamond" panose="02020404030301010803" pitchFamily="18" charset="0"/>
              </a:rPr>
              <a:t>value</a:t>
            </a:r>
            <a:endParaRPr lang="en-CA" dirty="0">
              <a:latin typeface="Garamond" panose="02020404030301010803" pitchFamily="18" charset="0"/>
            </a:endParaRPr>
          </a:p>
          <a:p>
            <a:pPr marL="285750" indent="-285750">
              <a:buClr>
                <a:srgbClr val="C00000"/>
              </a:buClr>
              <a:buFont typeface="Arial" panose="020B0604020202020204" pitchFamily="34" charset="0"/>
              <a:buChar char="•"/>
            </a:pPr>
            <a:endParaRPr lang="en-US" dirty="0" smtClean="0">
              <a:latin typeface="Garamond" panose="02020404030301010803" pitchFamily="18" charset="0"/>
            </a:endParaRPr>
          </a:p>
          <a:p>
            <a:pPr>
              <a:buClr>
                <a:srgbClr val="C00000"/>
              </a:buClr>
            </a:pPr>
            <a:endParaRPr lang="en-US" dirty="0" smtClean="0">
              <a:latin typeface="Garamond" panose="02020404030301010803" pitchFamily="18" charset="0"/>
            </a:endParaRPr>
          </a:p>
        </p:txBody>
      </p:sp>
      <p:sp>
        <p:nvSpPr>
          <p:cNvPr id="5" name="TextBox 4"/>
          <p:cNvSpPr txBox="1"/>
          <p:nvPr/>
        </p:nvSpPr>
        <p:spPr>
          <a:xfrm>
            <a:off x="1506646" y="2064636"/>
            <a:ext cx="9313473" cy="523220"/>
          </a:xfrm>
          <a:prstGeom prst="rect">
            <a:avLst/>
          </a:prstGeom>
          <a:noFill/>
        </p:spPr>
        <p:txBody>
          <a:bodyPr wrap="square" rtlCol="0">
            <a:spAutoFit/>
          </a:bodyPr>
          <a:lstStyle/>
          <a:p>
            <a:r>
              <a:rPr lang="en-US" sz="2800" b="1" dirty="0">
                <a:solidFill>
                  <a:srgbClr val="C00000"/>
                </a:solidFill>
                <a:latin typeface="Garamond" panose="02020404030301010803" pitchFamily="18" charset="0"/>
              </a:rPr>
              <a:t>What</a:t>
            </a:r>
            <a:r>
              <a:rPr lang="en-US" sz="2800" b="1" dirty="0">
                <a:latin typeface="Garamond" panose="02020404030301010803" pitchFamily="18" charset="0"/>
              </a:rPr>
              <a:t> is prototyping?</a:t>
            </a:r>
          </a:p>
        </p:txBody>
      </p:sp>
    </p:spTree>
    <p:extLst>
      <p:ext uri="{BB962C8B-B14F-4D97-AF65-F5344CB8AC3E}">
        <p14:creationId xmlns:p14="http://schemas.microsoft.com/office/powerpoint/2010/main" val="1903526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59836" y="1455576"/>
            <a:ext cx="9862457" cy="2509934"/>
            <a:chOff x="550506" y="737119"/>
            <a:chExt cx="9862457" cy="2509934"/>
          </a:xfrm>
        </p:grpSpPr>
        <p:cxnSp>
          <p:nvCxnSpPr>
            <p:cNvPr id="5" name="Straight Connector 4"/>
            <p:cNvCxnSpPr/>
            <p:nvPr/>
          </p:nvCxnSpPr>
          <p:spPr>
            <a:xfrm flipV="1">
              <a:off x="550506" y="737119"/>
              <a:ext cx="9787812" cy="225800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0506" y="2043405"/>
              <a:ext cx="9862457" cy="120364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p:nvCxnSpPr>
        <p:spPr>
          <a:xfrm flipV="1">
            <a:off x="559836" y="3965510"/>
            <a:ext cx="9965094" cy="34989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59836" y="4567334"/>
            <a:ext cx="9965094" cy="45253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9836" y="5712905"/>
            <a:ext cx="9313473" cy="523220"/>
          </a:xfrm>
          <a:prstGeom prst="rect">
            <a:avLst/>
          </a:prstGeom>
          <a:noFill/>
        </p:spPr>
        <p:txBody>
          <a:bodyPr wrap="square" rtlCol="0">
            <a:spAutoFit/>
          </a:bodyPr>
          <a:lstStyle/>
          <a:p>
            <a:r>
              <a:rPr lang="en-US" sz="2800" b="1" dirty="0" smtClean="0">
                <a:latin typeface="Garamond" panose="02020404030301010803" pitchFamily="18" charset="0"/>
              </a:rPr>
              <a:t> Building </a:t>
            </a:r>
            <a:r>
              <a:rPr lang="en-US" sz="2800" b="1" dirty="0" smtClean="0">
                <a:solidFill>
                  <a:srgbClr val="C00000"/>
                </a:solidFill>
                <a:latin typeface="Garamond" panose="02020404030301010803" pitchFamily="18" charset="0"/>
              </a:rPr>
              <a:t>without</a:t>
            </a:r>
            <a:r>
              <a:rPr lang="en-US" sz="2800" b="1" dirty="0" smtClean="0">
                <a:latin typeface="Garamond" panose="02020404030301010803" pitchFamily="18" charset="0"/>
              </a:rPr>
              <a:t> prototyping</a:t>
            </a:r>
            <a:endParaRPr lang="en-US" sz="2800" b="1" dirty="0">
              <a:latin typeface="Garamond" panose="02020404030301010803" pitchFamily="18" charset="0"/>
            </a:endParaRPr>
          </a:p>
        </p:txBody>
      </p:sp>
      <p:sp>
        <p:nvSpPr>
          <p:cNvPr id="27" name="Rectangle 26"/>
          <p:cNvSpPr/>
          <p:nvPr/>
        </p:nvSpPr>
        <p:spPr>
          <a:xfrm>
            <a:off x="9507893" y="4658545"/>
            <a:ext cx="1259633" cy="613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Success</a:t>
            </a:r>
            <a:endParaRPr lang="en-CA" dirty="0"/>
          </a:p>
        </p:txBody>
      </p:sp>
    </p:spTree>
    <p:extLst>
      <p:ext uri="{BB962C8B-B14F-4D97-AF65-F5344CB8AC3E}">
        <p14:creationId xmlns:p14="http://schemas.microsoft.com/office/powerpoint/2010/main" val="350732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V="1">
            <a:off x="410546" y="2567506"/>
            <a:ext cx="2631233" cy="18400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0546" y="3139750"/>
            <a:ext cx="2631233" cy="13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9836" y="5712905"/>
            <a:ext cx="9313473" cy="523220"/>
          </a:xfrm>
          <a:prstGeom prst="rect">
            <a:avLst/>
          </a:prstGeom>
          <a:noFill/>
        </p:spPr>
        <p:txBody>
          <a:bodyPr wrap="square" rtlCol="0">
            <a:spAutoFit/>
          </a:bodyPr>
          <a:lstStyle/>
          <a:p>
            <a:r>
              <a:rPr lang="en-US" sz="2800" b="1" dirty="0" smtClean="0">
                <a:latin typeface="Garamond" panose="02020404030301010803" pitchFamily="18" charset="0"/>
              </a:rPr>
              <a:t> Building </a:t>
            </a:r>
            <a:r>
              <a:rPr lang="en-US" sz="2800" b="1" dirty="0" smtClean="0">
                <a:solidFill>
                  <a:srgbClr val="C00000"/>
                </a:solidFill>
                <a:latin typeface="Garamond" panose="02020404030301010803" pitchFamily="18" charset="0"/>
              </a:rPr>
              <a:t>with</a:t>
            </a:r>
            <a:r>
              <a:rPr lang="en-US" sz="2800" b="1" dirty="0" smtClean="0">
                <a:latin typeface="Garamond" panose="02020404030301010803" pitchFamily="18" charset="0"/>
              </a:rPr>
              <a:t> prototyping</a:t>
            </a:r>
            <a:endParaRPr lang="en-US" sz="2800" b="1" dirty="0">
              <a:latin typeface="Garamond" panose="02020404030301010803" pitchFamily="18" charset="0"/>
            </a:endParaRPr>
          </a:p>
        </p:txBody>
      </p:sp>
      <p:cxnSp>
        <p:nvCxnSpPr>
          <p:cNvPr id="12" name="Straight Connector 11"/>
          <p:cNvCxnSpPr/>
          <p:nvPr/>
        </p:nvCxnSpPr>
        <p:spPr>
          <a:xfrm flipV="1">
            <a:off x="410546" y="2882652"/>
            <a:ext cx="2612571" cy="4147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10546" y="2133902"/>
            <a:ext cx="2612571" cy="401993"/>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023117" y="2718895"/>
            <a:ext cx="2659225" cy="43485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041779" y="3369367"/>
            <a:ext cx="2640564" cy="2425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41779" y="3576621"/>
            <a:ext cx="2640563" cy="30298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1780" y="3802346"/>
            <a:ext cx="2640563" cy="45396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54350" y="2715767"/>
            <a:ext cx="2640563" cy="48414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788089" y="1786989"/>
            <a:ext cx="2506825" cy="225194"/>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88089" y="2195183"/>
            <a:ext cx="2506825" cy="17301"/>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88090" y="2420908"/>
            <a:ext cx="2525485" cy="14659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266921" y="3153747"/>
            <a:ext cx="2733871" cy="370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88220" y="3576621"/>
            <a:ext cx="2450841" cy="200367"/>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388220" y="3857706"/>
            <a:ext cx="2450841" cy="305156"/>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403771" y="4079500"/>
            <a:ext cx="2363756" cy="474023"/>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9873309" y="2891339"/>
            <a:ext cx="1259633" cy="613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Success</a:t>
            </a:r>
            <a:endParaRPr lang="en-CA" dirty="0"/>
          </a:p>
        </p:txBody>
      </p:sp>
    </p:spTree>
    <p:extLst>
      <p:ext uri="{BB962C8B-B14F-4D97-AF65-F5344CB8AC3E}">
        <p14:creationId xmlns:p14="http://schemas.microsoft.com/office/powerpoint/2010/main" val="1321601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374432" y="1595535"/>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Ideas</a:t>
            </a:r>
            <a:endParaRPr lang="en-CA" b="1" dirty="0">
              <a:latin typeface="Garamond" panose="02020404030301010803" pitchFamily="18" charset="0"/>
            </a:endParaRPr>
          </a:p>
        </p:txBody>
      </p:sp>
      <p:sp>
        <p:nvSpPr>
          <p:cNvPr id="5" name="Oval 4"/>
          <p:cNvSpPr/>
          <p:nvPr/>
        </p:nvSpPr>
        <p:spPr>
          <a:xfrm>
            <a:off x="7327640" y="4472474"/>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Code</a:t>
            </a:r>
            <a:endParaRPr lang="en-CA" b="1" dirty="0">
              <a:latin typeface="Garamond" panose="02020404030301010803" pitchFamily="18" charset="0"/>
            </a:endParaRPr>
          </a:p>
        </p:txBody>
      </p:sp>
      <p:sp>
        <p:nvSpPr>
          <p:cNvPr id="6" name="Oval 5"/>
          <p:cNvSpPr/>
          <p:nvPr/>
        </p:nvSpPr>
        <p:spPr>
          <a:xfrm>
            <a:off x="3449215" y="4472474"/>
            <a:ext cx="1138335" cy="1119674"/>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Garamond" panose="02020404030301010803" pitchFamily="18" charset="0"/>
              </a:rPr>
              <a:t>Data</a:t>
            </a:r>
            <a:endParaRPr lang="en-CA" b="1" dirty="0">
              <a:latin typeface="Garamond" panose="02020404030301010803" pitchFamily="18" charset="0"/>
            </a:endParaRPr>
          </a:p>
        </p:txBody>
      </p:sp>
      <p:cxnSp>
        <p:nvCxnSpPr>
          <p:cNvPr id="8" name="Straight Arrow Connector 7"/>
          <p:cNvCxnSpPr>
            <a:stCxn id="4" idx="5"/>
          </p:cNvCxnSpPr>
          <p:nvPr/>
        </p:nvCxnSpPr>
        <p:spPr>
          <a:xfrm>
            <a:off x="6346062" y="2551237"/>
            <a:ext cx="1333032" cy="2002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flipH="1" flipV="1">
            <a:off x="4573554" y="5010539"/>
            <a:ext cx="2754086" cy="21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3"/>
          </p:cNvCxnSpPr>
          <p:nvPr/>
        </p:nvCxnSpPr>
        <p:spPr>
          <a:xfrm flipV="1">
            <a:off x="4208105" y="2551237"/>
            <a:ext cx="1333032" cy="2002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08504" y="3138629"/>
            <a:ext cx="976605"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Build</a:t>
            </a:r>
            <a:endParaRPr lang="en-CA" b="1" dirty="0">
              <a:latin typeface="Garamond" panose="02020404030301010803" pitchFamily="18" charset="0"/>
            </a:endParaRPr>
          </a:p>
        </p:txBody>
      </p:sp>
      <p:sp>
        <p:nvSpPr>
          <p:cNvPr id="23" name="Rectangle 22"/>
          <p:cNvSpPr/>
          <p:nvPr/>
        </p:nvSpPr>
        <p:spPr>
          <a:xfrm>
            <a:off x="3530079" y="3138630"/>
            <a:ext cx="976605"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Learn</a:t>
            </a:r>
            <a:endParaRPr lang="en-CA" b="1" dirty="0">
              <a:latin typeface="Garamond" panose="02020404030301010803" pitchFamily="18" charset="0"/>
            </a:endParaRPr>
          </a:p>
        </p:txBody>
      </p:sp>
      <p:sp>
        <p:nvSpPr>
          <p:cNvPr id="24" name="Rectangle 23"/>
          <p:cNvSpPr/>
          <p:nvPr/>
        </p:nvSpPr>
        <p:spPr>
          <a:xfrm>
            <a:off x="5374432" y="5218923"/>
            <a:ext cx="1278294" cy="373225"/>
          </a:xfrm>
          <a:prstGeom prst="rect">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b="1" dirty="0" smtClean="0">
                <a:latin typeface="Garamond" panose="02020404030301010803" pitchFamily="18" charset="0"/>
              </a:rPr>
              <a:t>Measure</a:t>
            </a:r>
            <a:endParaRPr lang="en-CA" b="1" dirty="0">
              <a:latin typeface="Garamond" panose="02020404030301010803" pitchFamily="18" charset="0"/>
            </a:endParaRPr>
          </a:p>
        </p:txBody>
      </p:sp>
      <p:sp>
        <p:nvSpPr>
          <p:cNvPr id="25" name="Rectangle 24"/>
          <p:cNvSpPr/>
          <p:nvPr/>
        </p:nvSpPr>
        <p:spPr>
          <a:xfrm>
            <a:off x="4991877" y="1110343"/>
            <a:ext cx="1987421" cy="49358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Right Arrow 25"/>
          <p:cNvSpPr/>
          <p:nvPr/>
        </p:nvSpPr>
        <p:spPr>
          <a:xfrm rot="5400000">
            <a:off x="6667031" y="2711287"/>
            <a:ext cx="646488" cy="32638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Right Arrow 26"/>
          <p:cNvSpPr/>
          <p:nvPr/>
        </p:nvSpPr>
        <p:spPr>
          <a:xfrm rot="16200000">
            <a:off x="4673207" y="4100210"/>
            <a:ext cx="646488" cy="3263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28" name="Rectangle 27"/>
          <p:cNvSpPr/>
          <p:nvPr/>
        </p:nvSpPr>
        <p:spPr>
          <a:xfrm>
            <a:off x="4833257" y="3197725"/>
            <a:ext cx="2320212" cy="655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b="1" dirty="0" smtClean="0">
                <a:latin typeface="Garamond" panose="02020404030301010803" pitchFamily="18" charset="0"/>
              </a:rPr>
              <a:t>Prototyping</a:t>
            </a:r>
            <a:endParaRPr lang="en-CA" b="1" dirty="0">
              <a:latin typeface="Garamond" panose="02020404030301010803" pitchFamily="18" charset="0"/>
            </a:endParaRPr>
          </a:p>
        </p:txBody>
      </p:sp>
    </p:spTree>
    <p:extLst>
      <p:ext uri="{BB962C8B-B14F-4D97-AF65-F5344CB8AC3E}">
        <p14:creationId xmlns:p14="http://schemas.microsoft.com/office/powerpoint/2010/main" val="187095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6646" y="2880087"/>
            <a:ext cx="9313473" cy="203132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b="1" dirty="0">
                <a:latin typeface="Garamond" panose="02020404030301010803" pitchFamily="18" charset="0"/>
              </a:rPr>
              <a:t>c</a:t>
            </a:r>
            <a:r>
              <a:rPr lang="en-US" b="1" dirty="0" smtClean="0">
                <a:latin typeface="Garamond" panose="02020404030301010803" pitchFamily="18" charset="0"/>
              </a:rPr>
              <a:t>ommunication</a:t>
            </a:r>
            <a:r>
              <a:rPr lang="en-US" dirty="0" smtClean="0">
                <a:latin typeface="Garamond" panose="02020404030301010803" pitchFamily="18" charset="0"/>
              </a:rPr>
              <a:t>: ideas can be frightening, and the basic concept difficult to grasp</a:t>
            </a:r>
          </a:p>
          <a:p>
            <a:pPr>
              <a:buClr>
                <a:srgbClr val="C00000"/>
              </a:buClr>
            </a:pPr>
            <a:endParaRPr lang="en-US" dirty="0" smtClean="0">
              <a:latin typeface="Garamond" panose="02020404030301010803" pitchFamily="18" charset="0"/>
            </a:endParaRPr>
          </a:p>
          <a:p>
            <a:pPr marL="285750" indent="-285750">
              <a:buClr>
                <a:srgbClr val="C00000"/>
              </a:buClr>
              <a:buFont typeface="Arial" panose="020B0604020202020204" pitchFamily="34" charset="0"/>
              <a:buChar char="•"/>
            </a:pPr>
            <a:r>
              <a:rPr lang="en-US" b="1" dirty="0">
                <a:latin typeface="Garamond" panose="02020404030301010803" pitchFamily="18" charset="0"/>
              </a:rPr>
              <a:t>f</a:t>
            </a:r>
            <a:r>
              <a:rPr lang="en-US" b="1" dirty="0" smtClean="0">
                <a:latin typeface="Garamond" panose="02020404030301010803" pitchFamily="18" charset="0"/>
              </a:rPr>
              <a:t>eedback and ideation</a:t>
            </a:r>
            <a:r>
              <a:rPr lang="en-US" dirty="0" smtClean="0">
                <a:latin typeface="Garamond" panose="02020404030301010803" pitchFamily="18" charset="0"/>
              </a:rPr>
              <a:t>: talking about an abstract idea can be difficult</a:t>
            </a:r>
            <a:endParaRPr lang="en-US" dirty="0">
              <a:latin typeface="Garamond" panose="02020404030301010803" pitchFamily="18" charset="0"/>
            </a:endParaRPr>
          </a:p>
          <a:p>
            <a:pPr>
              <a:buClr>
                <a:srgbClr val="C00000"/>
              </a:buClr>
            </a:pPr>
            <a:endParaRPr lang="en-US" dirty="0" smtClean="0">
              <a:latin typeface="Garamond" panose="02020404030301010803" pitchFamily="18" charset="0"/>
            </a:endParaRPr>
          </a:p>
          <a:p>
            <a:pPr marL="285750" indent="-285750">
              <a:buClr>
                <a:srgbClr val="C00000"/>
              </a:buClr>
              <a:buFont typeface="Arial" panose="020B0604020202020204" pitchFamily="34" charset="0"/>
              <a:buChar char="•"/>
            </a:pPr>
            <a:r>
              <a:rPr lang="en-US" b="1" dirty="0">
                <a:latin typeface="Garamond" panose="02020404030301010803" pitchFamily="18" charset="0"/>
              </a:rPr>
              <a:t>a</a:t>
            </a:r>
            <a:r>
              <a:rPr lang="en-US" b="1" dirty="0" smtClean="0">
                <a:latin typeface="Garamond" panose="02020404030301010803" pitchFamily="18" charset="0"/>
              </a:rPr>
              <a:t>greement</a:t>
            </a:r>
            <a:r>
              <a:rPr lang="en-US" dirty="0" smtClean="0">
                <a:latin typeface="Garamond" panose="02020404030301010803" pitchFamily="18" charset="0"/>
              </a:rPr>
              <a:t>: long emails and documents are continuously iterative because the concept is not concrete – how many times have you deliberated business requirements?</a:t>
            </a:r>
          </a:p>
          <a:p>
            <a:pPr>
              <a:buClr>
                <a:srgbClr val="C00000"/>
              </a:buClr>
            </a:pPr>
            <a:endParaRPr lang="en-US" dirty="0" smtClean="0">
              <a:latin typeface="Garamond" panose="02020404030301010803" pitchFamily="18" charset="0"/>
            </a:endParaRPr>
          </a:p>
        </p:txBody>
      </p:sp>
      <p:sp>
        <p:nvSpPr>
          <p:cNvPr id="5" name="TextBox 4"/>
          <p:cNvSpPr txBox="1"/>
          <p:nvPr/>
        </p:nvSpPr>
        <p:spPr>
          <a:xfrm>
            <a:off x="1506646" y="1974016"/>
            <a:ext cx="9313473" cy="523220"/>
          </a:xfrm>
          <a:prstGeom prst="rect">
            <a:avLst/>
          </a:prstGeom>
          <a:noFill/>
        </p:spPr>
        <p:txBody>
          <a:bodyPr wrap="square" rtlCol="0">
            <a:spAutoFit/>
          </a:bodyPr>
          <a:lstStyle/>
          <a:p>
            <a:r>
              <a:rPr lang="en-US" sz="2800" b="1" dirty="0" smtClean="0">
                <a:latin typeface="Garamond" panose="02020404030301010803" pitchFamily="18" charset="0"/>
              </a:rPr>
              <a:t>What’s the </a:t>
            </a:r>
            <a:r>
              <a:rPr lang="en-US" sz="2800" b="1" dirty="0" smtClean="0">
                <a:solidFill>
                  <a:srgbClr val="C00000"/>
                </a:solidFill>
                <a:latin typeface="Garamond" panose="02020404030301010803" pitchFamily="18" charset="0"/>
              </a:rPr>
              <a:t>purpose</a:t>
            </a:r>
            <a:r>
              <a:rPr lang="en-US" sz="2800" b="1" dirty="0" smtClean="0">
                <a:latin typeface="Garamond" panose="02020404030301010803" pitchFamily="18" charset="0"/>
              </a:rPr>
              <a:t> of a prototype?</a:t>
            </a:r>
            <a:endParaRPr lang="en-US" sz="2800" b="1" dirty="0">
              <a:latin typeface="Garamond" panose="02020404030301010803" pitchFamily="18" charset="0"/>
            </a:endParaRPr>
          </a:p>
        </p:txBody>
      </p:sp>
    </p:spTree>
    <p:extLst>
      <p:ext uri="{BB962C8B-B14F-4D97-AF65-F5344CB8AC3E}">
        <p14:creationId xmlns:p14="http://schemas.microsoft.com/office/powerpoint/2010/main" val="4126561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382" y="2912642"/>
            <a:ext cx="7620000" cy="2876550"/>
          </a:xfrm>
        </p:spPr>
      </p:pic>
      <p:sp>
        <p:nvSpPr>
          <p:cNvPr id="9" name="TextBox 8"/>
          <p:cNvSpPr txBox="1"/>
          <p:nvPr/>
        </p:nvSpPr>
        <p:spPr>
          <a:xfrm>
            <a:off x="1506646" y="2064636"/>
            <a:ext cx="9313473" cy="523220"/>
          </a:xfrm>
          <a:prstGeom prst="rect">
            <a:avLst/>
          </a:prstGeom>
          <a:noFill/>
        </p:spPr>
        <p:txBody>
          <a:bodyPr wrap="square" rtlCol="0">
            <a:spAutoFit/>
          </a:bodyPr>
          <a:lstStyle/>
          <a:p>
            <a:r>
              <a:rPr lang="en-US" sz="2800" b="1" dirty="0">
                <a:solidFill>
                  <a:srgbClr val="C00000"/>
                </a:solidFill>
                <a:latin typeface="Garamond" panose="02020404030301010803" pitchFamily="18" charset="0"/>
              </a:rPr>
              <a:t>When </a:t>
            </a:r>
            <a:r>
              <a:rPr lang="en-US" sz="2800" b="1" dirty="0">
                <a:latin typeface="Garamond" panose="02020404030301010803" pitchFamily="18" charset="0"/>
              </a:rPr>
              <a:t>can I use it in my design process?</a:t>
            </a:r>
          </a:p>
        </p:txBody>
      </p:sp>
    </p:spTree>
    <p:extLst>
      <p:ext uri="{BB962C8B-B14F-4D97-AF65-F5344CB8AC3E}">
        <p14:creationId xmlns:p14="http://schemas.microsoft.com/office/powerpoint/2010/main" val="1196656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6646" y="2880087"/>
            <a:ext cx="9313473" cy="2031325"/>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b="1" dirty="0">
                <a:latin typeface="Garamond" panose="02020404030301010803" pitchFamily="18" charset="0"/>
              </a:rPr>
              <a:t>w</a:t>
            </a:r>
            <a:r>
              <a:rPr lang="en-US" b="1" dirty="0" smtClean="0">
                <a:latin typeface="Garamond" panose="02020404030301010803" pitchFamily="18" charset="0"/>
              </a:rPr>
              <a:t>hat if….?</a:t>
            </a:r>
            <a:endParaRPr lang="en-US" dirty="0" smtClean="0">
              <a:latin typeface="Garamond" panose="02020404030301010803" pitchFamily="18" charset="0"/>
            </a:endParaRPr>
          </a:p>
          <a:p>
            <a:pPr>
              <a:buClr>
                <a:srgbClr val="C00000"/>
              </a:buClr>
            </a:pPr>
            <a:endParaRPr lang="en-US" dirty="0" smtClean="0">
              <a:latin typeface="Garamond" panose="02020404030301010803" pitchFamily="18" charset="0"/>
            </a:endParaRPr>
          </a:p>
          <a:p>
            <a:pPr marL="285750" indent="-285750">
              <a:buClr>
                <a:srgbClr val="C00000"/>
              </a:buClr>
              <a:buFont typeface="Arial" panose="020B0604020202020204" pitchFamily="34" charset="0"/>
              <a:buChar char="•"/>
            </a:pPr>
            <a:r>
              <a:rPr lang="en-US" b="1" dirty="0">
                <a:latin typeface="Garamond" panose="02020404030301010803" pitchFamily="18" charset="0"/>
              </a:rPr>
              <a:t>h</a:t>
            </a:r>
            <a:r>
              <a:rPr lang="en-US" b="1" dirty="0" smtClean="0">
                <a:latin typeface="Garamond" panose="02020404030301010803" pitchFamily="18" charset="0"/>
              </a:rPr>
              <a:t>ow would it look if…?</a:t>
            </a:r>
            <a:endParaRPr lang="en-US" dirty="0">
              <a:latin typeface="Garamond" panose="02020404030301010803" pitchFamily="18" charset="0"/>
            </a:endParaRPr>
          </a:p>
          <a:p>
            <a:pPr>
              <a:buClr>
                <a:srgbClr val="C00000"/>
              </a:buClr>
            </a:pPr>
            <a:endParaRPr lang="en-US" dirty="0" smtClean="0">
              <a:latin typeface="Garamond" panose="02020404030301010803" pitchFamily="18" charset="0"/>
            </a:endParaRPr>
          </a:p>
          <a:p>
            <a:pPr marL="285750" indent="-285750">
              <a:buClr>
                <a:srgbClr val="C00000"/>
              </a:buClr>
              <a:buFont typeface="Arial" panose="020B0604020202020204" pitchFamily="34" charset="0"/>
              <a:buChar char="•"/>
            </a:pPr>
            <a:r>
              <a:rPr lang="en-US" b="1" dirty="0" smtClean="0">
                <a:solidFill>
                  <a:srgbClr val="C00000"/>
                </a:solidFill>
                <a:latin typeface="Garamond" panose="02020404030301010803" pitchFamily="18" charset="0"/>
              </a:rPr>
              <a:t>if</a:t>
            </a:r>
            <a:r>
              <a:rPr lang="en-US" b="1" dirty="0" smtClean="0">
                <a:latin typeface="Garamond" panose="02020404030301010803" pitchFamily="18" charset="0"/>
              </a:rPr>
              <a:t> is a good place to start</a:t>
            </a:r>
            <a:r>
              <a:rPr lang="en-US" dirty="0" smtClean="0">
                <a:latin typeface="Garamond" panose="02020404030301010803" pitchFamily="18" charset="0"/>
              </a:rPr>
              <a:t>: our imaginative senses have different inspirations and so create different mental images, once you start ideating it’s time to prototype</a:t>
            </a:r>
          </a:p>
          <a:p>
            <a:pPr>
              <a:buClr>
                <a:srgbClr val="C00000"/>
              </a:buClr>
            </a:pPr>
            <a:endParaRPr lang="en-US" dirty="0" smtClean="0">
              <a:latin typeface="Garamond" panose="02020404030301010803" pitchFamily="18" charset="0"/>
            </a:endParaRPr>
          </a:p>
        </p:txBody>
      </p:sp>
      <p:sp>
        <p:nvSpPr>
          <p:cNvPr id="5" name="TextBox 4"/>
          <p:cNvSpPr txBox="1"/>
          <p:nvPr/>
        </p:nvSpPr>
        <p:spPr>
          <a:xfrm>
            <a:off x="1506646" y="1974016"/>
            <a:ext cx="9313473" cy="523220"/>
          </a:xfrm>
          <a:prstGeom prst="rect">
            <a:avLst/>
          </a:prstGeom>
          <a:noFill/>
        </p:spPr>
        <p:txBody>
          <a:bodyPr wrap="square" rtlCol="0">
            <a:spAutoFit/>
          </a:bodyPr>
          <a:lstStyle/>
          <a:p>
            <a:r>
              <a:rPr lang="en-US" sz="2800" b="1" dirty="0" smtClean="0">
                <a:solidFill>
                  <a:srgbClr val="C00000"/>
                </a:solidFill>
                <a:latin typeface="Garamond" panose="02020404030301010803" pitchFamily="18" charset="0"/>
              </a:rPr>
              <a:t>When</a:t>
            </a:r>
            <a:r>
              <a:rPr lang="en-US" sz="2800" b="1" dirty="0" smtClean="0">
                <a:latin typeface="Garamond" panose="02020404030301010803" pitchFamily="18" charset="0"/>
              </a:rPr>
              <a:t> do you need a prototype?</a:t>
            </a:r>
            <a:endParaRPr lang="en-US" sz="2800" b="1" dirty="0">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6582" y="1457349"/>
            <a:ext cx="9753600" cy="4876800"/>
          </a:xfrm>
          <a:prstGeom prst="rect">
            <a:avLst/>
          </a:prstGeom>
        </p:spPr>
      </p:pic>
      <p:sp>
        <p:nvSpPr>
          <p:cNvPr id="10" name="Freeform 9"/>
          <p:cNvSpPr/>
          <p:nvPr/>
        </p:nvSpPr>
        <p:spPr>
          <a:xfrm>
            <a:off x="5866936" y="3300091"/>
            <a:ext cx="1957028" cy="2247994"/>
          </a:xfrm>
          <a:custGeom>
            <a:avLst/>
            <a:gdLst>
              <a:gd name="connsiteX0" fmla="*/ 2824 w 1928528"/>
              <a:gd name="connsiteY0" fmla="*/ 1662674 h 2226247"/>
              <a:gd name="connsiteX1" fmla="*/ 219393 w 1928528"/>
              <a:gd name="connsiteY1" fmla="*/ 1236413 h 2226247"/>
              <a:gd name="connsiteX2" fmla="*/ 521901 w 1928528"/>
              <a:gd name="connsiteY2" fmla="*/ 425140 h 2226247"/>
              <a:gd name="connsiteX3" fmla="*/ 721282 w 1928528"/>
              <a:gd name="connsiteY3" fmla="*/ 143258 h 2226247"/>
              <a:gd name="connsiteX4" fmla="*/ 879411 w 1928528"/>
              <a:gd name="connsiteY4" fmla="*/ 36692 h 2226247"/>
              <a:gd name="connsiteX5" fmla="*/ 1010040 w 1928528"/>
              <a:gd name="connsiteY5" fmla="*/ 2316 h 2226247"/>
              <a:gd name="connsiteX6" fmla="*/ 1178482 w 1928528"/>
              <a:gd name="connsiteY6" fmla="*/ 43568 h 2226247"/>
              <a:gd name="connsiteX7" fmla="*/ 1419113 w 1928528"/>
              <a:gd name="connsiteY7" fmla="*/ 363264 h 2226247"/>
              <a:gd name="connsiteX8" fmla="*/ 1700996 w 1928528"/>
              <a:gd name="connsiteY8" fmla="*/ 1202037 h 2226247"/>
              <a:gd name="connsiteX9" fmla="*/ 1917564 w 1928528"/>
              <a:gd name="connsiteY9" fmla="*/ 1686737 h 2226247"/>
              <a:gd name="connsiteX10" fmla="*/ 1896939 w 1928528"/>
              <a:gd name="connsiteY10" fmla="*/ 1645486 h 2226247"/>
              <a:gd name="connsiteX11" fmla="*/ 1900376 w 1928528"/>
              <a:gd name="connsiteY11" fmla="*/ 1710801 h 2226247"/>
              <a:gd name="connsiteX12" fmla="*/ 1711309 w 1928528"/>
              <a:gd name="connsiteY12" fmla="*/ 1937682 h 2226247"/>
              <a:gd name="connsiteX13" fmla="*/ 1515366 w 1928528"/>
              <a:gd name="connsiteY13" fmla="*/ 2082061 h 2226247"/>
              <a:gd name="connsiteX14" fmla="*/ 1133793 w 1928528"/>
              <a:gd name="connsiteY14" fmla="*/ 2202377 h 2226247"/>
              <a:gd name="connsiteX15" fmla="*/ 841597 w 1928528"/>
              <a:gd name="connsiteY15" fmla="*/ 2212689 h 2226247"/>
              <a:gd name="connsiteX16" fmla="*/ 405023 w 1928528"/>
              <a:gd name="connsiteY16" fmla="*/ 2051122 h 2226247"/>
              <a:gd name="connsiteX17" fmla="*/ 116265 w 1928528"/>
              <a:gd name="connsiteY17" fmla="*/ 1813928 h 2226247"/>
              <a:gd name="connsiteX18" fmla="*/ 2824 w 1928528"/>
              <a:gd name="connsiteY18" fmla="*/ 1662674 h 222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28528" h="2226247">
                <a:moveTo>
                  <a:pt x="2824" y="1662674"/>
                </a:moveTo>
                <a:cubicBezTo>
                  <a:pt x="20012" y="1566422"/>
                  <a:pt x="132880" y="1442669"/>
                  <a:pt x="219393" y="1236413"/>
                </a:cubicBezTo>
                <a:cubicBezTo>
                  <a:pt x="305906" y="1030157"/>
                  <a:pt x="438253" y="607332"/>
                  <a:pt x="521901" y="425140"/>
                </a:cubicBezTo>
                <a:cubicBezTo>
                  <a:pt x="605549" y="242947"/>
                  <a:pt x="661697" y="207999"/>
                  <a:pt x="721282" y="143258"/>
                </a:cubicBezTo>
                <a:cubicBezTo>
                  <a:pt x="780867" y="78517"/>
                  <a:pt x="831285" y="60182"/>
                  <a:pt x="879411" y="36692"/>
                </a:cubicBezTo>
                <a:cubicBezTo>
                  <a:pt x="927537" y="13202"/>
                  <a:pt x="960195" y="1170"/>
                  <a:pt x="1010040" y="2316"/>
                </a:cubicBezTo>
                <a:cubicBezTo>
                  <a:pt x="1059885" y="3462"/>
                  <a:pt x="1110303" y="-16590"/>
                  <a:pt x="1178482" y="43568"/>
                </a:cubicBezTo>
                <a:cubicBezTo>
                  <a:pt x="1246661" y="103726"/>
                  <a:pt x="1332027" y="170186"/>
                  <a:pt x="1419113" y="363264"/>
                </a:cubicBezTo>
                <a:cubicBezTo>
                  <a:pt x="1506199" y="556342"/>
                  <a:pt x="1617921" y="981458"/>
                  <a:pt x="1700996" y="1202037"/>
                </a:cubicBezTo>
                <a:cubicBezTo>
                  <a:pt x="1784071" y="1422616"/>
                  <a:pt x="1884907" y="1612829"/>
                  <a:pt x="1917564" y="1686737"/>
                </a:cubicBezTo>
                <a:cubicBezTo>
                  <a:pt x="1950221" y="1760645"/>
                  <a:pt x="1899804" y="1641475"/>
                  <a:pt x="1896939" y="1645486"/>
                </a:cubicBezTo>
                <a:cubicBezTo>
                  <a:pt x="1894074" y="1649497"/>
                  <a:pt x="1931314" y="1662102"/>
                  <a:pt x="1900376" y="1710801"/>
                </a:cubicBezTo>
                <a:cubicBezTo>
                  <a:pt x="1869438" y="1759500"/>
                  <a:pt x="1775477" y="1875805"/>
                  <a:pt x="1711309" y="1937682"/>
                </a:cubicBezTo>
                <a:cubicBezTo>
                  <a:pt x="1647141" y="1999559"/>
                  <a:pt x="1611619" y="2037945"/>
                  <a:pt x="1515366" y="2082061"/>
                </a:cubicBezTo>
                <a:cubicBezTo>
                  <a:pt x="1419113" y="2126177"/>
                  <a:pt x="1246088" y="2180606"/>
                  <a:pt x="1133793" y="2202377"/>
                </a:cubicBezTo>
                <a:cubicBezTo>
                  <a:pt x="1021498" y="2224148"/>
                  <a:pt x="963059" y="2237898"/>
                  <a:pt x="841597" y="2212689"/>
                </a:cubicBezTo>
                <a:cubicBezTo>
                  <a:pt x="720135" y="2187480"/>
                  <a:pt x="525912" y="2117582"/>
                  <a:pt x="405023" y="2051122"/>
                </a:cubicBezTo>
                <a:cubicBezTo>
                  <a:pt x="284134" y="1984662"/>
                  <a:pt x="182725" y="1875805"/>
                  <a:pt x="116265" y="1813928"/>
                </a:cubicBezTo>
                <a:cubicBezTo>
                  <a:pt x="49805" y="1752051"/>
                  <a:pt x="-14364" y="1758926"/>
                  <a:pt x="2824" y="1662674"/>
                </a:cubicBezTo>
                <a:close/>
              </a:path>
            </a:pathLst>
          </a:cu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74555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14168</TotalTime>
  <Words>892</Words>
  <Application>Microsoft Office PowerPoint</Application>
  <PresentationFormat>Widescreen</PresentationFormat>
  <Paragraphs>123</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prototypes and their usage</vt:lpstr>
      <vt:lpstr>Types of Prototypes and their usage</vt:lpstr>
      <vt:lpstr>Types of Prototypes and their usage</vt:lpstr>
      <vt:lpstr>Horizontal Prototyping</vt:lpstr>
      <vt:lpstr>What is fidelity</vt:lpstr>
      <vt:lpstr>PowerPoint Presentation</vt:lpstr>
      <vt:lpstr>PowerPoint Presentation</vt:lpstr>
      <vt:lpstr>What is paper prototyping</vt:lpstr>
      <vt:lpstr>PowerPoint Presentation</vt:lpstr>
      <vt:lpstr>PowerPoint Presentation</vt:lpstr>
      <vt:lpstr>Lo-fi paper prototypes (sketches)</vt:lpstr>
      <vt:lpstr>PowerPoint Presentation</vt:lpstr>
      <vt:lpstr>lo-fi monochromatic wireframes</vt:lpstr>
      <vt:lpstr>high-fidelity, clickable mock-ups</vt:lpstr>
      <vt:lpstr>few rules</vt:lpstr>
      <vt:lpstr>PowerPoint Presentation</vt:lpstr>
    </vt:vector>
  </TitlesOfParts>
  <Company>CIC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Asuzu.Michael</dc:creator>
  <cp:lastModifiedBy>Mekhail, Christine: CIPO-OPIC (NCR-RCN)</cp:lastModifiedBy>
  <cp:revision>160</cp:revision>
  <cp:lastPrinted>2018-03-12T20:13:51Z</cp:lastPrinted>
  <dcterms:created xsi:type="dcterms:W3CDTF">2018-03-12T18:07:07Z</dcterms:created>
  <dcterms:modified xsi:type="dcterms:W3CDTF">2019-05-28T13:16:13Z</dcterms:modified>
</cp:coreProperties>
</file>