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74" r:id="rId2"/>
    <p:sldId id="281" r:id="rId3"/>
    <p:sldId id="278" r:id="rId4"/>
    <p:sldId id="280" r:id="rId5"/>
    <p:sldId id="262" r:id="rId6"/>
    <p:sldId id="275" r:id="rId7"/>
    <p:sldId id="264" r:id="rId8"/>
    <p:sldId id="265" r:id="rId9"/>
    <p:sldId id="266" r:id="rId10"/>
    <p:sldId id="277" r:id="rId11"/>
    <p:sldId id="273" r:id="rId12"/>
    <p:sldId id="279" r:id="rId13"/>
    <p:sldId id="260" r:id="rId14"/>
    <p:sldId id="282" r:id="rId15"/>
    <p:sldId id="268" r:id="rId16"/>
    <p:sldId id="269" r:id="rId17"/>
    <p:sldId id="270" r:id="rId18"/>
    <p:sldId id="271" r:id="rId19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48" d="100"/>
          <a:sy n="48" d="100"/>
        </p:scale>
        <p:origin x="30" y="11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3996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7145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14350" y="4400550"/>
            <a:ext cx="4114800" cy="3600450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511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719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528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96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6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300538"/>
            <a:ext cx="2133600" cy="2730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F2E62B-950A-4419-B130-EBE87EA947E8}" type="datetimeFigureOut">
              <a:rPr lang="en-CA" smtClean="0"/>
              <a:pPr>
                <a:defRPr/>
              </a:pPr>
              <a:t>2019-04-16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4025" y="195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979F031-DA8E-4DF6-A9D4-2725EC073F6C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250995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K:\GRAPHICS\April 2012 - March 2013\Corporate ID TEMPLATES\Corporate ID\Slides\Modified 2015 refreshed branding\16-9 ratio slides\Corporate_Slides_EN_Cover_16-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441" y="0"/>
            <a:ext cx="727511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169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flipV="1">
            <a:off x="1530122" y="2646430"/>
            <a:ext cx="6335478" cy="34289"/>
          </a:xfrm>
          <a:prstGeom prst="rect">
            <a:avLst/>
          </a:prstGeom>
          <a:solidFill>
            <a:srgbClr val="5EA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13"/>
          </a:p>
        </p:txBody>
      </p:sp>
      <p:sp>
        <p:nvSpPr>
          <p:cNvPr id="7" name="Oval 6"/>
          <p:cNvSpPr/>
          <p:nvPr/>
        </p:nvSpPr>
        <p:spPr>
          <a:xfrm>
            <a:off x="2458330" y="-880989"/>
            <a:ext cx="34289" cy="34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350"/>
          </a:p>
        </p:txBody>
      </p:sp>
      <p:sp>
        <p:nvSpPr>
          <p:cNvPr id="9" name="Oval 8"/>
          <p:cNvSpPr/>
          <p:nvPr/>
        </p:nvSpPr>
        <p:spPr>
          <a:xfrm>
            <a:off x="390640" y="2093832"/>
            <a:ext cx="1139483" cy="1139483"/>
          </a:xfrm>
          <a:prstGeom prst="ellipse">
            <a:avLst/>
          </a:prstGeom>
          <a:noFill/>
          <a:ln>
            <a:solidFill>
              <a:srgbClr val="5EA7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Now</a:t>
            </a:r>
            <a:endParaRPr lang="en-CA" sz="1200" b="1" dirty="0">
              <a:solidFill>
                <a:schemeClr val="tx1">
                  <a:lumMod val="75000"/>
                  <a:lumOff val="25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865600" y="2093832"/>
            <a:ext cx="1139483" cy="1139483"/>
          </a:xfrm>
          <a:prstGeom prst="ellipse">
            <a:avLst/>
          </a:prstGeom>
          <a:noFill/>
          <a:ln>
            <a:solidFill>
              <a:srgbClr val="5EA7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Summer</a:t>
            </a:r>
          </a:p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2019</a:t>
            </a:r>
            <a:endParaRPr lang="en-CA" sz="1200" b="1" dirty="0">
              <a:solidFill>
                <a:schemeClr val="tx1">
                  <a:lumMod val="75000"/>
                  <a:lumOff val="25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22722" y="1447501"/>
            <a:ext cx="1938704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solidFill>
                  <a:schemeClr val="bg2">
                    <a:lumMod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Leadership stream launch</a:t>
            </a: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March 28</a:t>
            </a:r>
          </a:p>
          <a:p>
            <a:endParaRPr lang="en-CA" sz="1200" dirty="0">
              <a:solidFill>
                <a:schemeClr val="bg2">
                  <a:lumMod val="10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41628" y="3233314"/>
            <a:ext cx="1938704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solidFill>
                  <a:schemeClr val="bg2">
                    <a:lumMod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DevOps stream launch</a:t>
            </a: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April 4</a:t>
            </a:r>
          </a:p>
          <a:p>
            <a:endParaRPr lang="en-CA" sz="1200" dirty="0">
              <a:solidFill>
                <a:schemeClr val="bg2">
                  <a:lumMod val="10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38874" y="1447501"/>
            <a:ext cx="1938704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solidFill>
                  <a:schemeClr val="bg2">
                    <a:lumMod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Practicum starts</a:t>
            </a: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May 6</a:t>
            </a:r>
          </a:p>
          <a:p>
            <a:endParaRPr lang="en-CA" sz="1200" dirty="0">
              <a:solidFill>
                <a:schemeClr val="bg2">
                  <a:lumMod val="10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86723" y="3210887"/>
            <a:ext cx="2138289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solidFill>
                  <a:schemeClr val="bg2">
                    <a:lumMod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Evaluate, iterate, and launch second cohorts</a:t>
            </a: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June-July</a:t>
            </a:r>
          </a:p>
          <a:p>
            <a:endParaRPr lang="en-CA" sz="1200" dirty="0">
              <a:solidFill>
                <a:schemeClr val="bg2">
                  <a:lumMod val="10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3436353" y="2598950"/>
            <a:ext cx="0" cy="895496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3370411" y="2598949"/>
            <a:ext cx="142436" cy="14243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350"/>
          </a:p>
        </p:txBody>
      </p:sp>
      <p:cxnSp>
        <p:nvCxnSpPr>
          <p:cNvPr id="22" name="Straight Connector 21"/>
          <p:cNvCxnSpPr/>
          <p:nvPr/>
        </p:nvCxnSpPr>
        <p:spPr>
          <a:xfrm>
            <a:off x="5481448" y="2598950"/>
            <a:ext cx="0" cy="895496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415505" y="2598949"/>
            <a:ext cx="142436" cy="14243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35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2365262" y="1785223"/>
            <a:ext cx="0" cy="895496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 flipV="1">
            <a:off x="2290836" y="2592355"/>
            <a:ext cx="142436" cy="14243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350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4470527" y="1785223"/>
            <a:ext cx="0" cy="895496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 flipV="1">
            <a:off x="4396100" y="2592355"/>
            <a:ext cx="142436" cy="14243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350"/>
          </a:p>
        </p:txBody>
      </p:sp>
      <p:sp>
        <p:nvSpPr>
          <p:cNvPr id="28" name="Rectangle 27"/>
          <p:cNvSpPr/>
          <p:nvPr/>
        </p:nvSpPr>
        <p:spPr>
          <a:xfrm flipV="1">
            <a:off x="0" y="-36928"/>
            <a:ext cx="271683" cy="5180427"/>
          </a:xfrm>
          <a:prstGeom prst="rect">
            <a:avLst/>
          </a:prstGeom>
          <a:solidFill>
            <a:srgbClr val="5EA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13"/>
          </a:p>
        </p:txBody>
      </p:sp>
      <p:sp>
        <p:nvSpPr>
          <p:cNvPr id="30" name="TextBox 29"/>
          <p:cNvSpPr txBox="1"/>
          <p:nvPr/>
        </p:nvSpPr>
        <p:spPr>
          <a:xfrm>
            <a:off x="432202" y="4351743"/>
            <a:ext cx="8572880" cy="94641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350" b="1" dirty="0">
                <a:solidFill>
                  <a:srgbClr val="5EA7EA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Specialist and leadership capacity</a:t>
            </a:r>
            <a:r>
              <a:rPr lang="en-US" sz="1350" dirty="0">
                <a:solidFill>
                  <a:srgbClr val="181717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for 200-300 learners in 2019 (~15 per stream per cohort)</a:t>
            </a:r>
          </a:p>
          <a:p>
            <a:r>
              <a:rPr lang="en-US" sz="1350" b="1" dirty="0">
                <a:solidFill>
                  <a:srgbClr val="5EA7EA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Scale</a:t>
            </a:r>
            <a:r>
              <a:rPr lang="en-US" sz="1350" dirty="0">
                <a:solidFill>
                  <a:srgbClr val="5EA7EA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350" dirty="0">
                <a:solidFill>
                  <a:srgbClr val="181717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through partnerships to reach up to 1,000+ in-depth learners per year</a:t>
            </a:r>
          </a:p>
          <a:p>
            <a:r>
              <a:rPr lang="en-US" sz="1350" b="1" dirty="0">
                <a:solidFill>
                  <a:srgbClr val="5EA7EA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Reach</a:t>
            </a:r>
            <a:r>
              <a:rPr lang="en-US" sz="1350" dirty="0">
                <a:solidFill>
                  <a:srgbClr val="5EA7EA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350" dirty="0">
                <a:solidFill>
                  <a:srgbClr val="181717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through </a:t>
            </a:r>
            <a:r>
              <a:rPr lang="en-US" sz="1350">
                <a:solidFill>
                  <a:srgbClr val="181717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Digital </a:t>
            </a:r>
            <a:r>
              <a:rPr lang="en-US" sz="1350" smtClean="0">
                <a:solidFill>
                  <a:srgbClr val="181717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Open </a:t>
            </a:r>
            <a:r>
              <a:rPr lang="en-US" sz="1350" dirty="0">
                <a:solidFill>
                  <a:srgbClr val="181717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Learning to reach 10k-100k+ public servants</a:t>
            </a:r>
            <a:endParaRPr lang="en-CA" sz="1350" dirty="0">
              <a:solidFill>
                <a:srgbClr val="181717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 sz="1500" b="1" dirty="0">
              <a:solidFill>
                <a:schemeClr val="bg2">
                  <a:lumMod val="50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25781" y="1447502"/>
            <a:ext cx="19387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solidFill>
                  <a:schemeClr val="bg2">
                    <a:lumMod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Digital </a:t>
            </a:r>
            <a:r>
              <a:rPr lang="en-US" sz="1350" b="1" dirty="0" smtClean="0">
                <a:solidFill>
                  <a:schemeClr val="bg2">
                    <a:lumMod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Open Learning</a:t>
            </a:r>
            <a:endParaRPr lang="en-US" sz="1350" b="1" dirty="0">
              <a:solidFill>
                <a:schemeClr val="bg2">
                  <a:lumMod val="50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Building to critical mass throughout 2019</a:t>
            </a:r>
          </a:p>
          <a:p>
            <a:endParaRPr lang="en-CA" sz="1200" dirty="0">
              <a:solidFill>
                <a:schemeClr val="bg2">
                  <a:lumMod val="10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6457433" y="1785223"/>
            <a:ext cx="0" cy="895496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 flipV="1">
            <a:off x="6383007" y="2592355"/>
            <a:ext cx="142436" cy="14243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350"/>
          </a:p>
        </p:txBody>
      </p:sp>
      <p:sp>
        <p:nvSpPr>
          <p:cNvPr id="29" name="TextBox 28"/>
          <p:cNvSpPr txBox="1"/>
          <p:nvPr/>
        </p:nvSpPr>
        <p:spPr>
          <a:xfrm>
            <a:off x="327074" y="73855"/>
            <a:ext cx="69846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Digital academy: timeline</a:t>
            </a:r>
            <a:endParaRPr lang="en-CA" sz="3000" dirty="0">
              <a:solidFill>
                <a:schemeClr val="tx1">
                  <a:lumMod val="75000"/>
                  <a:lumOff val="25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4" name="Rectangle 33"/>
          <p:cNvSpPr/>
          <p:nvPr/>
        </p:nvSpPr>
        <p:spPr>
          <a:xfrm rot="5400000">
            <a:off x="1510630" y="-586084"/>
            <a:ext cx="34289" cy="2259400"/>
          </a:xfrm>
          <a:prstGeom prst="rect">
            <a:avLst/>
          </a:prstGeom>
          <a:solidFill>
            <a:srgbClr val="5EA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350"/>
          </a:p>
        </p:txBody>
      </p:sp>
      <p:sp>
        <p:nvSpPr>
          <p:cNvPr id="35" name="TextBox 34"/>
          <p:cNvSpPr txBox="1"/>
          <p:nvPr/>
        </p:nvSpPr>
        <p:spPr>
          <a:xfrm>
            <a:off x="8523215" y="4639112"/>
            <a:ext cx="4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Arial Narrow" panose="020B0606020202030204" pitchFamily="34" charset="0"/>
              </a:rPr>
              <a:t>11</a:t>
            </a:r>
            <a:endParaRPr lang="en-CA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847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TNMi7Ttkbfr6BsxgAp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ZGtabGIcrXbQQbbZuh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41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TNMi79PquAx6Uh2gto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TO8Wevm9s1egfXLL2A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23215" y="4639112"/>
            <a:ext cx="4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Arial Narrow" panose="020B0606020202030204" pitchFamily="34" charset="0"/>
              </a:rPr>
              <a:t>8</a:t>
            </a:r>
            <a:endParaRPr lang="en-CA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889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TO3cyFOz34oRALPvl1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TNsmkwL-eDZC1VfHfx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WM-b54qMWHWRM9o51R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WM-bdFQphRK_jlRxuN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TNMi75cZDDYyIkBoeL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23215" y="4639112"/>
            <a:ext cx="4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Arial Narrow" panose="020B0606020202030204" pitchFamily="34" charset="0"/>
              </a:rPr>
              <a:t>2</a:t>
            </a:r>
            <a:endParaRPr lang="en-CA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523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074" y="73855"/>
            <a:ext cx="69846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Digital academy: </a:t>
            </a:r>
            <a:r>
              <a:rPr 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overview</a:t>
            </a:r>
            <a:endParaRPr lang="en-CA" sz="3000" dirty="0">
              <a:solidFill>
                <a:schemeClr val="tx1">
                  <a:lumMod val="75000"/>
                  <a:lumOff val="25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 rot="5400000">
            <a:off x="1510630" y="-586084"/>
            <a:ext cx="34289" cy="2259400"/>
          </a:xfrm>
          <a:prstGeom prst="rect">
            <a:avLst/>
          </a:prstGeom>
          <a:solidFill>
            <a:srgbClr val="5EA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350"/>
          </a:p>
        </p:txBody>
      </p:sp>
      <p:sp>
        <p:nvSpPr>
          <p:cNvPr id="6" name="Oval 5"/>
          <p:cNvSpPr/>
          <p:nvPr/>
        </p:nvSpPr>
        <p:spPr>
          <a:xfrm>
            <a:off x="2184923" y="2038702"/>
            <a:ext cx="836987" cy="836987"/>
          </a:xfrm>
          <a:prstGeom prst="ellipse">
            <a:avLst/>
          </a:prstGeom>
          <a:noFill/>
          <a:ln w="38100">
            <a:solidFill>
              <a:srgbClr val="5EA7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2" descr="keynote, lesson, presentation, report, statistics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411" y="3949122"/>
            <a:ext cx="542015" cy="54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65293" y="2011682"/>
            <a:ext cx="17073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Digital </a:t>
            </a:r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open learning</a:t>
            </a:r>
            <a:endParaRPr lang="en-US" sz="105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any public </a:t>
            </a:r>
            <a:r>
              <a:rPr 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servant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4097590" y="851755"/>
            <a:ext cx="836987" cy="836987"/>
          </a:xfrm>
          <a:prstGeom prst="ellipse">
            <a:avLst/>
          </a:prstGeom>
          <a:noFill/>
          <a:ln w="38100">
            <a:solidFill>
              <a:srgbClr val="5EA7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84384" y="809020"/>
            <a:ext cx="216977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Premium 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build organizational </a:t>
            </a:r>
            <a:r>
              <a:rPr 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capacity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4" descr="contacts, customers, family, group, team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733" y="985088"/>
            <a:ext cx="542699" cy="54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/>
          <p:cNvSpPr/>
          <p:nvPr/>
        </p:nvSpPr>
        <p:spPr>
          <a:xfrm>
            <a:off x="4097590" y="2334621"/>
            <a:ext cx="836987" cy="836987"/>
          </a:xfrm>
          <a:prstGeom prst="ellipse">
            <a:avLst/>
          </a:prstGeom>
          <a:noFill/>
          <a:ln w="38100">
            <a:solidFill>
              <a:srgbClr val="5EA7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4196" y="3702153"/>
            <a:ext cx="246309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Certification and aftercare 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provide access to tools and </a:t>
            </a:r>
            <a:r>
              <a:rPr 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communities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5358925" y="3776320"/>
            <a:ext cx="836987" cy="836987"/>
          </a:xfrm>
          <a:prstGeom prst="ellipse">
            <a:avLst/>
          </a:prstGeom>
          <a:noFill/>
          <a:ln w="38100">
            <a:solidFill>
              <a:srgbClr val="5EA7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81926" y="1962997"/>
            <a:ext cx="235482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Leadership 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lead and implement digital </a:t>
            </a:r>
            <a:r>
              <a:rPr 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transformation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944939" y="2038702"/>
            <a:ext cx="836987" cy="836987"/>
          </a:xfrm>
          <a:prstGeom prst="ellipse">
            <a:avLst/>
          </a:prstGeom>
          <a:noFill/>
          <a:ln w="38100">
            <a:solidFill>
              <a:srgbClr val="5EA7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95912" y="3702153"/>
            <a:ext cx="217190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Practicum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to connect leaders and practitioners around </a:t>
            </a:r>
            <a:r>
              <a:rPr 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problems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6" descr="application, check, clipboard, confirm, correct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962" y="2159426"/>
            <a:ext cx="542700" cy="54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bag, briefcase, business, career, job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635" y="2153589"/>
            <a:ext cx="542700" cy="54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 descr="control, drag, mix, random, shuffle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476" y="3898895"/>
            <a:ext cx="542700" cy="54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/>
          <p:cNvCxnSpPr>
            <a:stCxn id="6" idx="6"/>
          </p:cNvCxnSpPr>
          <p:nvPr/>
        </p:nvCxnSpPr>
        <p:spPr>
          <a:xfrm>
            <a:off x="3021910" y="2457196"/>
            <a:ext cx="1075680" cy="295919"/>
          </a:xfrm>
          <a:prstGeom prst="straightConnector1">
            <a:avLst/>
          </a:prstGeom>
          <a:ln w="127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4"/>
            <a:endCxn id="12" idx="0"/>
          </p:cNvCxnSpPr>
          <p:nvPr/>
        </p:nvCxnSpPr>
        <p:spPr>
          <a:xfrm>
            <a:off x="4516083" y="1688742"/>
            <a:ext cx="0" cy="645879"/>
          </a:xfrm>
          <a:prstGeom prst="straightConnector1">
            <a:avLst/>
          </a:prstGeom>
          <a:ln w="127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5"/>
            <a:endCxn id="14" idx="1"/>
          </p:cNvCxnSpPr>
          <p:nvPr/>
        </p:nvCxnSpPr>
        <p:spPr>
          <a:xfrm>
            <a:off x="4812002" y="3049034"/>
            <a:ext cx="669497" cy="849861"/>
          </a:xfrm>
          <a:prstGeom prst="straightConnector1">
            <a:avLst/>
          </a:prstGeom>
          <a:ln w="127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6" idx="2"/>
          </p:cNvCxnSpPr>
          <p:nvPr/>
        </p:nvCxnSpPr>
        <p:spPr>
          <a:xfrm flipV="1">
            <a:off x="4934576" y="2457196"/>
            <a:ext cx="1010363" cy="295919"/>
          </a:xfrm>
          <a:prstGeom prst="straightConnector1">
            <a:avLst/>
          </a:prstGeom>
          <a:ln w="127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2921581" y="3751751"/>
            <a:ext cx="836987" cy="836987"/>
          </a:xfrm>
          <a:prstGeom prst="ellipse">
            <a:avLst/>
          </a:prstGeom>
          <a:noFill/>
          <a:ln w="38100">
            <a:solidFill>
              <a:srgbClr val="5EA7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5" name="Straight Arrow Connector 54"/>
          <p:cNvCxnSpPr>
            <a:stCxn id="53" idx="7"/>
            <a:endCxn id="12" idx="3"/>
          </p:cNvCxnSpPr>
          <p:nvPr/>
        </p:nvCxnSpPr>
        <p:spPr>
          <a:xfrm flipV="1">
            <a:off x="3635993" y="3049034"/>
            <a:ext cx="584171" cy="825292"/>
          </a:xfrm>
          <a:prstGeom prst="straightConnector1">
            <a:avLst/>
          </a:prstGeom>
          <a:ln w="127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989188" y="2533824"/>
            <a:ext cx="1053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Digital Academy</a:t>
            </a:r>
            <a:endParaRPr lang="en-CA" sz="12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62" name="Rectangle 61"/>
          <p:cNvSpPr/>
          <p:nvPr/>
        </p:nvSpPr>
        <p:spPr>
          <a:xfrm flipV="1">
            <a:off x="0" y="-36928"/>
            <a:ext cx="271683" cy="5180427"/>
          </a:xfrm>
          <a:prstGeom prst="rect">
            <a:avLst/>
          </a:prstGeom>
          <a:solidFill>
            <a:srgbClr val="5EA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13"/>
          </a:p>
        </p:txBody>
      </p:sp>
      <p:sp>
        <p:nvSpPr>
          <p:cNvPr id="29" name="TextBox 28"/>
          <p:cNvSpPr txBox="1"/>
          <p:nvPr/>
        </p:nvSpPr>
        <p:spPr>
          <a:xfrm>
            <a:off x="8517899" y="4639112"/>
            <a:ext cx="4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Arial Narrow" panose="020B0606020202030204" pitchFamily="34" charset="0"/>
              </a:rPr>
              <a:t>3</a:t>
            </a:r>
            <a:endParaRPr lang="en-CA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217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074" y="73855"/>
            <a:ext cx="69846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Digital academy: </a:t>
            </a:r>
            <a:r>
              <a:rPr 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update</a:t>
            </a:r>
            <a:endParaRPr lang="en-CA" sz="3000" dirty="0">
              <a:solidFill>
                <a:schemeClr val="tx1">
                  <a:lumMod val="75000"/>
                  <a:lumOff val="25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 rot="5400000">
            <a:off x="1510630" y="-586084"/>
            <a:ext cx="34289" cy="2259400"/>
          </a:xfrm>
          <a:prstGeom prst="rect">
            <a:avLst/>
          </a:prstGeom>
          <a:solidFill>
            <a:srgbClr val="5EA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350"/>
          </a:p>
        </p:txBody>
      </p:sp>
      <p:sp>
        <p:nvSpPr>
          <p:cNvPr id="6" name="Oval 5"/>
          <p:cNvSpPr/>
          <p:nvPr/>
        </p:nvSpPr>
        <p:spPr>
          <a:xfrm>
            <a:off x="2184922" y="2038702"/>
            <a:ext cx="836987" cy="836987"/>
          </a:xfrm>
          <a:prstGeom prst="ellipse">
            <a:avLst/>
          </a:prstGeom>
          <a:noFill/>
          <a:ln w="38100">
            <a:solidFill>
              <a:srgbClr val="5EA7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2" descr="keynote, lesson, presentation, report, statistics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410" y="3949122"/>
            <a:ext cx="542015" cy="54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65292" y="2011682"/>
            <a:ext cx="170731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Digital </a:t>
            </a:r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open learning</a:t>
            </a:r>
            <a:endParaRPr lang="en-US" sz="105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any public servant</a:t>
            </a:r>
          </a:p>
          <a:p>
            <a:pPr algn="r"/>
            <a:r>
              <a:rPr lang="en-US" sz="105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Building to a critical mass throughout 2019</a:t>
            </a:r>
          </a:p>
          <a:p>
            <a:pPr algn="r"/>
            <a:r>
              <a:rPr lang="en-US" sz="105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1,000+ reached through busrides.ca</a:t>
            </a:r>
            <a:endParaRPr lang="en-CA" sz="1050" dirty="0">
              <a:solidFill>
                <a:srgbClr val="7030A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4097589" y="851755"/>
            <a:ext cx="836987" cy="836987"/>
          </a:xfrm>
          <a:prstGeom prst="ellipse">
            <a:avLst/>
          </a:prstGeom>
          <a:noFill/>
          <a:ln w="38100">
            <a:solidFill>
              <a:srgbClr val="5EA7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84383" y="809020"/>
            <a:ext cx="2169777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Premium 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build organizational capacity</a:t>
            </a:r>
          </a:p>
          <a:p>
            <a:r>
              <a:rPr lang="en-US" sz="105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Prototype AI, Data, and Design cohorts </a:t>
            </a:r>
            <a:r>
              <a:rPr lang="en-US" sz="1050" dirty="0" smtClean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launched January/February</a:t>
            </a:r>
            <a:endParaRPr lang="en-US" sz="1050" dirty="0">
              <a:solidFill>
                <a:srgbClr val="7030A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5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Prototype DevOps cohort </a:t>
            </a:r>
            <a:r>
              <a:rPr lang="en-US" sz="1050" dirty="0" smtClean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launched </a:t>
            </a:r>
            <a:r>
              <a:rPr lang="en-US" sz="105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April</a:t>
            </a:r>
            <a:endParaRPr lang="en-CA" sz="1050" dirty="0">
              <a:solidFill>
                <a:srgbClr val="7030A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4" descr="contacts, customers, family, group, team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732" y="985088"/>
            <a:ext cx="542699" cy="54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/>
          <p:cNvSpPr/>
          <p:nvPr/>
        </p:nvSpPr>
        <p:spPr>
          <a:xfrm>
            <a:off x="4097589" y="2334621"/>
            <a:ext cx="836987" cy="836987"/>
          </a:xfrm>
          <a:prstGeom prst="ellipse">
            <a:avLst/>
          </a:prstGeom>
          <a:noFill/>
          <a:ln w="38100">
            <a:solidFill>
              <a:srgbClr val="5EA7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4195" y="3702153"/>
            <a:ext cx="24630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Certification and aftercare 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provide access to tools and communities</a:t>
            </a:r>
          </a:p>
          <a:p>
            <a:pPr algn="r"/>
            <a:r>
              <a:rPr lang="en-US" sz="105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Onboarding 5 external and 10 internal Fellows and building the team</a:t>
            </a:r>
            <a:endParaRPr lang="en-CA" sz="1050" dirty="0">
              <a:solidFill>
                <a:srgbClr val="7030A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5358924" y="3776320"/>
            <a:ext cx="836987" cy="836987"/>
          </a:xfrm>
          <a:prstGeom prst="ellipse">
            <a:avLst/>
          </a:prstGeom>
          <a:noFill/>
          <a:ln w="38100">
            <a:solidFill>
              <a:srgbClr val="5EA7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81925" y="1962997"/>
            <a:ext cx="23548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Leadership 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lead and implement digital transformation</a:t>
            </a:r>
          </a:p>
          <a:p>
            <a:r>
              <a:rPr lang="en-US" sz="105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Prototype Leadership cohort </a:t>
            </a:r>
            <a:r>
              <a:rPr lang="en-US" sz="1050" dirty="0" smtClean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launched </a:t>
            </a:r>
            <a:r>
              <a:rPr lang="en-US" sz="105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March</a:t>
            </a:r>
            <a:endParaRPr lang="en-CA" sz="1050" dirty="0">
              <a:solidFill>
                <a:srgbClr val="7030A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944938" y="2038702"/>
            <a:ext cx="836987" cy="836987"/>
          </a:xfrm>
          <a:prstGeom prst="ellipse">
            <a:avLst/>
          </a:prstGeom>
          <a:noFill/>
          <a:ln w="38100">
            <a:solidFill>
              <a:srgbClr val="5EA7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95911" y="3702153"/>
            <a:ext cx="21719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Practicum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to connect leaders and practitioners around problems</a:t>
            </a:r>
          </a:p>
          <a:p>
            <a:r>
              <a:rPr lang="en-US" sz="105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Scheduled for May 4-26</a:t>
            </a:r>
            <a:endParaRPr lang="en-CA" sz="1050" dirty="0">
              <a:solidFill>
                <a:srgbClr val="7030A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6" descr="application, check, clipboard, confirm, correct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961" y="2159426"/>
            <a:ext cx="542700" cy="54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bag, briefcase, business, career, job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634" y="2153589"/>
            <a:ext cx="542700" cy="54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 descr="control, drag, mix, random, shuffle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475" y="3898895"/>
            <a:ext cx="542700" cy="54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/>
          <p:cNvCxnSpPr>
            <a:stCxn id="6" idx="6"/>
          </p:cNvCxnSpPr>
          <p:nvPr/>
        </p:nvCxnSpPr>
        <p:spPr>
          <a:xfrm>
            <a:off x="3021909" y="2457196"/>
            <a:ext cx="1075680" cy="295919"/>
          </a:xfrm>
          <a:prstGeom prst="straightConnector1">
            <a:avLst/>
          </a:prstGeom>
          <a:ln w="127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4"/>
            <a:endCxn id="12" idx="0"/>
          </p:cNvCxnSpPr>
          <p:nvPr/>
        </p:nvCxnSpPr>
        <p:spPr>
          <a:xfrm>
            <a:off x="4516082" y="1688742"/>
            <a:ext cx="0" cy="645879"/>
          </a:xfrm>
          <a:prstGeom prst="straightConnector1">
            <a:avLst/>
          </a:prstGeom>
          <a:ln w="127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5"/>
            <a:endCxn id="14" idx="1"/>
          </p:cNvCxnSpPr>
          <p:nvPr/>
        </p:nvCxnSpPr>
        <p:spPr>
          <a:xfrm>
            <a:off x="4812001" y="3049034"/>
            <a:ext cx="669497" cy="849861"/>
          </a:xfrm>
          <a:prstGeom prst="straightConnector1">
            <a:avLst/>
          </a:prstGeom>
          <a:ln w="127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6" idx="2"/>
          </p:cNvCxnSpPr>
          <p:nvPr/>
        </p:nvCxnSpPr>
        <p:spPr>
          <a:xfrm flipV="1">
            <a:off x="4934575" y="2457196"/>
            <a:ext cx="1010363" cy="295919"/>
          </a:xfrm>
          <a:prstGeom prst="straightConnector1">
            <a:avLst/>
          </a:prstGeom>
          <a:ln w="127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2921580" y="3751751"/>
            <a:ext cx="836987" cy="836987"/>
          </a:xfrm>
          <a:prstGeom prst="ellipse">
            <a:avLst/>
          </a:prstGeom>
          <a:noFill/>
          <a:ln w="38100">
            <a:solidFill>
              <a:srgbClr val="5EA7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5" name="Straight Arrow Connector 54"/>
          <p:cNvCxnSpPr>
            <a:stCxn id="53" idx="7"/>
            <a:endCxn id="12" idx="3"/>
          </p:cNvCxnSpPr>
          <p:nvPr/>
        </p:nvCxnSpPr>
        <p:spPr>
          <a:xfrm flipV="1">
            <a:off x="3635992" y="3049034"/>
            <a:ext cx="584171" cy="825292"/>
          </a:xfrm>
          <a:prstGeom prst="straightConnector1">
            <a:avLst/>
          </a:prstGeom>
          <a:ln w="127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989187" y="2533824"/>
            <a:ext cx="1053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Digital Academy</a:t>
            </a:r>
            <a:endParaRPr lang="en-CA" sz="12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62" name="Rectangle 61"/>
          <p:cNvSpPr/>
          <p:nvPr/>
        </p:nvSpPr>
        <p:spPr>
          <a:xfrm flipV="1">
            <a:off x="0" y="-36928"/>
            <a:ext cx="271683" cy="5180427"/>
          </a:xfrm>
          <a:prstGeom prst="rect">
            <a:avLst/>
          </a:prstGeom>
          <a:solidFill>
            <a:srgbClr val="5EA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13"/>
          </a:p>
        </p:txBody>
      </p:sp>
      <p:sp>
        <p:nvSpPr>
          <p:cNvPr id="29" name="TextBox 28"/>
          <p:cNvSpPr txBox="1"/>
          <p:nvPr/>
        </p:nvSpPr>
        <p:spPr>
          <a:xfrm>
            <a:off x="8523215" y="4639112"/>
            <a:ext cx="4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Arial Narrow" panose="020B0606020202030204" pitchFamily="34" charset="0"/>
              </a:rPr>
              <a:t>4</a:t>
            </a:r>
            <a:endParaRPr lang="en-CA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585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TNMi7FAzAOXdSdahwP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23215" y="4639112"/>
            <a:ext cx="4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Arial Narrow" panose="020B0606020202030204" pitchFamily="34" charset="0"/>
              </a:rPr>
              <a:t>5</a:t>
            </a:r>
            <a:endParaRPr lang="en-CA"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TNMi7HCb5Y2jFQoMlh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23215" y="4639112"/>
            <a:ext cx="4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Arial Narrow" panose="020B0606020202030204" pitchFamily="34" charset="0"/>
              </a:rPr>
              <a:t>6</a:t>
            </a:r>
            <a:endParaRPr lang="en-CA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697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TNMi7IRKlBbgfOlyk9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23215" y="4639112"/>
            <a:ext cx="4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Arial Narrow" panose="020B0606020202030204" pitchFamily="34" charset="0"/>
              </a:rPr>
              <a:t>7</a:t>
            </a:r>
            <a:endParaRPr lang="en-CA"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TNMi7LUH8BA3SXZolw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23215" y="4639112"/>
            <a:ext cx="4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Arial Narrow" panose="020B0606020202030204" pitchFamily="34" charset="0"/>
              </a:rPr>
              <a:t>9</a:t>
            </a:r>
            <a:endParaRPr lang="en-CA"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TNMi7M30H4sF3oCLlt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23215" y="4639112"/>
            <a:ext cx="4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Arial Narrow" panose="020B0606020202030204" pitchFamily="34" charset="0"/>
              </a:rPr>
              <a:t>10</a:t>
            </a:r>
            <a:endParaRPr lang="en-CA"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238</Words>
  <Application>Microsoft Office PowerPoint</Application>
  <PresentationFormat>On-screen Show (16:9)</PresentationFormat>
  <Paragraphs>64</Paragraphs>
  <Slides>18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Yu Gothic</vt:lpstr>
      <vt:lpstr>Arial</vt:lpstr>
      <vt:lpstr>Arial Narrow</vt:lpstr>
      <vt:lpstr>Calibri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Kent Aitken</cp:lastModifiedBy>
  <cp:revision>15</cp:revision>
  <dcterms:created xsi:type="dcterms:W3CDTF">2019-02-06T20:56:00Z</dcterms:created>
  <dcterms:modified xsi:type="dcterms:W3CDTF">2019-04-16T18:52:52Z</dcterms:modified>
</cp:coreProperties>
</file>