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82" r:id="rId3"/>
    <p:sldId id="279" r:id="rId4"/>
    <p:sldId id="278" r:id="rId5"/>
    <p:sldId id="262" r:id="rId6"/>
    <p:sldId id="263" r:id="rId7"/>
    <p:sldId id="264" r:id="rId8"/>
    <p:sldId id="283" r:id="rId9"/>
    <p:sldId id="266" r:id="rId10"/>
    <p:sldId id="277" r:id="rId11"/>
    <p:sldId id="273" r:id="rId12"/>
    <p:sldId id="281" r:id="rId13"/>
    <p:sldId id="260" r:id="rId14"/>
    <p:sldId id="272" r:id="rId15"/>
    <p:sldId id="268" r:id="rId16"/>
    <p:sldId id="269" r:id="rId17"/>
    <p:sldId id="270" r:id="rId18"/>
    <p:sldId id="271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7" autoAdjust="0"/>
    <p:restoredTop sz="94613"/>
  </p:normalViewPr>
  <p:slideViewPr>
    <p:cSldViewPr snapToGrid="0" snapToObjects="1">
      <p:cViewPr varScale="1">
        <p:scale>
          <a:sx n="41" d="100"/>
          <a:sy n="41" d="100"/>
        </p:scale>
        <p:origin x="48" y="1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2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300538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58588-025C-4250-8615-5C4AC7BE2727}" type="datetimeFigureOut">
              <a:rPr lang="en-CA"/>
              <a:pPr>
                <a:defRPr/>
              </a:pPr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025" y="195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6056C-A9DF-489E-BBAB-F5030CC0575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209163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29" Type="http://schemas.openxmlformats.org/officeDocument/2006/relationships/image" Target="../media/image5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image" Target="../media/image8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image" Target="../media/image4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7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:\GRAPHICS\April 2012 - March 2013\Corporate ID TEMPLATES\Corporate ID\Slides\Modified 2015 refreshed branding\16-9 ratio slides\Corporate_Slides_EN_Cover_16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1" y="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 flipV="1">
            <a:off x="1530122" y="2646430"/>
            <a:ext cx="6335478" cy="34289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2458330" y="-880989"/>
            <a:ext cx="34289" cy="3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9" name="Oval 8"/>
          <p:cNvSpPr/>
          <p:nvPr>
            <p:custDataLst>
              <p:tags r:id="rId3"/>
            </p:custDataLst>
          </p:nvPr>
        </p:nvSpPr>
        <p:spPr>
          <a:xfrm>
            <a:off x="390640" y="2093832"/>
            <a:ext cx="1139483" cy="1139483"/>
          </a:xfrm>
          <a:prstGeom prst="ellipse">
            <a:avLst/>
          </a:prstGeom>
          <a:noFill/>
          <a:ln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Maintenant</a:t>
            </a:r>
            <a:endParaRPr lang="fr-CA" sz="1000" b="1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Oval 9"/>
          <p:cNvSpPr/>
          <p:nvPr>
            <p:custDataLst>
              <p:tags r:id="rId4"/>
            </p:custDataLst>
          </p:nvPr>
        </p:nvSpPr>
        <p:spPr>
          <a:xfrm>
            <a:off x="7865600" y="2093832"/>
            <a:ext cx="1139483" cy="1139483"/>
          </a:xfrm>
          <a:prstGeom prst="ellipse">
            <a:avLst/>
          </a:prstGeom>
          <a:noFill/>
          <a:ln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Été</a:t>
            </a:r>
          </a:p>
          <a:p>
            <a:pPr algn="ctr"/>
            <a:r>
              <a:rPr lang="fr-C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2019</a:t>
            </a:r>
            <a:endParaRPr lang="fr-CA" sz="1200" b="1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2422722" y="1447501"/>
            <a:ext cx="19387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50" b="1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Lancement du volet leadership</a:t>
            </a:r>
          </a:p>
          <a:p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28 mars	</a:t>
            </a:r>
          </a:p>
          <a:p>
            <a:endParaRPr lang="fr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3441628" y="3233314"/>
            <a:ext cx="19387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50" b="1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Lancement du volet </a:t>
            </a:r>
            <a:r>
              <a:rPr lang="fr-CA" sz="1350" b="1" dirty="0" err="1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DevOps</a:t>
            </a:r>
            <a:endParaRPr lang="fr-CA" sz="1350" b="1" dirty="0" smtClean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 avril</a:t>
            </a:r>
          </a:p>
          <a:p>
            <a:endParaRPr lang="fr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4438874" y="1447501"/>
            <a:ext cx="193870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50" b="1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Début du </a:t>
            </a:r>
            <a:r>
              <a:rPr lang="fr-CA" sz="1350" b="1" dirty="0" err="1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practicum</a:t>
            </a:r>
            <a:endParaRPr lang="fr-CA" sz="1350" b="1" dirty="0" smtClean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 mai</a:t>
            </a:r>
          </a:p>
          <a:p>
            <a:endParaRPr lang="fr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TextBox 18"/>
          <p:cNvSpPr txBox="1"/>
          <p:nvPr>
            <p:custDataLst>
              <p:tags r:id="rId8"/>
            </p:custDataLst>
          </p:nvPr>
        </p:nvSpPr>
        <p:spPr>
          <a:xfrm>
            <a:off x="5486723" y="3210887"/>
            <a:ext cx="213828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50" b="1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Évaluation, répétition et lancement des deuxièmes cohortes</a:t>
            </a:r>
          </a:p>
          <a:p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juin et juillet</a:t>
            </a:r>
          </a:p>
          <a:p>
            <a:endParaRPr lang="fr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9"/>
            </p:custDataLst>
          </p:nvPr>
        </p:nvCxnSpPr>
        <p:spPr>
          <a:xfrm>
            <a:off x="3436353" y="2598950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>
            <p:custDataLst>
              <p:tags r:id="rId10"/>
            </p:custDataLst>
          </p:nvPr>
        </p:nvSpPr>
        <p:spPr>
          <a:xfrm>
            <a:off x="3370411" y="2598949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cxnSp>
        <p:nvCxnSpPr>
          <p:cNvPr id="22" name="Straight Connector 21"/>
          <p:cNvCxnSpPr/>
          <p:nvPr>
            <p:custDataLst>
              <p:tags r:id="rId11"/>
            </p:custDataLst>
          </p:nvPr>
        </p:nvCxnSpPr>
        <p:spPr>
          <a:xfrm>
            <a:off x="5481448" y="2598950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>
            <p:custDataLst>
              <p:tags r:id="rId12"/>
            </p:custDataLst>
          </p:nvPr>
        </p:nvSpPr>
        <p:spPr>
          <a:xfrm>
            <a:off x="5415505" y="2598949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cxnSp>
        <p:nvCxnSpPr>
          <p:cNvPr id="24" name="Straight Connector 23"/>
          <p:cNvCxnSpPr/>
          <p:nvPr>
            <p:custDataLst>
              <p:tags r:id="rId13"/>
            </p:custDataLst>
          </p:nvPr>
        </p:nvCxnSpPr>
        <p:spPr>
          <a:xfrm flipV="1">
            <a:off x="2365262" y="1785223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>
            <p:custDataLst>
              <p:tags r:id="rId14"/>
            </p:custDataLst>
          </p:nvPr>
        </p:nvSpPr>
        <p:spPr>
          <a:xfrm flipV="1">
            <a:off x="2290836" y="2592355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cxnSp>
        <p:nvCxnSpPr>
          <p:cNvPr id="26" name="Straight Connector 25"/>
          <p:cNvCxnSpPr/>
          <p:nvPr>
            <p:custDataLst>
              <p:tags r:id="rId15"/>
            </p:custDataLst>
          </p:nvPr>
        </p:nvCxnSpPr>
        <p:spPr>
          <a:xfrm flipV="1">
            <a:off x="4470527" y="1785223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>
            <p:custDataLst>
              <p:tags r:id="rId16"/>
            </p:custDataLst>
          </p:nvPr>
        </p:nvSpPr>
        <p:spPr>
          <a:xfrm flipV="1">
            <a:off x="4396100" y="2592355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8" name="Rectangle 27"/>
          <p:cNvSpPr/>
          <p:nvPr>
            <p:custDataLst>
              <p:tags r:id="rId17"/>
            </p:custDataLst>
          </p:nvPr>
        </p:nvSpPr>
        <p:spPr>
          <a:xfrm flipV="1">
            <a:off x="0" y="-36928"/>
            <a:ext cx="271683" cy="5180427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30" name="TextBox 29"/>
          <p:cNvSpPr txBox="1"/>
          <p:nvPr>
            <p:custDataLst>
              <p:tags r:id="rId18"/>
            </p:custDataLst>
          </p:nvPr>
        </p:nvSpPr>
        <p:spPr>
          <a:xfrm>
            <a:off x="445285" y="4086348"/>
            <a:ext cx="857288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CA" sz="1350" b="1" dirty="0" smtClean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Capacité en matière de spécialistes et de leadership </a:t>
            </a:r>
            <a:r>
              <a:rPr lang="fr-CA" sz="1350" dirty="0" smtClean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pour 200 à 300 apprenants en 2019 (environ 15 par volet,  par cohorte)</a:t>
            </a:r>
          </a:p>
          <a:p>
            <a:r>
              <a:rPr lang="fr-CA" sz="1350" b="1" dirty="0" smtClean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Mettre à l’échelle </a:t>
            </a:r>
            <a:r>
              <a:rPr lang="fr-CA" sz="1350" dirty="0" smtClean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à l’aide de partenariats pour atteindre plus de 1 000 apprenants par année</a:t>
            </a:r>
          </a:p>
          <a:p>
            <a:r>
              <a:rPr lang="fr-CA" sz="1350" b="1" dirty="0" smtClean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Joindre </a:t>
            </a:r>
            <a:r>
              <a:rPr lang="fr-CA" sz="1350" dirty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10 000 à plus de 100 000 </a:t>
            </a:r>
            <a:r>
              <a:rPr lang="fr-CA" sz="1350" dirty="0" smtClean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fonctionnaires grâce à l’apprentissage numérique en ligne</a:t>
            </a:r>
            <a:endParaRPr lang="fr-CA" sz="1500" b="1" dirty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/>
          <p:cNvSpPr txBox="1"/>
          <p:nvPr>
            <p:custDataLst>
              <p:tags r:id="rId19"/>
            </p:custDataLst>
          </p:nvPr>
        </p:nvSpPr>
        <p:spPr>
          <a:xfrm>
            <a:off x="6425781" y="1447502"/>
            <a:ext cx="19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50" b="1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Apprentissage </a:t>
            </a:r>
            <a:r>
              <a:rPr lang="fr-CA" sz="1350" b="1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numérique </a:t>
            </a:r>
            <a:r>
              <a:rPr lang="fr-CA" sz="1350" b="1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ouvert</a:t>
            </a:r>
            <a:endParaRPr lang="fr-CA" sz="1350" b="1" dirty="0" smtClean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Atteindre la masse critique en 2019</a:t>
            </a:r>
          </a:p>
          <a:p>
            <a:endParaRPr lang="fr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2" name="Straight Connector 31"/>
          <p:cNvCxnSpPr/>
          <p:nvPr>
            <p:custDataLst>
              <p:tags r:id="rId20"/>
            </p:custDataLst>
          </p:nvPr>
        </p:nvCxnSpPr>
        <p:spPr>
          <a:xfrm flipV="1">
            <a:off x="6457433" y="1785223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>
            <p:custDataLst>
              <p:tags r:id="rId21"/>
            </p:custDataLst>
          </p:nvPr>
        </p:nvSpPr>
        <p:spPr>
          <a:xfrm flipV="1">
            <a:off x="6383007" y="2592355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9" name="TextBox 28"/>
          <p:cNvSpPr txBox="1"/>
          <p:nvPr>
            <p:custDataLst>
              <p:tags r:id="rId22"/>
            </p:custDataLst>
          </p:nvPr>
        </p:nvSpPr>
        <p:spPr>
          <a:xfrm>
            <a:off x="327074" y="73855"/>
            <a:ext cx="698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Académie du numérique : Calendrier</a:t>
            </a:r>
            <a:endParaRPr lang="fr-CA" sz="3000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Rectangle 33"/>
          <p:cNvSpPr/>
          <p:nvPr>
            <p:custDataLst>
              <p:tags r:id="rId23"/>
            </p:custDataLst>
          </p:nvPr>
        </p:nvSpPr>
        <p:spPr>
          <a:xfrm rot="5400000">
            <a:off x="1510630" y="-586084"/>
            <a:ext cx="34289" cy="2259400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5" name="TextBox 34"/>
          <p:cNvSpPr txBox="1"/>
          <p:nvPr>
            <p:custDataLst>
              <p:tags r:id="rId24"/>
            </p:custDataLst>
          </p:nvPr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11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MFbIg-nNgl0J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U1mnw5Epnn8ggaZb8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xj98XMqdEfRH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H9WvRDihuwRP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690rpufDPGS_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12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Dy6OvRkxOa_w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13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7AfMa01auWathZvl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7BjDk2-tdBmI4TqV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15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hfOo-s38jTMT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327074" y="73855"/>
            <a:ext cx="698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Académie du numérique : Le point</a:t>
            </a:r>
            <a:endParaRPr lang="fr-CA" sz="3000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 rot="5400000">
            <a:off x="1510630" y="-586084"/>
            <a:ext cx="34289" cy="2259400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2184922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keynote, lesson, presentation, report, statistics icon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10" y="3949122"/>
            <a:ext cx="542015" cy="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65292" y="2011682"/>
            <a:ext cx="1707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Apprentissage numérique ouvert</a:t>
            </a:r>
          </a:p>
          <a:p>
            <a:pPr algn="r"/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 l’intention des fonctionnaires</a:t>
            </a:r>
          </a:p>
        </p:txBody>
      </p:sp>
      <p:sp>
        <p:nvSpPr>
          <p:cNvPr id="9" name="Oval 8"/>
          <p:cNvSpPr/>
          <p:nvPr>
            <p:custDataLst>
              <p:tags r:id="rId6"/>
            </p:custDataLst>
          </p:nvPr>
        </p:nvSpPr>
        <p:spPr>
          <a:xfrm>
            <a:off x="4097589" y="851755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4984383" y="809020"/>
            <a:ext cx="24127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Excellence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renforcer la capacité organisationnelle</a:t>
            </a:r>
          </a:p>
        </p:txBody>
      </p:sp>
      <p:pic>
        <p:nvPicPr>
          <p:cNvPr id="11" name="Picture 4" descr="contacts, customers, family, group, team icon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2" y="985088"/>
            <a:ext cx="542699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>
            <p:custDataLst>
              <p:tags r:id="rId9"/>
            </p:custDataLst>
          </p:nvPr>
        </p:nvSpPr>
        <p:spPr>
          <a:xfrm>
            <a:off x="4097589" y="233462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434195" y="3702153"/>
            <a:ext cx="2463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Certification et suivi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fournir un accès aux outils et aux communautés</a:t>
            </a:r>
          </a:p>
        </p:txBody>
      </p:sp>
      <p:sp>
        <p:nvSpPr>
          <p:cNvPr id="14" name="Oval 13"/>
          <p:cNvSpPr/>
          <p:nvPr>
            <p:custDataLst>
              <p:tags r:id="rId11"/>
            </p:custDataLst>
          </p:nvPr>
        </p:nvSpPr>
        <p:spPr>
          <a:xfrm>
            <a:off x="5358924" y="3776320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6781925" y="1962997"/>
            <a:ext cx="23548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Leadership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diriger et mettre en œuvre la transformation numérique</a:t>
            </a:r>
          </a:p>
        </p:txBody>
      </p:sp>
      <p:sp>
        <p:nvSpPr>
          <p:cNvPr id="16" name="Oval 15"/>
          <p:cNvSpPr/>
          <p:nvPr>
            <p:custDataLst>
              <p:tags r:id="rId13"/>
            </p:custDataLst>
          </p:nvPr>
        </p:nvSpPr>
        <p:spPr>
          <a:xfrm>
            <a:off x="5944938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6195911" y="3702153"/>
            <a:ext cx="217190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Practicum</a:t>
            </a:r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réunissant les leaders et les praticiens pour qu’ils se penchent sur les problèmes</a:t>
            </a:r>
          </a:p>
        </p:txBody>
      </p:sp>
      <p:pic>
        <p:nvPicPr>
          <p:cNvPr id="22" name="Picture 6" descr="application, check, clipboard, confirm, correct icon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61" y="2159426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ag, briefcase, business, career, job icon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34" y="2153589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ontrol, drag, mix, random, shuffle icon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75" y="3898895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6" idx="6"/>
          </p:cNvCxnSpPr>
          <p:nvPr>
            <p:custDataLst>
              <p:tags r:id="rId18"/>
            </p:custDataLst>
          </p:nvPr>
        </p:nvCxnSpPr>
        <p:spPr>
          <a:xfrm>
            <a:off x="3021909" y="2457196"/>
            <a:ext cx="1075680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2" idx="0"/>
          </p:cNvCxnSpPr>
          <p:nvPr>
            <p:custDataLst>
              <p:tags r:id="rId19"/>
            </p:custDataLst>
          </p:nvPr>
        </p:nvCxnSpPr>
        <p:spPr>
          <a:xfrm>
            <a:off x="4516082" y="1688742"/>
            <a:ext cx="0" cy="64587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4" idx="1"/>
          </p:cNvCxnSpPr>
          <p:nvPr>
            <p:custDataLst>
              <p:tags r:id="rId20"/>
            </p:custDataLst>
          </p:nvPr>
        </p:nvCxnSpPr>
        <p:spPr>
          <a:xfrm>
            <a:off x="4812001" y="3049034"/>
            <a:ext cx="669497" cy="849861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2"/>
          </p:cNvCxnSpPr>
          <p:nvPr>
            <p:custDataLst>
              <p:tags r:id="rId21"/>
            </p:custDataLst>
          </p:nvPr>
        </p:nvCxnSpPr>
        <p:spPr>
          <a:xfrm flipV="1">
            <a:off x="4934575" y="2457196"/>
            <a:ext cx="1010363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>
            <p:custDataLst>
              <p:tags r:id="rId22"/>
            </p:custDataLst>
          </p:nvPr>
        </p:nvSpPr>
        <p:spPr>
          <a:xfrm>
            <a:off x="2921580" y="375175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3" idx="7"/>
            <a:endCxn id="12" idx="3"/>
          </p:cNvCxnSpPr>
          <p:nvPr>
            <p:custDataLst>
              <p:tags r:id="rId23"/>
            </p:custDataLst>
          </p:nvPr>
        </p:nvCxnSpPr>
        <p:spPr>
          <a:xfrm flipV="1">
            <a:off x="3635992" y="3049034"/>
            <a:ext cx="584171" cy="82529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>
            <p:custDataLst>
              <p:tags r:id="rId24"/>
            </p:custDataLst>
          </p:nvPr>
        </p:nvSpPr>
        <p:spPr>
          <a:xfrm>
            <a:off x="3989187" y="2574719"/>
            <a:ext cx="10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Académie du numérique</a:t>
            </a:r>
            <a:endParaRPr lang="fr-CA" sz="9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Rectangle 61"/>
          <p:cNvSpPr/>
          <p:nvPr>
            <p:custDataLst>
              <p:tags r:id="rId25"/>
            </p:custDataLst>
          </p:nvPr>
        </p:nvSpPr>
        <p:spPr>
          <a:xfrm flipV="1">
            <a:off x="0" y="-36928"/>
            <a:ext cx="271683" cy="5180427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29" name="TextBox 28"/>
          <p:cNvSpPr txBox="1"/>
          <p:nvPr>
            <p:custDataLst>
              <p:tags r:id="rId26"/>
            </p:custDataLst>
          </p:nvPr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327074" y="73855"/>
            <a:ext cx="698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Académie du numérique : Le point</a:t>
            </a:r>
            <a:endParaRPr lang="fr-CA" sz="3000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 rot="5400000">
            <a:off x="1510630" y="-586084"/>
            <a:ext cx="34289" cy="2259400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2184922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keynote, lesson, presentation, report, statistics icon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10" y="3949122"/>
            <a:ext cx="542015" cy="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65292" y="2011682"/>
            <a:ext cx="17073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Apprentissage </a:t>
            </a:r>
            <a:r>
              <a:rPr lang="fr-CA" sz="95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numérique ouvert</a:t>
            </a:r>
            <a:endParaRPr lang="fr-CA" sz="95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 l’intention des fonctionnaires</a:t>
            </a:r>
          </a:p>
          <a:p>
            <a:pPr algn="r"/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Atteindre la masse critique en 2019</a:t>
            </a:r>
          </a:p>
          <a:p>
            <a:pPr algn="r"/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Plus de 1 000 participants joints grâce à trajetsbus.ca</a:t>
            </a:r>
            <a:endParaRPr lang="fr-CA" sz="9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>
            <p:custDataLst>
              <p:tags r:id="rId6"/>
            </p:custDataLst>
          </p:nvPr>
        </p:nvSpPr>
        <p:spPr>
          <a:xfrm>
            <a:off x="4097589" y="851755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4984383" y="809020"/>
            <a:ext cx="241270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Excellence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renforcer la capacité organisationnelle</a:t>
            </a:r>
          </a:p>
          <a:p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Lancement des cohortes prototypes dans les domaines de l’IA, des données et de la conception</a:t>
            </a:r>
          </a:p>
          <a:p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Lancement de la cohorte prototype </a:t>
            </a:r>
            <a:r>
              <a:rPr lang="fr-CA" sz="950" dirty="0" err="1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avril</a:t>
            </a:r>
            <a:endParaRPr lang="fr-CA" sz="9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4" descr="contacts, customers, family, group, team icon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2" y="985088"/>
            <a:ext cx="542699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>
            <p:custDataLst>
              <p:tags r:id="rId9"/>
            </p:custDataLst>
          </p:nvPr>
        </p:nvSpPr>
        <p:spPr>
          <a:xfrm>
            <a:off x="4097589" y="233462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434195" y="3702153"/>
            <a:ext cx="246309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Certification et suivi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fournir un accès aux outils et aux communautés</a:t>
            </a:r>
          </a:p>
          <a:p>
            <a:pPr algn="r"/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Intégration de 5 participants de l’externe et de 10 </a:t>
            </a:r>
            <a:r>
              <a:rPr lang="fr-CA" sz="9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participants </a:t>
            </a:r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l’interne</a:t>
            </a:r>
          </a:p>
          <a:p>
            <a:pPr algn="r"/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Collaborateurs et création de l’équipe</a:t>
            </a:r>
            <a:endParaRPr lang="fr-CA" sz="9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>
            <p:custDataLst>
              <p:tags r:id="rId11"/>
            </p:custDataLst>
          </p:nvPr>
        </p:nvSpPr>
        <p:spPr>
          <a:xfrm>
            <a:off x="5358924" y="3776320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6781925" y="1962997"/>
            <a:ext cx="23548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Leadership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diriger et mettre en œuvre la transformation numérique</a:t>
            </a:r>
          </a:p>
          <a:p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Lancement de la cohorte prototype sur le </a:t>
            </a:r>
            <a:r>
              <a:rPr lang="fr-CA" sz="9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eadership en mars</a:t>
            </a:r>
            <a:endParaRPr lang="fr-CA" sz="9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>
            <p:custDataLst>
              <p:tags r:id="rId13"/>
            </p:custDataLst>
          </p:nvPr>
        </p:nvSpPr>
        <p:spPr>
          <a:xfrm>
            <a:off x="5944938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6195911" y="3702153"/>
            <a:ext cx="21719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Practicum</a:t>
            </a:r>
            <a:r>
              <a:rPr lang="fr-CA" sz="9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sz="9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réunissant les leaders et les praticiens pour qu’ils se penchent sur les problèmes</a:t>
            </a:r>
          </a:p>
          <a:p>
            <a:r>
              <a:rPr lang="fr-CA" sz="9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Prévu du 4 au 26 mai</a:t>
            </a:r>
            <a:endParaRPr lang="fr-CA" sz="9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6" descr="application, check, clipboard, confirm, correct icon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61" y="2159426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ag, briefcase, business, career, job icon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34" y="2153589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ontrol, drag, mix, random, shuffle icon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75" y="3898895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6" idx="6"/>
          </p:cNvCxnSpPr>
          <p:nvPr>
            <p:custDataLst>
              <p:tags r:id="rId18"/>
            </p:custDataLst>
          </p:nvPr>
        </p:nvCxnSpPr>
        <p:spPr>
          <a:xfrm>
            <a:off x="3021909" y="2457196"/>
            <a:ext cx="1075680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2" idx="0"/>
          </p:cNvCxnSpPr>
          <p:nvPr>
            <p:custDataLst>
              <p:tags r:id="rId19"/>
            </p:custDataLst>
          </p:nvPr>
        </p:nvCxnSpPr>
        <p:spPr>
          <a:xfrm>
            <a:off x="4516082" y="1688742"/>
            <a:ext cx="0" cy="64587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4" idx="1"/>
          </p:cNvCxnSpPr>
          <p:nvPr>
            <p:custDataLst>
              <p:tags r:id="rId20"/>
            </p:custDataLst>
          </p:nvPr>
        </p:nvCxnSpPr>
        <p:spPr>
          <a:xfrm>
            <a:off x="4812001" y="3049034"/>
            <a:ext cx="669497" cy="849861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2"/>
          </p:cNvCxnSpPr>
          <p:nvPr>
            <p:custDataLst>
              <p:tags r:id="rId21"/>
            </p:custDataLst>
          </p:nvPr>
        </p:nvCxnSpPr>
        <p:spPr>
          <a:xfrm flipV="1">
            <a:off x="4934575" y="2457196"/>
            <a:ext cx="1010363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>
            <p:custDataLst>
              <p:tags r:id="rId22"/>
            </p:custDataLst>
          </p:nvPr>
        </p:nvSpPr>
        <p:spPr>
          <a:xfrm>
            <a:off x="2921580" y="375175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3" idx="7"/>
            <a:endCxn id="12" idx="3"/>
          </p:cNvCxnSpPr>
          <p:nvPr>
            <p:custDataLst>
              <p:tags r:id="rId23"/>
            </p:custDataLst>
          </p:nvPr>
        </p:nvCxnSpPr>
        <p:spPr>
          <a:xfrm flipV="1">
            <a:off x="3635992" y="3049034"/>
            <a:ext cx="584171" cy="82529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>
            <p:custDataLst>
              <p:tags r:id="rId24"/>
            </p:custDataLst>
          </p:nvPr>
        </p:nvSpPr>
        <p:spPr>
          <a:xfrm>
            <a:off x="3989187" y="2574719"/>
            <a:ext cx="10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Académie du numérique</a:t>
            </a:r>
            <a:endParaRPr lang="fr-CA" sz="9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Rectangle 61"/>
          <p:cNvSpPr/>
          <p:nvPr>
            <p:custDataLst>
              <p:tags r:id="rId25"/>
            </p:custDataLst>
          </p:nvPr>
        </p:nvSpPr>
        <p:spPr>
          <a:xfrm flipV="1">
            <a:off x="0" y="-36928"/>
            <a:ext cx="271683" cy="5180427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29" name="TextBox 28"/>
          <p:cNvSpPr txBox="1"/>
          <p:nvPr>
            <p:custDataLst>
              <p:tags r:id="rId26"/>
            </p:custDataLst>
          </p:nvPr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y1Vmmg4AFyMc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PfdPUvnb89rHluE9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7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-W2wkXGJjvA3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8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0MHEXZOZUV2a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1XIVZNjDwpSr9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10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296</Words>
  <Application>Microsoft Office PowerPoint</Application>
  <PresentationFormat>On-screen Show (16:9)</PresentationFormat>
  <Paragraphs>68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Yu Gothic</vt:lpstr>
      <vt:lpstr>Arial</vt:lpstr>
      <vt:lpstr>Arial Narrow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Kent Aitken</cp:lastModifiedBy>
  <cp:revision>9</cp:revision>
  <dcterms:created xsi:type="dcterms:W3CDTF">2019-02-06T20:45:39Z</dcterms:created>
  <dcterms:modified xsi:type="dcterms:W3CDTF">2019-04-16T18:52:26Z</dcterms:modified>
</cp:coreProperties>
</file>