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89" r:id="rId4"/>
    <p:sldId id="257" r:id="rId5"/>
    <p:sldId id="258" r:id="rId6"/>
    <p:sldId id="259" r:id="rId7"/>
    <p:sldId id="263" r:id="rId8"/>
    <p:sldId id="262" r:id="rId9"/>
    <p:sldId id="260" r:id="rId10"/>
    <p:sldId id="261" r:id="rId11"/>
    <p:sldId id="284" r:id="rId12"/>
    <p:sldId id="288" r:id="rId13"/>
    <p:sldId id="264" r:id="rId14"/>
    <p:sldId id="265" r:id="rId15"/>
    <p:sldId id="271" r:id="rId16"/>
    <p:sldId id="272" r:id="rId17"/>
    <p:sldId id="273" r:id="rId18"/>
    <p:sldId id="274" r:id="rId19"/>
    <p:sldId id="266" r:id="rId20"/>
    <p:sldId id="275" r:id="rId21"/>
    <p:sldId id="276" r:id="rId22"/>
    <p:sldId id="277" r:id="rId23"/>
    <p:sldId id="278" r:id="rId24"/>
    <p:sldId id="267" r:id="rId25"/>
    <p:sldId id="279" r:id="rId26"/>
    <p:sldId id="280" r:id="rId27"/>
    <p:sldId id="281" r:id="rId28"/>
    <p:sldId id="282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2" r:id="rId50"/>
    <p:sldId id="323" r:id="rId51"/>
    <p:sldId id="324" r:id="rId52"/>
    <p:sldId id="325" r:id="rId53"/>
    <p:sldId id="326" r:id="rId54"/>
    <p:sldId id="331" r:id="rId55"/>
    <p:sldId id="332" r:id="rId56"/>
    <p:sldId id="333" r:id="rId57"/>
    <p:sldId id="334" r:id="rId58"/>
    <p:sldId id="319" r:id="rId59"/>
    <p:sldId id="283" r:id="rId60"/>
    <p:sldId id="290" r:id="rId61"/>
    <p:sldId id="291" r:id="rId62"/>
    <p:sldId id="320" r:id="rId63"/>
    <p:sldId id="321" r:id="rId64"/>
    <p:sldId id="270" r:id="rId65"/>
    <p:sldId id="269" r:id="rId66"/>
    <p:sldId id="285" r:id="rId67"/>
    <p:sldId id="286" r:id="rId68"/>
    <p:sldId id="293" r:id="rId69"/>
    <p:sldId id="294" r:id="rId70"/>
    <p:sldId id="295" r:id="rId71"/>
    <p:sldId id="296" r:id="rId72"/>
    <p:sldId id="297" r:id="rId73"/>
    <p:sldId id="327" r:id="rId74"/>
    <p:sldId id="328" r:id="rId75"/>
    <p:sldId id="329" r:id="rId76"/>
    <p:sldId id="330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3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0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7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BC6C-4418-485C-9C3B-7FAE6F32E63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6C02-E9FC-4A75-B13C-AFB4285E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q.org/certification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632" y="374904"/>
            <a:ext cx="9040368" cy="3135059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本學會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建置品質檢驗師</a:t>
            </a:r>
            <a:r>
              <a:rPr lang="en-US" altLang="zh-TW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認證（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）事宜探討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6240" y="4453128"/>
            <a:ext cx="3803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喬  凡</a:t>
            </a:r>
            <a:endParaRPr lang="en-US" altLang="zh-TW" sz="2400" b="1" dirty="0" smtClean="0"/>
          </a:p>
          <a:p>
            <a:pPr algn="ctr"/>
            <a:r>
              <a:rPr lang="en-US" altLang="zh-TW" sz="2400" b="1" dirty="0" smtClean="0"/>
              <a:t>2022.05.10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44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CQI</a:t>
            </a:r>
            <a:r>
              <a:rPr lang="zh-TW" altLang="en-US" b="1" dirty="0"/>
              <a:t>考題重點內容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ASQ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所公布相關的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認證的考題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重點內容細節之外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，還在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每項細節附帶指出該主題所測試問題的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複雜性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等級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。這些等級的劃分是基於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“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認知水平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”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（依據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Bloom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的分類學，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2001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年）而編訂，從最單純到最複雜的排序為：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記憶、理解、應用、分析、評估、創意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等六個層級。（六個層級的較詳細說明，如附件一）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092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pPr algn="ctr"/>
            <a:r>
              <a:rPr lang="en-US" b="1" dirty="0" smtClean="0"/>
              <a:t>CQI</a:t>
            </a:r>
            <a:r>
              <a:rPr lang="zh-TW" altLang="en-US" b="1" dirty="0" smtClean="0"/>
              <a:t>考題重點內容－六個層級的較詳細說明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60419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記憶（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REMEMBER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能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夠記住或認識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術語、定義、事實、想法、材料、圖案、序列、方法、原則等（另外通常被稱為認出、回記或熟記知識）。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理解（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UNDERSTAND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能夠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閱讀和理解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描述、通訊、報告、表格、圖表、方向、法規等。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應用（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APPLY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在與工作有關的情況下，能夠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應用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構想、程序、方法、公式、原則、理論等。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分析（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ANALYZE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能夠將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資訊分解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成它的組成部分，並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識別出彼此之間的關係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，以及它們是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如何被組合在一起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的。能夠識別次要因素或是來自複雜情況的顯著性數據。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評估（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EVALUATE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經由使用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適當的準則去預估準確性、有效性、經濟效益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等，對有關於所建議構想、解決方案的價值，能夠做出判斷。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6)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創意（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CREATE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能夠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將零件或元件集合一起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，例如有一個新方法所作出的圖樣或架構比以往來的清楚，以及從複雜組合的資料、訊息中，能夠鑑別出適合作為進一步檢整運用的，或是從經證實的推論，能予以取用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18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976" y="257452"/>
            <a:ext cx="10223500" cy="88601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CQI</a:t>
            </a:r>
            <a:r>
              <a:rPr lang="zh-TW" altLang="en-US" b="1" dirty="0" smtClean="0"/>
              <a:t>考題重點內容權重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76" y="1431702"/>
            <a:ext cx="10363200" cy="518026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(1)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技術數學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20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題）：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基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礎商用數學、基本代數、基本幾何、基本三角學、量測系統、數值轉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換。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(2)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計量（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Metrology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30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個問題）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一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般量具和測試儀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器、特殊量測儀具和應用、量測儀具的選擇／處理和使用、平台工具和技術、特殊檢驗設備、校正 、測量系統分析。</a:t>
            </a: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檢驗與測試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30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題）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藍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圖，繪圖，幾何尺寸和容差（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GD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＆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T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）、抽樣、檢驗計劃和程序、測試方法、測試設備軟件 。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品質保證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20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個問題）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基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本統計和應用 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、統計製程管制（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SPC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 、品質改進、品質稽核、品質工具和技術、解決問題的工具和持續改進技術、資源。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6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技術數學（</a:t>
            </a: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zh-TW" altLang="en-US" b="1" dirty="0">
                <a:solidFill>
                  <a:srgbClr val="FF0000"/>
                </a:solidFill>
              </a:rPr>
              <a:t>題）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A.</a:t>
            </a:r>
            <a:r>
              <a:rPr lang="zh-TW" altLang="en-US" sz="2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基礎商用數學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使用加法、減法、乘法、分數、除法和小數、平方、平方根等方法，以解決基本的商用數學問題。使用截短或四捨五入方式，以獲得有效性的正數和負數的數字。＜應用＞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B.</a:t>
            </a:r>
            <a:r>
              <a:rPr lang="zh-TW" altLang="en-US" sz="2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基本代數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：解決或簡化一階和單一變量方程式。＜應用＞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C.</a:t>
            </a:r>
            <a:r>
              <a:rPr lang="zh-TW" altLang="en-US" sz="2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基本幾何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：計算一般參數，例如面積、圓周、周長、和基本幾何形狀之體積。計算互補和輔助角度。＜應用＞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D.</a:t>
            </a:r>
            <a:r>
              <a:rPr lang="zh-TW" altLang="en-US" sz="2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基本三角學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：計算角度和長度所使用的三角函數如正弦、餘弦、正切和畢式定理。＜應用＞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E.</a:t>
            </a:r>
            <a:r>
              <a:rPr lang="zh-TW" altLang="en-US" sz="2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量測系統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：英系和國際公制量測系統（</a:t>
            </a:r>
            <a:r>
              <a:rPr 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SI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）之間的單位轉換，如英寸到微英寸、升到夸脫、米至毫米等。＜應用＞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F.</a:t>
            </a:r>
            <a:r>
              <a:rPr lang="zh-TW" altLang="en-US" sz="2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數值轉換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：使用各種數字顯示方法（例如科學記法、小數和分數），以及這些系統之間的轉換值</a:t>
            </a:r>
            <a:r>
              <a:rPr lang="zh-TW" altLang="en-US" sz="2000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00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B050"/>
                </a:solidFill>
              </a:rPr>
              <a:t>計量（</a:t>
            </a:r>
            <a:r>
              <a:rPr lang="en-US" b="1" dirty="0">
                <a:solidFill>
                  <a:srgbClr val="00B050"/>
                </a:solidFill>
              </a:rPr>
              <a:t>Metrology</a:t>
            </a:r>
            <a:r>
              <a:rPr lang="zh-TW" altLang="en-US" b="1" dirty="0">
                <a:solidFill>
                  <a:srgbClr val="00B050"/>
                </a:solidFill>
              </a:rPr>
              <a:t>）（</a:t>
            </a:r>
            <a:r>
              <a:rPr lang="en-US" b="1" dirty="0">
                <a:solidFill>
                  <a:srgbClr val="00B050"/>
                </a:solidFill>
              </a:rPr>
              <a:t>30</a:t>
            </a:r>
            <a:r>
              <a:rPr lang="zh-TW" altLang="en-US" b="1" dirty="0">
                <a:solidFill>
                  <a:srgbClr val="00B050"/>
                </a:solidFill>
              </a:rPr>
              <a:t>個問題）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A.</a:t>
            </a:r>
            <a:r>
              <a:rPr lang="zh-TW" altLang="en-US" b="1" u="sng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一般量具和測試儀器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可變量具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：識別和使用變量量具，包括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測微計、卡尺、千分錶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CMM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（座標量測儀）、線性刻度。＜應用＞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屬性量具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：識別和使用屬性量具，包括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螺紋規、漸進式環規、深淺規、半徑規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轉換量具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：識別和使用量具（標準）轉換，包括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小孔規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游標卡尺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量測標度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：描述和區分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標度盤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數位和游標尺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。＜記憶＞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B.</a:t>
            </a:r>
            <a:r>
              <a:rPr lang="zh-TW" altLang="en-US" b="1" u="sng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特殊量測儀具和應用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識別並使用下列基本量測工具和器件：＜記憶＞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電子量測儀器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示波器、萬用表、高溫計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自動量測器具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機器視覺、超音波、</a:t>
            </a: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X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射線、雷射光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氣動量測器具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空氣柱、探針、環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等量具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311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B050"/>
                </a:solidFill>
              </a:rPr>
              <a:t>計量（</a:t>
            </a:r>
            <a:r>
              <a:rPr lang="en-US" b="1" dirty="0">
                <a:solidFill>
                  <a:srgbClr val="00B050"/>
                </a:solidFill>
              </a:rPr>
              <a:t>Metrology</a:t>
            </a:r>
            <a:r>
              <a:rPr lang="zh-TW" altLang="en-US" b="1" dirty="0">
                <a:solidFill>
                  <a:srgbClr val="00B050"/>
                </a:solidFill>
              </a:rPr>
              <a:t>）（</a:t>
            </a:r>
            <a:r>
              <a:rPr lang="en-US" b="1" dirty="0">
                <a:solidFill>
                  <a:srgbClr val="00B050"/>
                </a:solidFill>
              </a:rPr>
              <a:t>30</a:t>
            </a:r>
            <a:r>
              <a:rPr lang="zh-TW" altLang="en-US" b="1" dirty="0">
                <a:solidFill>
                  <a:srgbClr val="00B050"/>
                </a:solidFill>
              </a:rPr>
              <a:t>個問題）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量測儀具的選擇、處理和使用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量測儀具選擇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根據被測量的特性或特徵、適用的公差和準確度，以及量測儀器的功能與解析度，選擇適當的量測儀具。並確定測量的類型是否應該是屬於直接、差異（比較）或轉換的方式。 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量測儀具處理、保存和儲存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識別和應用各種能清潔、處理和存儲量測儀具的方法。＜應用＞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量測儀具的互聯性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識別並使用方法，以建立相關性量測儀具之間的配合使用，例如量具對量具、人工對自動化流程。＜應用＞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平台工具和技術</a:t>
            </a:r>
            <a:endParaRPr lang="en-US" dirty="0">
              <a:solidFill>
                <a:srgbClr val="00B05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平台設備：</a:t>
            </a:r>
            <a:endParaRPr lang="en-US" dirty="0">
              <a:solidFill>
                <a:srgbClr val="00B05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選擇和使用高度規、</a:t>
            </a: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V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型塊、指示器等，用以量測各種類的特性。＜應用＞</a:t>
            </a:r>
            <a:endParaRPr lang="en-US" dirty="0">
              <a:solidFill>
                <a:srgbClr val="00B05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角度量測儀器：識別和使用量角器、正弦規、角規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等。 ＜應用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14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B050"/>
                </a:solidFill>
              </a:rPr>
              <a:t>計量（</a:t>
            </a:r>
            <a:r>
              <a:rPr lang="en-US" b="1" dirty="0">
                <a:solidFill>
                  <a:srgbClr val="00B050"/>
                </a:solidFill>
              </a:rPr>
              <a:t>Metrology</a:t>
            </a:r>
            <a:r>
              <a:rPr lang="zh-TW" altLang="en-US" b="1" dirty="0">
                <a:solidFill>
                  <a:srgbClr val="00B050"/>
                </a:solidFill>
              </a:rPr>
              <a:t>）（</a:t>
            </a:r>
            <a:r>
              <a:rPr lang="en-US" b="1" dirty="0">
                <a:solidFill>
                  <a:srgbClr val="00B050"/>
                </a:solidFill>
              </a:rPr>
              <a:t>30</a:t>
            </a:r>
            <a:r>
              <a:rPr lang="zh-TW" altLang="en-US" b="1" dirty="0">
                <a:solidFill>
                  <a:srgbClr val="00B050"/>
                </a:solidFill>
              </a:rPr>
              <a:t>個問題）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E.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特殊檢驗設備 </a:t>
            </a:r>
            <a:endParaRPr lang="en-US" dirty="0">
              <a:solidFill>
                <a:srgbClr val="00B05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質量測量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描述和應用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重量計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（砝碼）、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天平和秤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處理測量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描述和應用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測平儀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紋路比較器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fingernail comparators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）等。 ＜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應用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形狀和輪廓測量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描述和應用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機械比較器、真圓度測試、精密轉軸、輪廓描跡器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。＜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應用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光學設備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描述和應用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光學比較器（量測儀）、光學玻璃片、顯微鏡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等。＜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應用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數位視覺系統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定義和描述使用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數位相機、內嵌式光學傳感器和其他產品檢驗所須的數位系統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＜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記憶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6)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坐標測量儀器（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CMM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</a:t>
            </a: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CMM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的優缺點與</a:t>
            </a: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x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y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z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軸的基本操作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。描述它對於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定位功能基準點、目標點和區域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，和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孔位的局限性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＜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理解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＞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4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計量（</a:t>
            </a:r>
            <a:r>
              <a:rPr lang="en-US" b="1" dirty="0">
                <a:solidFill>
                  <a:srgbClr val="FF0000"/>
                </a:solidFill>
              </a:rPr>
              <a:t>Metrology</a:t>
            </a:r>
            <a:r>
              <a:rPr lang="zh-TW" altLang="en-US" b="1" dirty="0">
                <a:solidFill>
                  <a:srgbClr val="FF0000"/>
                </a:solidFill>
              </a:rPr>
              <a:t>）（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zh-TW" altLang="en-US" b="1" dirty="0">
                <a:solidFill>
                  <a:srgbClr val="FF0000"/>
                </a:solidFill>
              </a:rPr>
              <a:t>個問題）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F. </a:t>
            </a:r>
            <a:r>
              <a:rPr lang="zh-TW" altLang="en-US" sz="38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校正（準）</a:t>
            </a:r>
            <a:endParaRPr lang="en-US" sz="38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校正系統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描述精準度校正系統的原理和目的，包括訂定校正週期的重要性，識別和使用基本精準度追溯和鑑定方法，例如記錄、標籤、識別碼等，用以控制校正設備精準度。 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校正標準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描述標準精準度的追溯層級，如何從工作標準追溯到國際標準。＜記憶＞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設備追溯性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描述對標準精準度追溯證件需求的必要性。＜記憶＞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量具校正環境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描述環境狀況對量具精準度校正的影響，例如可以正確執行校正工作所需的環境溫度、濕度、振動和量具的清潔性等。 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5)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校正偏離的影響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描述偏離校正的儀器，對發生產品接收問題以及在此狀況所採取補救行動的影響。＜應用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12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計量（</a:t>
            </a:r>
            <a:r>
              <a:rPr lang="en-US" b="1" dirty="0">
                <a:solidFill>
                  <a:srgbClr val="FF0000"/>
                </a:solidFill>
              </a:rPr>
              <a:t>Metrology</a:t>
            </a:r>
            <a:r>
              <a:rPr lang="zh-TW" altLang="en-US" b="1" dirty="0">
                <a:solidFill>
                  <a:srgbClr val="FF0000"/>
                </a:solidFill>
              </a:rPr>
              <a:t>）（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zh-TW" altLang="en-US" b="1" dirty="0">
                <a:solidFill>
                  <a:srgbClr val="FF0000"/>
                </a:solidFill>
              </a:rPr>
              <a:t>個問題）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G.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測量系統分析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定義和描述以下內容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MSA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元素。＜記憶＞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偏差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穩定性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準確度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線性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重複性和再現性（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R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＆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R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）學習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98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檢驗與測試（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zh-TW" altLang="en-US" b="1" dirty="0">
                <a:solidFill>
                  <a:srgbClr val="FF0000"/>
                </a:solidFill>
              </a:rPr>
              <a:t>題）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A.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藍圖，繪圖，幾何尺寸和容差（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GD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＆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T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）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定義和解釋各種層次的工程圖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：標題欄、公（容）差、變更或修訂欄、註記、規模和尺寸細節等。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藍圖和工程圖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定義和解釋各種層次的工程圖：標題欄、公（容）差、變更或修訂欄、註記、規模和尺寸細節等。＜應用＞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術語和符號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定義和解釋繪製圖與產品規格或其它管制文件的細節。定義和使用各種來自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ASME Y14.5M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標準的術語和符號。 ＜分析＞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定位和加償公差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從各種會製圖計算定位和加償公差。＜分析＞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零件對準和基準結構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決定零件對準以及使用基準結構去設置。＜分析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28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目     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壹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、美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國品質協會品質檢驗師認證（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）簡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介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貳、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新加坡品質學院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訓練內容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叁、馬來西亞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訓練內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容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肆、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美國德州聖哈辛托學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院品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質檢驗員認證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(CQI)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課程</a:t>
            </a:r>
            <a:endParaRPr lang="en-US" altLang="zh-TW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伍、本學會建置品質檢驗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師認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證（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）問題探討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陸、建議事項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96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檢驗與測試（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zh-TW" altLang="en-US" b="1" dirty="0">
                <a:solidFill>
                  <a:srgbClr val="FF0000"/>
                </a:solidFill>
              </a:rPr>
              <a:t>題）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B.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抽樣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定義和解釋下列有關抽樣的術語。＜應用＞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允收品質水準（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AQL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隨機抽樣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批量和樣本數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允收數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抽樣計畫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633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檢驗與測試（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zh-TW" altLang="en-US" b="1" dirty="0">
                <a:solidFill>
                  <a:srgbClr val="FF0000"/>
                </a:solidFill>
              </a:rPr>
              <a:t>題）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檢驗計劃和程序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檢驗類型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定義和區分檢驗類型，例如進料、首件（第一件）、製程（過程）、最終等檢驗。＜應用＞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檢驗誤差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識別潛在的檢查誤差產生原因，如偏差、疲勞、退化、分心等。＜應用＞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產品追溯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識別有效方法用以追踪產品和材料，例如歷時管制、儲存壽命、先進先出（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FIFO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不合格材料鑑定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描述各種方法以鑑別不合格材料，例如標籤、標識和隔離。＜應用＞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嚴重程度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定義和描述嚴重性程度等級（嚴重、重要、輕微等）並將其應用於產品特性和缺陷。 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6)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不合格物件處置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描述處置方法包括重作、再加工、報廢、客戶放棄等，而由材料鑑審委員會（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MRB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）或其他權責機構做決定。＜應用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5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B050"/>
                </a:solidFill>
              </a:rPr>
              <a:t>檢驗與測試（</a:t>
            </a:r>
            <a:r>
              <a:rPr lang="en-US" b="1" dirty="0">
                <a:solidFill>
                  <a:srgbClr val="00B050"/>
                </a:solidFill>
              </a:rPr>
              <a:t>30</a:t>
            </a:r>
            <a:r>
              <a:rPr lang="zh-TW" altLang="en-US" b="1" dirty="0">
                <a:solidFill>
                  <a:srgbClr val="00B050"/>
                </a:solidFill>
              </a:rPr>
              <a:t>題）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D.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測試方法</a:t>
            </a:r>
            <a:endParaRPr lang="en-US" dirty="0">
              <a:solidFill>
                <a:srgbClr val="00B05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在各種情況下，定義並使用下列方法： 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非破壞檢測：</a:t>
            </a: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X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射線、渦電流、超音波、染料滲透劑、磁粉等。</a:t>
            </a:r>
            <a:endParaRPr lang="en-US" dirty="0">
              <a:solidFill>
                <a:srgbClr val="00B05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破壞性試驗：拉力、測力測試、墜落測試等。</a:t>
            </a:r>
            <a:endParaRPr lang="en-US" dirty="0">
              <a:solidFill>
                <a:srgbClr val="00B05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功能測試：張力、扭矩、洩漏測試和壓縮等。</a:t>
            </a:r>
            <a:endParaRPr lang="en-US" dirty="0">
              <a:solidFill>
                <a:srgbClr val="00B05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硬度測試：布氏硬度計、羅克韋爾硬度計、硬度計、和顯微硬度計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E.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測試設備軟件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識別和描述基本工具（例如安全防護、功能檢查、比較檢測結果、識別屬性和參數），以用於確保測試設備軟件能充分和正確地執行它的預期功能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。＜記憶＞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24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品質保證（</a:t>
            </a: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zh-TW" altLang="en-US" b="1" dirty="0">
                <a:solidFill>
                  <a:srgbClr val="FF0000"/>
                </a:solidFill>
              </a:rPr>
              <a:t>個問題）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A.</a:t>
            </a:r>
            <a:r>
              <a:rPr lang="zh-TW" altLang="en-US" sz="36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基本統計和應用 </a:t>
            </a:r>
            <a:endParaRPr lang="en-US" sz="36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集中趨勢的量測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計算平均值、中位數和眾數。＜應用＞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分散量測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計算範圍、標準差和變異數。＜應用＞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比例量測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對各種數據資料集，計算百分比和比例量測。＜應用＞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圖形顯示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定義、解釋和使用散布圖、理貨單、長條圖等，有效地顯示各種情況下的數據。＜應用＞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常態分配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描述常態分佈的各種特點：對稱、鐘形曲線、集中趨勢等。 ＜理解＞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649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品質保證（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zh-TW" altLang="en-US" b="1" dirty="0" smtClean="0">
                <a:solidFill>
                  <a:srgbClr val="FF0000"/>
                </a:solidFill>
              </a:rPr>
              <a:t>個問題）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4000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B. </a:t>
                </a:r>
                <a:r>
                  <a:rPr lang="zh-TW" altLang="en-US" sz="4000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統計製程管制（</a:t>
                </a:r>
                <a:r>
                  <a:rPr lang="en-US" sz="4000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SPC</a:t>
                </a:r>
                <a:r>
                  <a:rPr lang="zh-TW" altLang="en-US" sz="4000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） </a:t>
                </a:r>
                <a:endParaRPr lang="en-US" sz="4000" dirty="0">
                  <a:solidFill>
                    <a:srgbClr val="FF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1) </a:t>
                </a:r>
                <a:r>
                  <a:rPr lang="zh-TW" altLang="en-US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一般和特殊變異原因</a:t>
                </a:r>
                <a:endParaRPr lang="en-US" dirty="0">
                  <a:solidFill>
                    <a:srgbClr val="FF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解釋變異原因之間的差異。藉著分析數據狀態（前進、趨勢、緊靠等），決定製程是否在統計製程管制中，並確認哪些動作必須回應。＜評估＞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2) </a:t>
                </a:r>
                <a:r>
                  <a:rPr lang="zh-TW" altLang="en-US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管制界限和規格界限</a:t>
                </a:r>
                <a:endParaRPr lang="en-US" dirty="0">
                  <a:solidFill>
                    <a:srgbClr val="FF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在</a:t>
                </a: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SPC</a:t>
                </a: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運作中，定義、描述和區分在這些界限（管制和規格界限）。＜應用＞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3)</a:t>
                </a:r>
                <a:r>
                  <a:rPr lang="en-US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 </a:t>
                </a:r>
                <a:r>
                  <a:rPr lang="zh-TW" altLang="en-US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變異圖表</a:t>
                </a:r>
                <a:endParaRPr lang="en-US" dirty="0">
                  <a:solidFill>
                    <a:srgbClr val="FF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識別特性和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–R</a:t>
                </a: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–S</a:t>
                </a: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管制圖的使用。 ＜應用＞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4)</a:t>
                </a:r>
                <a:r>
                  <a:rPr lang="en-US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 </a:t>
                </a:r>
                <a:r>
                  <a:rPr lang="zh-TW" altLang="en-US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屬性圖表</a:t>
                </a:r>
                <a:endParaRPr lang="en-US" dirty="0">
                  <a:solidFill>
                    <a:srgbClr val="FF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識別特性和</a:t>
                </a: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p</a:t>
                </a: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、</a:t>
                </a: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np</a:t>
                </a: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、</a:t>
                </a: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c</a:t>
                </a: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和管製圖的使用。 ＜應用＞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5)</a:t>
                </a:r>
                <a:r>
                  <a:rPr lang="en-US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 </a:t>
                </a:r>
                <a:r>
                  <a:rPr lang="zh-TW" altLang="en-US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製程能力分析</a:t>
                </a:r>
                <a:endParaRPr lang="en-US" dirty="0">
                  <a:solidFill>
                    <a:srgbClr val="FF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定義和區分</a:t>
                </a:r>
                <a:r>
                  <a:rPr lang="en-US" b="1" dirty="0" err="1">
                    <a:latin typeface="DFKai-SB" panose="03000509000000000000" pitchFamily="65" charset="-120"/>
                    <a:ea typeface="DFKai-SB" panose="03000509000000000000" pitchFamily="65" charset="-120"/>
                  </a:rPr>
                  <a:t>Cp</a:t>
                </a: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、</a:t>
                </a:r>
                <a:r>
                  <a:rPr lang="en-US" b="1" dirty="0" err="1">
                    <a:latin typeface="DFKai-SB" panose="03000509000000000000" pitchFamily="65" charset="-120"/>
                    <a:ea typeface="DFKai-SB" panose="03000509000000000000" pitchFamily="65" charset="-120"/>
                  </a:rPr>
                  <a:t>Cpk</a:t>
                </a: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、</a:t>
                </a:r>
                <a:r>
                  <a:rPr 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Pp and </a:t>
                </a:r>
                <a:r>
                  <a:rPr lang="en-US" b="1" dirty="0" err="1">
                    <a:latin typeface="DFKai-SB" panose="03000509000000000000" pitchFamily="65" charset="-120"/>
                    <a:ea typeface="DFKai-SB" panose="03000509000000000000" pitchFamily="65" charset="-120"/>
                  </a:rPr>
                  <a:t>Ppk</a:t>
                </a:r>
                <a:r>
                  <a:rPr lang="zh-TW" altLang="en-US" b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之間的學習，和確認其應用於各種類型數據。＜理解＞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54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品質保證（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zh-TW" altLang="en-US" b="1" dirty="0" smtClean="0">
                <a:solidFill>
                  <a:srgbClr val="FF0000"/>
                </a:solidFill>
              </a:rPr>
              <a:t>個問題）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品質改進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術語和概念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定義基本品質改進概念，例如缺陷檢測和預防、成本差品質、全面品質管理（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TQM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）、客戶的重要性滿意等。＜理解＞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產品和製程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定義和區分產品和製程。描述產品設計、材料使用、製造過程和最終輸出的相互關係，以及在一個過程中的某單獨步驟對最終產品或整體系統的影響。 ＜理解＞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4634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品質保證（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zh-TW" altLang="en-US" b="1" dirty="0" smtClean="0">
                <a:solidFill>
                  <a:srgbClr val="FF0000"/>
                </a:solidFill>
              </a:rPr>
              <a:t>個問題）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D.</a:t>
            </a:r>
            <a:r>
              <a:rPr lang="zh-TW" altLang="en-US" sz="38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品質稽核</a:t>
            </a:r>
            <a:endParaRPr lang="en-US" sz="38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稽核類型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定義和描述各種型式的稽核，包括內部、外部、系統、產品、製程等。＜理解＞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稽核程序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描述各階段的稽核程序（規劃、執行和結案），包括稽核範圍、目的、所需資源、稽核時程、起始會議、訪談、資料收集、文件與記錄審查、結果分析、結案會議、稽核文件和記錄保存、改正措施驗證。＜理解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稽核工具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定義和描述稽核表、日誌表、抽樣計劃的目的，以及記錄和文件審查前後的追踪。＜理解＞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溝通工具和技術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定義和描述繪製圖、圖表、圖解的使用，以及其它幫助書面呈現和口頭表達，包括訪談技術和聆聽技巧。＜理解＞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改正措施請求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從稽核可促進品質改進的觀點上，描述如何執行改正措施請求。＜理解＞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80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品質保證（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zh-TW" altLang="en-US" b="1" dirty="0" smtClean="0">
                <a:solidFill>
                  <a:srgbClr val="FF0000"/>
                </a:solidFill>
              </a:rPr>
              <a:t>個問題）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E.</a:t>
            </a:r>
            <a:r>
              <a:rPr lang="zh-TW" altLang="en-US" sz="34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品質工具和技術 </a:t>
            </a:r>
            <a:endParaRPr lang="en-US" sz="34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定義並使用下列品質工具和技術：＜應用＞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帕累托圖（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Pareto charts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因果圖 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流程圖 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管制圖 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檢核表 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6)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散佈圖 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7)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直方圖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F.</a:t>
            </a:r>
            <a:r>
              <a:rPr lang="zh-TW" altLang="en-US" sz="34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解決問題的工具和持續改進技術</a:t>
            </a:r>
            <a:endParaRPr lang="en-US" sz="34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在各種情況下，描述並使用下列工具和技術：＜應用＞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計劃、執行、查核、行動（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PDCA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）或計劃、執行、學習、行動（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PDSA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）循環週期。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為減少浪費，學習精益工具：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5S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、防錯、價值流映射，以及學習精益觀念：經營法的改善（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kaizen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）、流通、招來吸引。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六個西格瑪階段：定義、測量、分析、改進、管制（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DMAIC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失效模式和效應分析 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FMEA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79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rgbClr val="00B0F0"/>
                </a:solidFill>
              </a:rPr>
              <a:t>品質保證（</a:t>
            </a:r>
            <a:r>
              <a:rPr lang="en-US" b="1" dirty="0" smtClean="0">
                <a:solidFill>
                  <a:srgbClr val="00B0F0"/>
                </a:solidFill>
              </a:rPr>
              <a:t>20</a:t>
            </a:r>
            <a:r>
              <a:rPr lang="zh-TW" altLang="en-US" b="1" dirty="0" smtClean="0">
                <a:solidFill>
                  <a:srgbClr val="00B0F0"/>
                </a:solidFill>
              </a:rPr>
              <a:t>個問題）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G.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資源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環境與安全支援</a:t>
            </a:r>
            <a:endParaRPr lang="en-US" dirty="0">
              <a:solidFill>
                <a:srgbClr val="00B0F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定義和使用各種有關個人和環境安全的資源：物質安全資料表（</a:t>
            </a:r>
            <a:r>
              <a:rPr 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MSDS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）、個人防護裝備（</a:t>
            </a:r>
            <a:r>
              <a:rPr 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PPE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參考文件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識別和使用國家和國際標準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ISO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ANSI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ASTM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QS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）和客戶需求，作為企業主管用於保證產品品質所提供的過程和程序。＜應用＞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技術報告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對用於診斷問題和溝通解決方案的技術報告，予以審查、分析和解釋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。＜分析＞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員工資源</a:t>
            </a:r>
            <a:endParaRPr lang="en-US" dirty="0">
              <a:solidFill>
                <a:srgbClr val="00B0F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描述員工的被授權，以及投入到專案小組或品質改進小組工作價值的方式。描述典型的團隊角色和責任：協調人、基本規則、專案或團隊章程等。描述團隊發展的四個階段：成型、動盪、規範、展現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。＜記憶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36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貳、</a:t>
            </a:r>
            <a:r>
              <a:rPr lang="zh-CN" altLang="en-US" dirty="0" smtClean="0"/>
              <a:t>新</a:t>
            </a:r>
            <a:r>
              <a:rPr lang="zh-CN" altLang="en-US" dirty="0"/>
              <a:t>加</a:t>
            </a:r>
            <a:r>
              <a:rPr lang="zh-CN" altLang="en-US" dirty="0" smtClean="0"/>
              <a:t>坡</a:t>
            </a:r>
            <a:r>
              <a:rPr lang="zh-TW" altLang="en-US" dirty="0" smtClean="0"/>
              <a:t>品質學院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smtClean="0"/>
              <a:t>CQI</a:t>
            </a:r>
            <a:r>
              <a:rPr lang="zh-TW" altLang="en-US" dirty="0"/>
              <a:t>訓</a:t>
            </a:r>
            <a:r>
              <a:rPr lang="zh-TW" altLang="en-US" dirty="0" smtClean="0"/>
              <a:t>練內容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29185"/>
            <a:ext cx="11667744" cy="1609344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壹、美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國品質協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會（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ASQ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品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質檢驗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師認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證（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）簡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介</a:t>
            </a:r>
            <a:endParaRPr lang="en-US" b="1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4" y="2532889"/>
            <a:ext cx="10479024" cy="41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目     錄</a:t>
            </a:r>
            <a:endParaRPr lang="en-US" sz="4000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1.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前言</a:t>
            </a: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2.CQI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認證對專業能力之保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證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3.ASQ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對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專業能力的最低期望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認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證考試規定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5.CQI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考題重點內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簡    述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主旨：</a:t>
            </a:r>
            <a:endParaRPr lang="en-US" altLang="zh-CN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為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學員提供全面全面的質檢培訓。它的開發旨在表彰參與品質保證領域的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非專業人員作為獲得的技能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，並幫助他們公司的檢查系統做出貢獻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期間：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2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個工作日（週二和周四）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| 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晚上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7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點至晚上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10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點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| 2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個月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|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 65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小時</a:t>
            </a:r>
            <a:endParaRPr lang="en-US" b="1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誰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應該參加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工作與品質控制職能相關的檢查員、生產線領導和生產操作員，他們打算獲得進一步的知識和技能，以提升產品和服務的品質。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★入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學要求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中三，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6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個月確認驗貨經驗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；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小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學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6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年級，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3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年檢驗經驗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489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簡    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課程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費用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會  員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S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$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1,359.44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非會員：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S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$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1,618.38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需繳納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17.12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新元的註冊費和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214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新元的考試和認證費。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SDF 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資金和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b="1" dirty="0" err="1">
                <a:latin typeface="DFKai-SB" panose="03000509000000000000" pitchFamily="65" charset="-120"/>
                <a:ea typeface="DFKai-SB" panose="03000509000000000000" pitchFamily="65" charset="-120"/>
              </a:rPr>
              <a:t>SkillsFuture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適用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所有費用均包含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7% GST</a:t>
            </a:r>
          </a:p>
          <a:p>
            <a:pPr marL="0" indent="0">
              <a:buNone/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★評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估方法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筆試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——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在課程結束後大約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4 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週舉行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656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課程內容</a:t>
            </a:r>
            <a: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一、品質工具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意識、檢查工具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品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質簡介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檢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驗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檢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驗</a:t>
            </a: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活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動的類型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抽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樣方案介紹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品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質控制工具和技術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圖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表的構建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應用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校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正（</a:t>
            </a: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準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系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統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78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課程內容</a:t>
            </a:r>
            <a: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二、</a:t>
            </a: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檢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驗</a:t>
            </a: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工具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392" y="187134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</a:t>
            </a: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機械</a:t>
            </a:r>
            <a:endParaRPr lang="en-US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藍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圖閱讀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檢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查用手動工具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精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密檢測設備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夾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具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機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械類型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★電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子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電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氣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電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子符號：原理圖和佈局圖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電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子元件：類型、規格和標識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手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動工具測量和測試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示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波器</a:t>
            </a: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PCB</a:t>
            </a:r>
            <a:r>
              <a:rPr lang="zh-CN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檢</a:t>
            </a:r>
            <a:r>
              <a:rPr lang="zh-CN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測</a:t>
            </a:r>
            <a:endParaRPr lang="en-US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59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叄、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b="1" dirty="0" smtClean="0"/>
              <a:t>IRQAO</a:t>
            </a:r>
            <a:r>
              <a:rPr lang="zh-TW" altLang="en-US" b="1" dirty="0"/>
              <a:t>馬來西亞</a:t>
            </a:r>
            <a:r>
              <a:rPr lang="en-US" b="1" dirty="0" smtClean="0"/>
              <a:t>CQI</a:t>
            </a:r>
            <a:r>
              <a:rPr lang="zh-TW" altLang="en-US" b="1" dirty="0"/>
              <a:t>訓練內容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MALAYSIA GRIP PROGRAMME</a:t>
            </a:r>
          </a:p>
          <a:p>
            <a:r>
              <a:rPr lang="en-US" b="1" dirty="0" smtClean="0"/>
              <a:t>Certification: Certified Quality Inspector – Accredited by IRQAO (International Registered of Quality Assessed Organization, UNITED KINGDOM)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36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前言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Date : 10, 11, 12, 18 &amp;19 September2015 </a:t>
            </a:r>
          </a:p>
          <a:p>
            <a:r>
              <a:rPr lang="en-US" b="1" dirty="0" smtClean="0"/>
              <a:t>Location : </a:t>
            </a:r>
            <a:r>
              <a:rPr lang="en-US" b="1" dirty="0" err="1" smtClean="0"/>
              <a:t>De’Palma</a:t>
            </a:r>
            <a:r>
              <a:rPr lang="en-US" b="1" dirty="0" smtClean="0"/>
              <a:t> Hotel, Shah </a:t>
            </a:r>
            <a:r>
              <a:rPr lang="en-US" b="1" dirty="0" err="1" smtClean="0"/>
              <a:t>Alam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Fees : RM2900.00 - Cover by GOVERNMENT - 1 MALAYSIA GRIP PROGRAMME </a:t>
            </a:r>
          </a:p>
          <a:p>
            <a:r>
              <a:rPr lang="en-US" b="1" dirty="0" smtClean="0"/>
              <a:t>Target group :</a:t>
            </a:r>
          </a:p>
          <a:p>
            <a:r>
              <a:rPr lang="en-US" b="1" dirty="0" smtClean="0"/>
              <a:t> 1. Open for employer registered or unregister with HRDF </a:t>
            </a:r>
          </a:p>
          <a:p>
            <a:r>
              <a:rPr lang="zh-TW" altLang="en-US" b="1" dirty="0"/>
              <a:t> </a:t>
            </a:r>
            <a:r>
              <a:rPr lang="en-US" b="1" dirty="0" smtClean="0"/>
              <a:t>2. Registered with SSM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7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CQI</a:t>
            </a:r>
            <a:r>
              <a:rPr lang="zh-TW" altLang="en-US" b="1" dirty="0"/>
              <a:t>訓</a:t>
            </a:r>
            <a:r>
              <a:rPr lang="zh-TW" altLang="en-US" b="1" dirty="0" smtClean="0"/>
              <a:t>練課程內容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共十二項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047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一、能夠定義和描述</a:t>
            </a:r>
            <a:r>
              <a:rPr lang="en-US" b="1" dirty="0" smtClean="0"/>
              <a:t> CQI </a:t>
            </a:r>
            <a:r>
              <a:rPr lang="zh-TW" altLang="en-US" b="1" dirty="0" smtClean="0"/>
              <a:t>和國際標準的重要性，了解</a:t>
            </a:r>
            <a:r>
              <a:rPr lang="en-US" b="1" dirty="0" smtClean="0"/>
              <a:t> KANO </a:t>
            </a:r>
            <a:r>
              <a:rPr lang="zh-TW" altLang="en-US" b="1" dirty="0" smtClean="0"/>
              <a:t>模型。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提</a:t>
            </a:r>
            <a:r>
              <a:rPr lang="zh-CN" altLang="en-US" b="1" dirty="0">
                <a:solidFill>
                  <a:srgbClr val="FF0000"/>
                </a:solidFill>
              </a:rPr>
              <a:t>供以下方面的理解和技能</a:t>
            </a:r>
            <a:r>
              <a:rPr lang="zh-CN" altLang="en-US" b="1" dirty="0"/>
              <a:t>：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了解基本的品質術語、定義和概念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/>
              <a:t>（</a:t>
            </a:r>
            <a:r>
              <a:rPr lang="en-US" b="1" dirty="0" smtClean="0"/>
              <a:t>Know </a:t>
            </a:r>
            <a:r>
              <a:rPr lang="en-US" b="1" dirty="0"/>
              <a:t>basic quality terms, definitions, and concepts. </a:t>
            </a:r>
            <a:r>
              <a:rPr lang="zh-TW" altLang="en-US" b="1" dirty="0" smtClean="0"/>
              <a:t>      ）</a:t>
            </a:r>
            <a:endParaRPr lang="en-US" b="1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了解客戶需求的</a:t>
            </a:r>
            <a:r>
              <a:rPr lang="en-US" b="1" dirty="0" smtClean="0">
                <a:solidFill>
                  <a:srgbClr val="0070C0"/>
                </a:solidFill>
              </a:rPr>
              <a:t>KANO</a:t>
            </a:r>
            <a:r>
              <a:rPr lang="zh-CN" altLang="en-US" b="1" dirty="0" smtClean="0">
                <a:solidFill>
                  <a:srgbClr val="0070C0"/>
                </a:solidFill>
              </a:rPr>
              <a:t>模型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 smtClean="0"/>
              <a:t>（</a:t>
            </a:r>
            <a:r>
              <a:rPr lang="en-US" b="1" dirty="0" smtClean="0"/>
              <a:t>Understand </a:t>
            </a:r>
            <a:r>
              <a:rPr lang="en-US" b="1" dirty="0"/>
              <a:t>KANO model of customer </a:t>
            </a:r>
            <a:r>
              <a:rPr lang="en-US" b="1" dirty="0" smtClean="0"/>
              <a:t>requirements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將</a:t>
            </a:r>
            <a:r>
              <a:rPr lang="en-US" b="1" dirty="0" smtClean="0">
                <a:solidFill>
                  <a:srgbClr val="0070C0"/>
                </a:solidFill>
              </a:rPr>
              <a:t> KANO </a:t>
            </a:r>
            <a:r>
              <a:rPr lang="zh-TW" altLang="en-US" b="1" dirty="0" smtClean="0">
                <a:solidFill>
                  <a:srgbClr val="0070C0"/>
                </a:solidFill>
              </a:rPr>
              <a:t>模型轉換為</a:t>
            </a:r>
            <a:r>
              <a:rPr lang="en-US" b="1" dirty="0" smtClean="0">
                <a:solidFill>
                  <a:srgbClr val="0070C0"/>
                </a:solidFill>
              </a:rPr>
              <a:t> 3F</a:t>
            </a:r>
            <a:r>
              <a:rPr lang="zh-TW" altLang="en-US" b="1" dirty="0" smtClean="0">
                <a:solidFill>
                  <a:srgbClr val="0070C0"/>
                </a:solidFill>
              </a:rPr>
              <a:t>（形式、擬合和功能）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 smtClean="0"/>
              <a:t>（</a:t>
            </a:r>
            <a:r>
              <a:rPr lang="en-US" b="1" dirty="0" smtClean="0"/>
              <a:t>Translate </a:t>
            </a:r>
            <a:r>
              <a:rPr lang="en-US" b="1" dirty="0"/>
              <a:t>KANO model to 3F (Form, Fit and Function) 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37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1"/>
            <a:ext cx="10500360" cy="1690688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b="1" dirty="0" smtClean="0"/>
              <a:t>二、能夠定義和描述品質的重要性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zh-TW" altLang="en-US" sz="3600" b="1" dirty="0" smtClean="0"/>
              <a:t>並了解</a:t>
            </a:r>
            <a:r>
              <a:rPr lang="en-US" sz="3600" b="1" dirty="0" smtClean="0"/>
              <a:t> QAQC </a:t>
            </a:r>
            <a:r>
              <a:rPr lang="zh-TW" altLang="en-US" sz="3600" b="1" dirty="0" smtClean="0"/>
              <a:t>的演變。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zh-TW" altLang="en-US" sz="3600" b="1" dirty="0" smtClean="0"/>
              <a:t>（含 認識三位品質大師哲學的技能）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2145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主要在</a:t>
            </a:r>
            <a:r>
              <a:rPr lang="zh-CN" altLang="en-US" b="1" dirty="0" smtClean="0">
                <a:solidFill>
                  <a:srgbClr val="FF0000"/>
                </a:solidFill>
              </a:rPr>
              <a:t>提</a:t>
            </a:r>
            <a:r>
              <a:rPr lang="zh-CN" altLang="en-US" b="1" dirty="0">
                <a:solidFill>
                  <a:srgbClr val="FF0000"/>
                </a:solidFill>
              </a:rPr>
              <a:t>供以下方面的理解和技能</a:t>
            </a:r>
            <a:r>
              <a:rPr lang="zh-CN" altLang="en-US" b="1" dirty="0"/>
              <a:t>：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了解基本的品質保證和品質控制定義</a:t>
            </a:r>
            <a:r>
              <a:rPr lang="zh-TW" altLang="en-US" b="1" dirty="0" smtClean="0"/>
              <a:t>（</a:t>
            </a:r>
            <a:r>
              <a:rPr lang="en-US" b="1" dirty="0" smtClean="0"/>
              <a:t>Know </a:t>
            </a:r>
            <a:r>
              <a:rPr lang="en-US" b="1" dirty="0"/>
              <a:t>basic quality assurance and quality control definition</a:t>
            </a:r>
            <a:r>
              <a:rPr lang="en-US" b="1" dirty="0" smtClean="0"/>
              <a:t>.</a:t>
            </a:r>
            <a:r>
              <a:rPr lang="zh-TW" altLang="en-US" b="1" dirty="0" smtClean="0"/>
              <a:t>）    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了解</a:t>
            </a:r>
            <a:r>
              <a:rPr lang="en-US" b="1" dirty="0" smtClean="0">
                <a:solidFill>
                  <a:srgbClr val="0070C0"/>
                </a:solidFill>
              </a:rPr>
              <a:t> QAQC </a:t>
            </a:r>
            <a:r>
              <a:rPr lang="zh-TW" altLang="en-US" b="1" dirty="0" smtClean="0">
                <a:solidFill>
                  <a:srgbClr val="0070C0"/>
                </a:solidFill>
              </a:rPr>
              <a:t>是如何演變的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zh-TW" altLang="en-US" b="1" dirty="0" smtClean="0"/>
              <a:t>（</a:t>
            </a:r>
            <a:r>
              <a:rPr lang="en-US" b="1" dirty="0" smtClean="0"/>
              <a:t>Understand </a:t>
            </a:r>
            <a:r>
              <a:rPr lang="en-US" b="1" dirty="0"/>
              <a:t>how QAQC </a:t>
            </a:r>
            <a:r>
              <a:rPr lang="en-US" b="1" dirty="0" smtClean="0"/>
              <a:t>evolved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認識</a:t>
            </a:r>
            <a:r>
              <a:rPr lang="en-US" b="1" dirty="0" smtClean="0">
                <a:solidFill>
                  <a:srgbClr val="0070C0"/>
                </a:solidFill>
              </a:rPr>
              <a:t> 3 </a:t>
            </a:r>
            <a:r>
              <a:rPr lang="zh-TW" altLang="en-US" b="1" dirty="0" smtClean="0">
                <a:solidFill>
                  <a:srgbClr val="0070C0"/>
                </a:solidFill>
              </a:rPr>
              <a:t>位品質大師（戴明、朱蘭、克羅斯比）的哲學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 smtClean="0"/>
              <a:t>（</a:t>
            </a:r>
            <a:r>
              <a:rPr lang="en-US" b="1" dirty="0" err="1" smtClean="0"/>
              <a:t>Recognised</a:t>
            </a:r>
            <a:r>
              <a:rPr lang="en-US" b="1" dirty="0" smtClean="0"/>
              <a:t> </a:t>
            </a:r>
            <a:r>
              <a:rPr lang="en-US" b="1" dirty="0"/>
              <a:t>the </a:t>
            </a:r>
            <a:r>
              <a:rPr lang="en-US" b="1" dirty="0" err="1"/>
              <a:t>philoshy</a:t>
            </a:r>
            <a:r>
              <a:rPr lang="en-US" b="1" dirty="0"/>
              <a:t> of 3 Quality Guru (Deming, </a:t>
            </a:r>
            <a:r>
              <a:rPr lang="en-US" b="1" dirty="0" err="1"/>
              <a:t>Juran</a:t>
            </a:r>
            <a:r>
              <a:rPr lang="en-US" b="1" dirty="0"/>
              <a:t>, </a:t>
            </a:r>
            <a:r>
              <a:rPr lang="en-US" b="1" dirty="0" err="1" smtClean="0"/>
              <a:t>Crossby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00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三、技能和能夠理解</a:t>
            </a:r>
            <a:r>
              <a:rPr lang="en-US" b="1" dirty="0" smtClean="0"/>
              <a:t>NC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(</a:t>
            </a:r>
            <a:r>
              <a:rPr lang="en-US" b="1" dirty="0" smtClean="0"/>
              <a:t>Skill and able to understand NC</a:t>
            </a:r>
            <a:r>
              <a:rPr lang="en-US" altLang="zh-TW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提</a:t>
            </a:r>
            <a:r>
              <a:rPr lang="zh-TW" altLang="en-US" b="1" dirty="0">
                <a:solidFill>
                  <a:srgbClr val="FF0000"/>
                </a:solidFill>
              </a:rPr>
              <a:t>供對以下方面的理解和技能：開發</a:t>
            </a:r>
            <a:r>
              <a:rPr lang="en-US" b="1" dirty="0">
                <a:solidFill>
                  <a:srgbClr val="FF0000"/>
                </a:solidFill>
              </a:rPr>
              <a:t> CTQ</a:t>
            </a: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開發</a:t>
            </a:r>
            <a:r>
              <a:rPr lang="en-US" b="1" dirty="0" smtClean="0">
                <a:solidFill>
                  <a:srgbClr val="0070C0"/>
                </a:solidFill>
              </a:rPr>
              <a:t> CTQ</a:t>
            </a:r>
            <a:r>
              <a:rPr lang="zh-TW" altLang="en-US" b="1" dirty="0" smtClean="0"/>
              <a:t>（</a:t>
            </a:r>
            <a:r>
              <a:rPr lang="en-US" b="1" dirty="0" smtClean="0"/>
              <a:t>Develop </a:t>
            </a:r>
            <a:r>
              <a:rPr lang="en-US" b="1" dirty="0"/>
              <a:t>the </a:t>
            </a:r>
            <a:r>
              <a:rPr lang="en-US" b="1" dirty="0" smtClean="0"/>
              <a:t>CTQ</a:t>
            </a:r>
            <a:r>
              <a:rPr lang="zh-TW" altLang="en-US" b="1" dirty="0" smtClean="0"/>
              <a:t>）      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識別不合格品（缺陷）</a:t>
            </a:r>
            <a:r>
              <a:rPr lang="zh-TW" altLang="en-US" b="1" dirty="0" smtClean="0"/>
              <a:t>（</a:t>
            </a:r>
            <a:r>
              <a:rPr lang="en-US" b="1" dirty="0" smtClean="0"/>
              <a:t>Identify </a:t>
            </a:r>
            <a:r>
              <a:rPr lang="en-US" b="1" dirty="0"/>
              <a:t>nonconforming product (defects) 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了解缺陷影響</a:t>
            </a:r>
            <a:r>
              <a:rPr lang="zh-TW" altLang="en-US" b="1" dirty="0" smtClean="0"/>
              <a:t>（</a:t>
            </a:r>
            <a:r>
              <a:rPr lang="en-US" b="1" dirty="0" smtClean="0"/>
              <a:t>Understand </a:t>
            </a:r>
            <a:r>
              <a:rPr lang="en-US" b="1" dirty="0"/>
              <a:t>the defect </a:t>
            </a:r>
            <a:r>
              <a:rPr lang="en-US" b="1" dirty="0" smtClean="0"/>
              <a:t>Effect</a:t>
            </a:r>
            <a:r>
              <a:rPr lang="zh-TW" altLang="en-US" b="1" dirty="0" smtClean="0"/>
              <a:t>）     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了解缺陷的原因</a:t>
            </a:r>
            <a:r>
              <a:rPr lang="zh-TW" altLang="en-US" b="1" dirty="0" smtClean="0"/>
              <a:t>（</a:t>
            </a:r>
            <a:r>
              <a:rPr lang="en-US" b="1" dirty="0" smtClean="0"/>
              <a:t>Aware </a:t>
            </a:r>
            <a:r>
              <a:rPr lang="en-US" b="1" dirty="0"/>
              <a:t>on the cause of </a:t>
            </a:r>
            <a:r>
              <a:rPr lang="en-US" b="1" dirty="0" smtClean="0"/>
              <a:t>defects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30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前言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ASQ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的品質檢驗師認證（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CERTIFIED QUALITY INSPECTOR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），對個人而言，可增進產品檢驗的專業知識、技術和能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力。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亟需專業勝任品質檢驗工作的現代企業中，具有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人員必定會有較高的薪資，以及有資格謀求更好的職位。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四、技能和能夠理解</a:t>
            </a:r>
            <a:r>
              <a:rPr lang="en-US" b="1" dirty="0" smtClean="0"/>
              <a:t>Con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en-US" b="1" dirty="0" smtClean="0"/>
              <a:t>Skill and able to understand Con</a:t>
            </a:r>
            <a:r>
              <a:rPr lang="en-US" altLang="zh-TW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了</a:t>
            </a:r>
            <a:r>
              <a:rPr lang="zh-CN" altLang="en-US" b="1" dirty="0">
                <a:solidFill>
                  <a:srgbClr val="FF0000"/>
                </a:solidFill>
              </a:rPr>
              <a:t>解品</a:t>
            </a:r>
            <a:r>
              <a:rPr lang="zh-CN" altLang="en-US" b="1" dirty="0" smtClean="0">
                <a:solidFill>
                  <a:srgbClr val="FF0000"/>
                </a:solidFill>
              </a:rPr>
              <a:t>質</a:t>
            </a:r>
            <a:r>
              <a:rPr lang="zh-TW" altLang="en-US" b="1" dirty="0" smtClean="0">
                <a:solidFill>
                  <a:srgbClr val="FF0000"/>
                </a:solidFill>
              </a:rPr>
              <a:t>管</a:t>
            </a:r>
            <a:r>
              <a:rPr lang="zh-CN" altLang="en-US" b="1" dirty="0" smtClean="0">
                <a:solidFill>
                  <a:srgbClr val="FF0000"/>
                </a:solidFill>
              </a:rPr>
              <a:t>制</a:t>
            </a:r>
            <a:r>
              <a:rPr lang="zh-CN" altLang="en-US" b="1" dirty="0">
                <a:solidFill>
                  <a:srgbClr val="FF0000"/>
                </a:solidFill>
              </a:rPr>
              <a:t>的要</a:t>
            </a:r>
            <a:r>
              <a:rPr lang="zh-CN" altLang="en-US" b="1" dirty="0" smtClean="0">
                <a:solidFill>
                  <a:srgbClr val="FF0000"/>
                </a:solidFill>
              </a:rPr>
              <a:t>素</a:t>
            </a:r>
            <a:r>
              <a:rPr lang="zh-TW" altLang="en-US" b="1" dirty="0" smtClean="0">
                <a:solidFill>
                  <a:srgbClr val="FF0000"/>
                </a:solidFill>
              </a:rPr>
              <a:t>：包括：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了解不同類型的檢查方法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（</a:t>
            </a:r>
            <a:r>
              <a:rPr lang="en-US" b="1" dirty="0" smtClean="0"/>
              <a:t>Understand </a:t>
            </a:r>
            <a:r>
              <a:rPr lang="en-US" b="1" dirty="0"/>
              <a:t>different type of inspection </a:t>
            </a:r>
            <a:r>
              <a:rPr lang="en-US" b="1" dirty="0" smtClean="0"/>
              <a:t>methods</a:t>
            </a:r>
            <a:r>
              <a:rPr lang="zh-TW" altLang="en-US" b="1" dirty="0" smtClean="0"/>
              <a:t>）   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判斷檢查</a:t>
            </a:r>
            <a:r>
              <a:rPr lang="zh-TW" altLang="en-US" b="1" dirty="0" smtClean="0"/>
              <a:t>（</a:t>
            </a:r>
            <a:r>
              <a:rPr lang="en-US" b="1" dirty="0" smtClean="0"/>
              <a:t>Judgment Inspection</a:t>
            </a:r>
            <a:r>
              <a:rPr lang="zh-TW" altLang="en-US" b="1" dirty="0" smtClean="0"/>
              <a:t>）        </a:t>
            </a:r>
            <a:r>
              <a:rPr lang="en-US" b="1" dirty="0" smtClean="0"/>
              <a:t>  </a:t>
            </a: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信息檢查</a:t>
            </a:r>
            <a:r>
              <a:rPr lang="zh-TW" altLang="en-US" b="1" dirty="0" smtClean="0"/>
              <a:t>（包括自我和連續）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    </a:t>
            </a:r>
            <a:r>
              <a:rPr lang="en-US" b="1" dirty="0" smtClean="0"/>
              <a:t>Informative </a:t>
            </a:r>
            <a:r>
              <a:rPr lang="en-US" b="1" dirty="0"/>
              <a:t>Inspection (including Self and Successive) </a:t>
            </a:r>
            <a:r>
              <a:rPr lang="zh-TW" altLang="en-US" b="1" dirty="0" smtClean="0"/>
              <a:t>      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源頭檢驗</a:t>
            </a:r>
            <a:r>
              <a:rPr lang="zh-TW" altLang="en-US" b="1" dirty="0" smtClean="0"/>
              <a:t>（</a:t>
            </a:r>
            <a:r>
              <a:rPr lang="en-US" b="1" dirty="0" smtClean="0"/>
              <a:t>Source Inspection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錯誤改正</a:t>
            </a:r>
            <a:r>
              <a:rPr lang="zh-TW" altLang="en-US" b="1" dirty="0" smtClean="0"/>
              <a:t>（</a:t>
            </a:r>
            <a:r>
              <a:rPr lang="en-US" b="1" dirty="0" smtClean="0"/>
              <a:t>Error Proofing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9468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b="1" dirty="0" smtClean="0"/>
              <a:t>五、</a:t>
            </a:r>
            <a:r>
              <a:rPr lang="zh-CN" altLang="en-US" sz="3600" b="1" dirty="0" smtClean="0"/>
              <a:t>技能和能夠理解數學概念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TW" altLang="en-US" sz="3600" b="1" dirty="0" smtClean="0"/>
              <a:t>      （</a:t>
            </a:r>
            <a:r>
              <a:rPr lang="en-US" sz="3600" b="1" dirty="0" smtClean="0"/>
              <a:t>Skill and able to understand Mathematics concept</a:t>
            </a:r>
            <a:r>
              <a:rPr lang="zh-TW" altLang="en-US" sz="3600" b="1" dirty="0" smtClean="0"/>
              <a:t>）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提供對數學元素的理解：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（</a:t>
            </a:r>
            <a:r>
              <a:rPr lang="en-US" b="1" dirty="0" smtClean="0"/>
              <a:t>To </a:t>
            </a:r>
            <a:r>
              <a:rPr lang="en-US" b="1" dirty="0"/>
              <a:t>provide understanding on the elements of Mathematics </a:t>
            </a:r>
            <a:r>
              <a:rPr lang="zh-TW" altLang="en-US" b="1" dirty="0" smtClean="0"/>
              <a:t>）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了解數據類型和檢查</a:t>
            </a:r>
            <a:r>
              <a:rPr lang="zh-TW" altLang="en-US" b="1" dirty="0" smtClean="0"/>
              <a:t>（</a:t>
            </a:r>
            <a:r>
              <a:rPr lang="en-US" b="1" dirty="0" smtClean="0"/>
              <a:t>Understand </a:t>
            </a:r>
            <a:r>
              <a:rPr lang="en-US" b="1" dirty="0"/>
              <a:t>type of data and </a:t>
            </a:r>
            <a:r>
              <a:rPr lang="en-US" b="1" dirty="0" smtClean="0"/>
              <a:t>inspections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識別可變數據的單位</a:t>
            </a:r>
            <a:r>
              <a:rPr lang="zh-TW" altLang="en-US" b="1" dirty="0" smtClean="0"/>
              <a:t>（</a:t>
            </a:r>
            <a:r>
              <a:rPr lang="en-US" b="1" dirty="0" smtClean="0"/>
              <a:t>Identify </a:t>
            </a:r>
            <a:r>
              <a:rPr lang="en-US" b="1" dirty="0"/>
              <a:t>the unit for variable </a:t>
            </a:r>
            <a:r>
              <a:rPr lang="en-US" b="1" dirty="0" smtClean="0"/>
              <a:t>data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基本統計和代數</a:t>
            </a:r>
            <a:r>
              <a:rPr lang="zh-TW" altLang="en-US" b="1" dirty="0" smtClean="0"/>
              <a:t>（</a:t>
            </a:r>
            <a:r>
              <a:rPr lang="en-US" b="1" dirty="0" smtClean="0"/>
              <a:t>Basic </a:t>
            </a:r>
            <a:r>
              <a:rPr lang="en-US" b="1" dirty="0"/>
              <a:t>Statistic and </a:t>
            </a:r>
            <a:r>
              <a:rPr lang="en-US" b="1" dirty="0" smtClean="0"/>
              <a:t>Algebra</a:t>
            </a:r>
            <a:r>
              <a:rPr lang="zh-TW" altLang="en-US" b="1" dirty="0" smtClean="0"/>
              <a:t>）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1786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ctr"/>
            <a:r>
              <a:rPr lang="zh-TW" altLang="en-US" sz="3600" b="1" dirty="0" smtClean="0"/>
              <a:t>六、</a:t>
            </a:r>
            <a:r>
              <a:rPr lang="zh-CN" altLang="en-US" sz="3600" b="1" dirty="0" smtClean="0"/>
              <a:t>制定</a:t>
            </a:r>
            <a:r>
              <a:rPr lang="zh-TW" altLang="en-US" sz="3600" b="1" dirty="0" smtClean="0"/>
              <a:t>抽</a:t>
            </a:r>
            <a:r>
              <a:rPr lang="zh-CN" altLang="en-US" sz="3600" b="1" dirty="0" smtClean="0"/>
              <a:t>樣品程序和計劃的技能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TW" altLang="en-US" sz="3600" b="1" dirty="0" smtClean="0"/>
              <a:t>      （</a:t>
            </a:r>
            <a:r>
              <a:rPr lang="en-US" sz="3600" b="1" dirty="0" smtClean="0"/>
              <a:t>Skill to develop procedure and plan for Sample</a:t>
            </a:r>
            <a:r>
              <a:rPr lang="zh-TW" altLang="en-US" sz="3600" b="1" dirty="0" smtClean="0"/>
              <a:t>）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提供對抽樣要素的理解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 smtClean="0"/>
              <a:t> （</a:t>
            </a:r>
            <a:r>
              <a:rPr lang="en-US" b="1" dirty="0" smtClean="0"/>
              <a:t>To </a:t>
            </a:r>
            <a:r>
              <a:rPr lang="en-US" b="1" dirty="0"/>
              <a:t>provide understanding on the elements of </a:t>
            </a:r>
            <a:r>
              <a:rPr lang="en-US" b="1" dirty="0" smtClean="0"/>
              <a:t>sampling</a:t>
            </a:r>
            <a:r>
              <a:rPr lang="zh-TW" altLang="en-US" b="1" dirty="0" smtClean="0"/>
              <a:t>）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能夠使用檢驗計劃工具並進行產品審核； 確定批次的樣本量； 拉隨機樣本</a:t>
            </a:r>
            <a:r>
              <a:rPr lang="zh-TW" altLang="en-US" b="1" dirty="0" smtClean="0"/>
              <a:t>。 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（</a:t>
            </a:r>
            <a:r>
              <a:rPr lang="en-US" b="1" dirty="0" smtClean="0"/>
              <a:t>Able </a:t>
            </a:r>
            <a:r>
              <a:rPr lang="en-US" b="1" dirty="0"/>
              <a:t>to use inspection planning tools and perform a product audit; determine sample size for lots; pull random samples</a:t>
            </a:r>
            <a:r>
              <a:rPr lang="en-US" b="1" dirty="0" smtClean="0"/>
              <a:t>.</a:t>
            </a:r>
            <a:r>
              <a:rPr lang="zh-TW" altLang="en-US" b="1" dirty="0" smtClean="0"/>
              <a:t>）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5691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b="1" dirty="0" smtClean="0"/>
              <a:t>七、制定幾何尺寸和公差的程序和計劃的技能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zh-TW" altLang="en-US" sz="3600" b="1" dirty="0" smtClean="0"/>
              <a:t>（</a:t>
            </a:r>
            <a:r>
              <a:rPr lang="en-US" sz="3600" b="1" dirty="0" smtClean="0"/>
              <a:t>Skill to develop procedure and plan for Geometric Dimensioning and </a:t>
            </a:r>
            <a:r>
              <a:rPr lang="en-US" sz="3600" b="1" dirty="0" err="1" smtClean="0"/>
              <a:t>Tolerancing</a:t>
            </a:r>
            <a:r>
              <a:rPr lang="en-US" sz="3600" b="1" dirty="0" smtClean="0"/>
              <a:t>.</a:t>
            </a:r>
            <a:r>
              <a:rPr lang="zh-TW" altLang="en-US" sz="3600" b="1" dirty="0" smtClean="0"/>
              <a:t>）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根據國際標準提供對幾何尺寸和公差元素的理解：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 smtClean="0"/>
              <a:t>     （</a:t>
            </a:r>
            <a:r>
              <a:rPr lang="en-US" b="1" dirty="0" smtClean="0"/>
              <a:t>To </a:t>
            </a:r>
            <a:r>
              <a:rPr lang="en-US" b="1" dirty="0"/>
              <a:t>provide understanding on the elements of Geometric Dimensioning </a:t>
            </a:r>
            <a:r>
              <a:rPr lang="en-US" b="1" dirty="0" smtClean="0"/>
              <a:t>and </a:t>
            </a:r>
            <a:r>
              <a:rPr lang="en-US" b="1" dirty="0" err="1"/>
              <a:t>Tolerancing</a:t>
            </a:r>
            <a:r>
              <a:rPr lang="en-US" b="1" dirty="0"/>
              <a:t> based on international </a:t>
            </a:r>
            <a:r>
              <a:rPr lang="en-US" b="1" dirty="0" smtClean="0"/>
              <a:t>standard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能閱讀和解釋藍圖（繪圖）並了解關鍵、主要和次要特徵的定義</a:t>
            </a:r>
            <a:r>
              <a:rPr lang="zh-TW" altLang="en-US" b="1" dirty="0" smtClean="0"/>
              <a:t>。 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（</a:t>
            </a:r>
            <a:r>
              <a:rPr lang="en-US" b="1" dirty="0" smtClean="0"/>
              <a:t>Able </a:t>
            </a:r>
            <a:r>
              <a:rPr lang="en-US" b="1" dirty="0"/>
              <a:t>to read and interpret blueprints (drawing) and know definitions of critical, major, and minor characteristics. 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提高</a:t>
            </a:r>
            <a:r>
              <a:rPr lang="en-US" b="1" dirty="0" smtClean="0">
                <a:solidFill>
                  <a:srgbClr val="0070C0"/>
                </a:solidFill>
              </a:rPr>
              <a:t>ASME Y14.5M</a:t>
            </a:r>
            <a:r>
              <a:rPr lang="zh-TW" altLang="en-US" b="1" dirty="0" smtClean="0">
                <a:solidFill>
                  <a:srgbClr val="0070C0"/>
                </a:solidFill>
              </a:rPr>
              <a:t>知識，</a:t>
            </a:r>
            <a:r>
              <a:rPr lang="en-US" b="1" dirty="0" smtClean="0">
                <a:solidFill>
                  <a:srgbClr val="0070C0"/>
                </a:solidFill>
              </a:rPr>
              <a:t>GD&amp;T</a:t>
            </a:r>
            <a:r>
              <a:rPr lang="zh-TW" altLang="en-US" b="1" dirty="0" smtClean="0">
                <a:solidFill>
                  <a:srgbClr val="0070C0"/>
                </a:solidFill>
              </a:rPr>
              <a:t>工作知識，了解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zh-TW" altLang="en-US" b="1" dirty="0" smtClean="0">
                <a:solidFill>
                  <a:srgbClr val="0070C0"/>
                </a:solidFill>
              </a:rPr>
              <a:t>、</a:t>
            </a:r>
            <a:r>
              <a:rPr lang="en-US" b="1" dirty="0" smtClean="0">
                <a:solidFill>
                  <a:srgbClr val="0070C0"/>
                </a:solidFill>
              </a:rPr>
              <a:t>y</a:t>
            </a:r>
            <a:r>
              <a:rPr lang="zh-TW" altLang="en-US" b="1" dirty="0" smtClean="0">
                <a:solidFill>
                  <a:srgbClr val="0070C0"/>
                </a:solidFill>
              </a:rPr>
              <a:t>、</a:t>
            </a:r>
            <a:r>
              <a:rPr lang="en-US" b="1" dirty="0" smtClean="0">
                <a:solidFill>
                  <a:srgbClr val="0070C0"/>
                </a:solidFill>
              </a:rPr>
              <a:t>z</a:t>
            </a:r>
            <a:r>
              <a:rPr lang="zh-TW" altLang="en-US" b="1" dirty="0" smtClean="0">
                <a:solidFill>
                  <a:srgbClr val="0070C0"/>
                </a:solidFill>
              </a:rPr>
              <a:t>坐標系</a:t>
            </a:r>
            <a:r>
              <a:rPr lang="zh-TW" altLang="en-US" b="1" dirty="0" smtClean="0"/>
              <a:t>。 （</a:t>
            </a:r>
            <a:r>
              <a:rPr lang="en-US" b="1" dirty="0" smtClean="0"/>
              <a:t>Improve </a:t>
            </a:r>
            <a:r>
              <a:rPr lang="en-US" b="1" dirty="0"/>
              <a:t>knowledge of ASME Y14.5M, working knowledge of GD&amp;T, and understand the x, y, z coordinate system. </a:t>
            </a:r>
            <a:r>
              <a:rPr lang="zh-TW" altLang="en-US" b="1" dirty="0" smtClean="0"/>
              <a:t>）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388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zh-TW" altLang="en-US" b="1" dirty="0" smtClean="0"/>
              <a:t>八、為</a:t>
            </a:r>
            <a:r>
              <a:rPr lang="en-US" b="1" dirty="0" smtClean="0"/>
              <a:t> </a:t>
            </a:r>
            <a:r>
              <a:rPr lang="en-US" b="1" dirty="0" err="1" smtClean="0"/>
              <a:t>Gsc</a:t>
            </a:r>
            <a:r>
              <a:rPr lang="en-US" b="1" dirty="0" smtClean="0"/>
              <a:t> </a:t>
            </a:r>
            <a:r>
              <a:rPr lang="zh-TW" altLang="en-US" b="1" dirty="0" smtClean="0"/>
              <a:t>制定程序和計劃的技能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      （</a:t>
            </a:r>
            <a:r>
              <a:rPr lang="en-US" b="1" dirty="0" smtClean="0"/>
              <a:t>Skill to develop procedure and plan for </a:t>
            </a:r>
            <a:r>
              <a:rPr lang="en-US" b="1" dirty="0" err="1" smtClean="0"/>
              <a:t>Gsc</a:t>
            </a:r>
            <a:r>
              <a:rPr lang="zh-TW" altLang="en-US" b="1" dirty="0" smtClean="0"/>
              <a:t>）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提供對校準要素的理解：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（</a:t>
            </a:r>
            <a:r>
              <a:rPr lang="en-US" b="1" dirty="0" smtClean="0"/>
              <a:t>To </a:t>
            </a:r>
            <a:r>
              <a:rPr lang="en-US" b="1" dirty="0"/>
              <a:t>provide understanding on the elements of </a:t>
            </a:r>
            <a:r>
              <a:rPr lang="en-US" b="1" dirty="0" smtClean="0"/>
              <a:t>Calibration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知道如何有效地使用正確的測量設備進行測量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（</a:t>
            </a:r>
            <a:r>
              <a:rPr lang="en-US" b="1" dirty="0" smtClean="0"/>
              <a:t>Know </a:t>
            </a:r>
            <a:r>
              <a:rPr lang="en-US" b="1" dirty="0"/>
              <a:t>how to measure using correct measuring equipment </a:t>
            </a:r>
            <a:r>
              <a:rPr lang="en-US" b="1" dirty="0" smtClean="0"/>
              <a:t>effectively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基本校準知識</a:t>
            </a:r>
            <a:r>
              <a:rPr lang="zh-TW" altLang="en-US" b="1" dirty="0" smtClean="0"/>
              <a:t>（</a:t>
            </a:r>
            <a:r>
              <a:rPr lang="en-US" b="1" dirty="0" smtClean="0"/>
              <a:t>Basic </a:t>
            </a:r>
            <a:r>
              <a:rPr lang="en-US" b="1" dirty="0"/>
              <a:t>calibration knowledge. 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了解準確度和精密度之間的區別，並能夠選擇合適的測量工具和技術</a:t>
            </a:r>
            <a:r>
              <a:rPr lang="zh-TW" altLang="en-US" b="1" dirty="0" smtClean="0"/>
              <a:t>（</a:t>
            </a:r>
            <a:r>
              <a:rPr lang="en-US" b="1" dirty="0" smtClean="0"/>
              <a:t>Know </a:t>
            </a:r>
            <a:r>
              <a:rPr lang="en-US" b="1" dirty="0"/>
              <a:t>the difference between accuracy and precision and be able to select the appropriate measuring tools and techniques. 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了解可追溯性（產品、材料和校準）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（</a:t>
            </a:r>
            <a:r>
              <a:rPr lang="en-US" b="1" dirty="0" smtClean="0"/>
              <a:t>Understand </a:t>
            </a:r>
            <a:r>
              <a:rPr lang="en-US" b="1" dirty="0"/>
              <a:t>traceability (product, material, and calibration). </a:t>
            </a:r>
            <a:r>
              <a:rPr lang="zh-TW" altLang="en-US" b="1" dirty="0" smtClean="0"/>
              <a:t>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6055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0944" cy="1609979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b="1" dirty="0" smtClean="0"/>
              <a:t>九、制定測量系統分析程序和計劃的技能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zh-TW" altLang="en-US" sz="3600" b="1" dirty="0" smtClean="0"/>
              <a:t>    （</a:t>
            </a:r>
            <a:r>
              <a:rPr lang="en-US" sz="3600" b="1" dirty="0" smtClean="0"/>
              <a:t>Skill to develop procedure and plan for Measurement System Analysis</a:t>
            </a:r>
            <a:r>
              <a:rPr lang="zh-TW" altLang="en-US" sz="3600" b="1" dirty="0" smtClean="0"/>
              <a:t>）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53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提供對基於國際標準的測量系統分析要素的理解</a:t>
            </a:r>
            <a:r>
              <a:rPr lang="zh-CN" altLang="en-US" b="1" dirty="0" smtClean="0"/>
              <a:t>： 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TW" altLang="en-US" b="1" dirty="0" smtClean="0"/>
              <a:t>  （</a:t>
            </a:r>
            <a:r>
              <a:rPr lang="en-US" b="1" dirty="0" smtClean="0"/>
              <a:t>To </a:t>
            </a:r>
            <a:r>
              <a:rPr lang="en-US" b="1" dirty="0"/>
              <a:t>provide understanding on the elements of Measurement System </a:t>
            </a:r>
            <a:endParaRPr lang="en-US" b="1" dirty="0" smtClean="0"/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</a:t>
            </a:r>
            <a:r>
              <a:rPr lang="en-US" b="1" dirty="0" smtClean="0"/>
              <a:t>Analysis </a:t>
            </a:r>
            <a:r>
              <a:rPr lang="en-US" b="1" dirty="0"/>
              <a:t>based on international </a:t>
            </a:r>
            <a:r>
              <a:rPr lang="en-US" b="1" dirty="0" smtClean="0"/>
              <a:t>standard</a:t>
            </a:r>
            <a:r>
              <a:rPr lang="zh-TW" altLang="en-US" b="1" dirty="0">
                <a:sym typeface="Wingdings" panose="05000000000000000000" pitchFamily="2" charset="2"/>
              </a:rPr>
              <a:t> </a:t>
            </a:r>
            <a:r>
              <a:rPr lang="zh-TW" altLang="en-US" b="1" dirty="0" smtClean="0">
                <a:sym typeface="Wingdings" panose="05000000000000000000" pitchFamily="2" charset="2"/>
              </a:rPr>
              <a:t>：）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能夠識別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</a:rPr>
              <a:t>識別檢查錯誤並啟動解決方案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/>
              <a:t>（</a:t>
            </a:r>
            <a:r>
              <a:rPr lang="en-US" b="1" dirty="0" smtClean="0"/>
              <a:t>Able </a:t>
            </a:r>
            <a:r>
              <a:rPr lang="en-US" b="1" dirty="0"/>
              <a:t>to identify/recognize inspection errors and initiate resolution</a:t>
            </a:r>
            <a:r>
              <a:rPr lang="en-US" b="1" dirty="0" smtClean="0"/>
              <a:t>.</a:t>
            </a:r>
            <a:r>
              <a:rPr lang="zh-TW" altLang="en-US" b="1" dirty="0" smtClean="0"/>
              <a:t>）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變量</a:t>
            </a:r>
            <a:r>
              <a:rPr lang="en-US" b="1" dirty="0" smtClean="0">
                <a:solidFill>
                  <a:srgbClr val="0070C0"/>
                </a:solidFill>
              </a:rPr>
              <a:t>GRR</a:t>
            </a:r>
            <a:r>
              <a:rPr lang="zh-TW" altLang="en-US" b="1" dirty="0" smtClean="0">
                <a:solidFill>
                  <a:srgbClr val="0070C0"/>
                </a:solidFill>
              </a:rPr>
              <a:t>的方法</a:t>
            </a:r>
            <a:r>
              <a:rPr lang="zh-TW" altLang="en-US" b="1" dirty="0" smtClean="0"/>
              <a:t>（</a:t>
            </a:r>
            <a:r>
              <a:rPr lang="en-US" b="1" dirty="0" smtClean="0"/>
              <a:t>Method for Variable GRR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屬性</a:t>
            </a:r>
            <a:r>
              <a:rPr lang="en-US" b="1" dirty="0" smtClean="0">
                <a:solidFill>
                  <a:srgbClr val="0070C0"/>
                </a:solidFill>
              </a:rPr>
              <a:t>GRR</a:t>
            </a:r>
            <a:r>
              <a:rPr lang="zh-TW" altLang="en-US" b="1" dirty="0" smtClean="0">
                <a:solidFill>
                  <a:srgbClr val="0070C0"/>
                </a:solidFill>
              </a:rPr>
              <a:t>的方法</a:t>
            </a:r>
            <a:r>
              <a:rPr lang="zh-TW" altLang="en-US" b="1" dirty="0" smtClean="0"/>
              <a:t>（</a:t>
            </a:r>
            <a:r>
              <a:rPr lang="en-US" b="1" dirty="0" smtClean="0"/>
              <a:t>Method for Attribute GRR</a:t>
            </a:r>
            <a:r>
              <a:rPr lang="zh-TW" altLang="en-US" b="1" dirty="0" smtClean="0"/>
              <a:t>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3997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0840" cy="1646555"/>
          </a:xfrm>
        </p:spPr>
        <p:txBody>
          <a:bodyPr>
            <a:noAutofit/>
          </a:bodyPr>
          <a:lstStyle/>
          <a:p>
            <a:pPr marL="0" indent="0" algn="ctr"/>
            <a:r>
              <a:rPr lang="zh-TW" altLang="en-US" sz="3600" b="1" dirty="0" smtClean="0"/>
              <a:t>十、制定統計過程控製程序和計劃的技能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zh-TW" altLang="en-US" sz="3600" b="1" dirty="0" smtClean="0"/>
              <a:t>（</a:t>
            </a:r>
            <a:r>
              <a:rPr lang="en-US" sz="3600" b="1" dirty="0" smtClean="0"/>
              <a:t>Skill to develop procedure and plan for Statistic Process </a:t>
            </a:r>
            <a:r>
              <a:rPr lang="en-US" sz="3600" b="1" dirty="0" err="1" smtClean="0"/>
              <a:t>Contro</a:t>
            </a:r>
            <a:r>
              <a:rPr lang="zh-TW" altLang="en-US" sz="3600" b="1" dirty="0" smtClean="0"/>
              <a:t>）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22371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根據國際標準提供對統計過程控制要素的理解：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 smtClean="0"/>
              <a:t>    （</a:t>
            </a:r>
            <a:r>
              <a:rPr lang="en-US" b="1" dirty="0" smtClean="0"/>
              <a:t>To </a:t>
            </a:r>
            <a:r>
              <a:rPr lang="en-US" b="1" dirty="0"/>
              <a:t>provide understanding on the elements of Statistic Process </a:t>
            </a:r>
            <a:endParaRPr lang="en-US" b="1" dirty="0" smtClean="0"/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 </a:t>
            </a:r>
            <a:r>
              <a:rPr lang="en-US" b="1" dirty="0" smtClean="0"/>
              <a:t>Control </a:t>
            </a:r>
            <a:r>
              <a:rPr lang="en-US" b="1" dirty="0"/>
              <a:t>based on international </a:t>
            </a:r>
            <a:r>
              <a:rPr lang="en-US" b="1" dirty="0" smtClean="0"/>
              <a:t>standard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監控產品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</a:rPr>
              <a:t>過程穩定性</a:t>
            </a:r>
            <a:r>
              <a:rPr lang="zh-TW" altLang="en-US" b="1" dirty="0" smtClean="0"/>
              <a:t>（</a:t>
            </a:r>
            <a:r>
              <a:rPr lang="en-US" b="1" dirty="0" smtClean="0"/>
              <a:t>Monitor </a:t>
            </a:r>
            <a:r>
              <a:rPr lang="en-US" b="1" dirty="0"/>
              <a:t>for product/ process </a:t>
            </a:r>
            <a:r>
              <a:rPr lang="en-US" b="1" dirty="0" smtClean="0"/>
              <a:t>stability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理解能力概念</a:t>
            </a:r>
            <a:r>
              <a:rPr lang="zh-TW" altLang="en-US" b="1" dirty="0" smtClean="0"/>
              <a:t>（</a:t>
            </a:r>
            <a:r>
              <a:rPr lang="en-US" b="1" dirty="0" smtClean="0"/>
              <a:t>Understand </a:t>
            </a:r>
            <a:r>
              <a:rPr lang="en-US" b="1" dirty="0"/>
              <a:t>the capability concept. </a:t>
            </a:r>
            <a:r>
              <a:rPr lang="zh-TW" altLang="en-US" b="1" dirty="0" smtClean="0"/>
              <a:t>）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5410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752" cy="1609979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b="1" dirty="0" smtClean="0"/>
              <a:t>十一、制定檢查指令和計劃的程序和計劃的技能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zh-TW" altLang="en-US" sz="3600" b="1" dirty="0" smtClean="0"/>
              <a:t>         （</a:t>
            </a:r>
            <a:r>
              <a:rPr lang="en-US" sz="3600" b="1" dirty="0" smtClean="0"/>
              <a:t>Skill to develop procedure and plan for Inspection Instruction and Plan</a:t>
            </a:r>
            <a:r>
              <a:rPr lang="zh-TW" altLang="en-US" sz="3600" b="1" dirty="0" smtClean="0"/>
              <a:t>）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52" y="21822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根據國際標準提供對教學和計劃要素的理解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 smtClean="0"/>
              <a:t>      （</a:t>
            </a:r>
            <a:r>
              <a:rPr lang="en-US" b="1" dirty="0" smtClean="0"/>
              <a:t>To </a:t>
            </a:r>
            <a:r>
              <a:rPr lang="en-US" b="1" dirty="0"/>
              <a:t>provide understanding on the elements of instruction and plan </a:t>
            </a:r>
            <a:endParaRPr lang="en-US" b="1" dirty="0" smtClean="0"/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  </a:t>
            </a:r>
            <a:r>
              <a:rPr lang="en-US" b="1" dirty="0" smtClean="0"/>
              <a:t>based </a:t>
            </a:r>
            <a:r>
              <a:rPr lang="en-US" b="1" dirty="0"/>
              <a:t>on international </a:t>
            </a:r>
            <a:r>
              <a:rPr lang="en-US" b="1" dirty="0" smtClean="0"/>
              <a:t>standard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制定有效的檢查指導</a:t>
            </a:r>
            <a:r>
              <a:rPr lang="zh-TW" altLang="en-US" b="1" dirty="0" smtClean="0"/>
              <a:t>（</a:t>
            </a:r>
            <a:r>
              <a:rPr lang="en-US" b="1" dirty="0" smtClean="0"/>
              <a:t>Develop </a:t>
            </a:r>
            <a:r>
              <a:rPr lang="en-US" b="1" dirty="0"/>
              <a:t>effective Inspection </a:t>
            </a:r>
            <a:r>
              <a:rPr lang="en-US" b="1" dirty="0" smtClean="0"/>
              <a:t>Instruction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制定有效的檢驗計劃</a:t>
            </a:r>
            <a:r>
              <a:rPr lang="zh-TW" altLang="en-US" b="1" dirty="0" smtClean="0"/>
              <a:t>（</a:t>
            </a:r>
            <a:r>
              <a:rPr lang="en-US" b="1" dirty="0" smtClean="0"/>
              <a:t>Develop </a:t>
            </a:r>
            <a:r>
              <a:rPr lang="en-US" b="1" dirty="0"/>
              <a:t>effective Inspection </a:t>
            </a:r>
            <a:r>
              <a:rPr lang="en-US" b="1" dirty="0" smtClean="0"/>
              <a:t>Plan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制定有效的檢驗檢查表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</a:rPr>
              <a:t>表格</a:t>
            </a:r>
            <a:r>
              <a:rPr lang="zh-TW" altLang="en-US" b="1" dirty="0" smtClean="0"/>
              <a:t>（</a:t>
            </a:r>
            <a:r>
              <a:rPr lang="en-US" b="1" dirty="0" smtClean="0"/>
              <a:t>Develop </a:t>
            </a:r>
            <a:r>
              <a:rPr lang="en-US" b="1" dirty="0"/>
              <a:t>effective Inspection check sheet/ </a:t>
            </a:r>
            <a:r>
              <a:rPr lang="en-US" b="1" dirty="0" smtClean="0"/>
              <a:t>form</a:t>
            </a:r>
            <a:r>
              <a:rPr lang="zh-TW" altLang="en-US" b="1" dirty="0" smtClean="0"/>
              <a:t>）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8893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7520" cy="1619123"/>
          </a:xfrm>
        </p:spPr>
        <p:txBody>
          <a:bodyPr>
            <a:noAutofit/>
          </a:bodyPr>
          <a:lstStyle/>
          <a:p>
            <a:pPr marL="0" indent="0" algn="ctr"/>
            <a:r>
              <a:rPr lang="zh-TW" altLang="en-US" sz="3600" b="1" dirty="0" smtClean="0"/>
              <a:t>十二、制定分析和呈現數據的程序和計劃的技能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zh-TW" altLang="en-US" sz="3600" b="1" dirty="0" smtClean="0"/>
              <a:t>    （</a:t>
            </a:r>
            <a:r>
              <a:rPr lang="en-US" sz="3600" b="1" dirty="0" smtClean="0"/>
              <a:t>Skill to develop procedure and plan for </a:t>
            </a:r>
            <a:r>
              <a:rPr lang="en-US" sz="3600" b="1" dirty="0" err="1" smtClean="0"/>
              <a:t>Analyse</a:t>
            </a:r>
            <a:r>
              <a:rPr lang="en-US" sz="3600" b="1" dirty="0" smtClean="0"/>
              <a:t> and present data</a:t>
            </a:r>
            <a:r>
              <a:rPr lang="zh-TW" altLang="en-US" sz="3600" b="1" dirty="0" smtClean="0"/>
              <a:t>）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90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根據國際標準提供對分析和呈現要素的理解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ym typeface="Wingdings" panose="05000000000000000000" pitchFamily="2" charset="2"/>
              </a:rPr>
              <a:t> </a:t>
            </a:r>
            <a:r>
              <a:rPr lang="zh-TW" altLang="en-US" b="1" dirty="0" smtClean="0">
                <a:sym typeface="Wingdings" panose="05000000000000000000" pitchFamily="2" charset="2"/>
              </a:rPr>
              <a:t>   （</a:t>
            </a:r>
            <a:r>
              <a:rPr lang="en-US" b="1" dirty="0" smtClean="0"/>
              <a:t>To </a:t>
            </a:r>
            <a:r>
              <a:rPr lang="en-US" b="1" dirty="0"/>
              <a:t>provide </a:t>
            </a:r>
            <a:r>
              <a:rPr lang="en-US" b="1" dirty="0" smtClean="0"/>
              <a:t>understanding </a:t>
            </a:r>
            <a:r>
              <a:rPr lang="en-US" b="1" dirty="0"/>
              <a:t>on the elements of </a:t>
            </a:r>
            <a:r>
              <a:rPr lang="en-US" b="1" dirty="0" err="1"/>
              <a:t>Analyse</a:t>
            </a:r>
            <a:r>
              <a:rPr lang="en-US" b="1" dirty="0"/>
              <a:t> and </a:t>
            </a:r>
            <a:endParaRPr lang="en-US" b="1" dirty="0" smtClean="0"/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</a:t>
            </a:r>
            <a:r>
              <a:rPr lang="en-US" b="1" dirty="0" smtClean="0"/>
              <a:t>present </a:t>
            </a:r>
            <a:r>
              <a:rPr lang="zh-TW" altLang="en-US" b="1" dirty="0" smtClean="0"/>
              <a:t> </a:t>
            </a:r>
            <a:r>
              <a:rPr lang="en-US" b="1" dirty="0" smtClean="0"/>
              <a:t>based </a:t>
            </a:r>
            <a:r>
              <a:rPr lang="en-US" b="1" dirty="0"/>
              <a:t>on </a:t>
            </a:r>
            <a:r>
              <a:rPr lang="en-US" b="1" dirty="0" smtClean="0"/>
              <a:t>international standard</a:t>
            </a:r>
            <a:r>
              <a:rPr lang="zh-TW" altLang="en-US" b="1" dirty="0">
                <a:sym typeface="Wingdings" panose="05000000000000000000" pitchFamily="2" charset="2"/>
              </a:rPr>
              <a:t> </a:t>
            </a:r>
            <a:r>
              <a:rPr lang="zh-TW" altLang="en-US" b="1" dirty="0" smtClean="0">
                <a:sym typeface="Wingdings" panose="05000000000000000000" pitchFamily="2" charset="2"/>
              </a:rPr>
              <a:t>）</a:t>
            </a:r>
            <a:endParaRPr lang="en-US" b="1" dirty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分析和數據呈現</a:t>
            </a:r>
            <a:r>
              <a:rPr lang="zh-TW" altLang="en-US" b="1" dirty="0" smtClean="0"/>
              <a:t>（</a:t>
            </a:r>
            <a:r>
              <a:rPr lang="en-US" b="1" dirty="0" smtClean="0"/>
              <a:t>Analysis </a:t>
            </a:r>
            <a:r>
              <a:rPr lang="en-US" b="1" dirty="0"/>
              <a:t>and data </a:t>
            </a:r>
            <a:r>
              <a:rPr lang="en-US" b="1" dirty="0" smtClean="0"/>
              <a:t>presentation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8550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肆、美</a:t>
            </a:r>
            <a:r>
              <a:rPr lang="zh-TW" altLang="en-US" b="1" dirty="0"/>
              <a:t>國德州聖哈辛托學院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品</a:t>
            </a:r>
            <a:r>
              <a:rPr lang="zh-TW" altLang="en-US" b="1" dirty="0"/>
              <a:t>質檢驗員認證</a:t>
            </a:r>
            <a:r>
              <a:rPr lang="en-US" b="1" dirty="0"/>
              <a:t> (CQI)</a:t>
            </a:r>
            <a:r>
              <a:rPr lang="zh-TW" altLang="en-US" b="1" dirty="0"/>
              <a:t>課</a:t>
            </a:r>
            <a:r>
              <a:rPr lang="zh-TW" altLang="en-US" b="1" dirty="0" smtClean="0"/>
              <a:t>程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San Jacinto College </a:t>
            </a:r>
          </a:p>
          <a:p>
            <a:r>
              <a:rPr lang="en-US" b="1" dirty="0" smtClean="0"/>
              <a:t>Central Campus 8060 Spencer Hwy Pasadena, Texas 77505</a:t>
            </a:r>
          </a:p>
          <a:p>
            <a:r>
              <a:rPr lang="zh-TW" altLang="en-US" b="1" dirty="0" smtClean="0"/>
              <a:t>為</a:t>
            </a:r>
            <a:r>
              <a:rPr lang="zh-TW" altLang="en-US" b="1" dirty="0"/>
              <a:t>期</a:t>
            </a:r>
            <a:r>
              <a:rPr lang="en-US" b="1" dirty="0"/>
              <a:t> 3 </a:t>
            </a:r>
            <a:r>
              <a:rPr lang="zh-TW" altLang="en-US" b="1" dirty="0"/>
              <a:t>天（</a:t>
            </a:r>
            <a:r>
              <a:rPr lang="en-US" b="1" dirty="0"/>
              <a:t>24 </a:t>
            </a:r>
            <a:r>
              <a:rPr lang="zh-TW" altLang="en-US" b="1" dirty="0"/>
              <a:t>小時）的課程包括課堂教學和小組討論，以及為您準備</a:t>
            </a:r>
            <a:r>
              <a:rPr lang="en-US" b="1" dirty="0"/>
              <a:t> ASQ </a:t>
            </a:r>
            <a:r>
              <a:rPr lang="zh-TW" altLang="en-US" b="1" dirty="0"/>
              <a:t>考試的樣本培訓材料。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168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CQI</a:t>
            </a:r>
            <a:r>
              <a:rPr lang="zh-TW" altLang="en-US" b="1" dirty="0"/>
              <a:t>認證對專業能力之保證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廣泛的技術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數學的應用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，包括代數、幾何、三角、測量系統和各種編號方法之間的轉換。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(2)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能夠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識別、選擇和使用量具和儀器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(3)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檢驗過程使用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GD &amp; T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（「幾何尺寸與公差」國際標準）和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可追溯性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，以及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執行非破壞性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無損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功能測試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硬度測試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等測試方法的應用。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(4)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瞭解如何使用基本統計、統計程序控制（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SPC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）、製程能力分析（</a:t>
            </a:r>
            <a:r>
              <a:rPr lang="en-US" b="1" dirty="0" err="1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Cp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 err="1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Cpk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Pp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 err="1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Ppk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），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以確保品質保證工作能適切的進行。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(5)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品質審核、品質工具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技術，和解決問題的工具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，如計畫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-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做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-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檢查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-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行動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(PDCA)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的全面概述定義、衡量、分析、改進、控制（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DMAIC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）和失效模式和影響分析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(FMEA)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56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品質檢驗員認證</a:t>
            </a:r>
            <a:r>
              <a:rPr lang="en-US" b="1" dirty="0"/>
              <a:t> (CQI)</a:t>
            </a:r>
            <a:r>
              <a:rPr lang="zh-TW" altLang="en-US" b="1" dirty="0"/>
              <a:t>課程內容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86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zh-TW" altLang="en-US" b="1" dirty="0">
                <a:solidFill>
                  <a:srgbClr val="FF0000"/>
                </a:solidFill>
              </a:rPr>
              <a:t>認證品質檢查員概</a:t>
            </a:r>
            <a:r>
              <a:rPr lang="zh-TW" altLang="en-US" b="1" dirty="0" smtClean="0">
                <a:solidFill>
                  <a:srgbClr val="FF0000"/>
                </a:solidFill>
              </a:rPr>
              <a:t>述（ </a:t>
            </a:r>
            <a:r>
              <a:rPr lang="en-US" b="1" dirty="0" smtClean="0"/>
              <a:t>Certified </a:t>
            </a:r>
            <a:r>
              <a:rPr lang="en-US" b="1" dirty="0"/>
              <a:t>Quality Inspector </a:t>
            </a:r>
            <a:r>
              <a:rPr lang="en-US" b="1" dirty="0" smtClean="0"/>
              <a:t>Overview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CQI </a:t>
            </a:r>
            <a:r>
              <a:rPr lang="zh-TW" altLang="en-US" b="1" dirty="0"/>
              <a:t>考</a:t>
            </a:r>
            <a:r>
              <a:rPr lang="zh-TW" altLang="en-US" b="1" dirty="0" smtClean="0"/>
              <a:t>試（</a:t>
            </a:r>
            <a:r>
              <a:rPr lang="en-US" b="1" dirty="0" smtClean="0"/>
              <a:t>CQI Exam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en-US" b="1" dirty="0">
                <a:solidFill>
                  <a:srgbClr val="00B050"/>
                </a:solidFill>
              </a:rPr>
              <a:t>ASQ </a:t>
            </a:r>
            <a:r>
              <a:rPr lang="zh-TW" altLang="en-US" b="1" dirty="0">
                <a:solidFill>
                  <a:srgbClr val="00B050"/>
                </a:solidFill>
              </a:rPr>
              <a:t>道德規</a:t>
            </a:r>
            <a:r>
              <a:rPr lang="zh-TW" altLang="en-US" b="1" dirty="0" smtClean="0">
                <a:solidFill>
                  <a:srgbClr val="00B050"/>
                </a:solidFill>
              </a:rPr>
              <a:t>範（</a:t>
            </a:r>
            <a:r>
              <a:rPr lang="en-US" b="1" dirty="0" smtClean="0">
                <a:solidFill>
                  <a:srgbClr val="00B050"/>
                </a:solidFill>
              </a:rPr>
              <a:t>ASQ </a:t>
            </a:r>
            <a:r>
              <a:rPr lang="en-US" b="1" dirty="0">
                <a:solidFill>
                  <a:srgbClr val="00B050"/>
                </a:solidFill>
              </a:rPr>
              <a:t>Code of </a:t>
            </a:r>
            <a:r>
              <a:rPr lang="en-US" b="1" dirty="0" smtClean="0">
                <a:solidFill>
                  <a:srgbClr val="00B050"/>
                </a:solidFill>
              </a:rPr>
              <a:t>Ethics</a:t>
            </a:r>
            <a:r>
              <a:rPr lang="zh-TW" altLang="en-US" b="1" dirty="0" smtClean="0">
                <a:solidFill>
                  <a:srgbClr val="00B050"/>
                </a:solidFill>
              </a:rPr>
              <a:t>）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o CQI </a:t>
            </a:r>
            <a:r>
              <a:rPr lang="zh-TW" altLang="en-US" b="1" dirty="0"/>
              <a:t>知識體</a:t>
            </a:r>
            <a:r>
              <a:rPr lang="zh-TW" altLang="en-US" b="1" dirty="0" smtClean="0"/>
              <a:t>系（</a:t>
            </a:r>
            <a:r>
              <a:rPr lang="en-US" b="1" dirty="0" smtClean="0"/>
              <a:t>CQI </a:t>
            </a:r>
            <a:r>
              <a:rPr lang="en-US" b="1" dirty="0"/>
              <a:t>Body of </a:t>
            </a:r>
            <a:r>
              <a:rPr lang="en-US" b="1" dirty="0" smtClean="0"/>
              <a:t>Knowledge</a:t>
            </a:r>
            <a:r>
              <a:rPr lang="zh-TW" altLang="en-US" b="1" dirty="0" smtClean="0"/>
              <a:t>）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zh-TW" altLang="en-US" b="1" dirty="0">
                <a:solidFill>
                  <a:srgbClr val="FF0000"/>
                </a:solidFill>
              </a:rPr>
              <a:t>技術數</a:t>
            </a:r>
            <a:r>
              <a:rPr lang="zh-TW" altLang="en-US" b="1" dirty="0" smtClean="0">
                <a:solidFill>
                  <a:srgbClr val="FF0000"/>
                </a:solidFill>
              </a:rPr>
              <a:t>學 （</a:t>
            </a:r>
            <a:r>
              <a:rPr lang="en-US" b="1" dirty="0" smtClean="0"/>
              <a:t>Technical Mathematics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TW" altLang="en-US" b="1" dirty="0"/>
              <a:t>基礎數</a:t>
            </a:r>
            <a:r>
              <a:rPr lang="zh-TW" altLang="en-US" b="1" dirty="0" smtClean="0"/>
              <a:t>學（</a:t>
            </a:r>
            <a:r>
              <a:rPr lang="en-US" b="1" dirty="0" smtClean="0"/>
              <a:t>Basic Math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TW" altLang="en-US" b="1" dirty="0"/>
              <a:t>代</a:t>
            </a:r>
            <a:r>
              <a:rPr lang="zh-TW" altLang="en-US" b="1" dirty="0" smtClean="0"/>
              <a:t>數（</a:t>
            </a:r>
            <a:r>
              <a:rPr lang="en-US" b="1" dirty="0" smtClean="0"/>
              <a:t>Algebra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TW" altLang="en-US" b="1" dirty="0"/>
              <a:t>基本幾何學</a:t>
            </a:r>
            <a:r>
              <a:rPr lang="en-US" b="1" dirty="0"/>
              <a:t> </a:t>
            </a:r>
            <a:r>
              <a:rPr lang="zh-TW" altLang="en-US" b="1" dirty="0" smtClean="0"/>
              <a:t>（</a:t>
            </a:r>
            <a:r>
              <a:rPr lang="en-US" b="1" dirty="0" smtClean="0"/>
              <a:t>Basic Geometry 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r>
              <a:rPr lang="en-US" b="1" dirty="0" smtClean="0"/>
              <a:t>o </a:t>
            </a:r>
            <a:r>
              <a:rPr lang="zh-TW" altLang="en-US" b="1" dirty="0"/>
              <a:t>角度和三角</a:t>
            </a:r>
            <a:r>
              <a:rPr lang="zh-TW" altLang="en-US" b="1" dirty="0" smtClean="0"/>
              <a:t>學（</a:t>
            </a:r>
            <a:r>
              <a:rPr lang="en-US" b="1" dirty="0" smtClean="0"/>
              <a:t> </a:t>
            </a:r>
            <a:r>
              <a:rPr lang="en-US" b="1" dirty="0"/>
              <a:t>Angles and </a:t>
            </a:r>
            <a:r>
              <a:rPr lang="en-US" b="1" dirty="0" smtClean="0"/>
              <a:t>Trigonometry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TW" altLang="en-US" b="1" dirty="0"/>
              <a:t>測量系統和轉</a:t>
            </a:r>
            <a:r>
              <a:rPr lang="zh-TW" altLang="en-US" b="1" dirty="0" smtClean="0"/>
              <a:t>換（</a:t>
            </a:r>
            <a:r>
              <a:rPr lang="en-US" b="1" dirty="0" smtClean="0"/>
              <a:t>Measurement </a:t>
            </a:r>
            <a:r>
              <a:rPr lang="en-US" b="1" dirty="0"/>
              <a:t>Systems &amp; </a:t>
            </a:r>
            <a:r>
              <a:rPr lang="en-US" b="1" dirty="0" smtClean="0"/>
              <a:t>Conversions</a:t>
            </a:r>
            <a:r>
              <a:rPr lang="zh-TW" altLang="en-US" b="1" dirty="0" smtClean="0"/>
              <a:t>）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7120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品質檢驗員認證</a:t>
            </a:r>
            <a:r>
              <a:rPr lang="en-US" b="1" dirty="0"/>
              <a:t> (CQI)</a:t>
            </a:r>
            <a:r>
              <a:rPr lang="zh-TW" altLang="en-US" b="1" dirty="0"/>
              <a:t>課程內容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zh-TW" altLang="en-US" b="1" dirty="0">
                <a:solidFill>
                  <a:srgbClr val="FF0000"/>
                </a:solidFill>
              </a:rPr>
              <a:t>計</a:t>
            </a:r>
            <a:r>
              <a:rPr lang="zh-TW" altLang="en-US" b="1" dirty="0" smtClean="0">
                <a:solidFill>
                  <a:srgbClr val="FF0000"/>
                </a:solidFill>
              </a:rPr>
              <a:t>量（</a:t>
            </a:r>
            <a:r>
              <a:rPr lang="en-US" b="1" dirty="0" smtClean="0">
                <a:solidFill>
                  <a:srgbClr val="FF0000"/>
                </a:solidFill>
              </a:rPr>
              <a:t>Metrology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o </a:t>
            </a:r>
            <a:r>
              <a:rPr lang="zh-TW" altLang="en-US" b="1" dirty="0">
                <a:solidFill>
                  <a:srgbClr val="00B050"/>
                </a:solidFill>
              </a:rPr>
              <a:t>通用和特殊量</a:t>
            </a:r>
            <a:r>
              <a:rPr lang="zh-TW" altLang="en-US" b="1" dirty="0" smtClean="0">
                <a:solidFill>
                  <a:srgbClr val="00B050"/>
                </a:solidFill>
              </a:rPr>
              <a:t>具</a:t>
            </a:r>
            <a:r>
              <a:rPr lang="zh-TW" altLang="en-US" b="1" dirty="0" smtClean="0"/>
              <a:t>（</a:t>
            </a:r>
            <a:r>
              <a:rPr lang="en-US" b="1" dirty="0" smtClean="0"/>
              <a:t> </a:t>
            </a:r>
            <a:r>
              <a:rPr lang="en-US" b="1" dirty="0"/>
              <a:t>Common &amp; Special </a:t>
            </a:r>
            <a:r>
              <a:rPr lang="en-US" b="1" dirty="0" smtClean="0"/>
              <a:t>Gages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TW" altLang="en-US" b="1" dirty="0">
                <a:solidFill>
                  <a:srgbClr val="00B050"/>
                </a:solidFill>
              </a:rPr>
              <a:t>量具選擇和處</a:t>
            </a:r>
            <a:r>
              <a:rPr lang="zh-TW" altLang="en-US" b="1" dirty="0" smtClean="0">
                <a:solidFill>
                  <a:srgbClr val="00B050"/>
                </a:solidFill>
              </a:rPr>
              <a:t>理</a:t>
            </a:r>
            <a:r>
              <a:rPr lang="zh-TW" altLang="en-US" b="1" dirty="0" smtClean="0"/>
              <a:t>（</a:t>
            </a:r>
            <a:r>
              <a:rPr lang="en-US" b="1" dirty="0" smtClean="0"/>
              <a:t>Gage </a:t>
            </a:r>
            <a:r>
              <a:rPr lang="en-US" b="1" dirty="0"/>
              <a:t>Selection and </a:t>
            </a:r>
            <a:r>
              <a:rPr lang="en-US" b="1" dirty="0" smtClean="0"/>
              <a:t>Handling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CN" altLang="en-US" b="1" dirty="0">
                <a:solidFill>
                  <a:srgbClr val="00B050"/>
                </a:solidFill>
              </a:rPr>
              <a:t>專業檢測設</a:t>
            </a:r>
            <a:r>
              <a:rPr lang="zh-CN" altLang="en-US" b="1" dirty="0" smtClean="0">
                <a:solidFill>
                  <a:srgbClr val="00B050"/>
                </a:solidFill>
              </a:rPr>
              <a:t>備</a:t>
            </a:r>
            <a:r>
              <a:rPr lang="zh-TW" altLang="en-US" b="1" dirty="0" smtClean="0"/>
              <a:t>（</a:t>
            </a:r>
            <a:r>
              <a:rPr lang="en-US" b="1" dirty="0" smtClean="0"/>
              <a:t>Specialized </a:t>
            </a:r>
            <a:r>
              <a:rPr lang="en-US" b="1" dirty="0"/>
              <a:t>Inspection </a:t>
            </a:r>
            <a:r>
              <a:rPr lang="en-US" b="1" dirty="0" smtClean="0"/>
              <a:t>Equipment</a:t>
            </a:r>
            <a:r>
              <a:rPr lang="zh-TW" altLang="en-US" b="1" dirty="0" smtClean="0"/>
              <a:t>）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zh-TW" altLang="en-US" b="1" dirty="0" smtClean="0">
                <a:solidFill>
                  <a:srgbClr val="FF0000"/>
                </a:solidFill>
              </a:rPr>
              <a:t>校正（</a:t>
            </a:r>
            <a:r>
              <a:rPr lang="en-US" b="1" dirty="0" smtClean="0">
                <a:solidFill>
                  <a:srgbClr val="FF0000"/>
                </a:solidFill>
              </a:rPr>
              <a:t>Calibration</a:t>
            </a:r>
            <a:r>
              <a:rPr lang="zh-TW" altLang="en-US" b="1" dirty="0" smtClean="0">
                <a:solidFill>
                  <a:srgbClr val="FF0000"/>
                </a:solidFill>
              </a:rPr>
              <a:t>）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o </a:t>
            </a:r>
            <a:r>
              <a:rPr lang="zh-TW" altLang="en-US" b="1" dirty="0"/>
              <a:t>校準系</a:t>
            </a:r>
            <a:r>
              <a:rPr lang="zh-TW" altLang="en-US" b="1" dirty="0" smtClean="0"/>
              <a:t>統（</a:t>
            </a:r>
            <a:r>
              <a:rPr lang="en-US" b="1" dirty="0" smtClean="0"/>
              <a:t>Calibration Systems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TW" altLang="en-US" b="1" dirty="0"/>
              <a:t>標準和設備可追溯</a:t>
            </a:r>
            <a:r>
              <a:rPr lang="zh-TW" altLang="en-US" b="1" dirty="0" smtClean="0"/>
              <a:t>性（</a:t>
            </a:r>
            <a:r>
              <a:rPr lang="en-US" b="1" dirty="0" smtClean="0"/>
              <a:t>Standards </a:t>
            </a:r>
            <a:r>
              <a:rPr lang="en-US" b="1" dirty="0"/>
              <a:t>&amp; Equipment </a:t>
            </a:r>
            <a:r>
              <a:rPr lang="en-US" b="1" dirty="0" smtClean="0"/>
              <a:t>Traceability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TW" altLang="en-US" b="1" dirty="0"/>
              <a:t>校準環</a:t>
            </a:r>
            <a:r>
              <a:rPr lang="zh-TW" altLang="en-US" b="1" dirty="0" smtClean="0"/>
              <a:t>境（</a:t>
            </a:r>
            <a:r>
              <a:rPr lang="en-US" b="1" dirty="0" smtClean="0"/>
              <a:t>Calibration Environment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TW" altLang="en-US" b="1" dirty="0"/>
              <a:t>測量特性和術</a:t>
            </a:r>
            <a:r>
              <a:rPr lang="zh-TW" altLang="en-US" b="1" dirty="0" smtClean="0"/>
              <a:t>語（</a:t>
            </a:r>
            <a:r>
              <a:rPr lang="en-US" b="1" dirty="0" smtClean="0"/>
              <a:t>Measurement </a:t>
            </a:r>
            <a:r>
              <a:rPr lang="en-US" b="1" dirty="0"/>
              <a:t>Characteristics&amp; </a:t>
            </a:r>
            <a:r>
              <a:rPr lang="en-US" b="1" dirty="0" smtClean="0"/>
              <a:t>Terms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en-US" b="1" dirty="0">
                <a:solidFill>
                  <a:srgbClr val="00B050"/>
                </a:solidFill>
              </a:rPr>
              <a:t>R&amp;R </a:t>
            </a:r>
            <a:r>
              <a:rPr lang="zh-TW" altLang="en-US" b="1" dirty="0">
                <a:solidFill>
                  <a:srgbClr val="00B050"/>
                </a:solidFill>
              </a:rPr>
              <a:t>研</a:t>
            </a:r>
            <a:r>
              <a:rPr lang="zh-TW" altLang="en-US" b="1" dirty="0" smtClean="0">
                <a:solidFill>
                  <a:srgbClr val="00B050"/>
                </a:solidFill>
              </a:rPr>
              <a:t>究</a:t>
            </a:r>
            <a:r>
              <a:rPr lang="zh-TW" altLang="en-US" b="1" dirty="0" smtClean="0"/>
              <a:t>（</a:t>
            </a:r>
            <a:r>
              <a:rPr lang="en-US" b="1" dirty="0" smtClean="0"/>
              <a:t>R&amp;R Studies</a:t>
            </a:r>
            <a:r>
              <a:rPr lang="zh-TW" altLang="en-US" b="1" dirty="0" smtClean="0"/>
              <a:t>）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0917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品質檢驗員認證</a:t>
            </a:r>
            <a:r>
              <a:rPr lang="en-US" b="1" dirty="0"/>
              <a:t> (CQI)</a:t>
            </a:r>
            <a:r>
              <a:rPr lang="zh-TW" altLang="en-US" b="1" dirty="0"/>
              <a:t>課程內容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5. </a:t>
            </a:r>
            <a:r>
              <a:rPr lang="zh-TW" altLang="en-US" b="1" dirty="0">
                <a:solidFill>
                  <a:srgbClr val="FF0000"/>
                </a:solidFill>
              </a:rPr>
              <a:t>藍圖閱</a:t>
            </a:r>
            <a:r>
              <a:rPr lang="zh-TW" altLang="en-US" b="1" dirty="0" smtClean="0">
                <a:solidFill>
                  <a:srgbClr val="FF0000"/>
                </a:solidFill>
              </a:rPr>
              <a:t>讀（</a:t>
            </a:r>
            <a:r>
              <a:rPr lang="en-US" b="1" dirty="0" smtClean="0">
                <a:solidFill>
                  <a:srgbClr val="FF0000"/>
                </a:solidFill>
              </a:rPr>
              <a:t>Blueprint Reading</a:t>
            </a:r>
            <a:r>
              <a:rPr lang="zh-TW" altLang="en-US" b="1" dirty="0" smtClean="0">
                <a:solidFill>
                  <a:srgbClr val="FF0000"/>
                </a:solidFill>
              </a:rPr>
              <a:t>）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o </a:t>
            </a:r>
            <a:r>
              <a:rPr lang="zh-TW" altLang="en-US" b="1" dirty="0"/>
              <a:t>藍圖組</a:t>
            </a:r>
            <a:r>
              <a:rPr lang="zh-TW" altLang="en-US" b="1" dirty="0" smtClean="0"/>
              <a:t>件（</a:t>
            </a:r>
            <a:r>
              <a:rPr lang="en-US" b="1" dirty="0" smtClean="0"/>
              <a:t>Blueprint components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GD&amp;T </a:t>
            </a:r>
            <a:r>
              <a:rPr lang="zh-TW" altLang="en-US" b="1" dirty="0"/>
              <a:t>術</a:t>
            </a:r>
            <a:r>
              <a:rPr lang="zh-TW" altLang="en-US" b="1" dirty="0" smtClean="0"/>
              <a:t>語（</a:t>
            </a:r>
            <a:r>
              <a:rPr lang="en-US" b="1" dirty="0" smtClean="0"/>
              <a:t>GD&amp;T Terminology</a:t>
            </a:r>
            <a:r>
              <a:rPr lang="zh-TW" altLang="en-US" b="1" dirty="0" smtClean="0"/>
              <a:t>）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6.</a:t>
            </a:r>
            <a:r>
              <a:rPr lang="zh-TW" altLang="en-US" b="1" dirty="0">
                <a:solidFill>
                  <a:srgbClr val="FF0000"/>
                </a:solidFill>
              </a:rPr>
              <a:t>抽</a:t>
            </a:r>
            <a:r>
              <a:rPr lang="zh-TW" altLang="en-US" b="1" dirty="0" smtClean="0">
                <a:solidFill>
                  <a:srgbClr val="FF0000"/>
                </a:solidFill>
              </a:rPr>
              <a:t>樣（</a:t>
            </a:r>
            <a:r>
              <a:rPr lang="en-US" b="1" dirty="0" smtClean="0">
                <a:solidFill>
                  <a:srgbClr val="FF0000"/>
                </a:solidFill>
              </a:rPr>
              <a:t>Sampling</a:t>
            </a:r>
            <a:r>
              <a:rPr lang="zh-TW" altLang="en-US" b="1" dirty="0" smtClean="0">
                <a:solidFill>
                  <a:srgbClr val="FF0000"/>
                </a:solidFill>
              </a:rPr>
              <a:t>）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o </a:t>
            </a:r>
            <a:r>
              <a:rPr lang="zh-TW" altLang="en-US" b="1" dirty="0"/>
              <a:t>特徵、抽樣計</a:t>
            </a:r>
            <a:r>
              <a:rPr lang="zh-TW" altLang="en-US" b="1" dirty="0" smtClean="0"/>
              <a:t>劃（</a:t>
            </a:r>
            <a:r>
              <a:rPr lang="en-US" b="1" dirty="0" smtClean="0"/>
              <a:t>Characteristics</a:t>
            </a:r>
            <a:r>
              <a:rPr lang="en-US" b="1" dirty="0"/>
              <a:t>, Sampling </a:t>
            </a:r>
            <a:r>
              <a:rPr lang="en-US" b="1" dirty="0" smtClean="0"/>
              <a:t>Plans</a:t>
            </a:r>
            <a:r>
              <a:rPr lang="zh-TW" altLang="en-US" b="1" dirty="0" smtClean="0"/>
              <a:t>）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7.</a:t>
            </a:r>
            <a:r>
              <a:rPr lang="zh-TW" altLang="en-US" b="1" dirty="0">
                <a:solidFill>
                  <a:srgbClr val="FF0000"/>
                </a:solidFill>
              </a:rPr>
              <a:t>檢驗與測</a:t>
            </a:r>
            <a:r>
              <a:rPr lang="zh-TW" altLang="en-US" b="1" dirty="0" smtClean="0">
                <a:solidFill>
                  <a:srgbClr val="FF0000"/>
                </a:solidFill>
              </a:rPr>
              <a:t>試（</a:t>
            </a:r>
            <a:r>
              <a:rPr lang="en-US" b="1" dirty="0" smtClean="0">
                <a:solidFill>
                  <a:srgbClr val="FF0000"/>
                </a:solidFill>
              </a:rPr>
              <a:t>Inspection </a:t>
            </a:r>
            <a:r>
              <a:rPr lang="en-US" b="1" dirty="0">
                <a:solidFill>
                  <a:srgbClr val="FF0000"/>
                </a:solidFill>
              </a:rPr>
              <a:t>&amp; </a:t>
            </a:r>
            <a:r>
              <a:rPr lang="en-US" b="1" dirty="0" smtClean="0">
                <a:solidFill>
                  <a:srgbClr val="FF0000"/>
                </a:solidFill>
              </a:rPr>
              <a:t>Testing</a:t>
            </a:r>
            <a:r>
              <a:rPr lang="zh-TW" altLang="en-US" b="1" dirty="0" smtClean="0">
                <a:solidFill>
                  <a:srgbClr val="FF0000"/>
                </a:solidFill>
              </a:rPr>
              <a:t>）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o </a:t>
            </a:r>
            <a:r>
              <a:rPr lang="zh-TW" altLang="en-US" b="1" dirty="0"/>
              <a:t>計劃和程</a:t>
            </a:r>
            <a:r>
              <a:rPr lang="zh-TW" altLang="en-US" b="1" dirty="0" smtClean="0"/>
              <a:t>序（</a:t>
            </a:r>
            <a:r>
              <a:rPr lang="en-US" b="1" dirty="0" smtClean="0"/>
              <a:t>Planning </a:t>
            </a:r>
            <a:r>
              <a:rPr lang="en-US" b="1" dirty="0"/>
              <a:t>and </a:t>
            </a:r>
            <a:r>
              <a:rPr lang="en-US" b="1" dirty="0" smtClean="0"/>
              <a:t>Procedures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CN" altLang="en-US" b="1" dirty="0"/>
              <a:t>測試方</a:t>
            </a:r>
            <a:r>
              <a:rPr lang="zh-CN" altLang="en-US" b="1" dirty="0" smtClean="0"/>
              <a:t>法</a:t>
            </a:r>
            <a:r>
              <a:rPr lang="zh-TW" altLang="en-US" b="1" dirty="0" smtClean="0"/>
              <a:t>（</a:t>
            </a:r>
            <a:r>
              <a:rPr lang="en-US" b="1" dirty="0" smtClean="0"/>
              <a:t>Testing Methods</a:t>
            </a:r>
            <a:r>
              <a:rPr lang="zh-TW" altLang="en-US" b="1" dirty="0" smtClean="0"/>
              <a:t>）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4655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品質檢驗員認證</a:t>
            </a:r>
            <a:r>
              <a:rPr lang="en-US" b="1" dirty="0"/>
              <a:t> (CQI)</a:t>
            </a:r>
            <a:r>
              <a:rPr lang="zh-TW" altLang="en-US" b="1" dirty="0"/>
              <a:t>課程內容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</a:rPr>
              <a:t>統計應用</a:t>
            </a:r>
            <a:r>
              <a:rPr lang="zh-TW" altLang="en-US" b="1" dirty="0" smtClean="0">
                <a:solidFill>
                  <a:srgbClr val="FF0000"/>
                </a:solidFill>
              </a:rPr>
              <a:t>（</a:t>
            </a:r>
            <a:r>
              <a:rPr lang="en-US" b="1" dirty="0" smtClean="0">
                <a:solidFill>
                  <a:srgbClr val="FF0000"/>
                </a:solidFill>
              </a:rPr>
              <a:t>Statistical Applications</a:t>
            </a:r>
          </a:p>
          <a:p>
            <a:r>
              <a:rPr lang="en-US" b="1" dirty="0" smtClean="0"/>
              <a:t>o </a:t>
            </a:r>
            <a:r>
              <a:rPr lang="zh-CN" altLang="en-US" b="1" dirty="0" smtClean="0"/>
              <a:t>基本統計</a:t>
            </a:r>
            <a:r>
              <a:rPr lang="zh-TW" altLang="en-US" b="1" dirty="0" smtClean="0"/>
              <a:t>（</a:t>
            </a:r>
            <a:r>
              <a:rPr lang="en-US" b="1" dirty="0" smtClean="0"/>
              <a:t>Basic Statistics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r>
              <a:rPr lang="en-US" b="1" dirty="0" smtClean="0"/>
              <a:t>o </a:t>
            </a:r>
            <a:r>
              <a:rPr lang="zh-CN" altLang="en-US" b="1" dirty="0" smtClean="0"/>
              <a:t>統計過程控制</a:t>
            </a:r>
            <a:r>
              <a:rPr lang="zh-TW" altLang="en-US" b="1" dirty="0" smtClean="0"/>
              <a:t>（</a:t>
            </a:r>
            <a:r>
              <a:rPr lang="en-US" b="1" dirty="0" smtClean="0"/>
              <a:t>Statistical Process Control</a:t>
            </a:r>
            <a:r>
              <a:rPr lang="zh-TW" altLang="en-US" b="1" dirty="0" smtClean="0"/>
              <a:t>）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9.</a:t>
            </a:r>
            <a:r>
              <a:rPr lang="zh-CN" altLang="en-US" b="1" dirty="0" smtClean="0">
                <a:solidFill>
                  <a:srgbClr val="FF0000"/>
                </a:solidFill>
              </a:rPr>
              <a:t>品質改進</a:t>
            </a:r>
            <a:r>
              <a:rPr lang="zh-TW" altLang="en-US" b="1" dirty="0" smtClean="0">
                <a:solidFill>
                  <a:srgbClr val="FF0000"/>
                </a:solidFill>
              </a:rPr>
              <a:t>（</a:t>
            </a:r>
            <a:r>
              <a:rPr lang="en-US" b="1" dirty="0" smtClean="0">
                <a:solidFill>
                  <a:srgbClr val="FF0000"/>
                </a:solidFill>
              </a:rPr>
              <a:t>Quality Improvement</a:t>
            </a:r>
            <a:r>
              <a:rPr lang="zh-TW" altLang="en-US" b="1" dirty="0" smtClean="0">
                <a:solidFill>
                  <a:srgbClr val="FF0000"/>
                </a:solidFill>
              </a:rPr>
              <a:t>）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o </a:t>
            </a:r>
            <a:r>
              <a:rPr lang="zh-CN" altLang="en-US" b="1" dirty="0"/>
              <a:t>品質概</a:t>
            </a:r>
            <a:r>
              <a:rPr lang="zh-CN" altLang="en-US" b="1" dirty="0" smtClean="0"/>
              <a:t>念</a:t>
            </a:r>
            <a:r>
              <a:rPr lang="zh-TW" altLang="en-US" b="1" dirty="0" smtClean="0"/>
              <a:t>（</a:t>
            </a:r>
            <a:r>
              <a:rPr lang="en-US" b="1" dirty="0" smtClean="0"/>
              <a:t>Quality Concepts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CN" altLang="en-US" b="1" dirty="0"/>
              <a:t>產品與流</a:t>
            </a:r>
            <a:r>
              <a:rPr lang="zh-CN" altLang="en-US" b="1" dirty="0" smtClean="0"/>
              <a:t>程</a:t>
            </a:r>
            <a:r>
              <a:rPr lang="zh-TW" altLang="en-US" b="1" dirty="0" smtClean="0"/>
              <a:t>（</a:t>
            </a:r>
            <a:r>
              <a:rPr lang="en-US" b="1" dirty="0" smtClean="0"/>
              <a:t>Products </a:t>
            </a:r>
            <a:r>
              <a:rPr lang="en-US" b="1" dirty="0"/>
              <a:t>vs. </a:t>
            </a:r>
            <a:r>
              <a:rPr lang="en-US" b="1" dirty="0" smtClean="0"/>
              <a:t>Processes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CN" altLang="en-US" b="1" dirty="0"/>
              <a:t>品</a:t>
            </a:r>
            <a:r>
              <a:rPr lang="zh-CN" altLang="en-US" b="1" dirty="0" smtClean="0"/>
              <a:t>質</a:t>
            </a:r>
            <a:r>
              <a:rPr lang="zh-TW" altLang="en-US" b="1" dirty="0" smtClean="0"/>
              <a:t>稽</a:t>
            </a:r>
            <a:r>
              <a:rPr lang="zh-CN" altLang="en-US" b="1" dirty="0" smtClean="0"/>
              <a:t>核</a:t>
            </a:r>
            <a:r>
              <a:rPr lang="zh-TW" altLang="en-US" b="1" dirty="0" smtClean="0"/>
              <a:t>（</a:t>
            </a:r>
            <a:r>
              <a:rPr lang="en-US" b="1" dirty="0" smtClean="0"/>
              <a:t>Quality Audits</a:t>
            </a:r>
            <a:r>
              <a:rPr lang="zh-TW" altLang="en-US" b="1" dirty="0" smtClean="0"/>
              <a:t>）</a:t>
            </a:r>
            <a:endParaRPr lang="en-US" b="1" dirty="0"/>
          </a:p>
          <a:p>
            <a:r>
              <a:rPr lang="en-US" b="1" dirty="0"/>
              <a:t>o </a:t>
            </a:r>
            <a:r>
              <a:rPr lang="zh-CN" altLang="en-US" b="1" dirty="0"/>
              <a:t>品質工具和技</a:t>
            </a:r>
            <a:r>
              <a:rPr lang="zh-CN" altLang="en-US" b="1" dirty="0" smtClean="0"/>
              <a:t>術</a:t>
            </a:r>
            <a:r>
              <a:rPr lang="zh-TW" altLang="en-US" b="1" dirty="0" smtClean="0"/>
              <a:t>（</a:t>
            </a:r>
            <a:r>
              <a:rPr lang="en-US" b="1" dirty="0" smtClean="0"/>
              <a:t>Quality </a:t>
            </a:r>
            <a:r>
              <a:rPr lang="en-US" b="1" dirty="0"/>
              <a:t>Tools and </a:t>
            </a:r>
            <a:r>
              <a:rPr lang="en-US" b="1" dirty="0" smtClean="0"/>
              <a:t>Technique</a:t>
            </a:r>
            <a:r>
              <a:rPr lang="zh-TW" altLang="en-US" b="1" dirty="0" smtClean="0"/>
              <a:t>）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5094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1024128"/>
          <a:ext cx="9930383" cy="48942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5863"/>
                <a:gridCol w="3160392"/>
                <a:gridCol w="2526402"/>
                <a:gridCol w="2257726"/>
              </a:tblGrid>
              <a:tr h="1033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美國品質協會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馬來西亞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Accredited by IRQAO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美國德州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聖哈辛托學院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新加坡品質學院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1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Δ</a:t>
                      </a:r>
                      <a:r>
                        <a:rPr lang="zh-TW" sz="2400" b="1" dirty="0">
                          <a:effectLst/>
                          <a:highlight>
                            <a:srgbClr val="FFFF00"/>
                          </a:highlight>
                        </a:rPr>
                        <a:t>技術數學</a:t>
                      </a:r>
                      <a:endParaRPr lang="en-US" sz="24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基礎商用數學、基本代數、基本幾何、基本三角學、量測系統、數值轉換。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Δ提供對數學元素的理解</a:t>
                      </a:r>
                      <a:endParaRPr lang="en-US" sz="24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•了解數據類型和檢查</a:t>
                      </a:r>
                      <a:endParaRPr lang="en-US" sz="24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•識別可變數據的單位</a:t>
                      </a:r>
                      <a:endParaRPr lang="en-US" sz="24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•基本統計和代數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Δ技術數學</a:t>
                      </a:r>
                      <a:endParaRPr lang="en-US" sz="2400" b="1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基礎數學、代數、基本幾何學、角度和三角學、測量系統和轉換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41265" y="171950"/>
            <a:ext cx="3674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CQI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訓練內容比較表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48036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21208" y="1024128"/>
          <a:ext cx="10442447" cy="50875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88266"/>
                <a:gridCol w="3323359"/>
                <a:gridCol w="2656676"/>
                <a:gridCol w="2374146"/>
              </a:tblGrid>
              <a:tr h="763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美國品質協會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馬來西亞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Accredited by IRQAO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美國德州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聖哈辛托學院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新加坡品質學院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5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Δ</a:t>
                      </a:r>
                      <a:r>
                        <a:rPr lang="zh-TW" sz="2400" b="1">
                          <a:effectLst/>
                          <a:highlight>
                            <a:srgbClr val="FFFF00"/>
                          </a:highlight>
                        </a:rPr>
                        <a:t>計量</a:t>
                      </a:r>
                      <a:r>
                        <a:rPr lang="zh-TW" sz="2400" b="1">
                          <a:effectLst/>
                        </a:rPr>
                        <a:t> 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 </a:t>
                      </a:r>
                      <a:r>
                        <a:rPr lang="zh-TW" sz="2400" b="1">
                          <a:effectLst/>
                        </a:rPr>
                        <a:t>一般量具和測試儀器、特殊量測儀具和應用、量測儀具的選擇／處理和使用、平台工具和技術、特殊檢驗設備、校正 、測量系統分析。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Δ知道如何有效地使用正確的測量設備進行測量、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•基本校準知識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•了解準確度和精密度之間的區別，並能夠選擇合適的測量工具和技術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•了解可追溯性（產品、材料和校準）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Δ計量</a:t>
                      </a:r>
                      <a:endParaRPr lang="en-US" sz="24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通用和特殊量具、量具選擇和處理、專業檢測設備</a:t>
                      </a:r>
                      <a:endParaRPr lang="en-US" sz="24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Δ校正</a:t>
                      </a:r>
                      <a:endParaRPr lang="en-US" sz="24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校準系統、標準和設備可追溯性、校準環境、測量特性和術語、</a:t>
                      </a:r>
                      <a:r>
                        <a:rPr lang="en-US" sz="2400" b="1" dirty="0">
                          <a:effectLst/>
                        </a:rPr>
                        <a:t>R&amp;R </a:t>
                      </a:r>
                      <a:r>
                        <a:rPr lang="zh-TW" sz="2400" b="1" dirty="0">
                          <a:effectLst/>
                        </a:rPr>
                        <a:t>研究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校正（準）系統</a:t>
                      </a:r>
                      <a:endParaRPr lang="en-US" sz="24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41265" y="171950"/>
            <a:ext cx="3674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CQI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訓練內容比較表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1802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9184" y="1033272"/>
          <a:ext cx="10826497" cy="52829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65069"/>
                <a:gridCol w="3714523"/>
                <a:gridCol w="2485443"/>
                <a:gridCol w="246146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美國品質協會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馬來西亞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Accredited by IRQAO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美國德州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聖哈辛托學院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新加坡品質學院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</a:t>
                      </a:r>
                      <a:r>
                        <a:rPr lang="zh-TW" sz="1800" b="1">
                          <a:effectLst/>
                          <a:highlight>
                            <a:srgbClr val="FFFF00"/>
                          </a:highlight>
                        </a:rPr>
                        <a:t>檢驗與測試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藍圖，繪圖，幾何尺寸和容差（</a:t>
                      </a:r>
                      <a:r>
                        <a:rPr lang="en-US" sz="1800" b="1">
                          <a:effectLst/>
                        </a:rPr>
                        <a:t>GD</a:t>
                      </a:r>
                      <a:r>
                        <a:rPr lang="zh-TW" sz="1800" b="1">
                          <a:effectLst/>
                        </a:rPr>
                        <a:t>＆</a:t>
                      </a:r>
                      <a:r>
                        <a:rPr lang="en-US" sz="1800" b="1">
                          <a:effectLst/>
                        </a:rPr>
                        <a:t>T</a:t>
                      </a:r>
                      <a:r>
                        <a:rPr lang="zh-TW" sz="1800" b="1">
                          <a:effectLst/>
                        </a:rPr>
                        <a:t>）、抽樣、檢驗計劃和程序、測試方法、測試設備軟件 。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Δ根據國際標準提供對教學和計劃要素的理解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•制定有效的檢查指導、檢驗計劃、檢驗檢查表</a:t>
                      </a:r>
                      <a:r>
                        <a:rPr lang="en-US" sz="1800" b="1">
                          <a:effectLst/>
                        </a:rPr>
                        <a:t>/</a:t>
                      </a:r>
                      <a:r>
                        <a:rPr lang="zh-TW" sz="1800" b="1">
                          <a:effectLst/>
                        </a:rPr>
                        <a:t>表格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Δ根據國際標準提供對幾何尺寸和公差元素的理解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•能閱讀和解釋藍圖（繪圖）並了解關鍵、主要和次要特徵的定義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•提高</a:t>
                      </a:r>
                      <a:r>
                        <a:rPr lang="en-US" sz="1800" b="1">
                          <a:effectLst/>
                        </a:rPr>
                        <a:t>ASME Y14.5M</a:t>
                      </a:r>
                      <a:r>
                        <a:rPr lang="zh-TW" sz="1800" b="1">
                          <a:effectLst/>
                        </a:rPr>
                        <a:t>知識，</a:t>
                      </a:r>
                      <a:r>
                        <a:rPr lang="en-US" sz="1800" b="1">
                          <a:effectLst/>
                        </a:rPr>
                        <a:t>GD&amp;T</a:t>
                      </a:r>
                      <a:r>
                        <a:rPr lang="zh-TW" sz="1800" b="1">
                          <a:effectLst/>
                        </a:rPr>
                        <a:t>工作知識，了解</a:t>
                      </a:r>
                      <a:r>
                        <a:rPr lang="en-US" sz="1800" b="1">
                          <a:effectLst/>
                        </a:rPr>
                        <a:t>x</a:t>
                      </a:r>
                      <a:r>
                        <a:rPr lang="zh-TW" sz="1800" b="1">
                          <a:effectLst/>
                        </a:rPr>
                        <a:t>、</a:t>
                      </a:r>
                      <a:r>
                        <a:rPr lang="en-US" sz="1800" b="1">
                          <a:effectLst/>
                        </a:rPr>
                        <a:t>y</a:t>
                      </a:r>
                      <a:r>
                        <a:rPr lang="zh-TW" sz="1800" b="1">
                          <a:effectLst/>
                        </a:rPr>
                        <a:t>、</a:t>
                      </a:r>
                      <a:r>
                        <a:rPr lang="en-US" sz="1800" b="1">
                          <a:effectLst/>
                        </a:rPr>
                        <a:t>z</a:t>
                      </a:r>
                      <a:r>
                        <a:rPr lang="zh-TW" sz="1800" b="1">
                          <a:effectLst/>
                        </a:rPr>
                        <a:t>坐標系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Δ提供對抽樣要素的理解（能夠使用檢驗計劃工具並進行產品審核； 確定批次的樣本量； 拉隨機樣本。）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Δ了解品質管制的要素：包括：判斷檢查、信息檢查（包括自我和連續）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、源頭檢驗、錯誤改正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Δ藍圖閱讀（藍圖組件、</a:t>
                      </a:r>
                      <a:r>
                        <a:rPr lang="en-US" sz="1800" b="1">
                          <a:effectLst/>
                        </a:rPr>
                        <a:t>GD&amp;T </a:t>
                      </a:r>
                      <a:r>
                        <a:rPr lang="zh-TW" sz="1800" b="1">
                          <a:effectLst/>
                        </a:rPr>
                        <a:t>術語）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Δ抽樣（特徵、抽樣計劃）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Δ檢驗與測試（計劃和程序、測試方法）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Δ檢驗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檢驗活動的類型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Δ抽樣方案介紹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Δ圖表的構建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應用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Δ機械（藍圖閱讀、檢查用手動工、精密檢測設備、夾具、機械類型）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Δ電子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電氣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•電子符號：原理圖和佈局圖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•電子元件：類型、規格和標識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•手動工具測量和測試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•示波器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</a:t>
                      </a:r>
                      <a:r>
                        <a:rPr lang="en-US" sz="1800" b="1" dirty="0">
                          <a:effectLst/>
                        </a:rPr>
                        <a:t>PCB</a:t>
                      </a:r>
                      <a:r>
                        <a:rPr lang="zh-TW" sz="1800" b="1" dirty="0">
                          <a:effectLst/>
                        </a:rPr>
                        <a:t>檢測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41265" y="171950"/>
            <a:ext cx="3674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CQI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訓練內容比較表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372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5488" y="124841"/>
          <a:ext cx="10789920" cy="64569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8216"/>
                <a:gridCol w="5394960"/>
                <a:gridCol w="2276856"/>
                <a:gridCol w="1389888"/>
              </a:tblGrid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美國品質協會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馬來西亞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Accredited by IRQAO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美國德州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聖哈辛托學院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新加坡品質學院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</a:tr>
              <a:tr h="40793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</a:t>
                      </a:r>
                      <a:r>
                        <a:rPr lang="zh-TW" sz="1800" b="1">
                          <a:effectLst/>
                          <a:highlight>
                            <a:srgbClr val="FFFF00"/>
                          </a:highlight>
                        </a:rPr>
                        <a:t>品質保證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基本統計和應用 、統計製程管制（</a:t>
                      </a:r>
                      <a:r>
                        <a:rPr lang="en-US" sz="1800" b="1">
                          <a:effectLst/>
                        </a:rPr>
                        <a:t>SPC</a:t>
                      </a:r>
                      <a:r>
                        <a:rPr lang="zh-TW" sz="1800" b="1">
                          <a:effectLst/>
                        </a:rPr>
                        <a:t>） 、品質改進、品質稽核、品質工具和技術、解決問題的工具和持續改進技術、資源。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Δ提供以下方面的理解和技能：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•了解基本的品質術語、定義和概念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•了解客戶需求的</a:t>
                      </a:r>
                      <a:r>
                        <a:rPr lang="en-US" sz="1800" b="1" dirty="0">
                          <a:effectLst/>
                        </a:rPr>
                        <a:t>KANO</a:t>
                      </a:r>
                      <a:r>
                        <a:rPr lang="zh-TW" sz="1800" b="1" dirty="0">
                          <a:effectLst/>
                        </a:rPr>
                        <a:t>模型，將</a:t>
                      </a:r>
                      <a:r>
                        <a:rPr lang="en-US" sz="1800" b="1" dirty="0">
                          <a:effectLst/>
                        </a:rPr>
                        <a:t> KANO </a:t>
                      </a:r>
                      <a:r>
                        <a:rPr lang="zh-TW" sz="1800" b="1" dirty="0">
                          <a:effectLst/>
                        </a:rPr>
                        <a:t>模型轉換為</a:t>
                      </a:r>
                      <a:r>
                        <a:rPr lang="en-US" sz="1800" b="1" dirty="0">
                          <a:effectLst/>
                        </a:rPr>
                        <a:t> 3F</a:t>
                      </a:r>
                      <a:r>
                        <a:rPr lang="zh-TW" sz="1800" b="1" dirty="0">
                          <a:effectLst/>
                        </a:rPr>
                        <a:t>（形式、擬合和功能）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Δ提供以下的理解和技能：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•了解基本品質保證和品質控制定義、</a:t>
                      </a:r>
                      <a:r>
                        <a:rPr lang="en-US" sz="1800" b="1" dirty="0">
                          <a:effectLst/>
                        </a:rPr>
                        <a:t>QAQC </a:t>
                      </a:r>
                      <a:r>
                        <a:rPr lang="zh-TW" sz="1800" b="1" dirty="0">
                          <a:effectLst/>
                        </a:rPr>
                        <a:t>是如何演變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•認識</a:t>
                      </a:r>
                      <a:r>
                        <a:rPr lang="en-US" sz="1800" b="1" dirty="0">
                          <a:effectLst/>
                        </a:rPr>
                        <a:t> 3 </a:t>
                      </a:r>
                      <a:r>
                        <a:rPr lang="zh-TW" sz="1800" b="1" dirty="0">
                          <a:effectLst/>
                        </a:rPr>
                        <a:t>位品質大師（戴明、朱蘭、克羅斯比）的哲學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Δ提供對以下方面的理解和技能：開發</a:t>
                      </a:r>
                      <a:r>
                        <a:rPr lang="en-US" sz="1800" b="1" dirty="0">
                          <a:effectLst/>
                        </a:rPr>
                        <a:t> CTQ</a:t>
                      </a:r>
                      <a:r>
                        <a:rPr lang="zh-TW" sz="1800" b="1" dirty="0">
                          <a:effectLst/>
                        </a:rPr>
                        <a:t>、識別不合格品（缺陷）、了解缺陷影響、了解缺陷的原因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Δ提供對基於國際標準的測量系統分析要素的理解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•能夠識別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識別檢查錯誤並啟動解決方案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•變量</a:t>
                      </a:r>
                      <a:r>
                        <a:rPr lang="en-US" sz="1800" b="1" dirty="0">
                          <a:effectLst/>
                        </a:rPr>
                        <a:t>GRR</a:t>
                      </a:r>
                      <a:r>
                        <a:rPr lang="zh-TW" sz="1800" b="1" dirty="0">
                          <a:effectLst/>
                        </a:rPr>
                        <a:t>的方法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•屬性</a:t>
                      </a:r>
                      <a:r>
                        <a:rPr lang="en-US" sz="1800" b="1" dirty="0">
                          <a:effectLst/>
                        </a:rPr>
                        <a:t>GRR</a:t>
                      </a:r>
                      <a:r>
                        <a:rPr lang="zh-TW" sz="1800" b="1" dirty="0">
                          <a:effectLst/>
                        </a:rPr>
                        <a:t>的方法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Δ根據國際標準提供對分析和呈現要素的理解（分析和數據呈現）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Δ根據國際標準提供對統計過程控制要素的理解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•監控產品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過程穩定性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•理解能力概</a:t>
                      </a:r>
                      <a:r>
                        <a:rPr lang="zh-TW" sz="1800" b="1" dirty="0" smtClean="0">
                          <a:effectLst/>
                        </a:rPr>
                        <a:t>念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Δ統計應用（基本統計、統計過程控制）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Δ品質改進（品質概念、產品與流程、品質稽核、品質工具和技術）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Δ品質簡介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Δ品質控制工具和技術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379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伍、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本學會建置品質檢驗師認證（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）問題探討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1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869315"/>
          </a:xfrm>
        </p:spPr>
        <p:txBody>
          <a:bodyPr/>
          <a:lstStyle/>
          <a:p>
            <a:pPr algn="ctr"/>
            <a:r>
              <a:rPr lang="zh-TW" altLang="en-US" b="1" dirty="0" smtClean="0"/>
              <a:t>問題檢討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檢討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ASQ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對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認證題目重點內容，除了品質檢驗測試外，還包括有基本商用數學、量測儀具使用與校正、品質保證等，可以看出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考試內容範圍涵蓋很廣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(2) 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經初步查閱本學會（中華民國品質學會）每年所辦品質相關的訓練班次中，有品質管理師、品質技術師、量測儀器檢校實務等三個班次</a:t>
            </a:r>
            <a:r>
              <a:rPr lang="zh-TW" altLang="en-US" b="1" dirty="0" smtClean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課程內容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，合起來有</a:t>
            </a:r>
            <a:r>
              <a:rPr lang="zh-TW" altLang="en-US" b="1" dirty="0" smtClean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大部份可以涵蓋</a:t>
            </a:r>
            <a:r>
              <a:rPr lang="en-US" b="1" dirty="0" smtClean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ASQ</a:t>
            </a:r>
            <a:r>
              <a:rPr lang="zh-TW" altLang="en-US" b="1" dirty="0" smtClean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en-US" b="1" dirty="0" smtClean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認證考試範圍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(3)</a:t>
            </a:r>
            <a:r>
              <a:rPr lang="en-US" altLang="zh-TW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ASQ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資格條件之一，要有兩年的</a:t>
            </a:r>
            <a:r>
              <a:rPr lang="zh-TW" altLang="en-US" b="1" dirty="0" smtClean="0">
                <a:solidFill>
                  <a:srgbClr val="00206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機械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檢驗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或相關領域的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在職經驗。可見</a:t>
            </a:r>
            <a:r>
              <a:rPr lang="en-US" altLang="zh-TW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ASQ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略有偏</a:t>
            </a:r>
            <a:r>
              <a:rPr lang="zh-TW" altLang="en-US" b="1" dirty="0" smtClean="0">
                <a:solidFill>
                  <a:srgbClr val="00206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機械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檢驗專業的認證。</a:t>
            </a:r>
            <a:endParaRPr lang="en-US" altLang="zh-TW" b="1" dirty="0" smtClean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altLang="zh-TW" b="1" dirty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）本學會對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特殊量測儀具</a:t>
            </a:r>
            <a:r>
              <a:rPr lang="zh-TW" altLang="en-US" b="1" dirty="0" smtClean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特殊檢驗設備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如 非破壞性檢驗、 光學設備、機器視覺、超音波、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X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射線、雷射光等）之教學，欠缺經驗與資源，若要建構我國</a:t>
            </a:r>
            <a:r>
              <a:rPr lang="en-US" altLang="zh-TW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認證作業，則</a:t>
            </a:r>
            <a:r>
              <a:rPr lang="zh-TW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須待檢討補強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）在國內建置</a:t>
            </a:r>
            <a: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須先要評估市場需求（企業界需求）。</a:t>
            </a:r>
            <a:endParaRPr lang="en-US" altLang="zh-TW" b="1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b="1" dirty="0" smtClean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b="1" dirty="0" smtClean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548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ASQ</a:t>
            </a:r>
            <a:r>
              <a:rPr lang="zh-TW" altLang="en-US" b="1" dirty="0"/>
              <a:t>對</a:t>
            </a:r>
            <a:r>
              <a:rPr lang="en-US" b="1" dirty="0"/>
              <a:t>CQI</a:t>
            </a:r>
            <a:r>
              <a:rPr lang="zh-TW" altLang="en-US" b="1" dirty="0">
                <a:solidFill>
                  <a:srgbClr val="FF0000"/>
                </a:solidFill>
              </a:rPr>
              <a:t>專業能力</a:t>
            </a:r>
            <a:r>
              <a:rPr lang="zh-TW" altLang="en-US" b="1" dirty="0"/>
              <a:t>的最低期望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必須知道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品質基本的術語、定義和概念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(2)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必須知道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基本的統計術語和技術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如何繪製數據圖表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以及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如何識別</a:t>
            </a:r>
            <a:r>
              <a:rPr lang="zh-TW" altLang="en-US" b="1" dirty="0" smtClean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失效（控）狀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況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(3)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必須瞭解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PDCA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的定義與團隊觀念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team concept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(4)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必須瞭解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量測種類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量測術語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不同類型的量測儀具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(5)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必須知道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準確度和精密度之間的差異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，並能夠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選用適當的量測工具和技術。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(6)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必須知道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如何使用表面平板設計配置進行測量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(7)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必須能夠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確認／識別檢驗的錯誤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並啟動解決作法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(8)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必須有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基本的量測儀器校正（準）知識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(9)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必須能夠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閱讀和解讀藍圖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，並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瞭解關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b="1" dirty="0"/>
              <a:t>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主要和次要品質特性的定義</a:t>
            </a:r>
            <a:r>
              <a:rPr lang="zh-TW" altLang="en-US" b="1" dirty="0"/>
              <a:t>。 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6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重點問題</a:t>
            </a:r>
            <a:r>
              <a:rPr lang="zh-TW" altLang="en-US" dirty="0" smtClean="0"/>
              <a:t>－</a:t>
            </a:r>
            <a:r>
              <a:rPr lang="zh-TW" altLang="en-US" b="1" dirty="0" smtClean="0">
                <a:solidFill>
                  <a:srgbClr val="FF0000"/>
                </a:solidFill>
              </a:rPr>
              <a:t>識別</a:t>
            </a:r>
            <a:r>
              <a:rPr lang="zh-TW" altLang="en-US" b="1" dirty="0" smtClean="0"/>
              <a:t>並</a:t>
            </a:r>
            <a:r>
              <a:rPr lang="zh-TW" altLang="en-US" b="1" dirty="0" smtClean="0">
                <a:solidFill>
                  <a:srgbClr val="FF0000"/>
                </a:solidFill>
              </a:rPr>
              <a:t>使用</a:t>
            </a:r>
            <a:r>
              <a:rPr lang="zh-TW" altLang="en-US" b="1" dirty="0" smtClean="0"/>
              <a:t>特殊量測儀具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B.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特殊量測儀具和應用：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識別並使用下列基本量測工具和器件：＜記憶＞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電子量測儀器：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示波器、萬用表、高溫計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自動量測器具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機器視覺、超音波、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X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射線、雷射光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氣動量測器具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空氣柱、探針、環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等量具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121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algn="ctr"/>
            <a:r>
              <a:rPr lang="zh-TW" altLang="en-US" b="1" dirty="0" smtClean="0"/>
              <a:t>重點問題</a:t>
            </a:r>
            <a:r>
              <a:rPr lang="zh-TW" altLang="en-US" dirty="0" smtClean="0"/>
              <a:t>－</a:t>
            </a:r>
            <a:r>
              <a:rPr lang="zh-TW" altLang="en-US" b="1" dirty="0" smtClean="0">
                <a:solidFill>
                  <a:srgbClr val="FF0000"/>
                </a:solidFill>
              </a:rPr>
              <a:t>識別</a:t>
            </a:r>
            <a:r>
              <a:rPr lang="zh-TW" altLang="en-US" b="1" dirty="0" smtClean="0"/>
              <a:t>並</a:t>
            </a:r>
            <a:r>
              <a:rPr lang="zh-TW" altLang="en-US" b="1" dirty="0" smtClean="0">
                <a:solidFill>
                  <a:srgbClr val="FF0000"/>
                </a:solidFill>
              </a:rPr>
              <a:t>使用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特殊檢驗設備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757"/>
            <a:ext cx="10515600" cy="486306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E.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特殊檢驗設備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質量測量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描述和應用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重量計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（砝碼）、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天平和秤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處理測量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描述和應用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測平儀、紋路比較器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fingernail comparators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）等。 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形狀和輪廓測量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描述和應用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機械比較器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真圓度測試、精密轉軸、輪廓描跡器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光學設備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描述和應用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光學比較器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（量測儀）、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光學玻璃片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顯微鏡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等。＜應用＞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數位視覺系統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定義和描述使用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數位相機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內嵌式光學傳感器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和其他產品檢驗所須的數位系統。 ＜記憶＞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6)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坐標測量儀器（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CMM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）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描述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CMM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的優缺點與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x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y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z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軸的基本操作。描述它對於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定位功能基準點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目標點和區域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，和孔位的局限性。 ＜理解＞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526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陸、</a:t>
            </a:r>
            <a:r>
              <a:rPr lang="zh-TW" altLang="en-US" b="1" dirty="0" smtClean="0"/>
              <a:t>建議事項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一、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ASQ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認證所需量測儀器的知識中，對一般電性和化學的量測知識極其微少，感覺上美國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ASQ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是針對機械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物理領域的檢驗員所設定的。一般而言，既然是品質檢驗師的認證，除了商用數學、品質保證基本知識之外，對檢驗測試和量測儀具的知識範圍中，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應該考量專屬性的領域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，例如包括機械（幾何）、電機電子、物理、化學等。因此，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建議國內若要執行品質檢驗師的認證，應該有全面的考量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，例如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認證可分為機械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物理類、或是電機</a:t>
            </a: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電子類、化學類的品質檢驗師認證。</a:t>
            </a:r>
            <a:endParaRPr lang="en-US" altLang="zh-TW" b="1" dirty="0" smtClean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86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陸、建議事項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二、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針對本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學會對特殊量測儀具和特殊檢驗設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備教學之問題，可考</a:t>
            </a:r>
            <a:endParaRPr lang="en-US" altLang="zh-TW" b="1" dirty="0" smtClean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量下列方式處置</a:t>
            </a:r>
            <a:r>
              <a:rPr lang="zh-TW" altLang="en-US" b="1" dirty="0" smtClean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endParaRPr lang="en-US" altLang="zh-TW" b="1" dirty="0" smtClean="0">
              <a:solidFill>
                <a:srgbClr val="00B05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方式（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一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）：對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特殊量測儀具和特殊檢驗設備教學以儀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具</a:t>
            </a:r>
            <a:r>
              <a:rPr lang="en-US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設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備之分類、重要規格、功能、應用為主，而不作操作過程教學。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 </a:t>
            </a:r>
            <a:r>
              <a:rPr lang="zh-TW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此方式仍須要對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特殊量測儀具和特殊檢驗設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備熟悉的講師。</a:t>
            </a:r>
            <a:endParaRPr lang="en-US" altLang="zh-TW" b="1" dirty="0" smtClean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 </a:t>
            </a:r>
            <a:r>
              <a:rPr lang="zh-TW" altLang="zh-TW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★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所教學的儀器與設備以</a:t>
            </a:r>
            <a:r>
              <a:rPr lang="en-US" altLang="zh-TW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ASQ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所含項目為主，亦可依據國內</a:t>
            </a:r>
            <a:endParaRPr lang="en-US" altLang="zh-TW" b="1" dirty="0" smtClean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市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場需</a:t>
            </a: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求訂定。</a:t>
            </a:r>
            <a:endParaRPr lang="en-US" altLang="zh-TW" b="1" dirty="0" smtClean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方式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（二）：比照</a:t>
            </a:r>
            <a:r>
              <a:rPr lang="en-US" dirty="0"/>
              <a:t>IRQAO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馬來西亞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訓練內容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對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特殊量測儀具和特殊檢驗設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備部分，不含在教學內容中。</a:t>
            </a:r>
            <a:endParaRPr lang="en-US" altLang="zh-TW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23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參考資料：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b="1" dirty="0"/>
              <a:t>美國品質協會（</a:t>
            </a:r>
            <a:r>
              <a:rPr lang="en-US" b="1" dirty="0"/>
              <a:t>ASQ</a:t>
            </a:r>
            <a:r>
              <a:rPr lang="zh-TW" altLang="en-US" b="1" dirty="0"/>
              <a:t>）網站資訊（</a:t>
            </a:r>
            <a:r>
              <a:rPr lang="en-US" b="1" u="sng" dirty="0">
                <a:hlinkClick r:id="rId2"/>
              </a:rPr>
              <a:t>www.asq.org/certification</a:t>
            </a:r>
            <a:r>
              <a:rPr lang="en-US" b="1" dirty="0"/>
              <a:t>.</a:t>
            </a:r>
            <a:r>
              <a:rPr lang="zh-TW" altLang="en-US" b="1" dirty="0"/>
              <a:t>）</a:t>
            </a:r>
            <a:endParaRPr lang="en-US" dirty="0"/>
          </a:p>
          <a:p>
            <a:r>
              <a:rPr lang="en-US" b="1" dirty="0"/>
              <a:t>(1)</a:t>
            </a:r>
            <a:r>
              <a:rPr lang="zh-TW" altLang="en-US" b="1" dirty="0"/>
              <a:t>「</a:t>
            </a:r>
            <a:r>
              <a:rPr lang="en-US" b="1" dirty="0"/>
              <a:t>Quality Inspector Certification CQI</a:t>
            </a:r>
            <a:r>
              <a:rPr lang="zh-TW" altLang="en-US" b="1" dirty="0"/>
              <a:t>」＜</a:t>
            </a:r>
            <a:r>
              <a:rPr lang="en-US" b="1" dirty="0"/>
              <a:t>https://asq.org/cert/quality-inspector</a:t>
            </a:r>
            <a:r>
              <a:rPr lang="zh-TW" altLang="en-US" b="1" dirty="0"/>
              <a:t>＞</a:t>
            </a:r>
            <a:endParaRPr lang="en-US" dirty="0"/>
          </a:p>
          <a:p>
            <a:r>
              <a:rPr lang="en-US" b="1" dirty="0"/>
              <a:t>(2)</a:t>
            </a:r>
            <a:r>
              <a:rPr lang="zh-TW" altLang="en-US" b="1" dirty="0"/>
              <a:t>「</a:t>
            </a:r>
            <a:r>
              <a:rPr lang="en-US" b="1" dirty="0"/>
              <a:t>Certified Quality Inspector</a:t>
            </a:r>
            <a:r>
              <a:rPr lang="zh-TW" altLang="en-US" b="1" dirty="0"/>
              <a:t>」</a:t>
            </a:r>
            <a:endParaRPr lang="en-US" dirty="0"/>
          </a:p>
          <a:p>
            <a:r>
              <a:rPr lang="zh-TW" altLang="en-US" b="1" dirty="0"/>
              <a:t>＜</a:t>
            </a:r>
            <a:r>
              <a:rPr lang="en-US" b="1" dirty="0"/>
              <a:t>https://asq.org/cert/resource/pdf/certification/inserts/CQI%20Insert.pdf</a:t>
            </a:r>
            <a:r>
              <a:rPr lang="zh-TW" altLang="en-US" b="1" dirty="0"/>
              <a:t>＞</a:t>
            </a:r>
            <a:endParaRPr lang="en-US" dirty="0"/>
          </a:p>
          <a:p>
            <a:r>
              <a:rPr lang="en-US" b="1" dirty="0"/>
              <a:t>(3)</a:t>
            </a:r>
            <a:r>
              <a:rPr lang="zh-TW" altLang="en-US" b="1" dirty="0"/>
              <a:t>「</a:t>
            </a:r>
            <a:r>
              <a:rPr lang="en-US" b="1" dirty="0"/>
              <a:t>American Society for Quality (ASQ) Certified Quality Inspector </a:t>
            </a:r>
            <a:endParaRPr lang="en-US" dirty="0"/>
          </a:p>
          <a:p>
            <a:r>
              <a:rPr lang="en-US" b="1" dirty="0"/>
              <a:t>Body of Knowledge (BOK)</a:t>
            </a:r>
            <a:r>
              <a:rPr lang="zh-TW" altLang="en-US" b="1" dirty="0"/>
              <a:t>」</a:t>
            </a:r>
            <a:endParaRPr lang="en-US" dirty="0"/>
          </a:p>
          <a:p>
            <a:r>
              <a:rPr lang="zh-TW" altLang="en-US" b="1" dirty="0"/>
              <a:t>＜</a:t>
            </a:r>
            <a:r>
              <a:rPr lang="en-US" b="1" dirty="0"/>
              <a:t>https://asq.org/cert/resource/pdf/certification/new-cqi-bok-2012.pdf</a:t>
            </a:r>
            <a:r>
              <a:rPr lang="zh-TW" altLang="en-US" b="1" dirty="0"/>
              <a:t>＞</a:t>
            </a:r>
            <a:endParaRPr lang="en-US" dirty="0"/>
          </a:p>
          <a:p>
            <a:r>
              <a:rPr lang="en-US" b="1" dirty="0"/>
              <a:t>(4)</a:t>
            </a:r>
            <a:r>
              <a:rPr lang="zh-TW" altLang="en-US" b="1" dirty="0"/>
              <a:t>「</a:t>
            </a:r>
            <a:r>
              <a:rPr lang="en-US" b="1" dirty="0"/>
              <a:t>WHY BECOME A CERTIFIED QUALITY INSPECTOR?</a:t>
            </a:r>
            <a:r>
              <a:rPr lang="zh-TW" altLang="en-US" b="1" dirty="0"/>
              <a:t>」</a:t>
            </a:r>
            <a:endParaRPr lang="en-US" dirty="0"/>
          </a:p>
          <a:p>
            <a:r>
              <a:rPr lang="zh-TW" altLang="en-US" b="1" dirty="0"/>
              <a:t>＜</a:t>
            </a:r>
            <a:r>
              <a:rPr lang="en-US" b="1" dirty="0"/>
              <a:t>https://asq.org/cert/resource/pdf/certification/FactSheets/ CQI%20Fact%20Sheet.pdf</a:t>
            </a:r>
            <a:r>
              <a:rPr lang="zh-TW" altLang="en-US" b="1" dirty="0"/>
              <a:t>＞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79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CQI</a:t>
            </a:r>
            <a:r>
              <a:rPr lang="zh-TW" altLang="en-US" b="1" dirty="0"/>
              <a:t>認證內容本學會相關班次課程內容大</a:t>
            </a:r>
            <a:r>
              <a:rPr lang="zh-TW" altLang="en-US" b="1" dirty="0" smtClean="0"/>
              <a:t>綱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dirty="0"/>
              <a:t>品質技術師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基本統計。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管制圖與製程管制。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品質七手法。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抽樣檢驗實施與抽樣技術。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品管小組活動（品管團）、與提案改善。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6.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品質標準化。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7.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進料管制。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8.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產品安全。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9.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檢驗與測試。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10 .ISO 9000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與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ISO 14000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系列。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11.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品質成本品質稽核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376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CQI</a:t>
            </a:r>
            <a:r>
              <a:rPr lang="zh-TW" altLang="en-US" b="1" dirty="0"/>
              <a:t>認證內容本學會相關班次課程內容大</a:t>
            </a:r>
            <a:r>
              <a:rPr lang="zh-TW" altLang="en-US" b="1" dirty="0" smtClean="0"/>
              <a:t>綱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dirty="0"/>
              <a:t>品質管理師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建立品質標準、全面品質管理。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組織評估、組織架構、功能、內之溝通。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變更原動力對組織效應。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管理型態。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品質需要求與整體策略計畫。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6.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變異理論、量化指標與目標。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7. 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品質原則與政策資源之設計規劃。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8.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顧客型態顧客期望。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9.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管理與衝突解決。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10.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專案管理規劃、分析。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11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執行。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12.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持續改進、工具。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13 .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趨勢分析、衡量事項。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14.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人力資源管理。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b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15.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工具、專案個案申論研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895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CQI</a:t>
            </a:r>
            <a:r>
              <a:rPr lang="zh-TW" altLang="en-US" b="1" dirty="0"/>
              <a:t>認證內容本學會相關班次課程內容大</a:t>
            </a:r>
            <a:r>
              <a:rPr lang="zh-TW" altLang="en-US" b="1" dirty="0" smtClean="0"/>
              <a:t>綱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/>
              <a:t>量測儀器檢校實務與管理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儀器設備之品保作業、校正追溯體系及校正標準之建立。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2.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儀器設備管理分類。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3.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量測設備校驗管理校正與追溯、教育訓練。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4.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量測的定義。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5.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游標卡尺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介紹、保養與維護、校正。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6.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分厘卡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介紹、保養與維護、校正。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7.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塊規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介紹、使用注意事項、檢校介紹。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8.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量錶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分類、原理、檢校介紹、使用注意事項。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9.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實務研討。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7726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品質技術師課程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4513"/>
                <a:ext cx="10515600" cy="4472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TW" altLang="en-US" sz="3600" b="1" dirty="0">
                    <a:solidFill>
                      <a:srgbClr val="FF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壹、基本統計</a:t>
                </a:r>
                <a:endParaRPr lang="en-US" sz="3600" b="1" dirty="0">
                  <a:solidFill>
                    <a:srgbClr val="FF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一、概</a:t>
                </a: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述：</a:t>
                </a:r>
                <a:r>
                  <a:rPr 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1.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資料的種類　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2.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群體與樣本　 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3.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資料的蒐集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4.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表、圖的功用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</a:t>
                </a:r>
                <a:r>
                  <a:rPr 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  5.</a:t>
                </a: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品質管制與統計方法</a:t>
                </a:r>
                <a:endParaRPr lang="en-US" dirty="0" smtClean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二、直方圖：</a:t>
                </a:r>
                <a:r>
                  <a:rPr 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直方圖之意義與目的</a:t>
                </a:r>
                <a:r>
                  <a:rPr 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2.</a:t>
                </a: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次數分配</a:t>
                </a:r>
                <a:r>
                  <a:rPr 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3.</a:t>
                </a: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直方圖的運用</a:t>
                </a:r>
                <a:endParaRPr lang="en-US" dirty="0" smtClean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三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、基本統計量</a:t>
                </a: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數：</a:t>
                </a:r>
                <a:r>
                  <a:rPr 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1.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統計量數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2.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不分組資料統計量數　 </a:t>
                </a:r>
                <a:endParaRPr lang="en-US" altLang="zh-TW" dirty="0" smtClean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</a:t>
                </a: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   </a:t>
                </a:r>
                <a:r>
                  <a:rPr 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3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已分組資料統計</a:t>
                </a: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量數</a:t>
                </a:r>
                <a:r>
                  <a:rPr 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4.</a:t>
                </a: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經驗法則與柴比雪夫定理</a:t>
                </a:r>
                <a:endParaRPr lang="en-US" dirty="0" smtClean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四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、機率簡述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機率的定義與定理 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2.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條件機率與獨立事件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3.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貝氏機率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五、隨機變數與機率分配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隨機變數與機率分配　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2.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期望值與其性質　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    </a:t>
                </a:r>
                <a:r>
                  <a:rPr lang="en-US" dirty="0" smtClean="0">
                    <a:latin typeface="DFKai-SB" panose="03000509000000000000" pitchFamily="65" charset="-120"/>
                    <a:ea typeface="DFKai-SB" panose="03000509000000000000" pitchFamily="65" charset="-120"/>
                  </a:rPr>
                  <a:t>3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變異數與其性質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六、重要機率分配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超幾何分配  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2.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二項分配　 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3.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卜瓦松分配　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4.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常態分配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七、統計量分配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 1.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之分配 　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2.</a:t>
                </a:r>
                <a:r>
                  <a:rPr lang="en-US" i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S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分配　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 3.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分配　 </a:t>
                </a:r>
                <a:r>
                  <a:rPr 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4.</a:t>
                </a:r>
                <a:r>
                  <a:rPr lang="en-US" i="1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R</a:t>
                </a:r>
                <a:r>
                  <a:rPr lang="zh-TW" altLang="en-US" dirty="0">
                    <a:latin typeface="DFKai-SB" panose="03000509000000000000" pitchFamily="65" charset="-120"/>
                    <a:ea typeface="DFKai-SB" panose="03000509000000000000" pitchFamily="65" charset="-120"/>
                  </a:rPr>
                  <a:t>分配</a:t>
                </a:r>
                <a:endParaRPr lang="en-US" dirty="0"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4513"/>
                <a:ext cx="10515600" cy="4472450"/>
              </a:xfrm>
              <a:blipFill rotWithShape="0">
                <a:blip r:embed="rId2"/>
                <a:stretch>
                  <a:fillRect l="-1217" t="-1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2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77" y="285226"/>
            <a:ext cx="9667043" cy="5936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品質技術師課程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5623" y="1225118"/>
                <a:ext cx="10528177" cy="49518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TW" altLang="en-US" sz="3600" b="1" dirty="0">
                    <a:solidFill>
                      <a:srgbClr val="FF0000"/>
                    </a:solidFill>
                    <a:ea typeface="DFKai-SB" panose="03000509000000000000" pitchFamily="65" charset="-120"/>
                  </a:rPr>
                  <a:t>貳、管制圖與製程管制 </a:t>
                </a:r>
                <a:endParaRPr lang="en-US" sz="3600" b="1" dirty="0">
                  <a:solidFill>
                    <a:srgbClr val="FF0000"/>
                  </a:solidFill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ea typeface="DFKai-SB" panose="03000509000000000000" pitchFamily="65" charset="-120"/>
                  </a:rPr>
                  <a:t>一、緒言</a:t>
                </a:r>
                <a:r>
                  <a:rPr lang="en-US" dirty="0">
                    <a:ea typeface="DFKai-SB" panose="03000509000000000000" pitchFamily="65" charset="-120"/>
                  </a:rPr>
                  <a:t> 1.</a:t>
                </a:r>
                <a:r>
                  <a:rPr lang="zh-TW" altLang="en-US" dirty="0">
                    <a:ea typeface="DFKai-SB" panose="03000509000000000000" pitchFamily="65" charset="-120"/>
                  </a:rPr>
                  <a:t>管制圖的基本認識、歷史</a:t>
                </a:r>
                <a:r>
                  <a:rPr lang="en-US" dirty="0">
                    <a:ea typeface="DFKai-SB" panose="03000509000000000000" pitchFamily="65" charset="-120"/>
                  </a:rPr>
                  <a:t>  2.</a:t>
                </a:r>
                <a:r>
                  <a:rPr lang="zh-TW" altLang="en-US" dirty="0">
                    <a:ea typeface="DFKai-SB" panose="03000509000000000000" pitchFamily="65" charset="-120"/>
                  </a:rPr>
                  <a:t>規格界限</a:t>
                </a:r>
                <a:r>
                  <a:rPr lang="en-US" dirty="0">
                    <a:ea typeface="DFKai-SB" panose="03000509000000000000" pitchFamily="65" charset="-120"/>
                  </a:rPr>
                  <a:t>  3.</a:t>
                </a:r>
                <a:r>
                  <a:rPr lang="zh-TW" altLang="en-US" dirty="0">
                    <a:ea typeface="DFKai-SB" panose="03000509000000000000" pitchFamily="65" charset="-120"/>
                  </a:rPr>
                  <a:t>管制圖之用途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ea typeface="DFKai-SB" panose="03000509000000000000" pitchFamily="65" charset="-120"/>
                  </a:rPr>
                  <a:t>二、管制圖的原理</a:t>
                </a:r>
                <a:r>
                  <a:rPr lang="en-US" dirty="0"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>
                    <a:ea typeface="DFKai-SB" panose="03000509000000000000" pitchFamily="65" charset="-120"/>
                  </a:rPr>
                  <a:t>品質變異原因及比較</a:t>
                </a:r>
                <a:r>
                  <a:rPr lang="en-US" dirty="0">
                    <a:ea typeface="DFKai-SB" panose="03000509000000000000" pitchFamily="65" charset="-120"/>
                  </a:rPr>
                  <a:t>  2.</a:t>
                </a:r>
                <a:r>
                  <a:rPr lang="zh-TW" altLang="en-US" dirty="0">
                    <a:ea typeface="DFKai-SB" panose="03000509000000000000" pitchFamily="65" charset="-120"/>
                  </a:rPr>
                  <a:t>管制界限的構成與兩種錯誤之關係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ea typeface="DFKai-SB" panose="03000509000000000000" pitchFamily="65" charset="-120"/>
                  </a:rPr>
                  <a:t>  </a:t>
                </a:r>
                <a:r>
                  <a:rPr lang="en-US" dirty="0" smtClean="0">
                    <a:ea typeface="DFKai-SB" panose="03000509000000000000" pitchFamily="65" charset="-120"/>
                  </a:rPr>
                  <a:t>            3</a:t>
                </a:r>
                <a:r>
                  <a:rPr lang="en-US" dirty="0">
                    <a:ea typeface="DFKai-SB" panose="03000509000000000000" pitchFamily="65" charset="-120"/>
                  </a:rPr>
                  <a:t>.</a:t>
                </a:r>
                <a:r>
                  <a:rPr lang="zh-TW" altLang="en-US" dirty="0">
                    <a:ea typeface="DFKai-SB" panose="03000509000000000000" pitchFamily="65" charset="-120"/>
                  </a:rPr>
                  <a:t>群體與樣本之關係</a:t>
                </a:r>
                <a:r>
                  <a:rPr lang="en-US" dirty="0">
                    <a:ea typeface="DFKai-SB" panose="03000509000000000000" pitchFamily="65" charset="-120"/>
                  </a:rPr>
                  <a:t>  4.</a:t>
                </a:r>
                <a:r>
                  <a:rPr lang="zh-TW" altLang="en-US" dirty="0">
                    <a:ea typeface="DFKai-SB" panose="03000509000000000000" pitchFamily="65" charset="-120"/>
                  </a:rPr>
                  <a:t>管制界限之選擇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ea typeface="DFKai-SB" panose="03000509000000000000" pitchFamily="65" charset="-120"/>
                  </a:rPr>
                  <a:t>三、管制圖之種類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TW" altLang="en-US" dirty="0">
                    <a:ea typeface="DFKai-SB" panose="03000509000000000000" pitchFamily="65" charset="-120"/>
                  </a:rPr>
                  <a:t>　　</a:t>
                </a:r>
                <a:r>
                  <a:rPr lang="en-US" dirty="0"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>
                    <a:ea typeface="DFKai-SB" panose="03000509000000000000" pitchFamily="65" charset="-120"/>
                  </a:rPr>
                  <a:t>屬於計量值管制圖者：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管制圖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TW" altLang="en-US" dirty="0">
                    <a:ea typeface="DFKai-SB" panose="03000509000000000000" pitchFamily="65" charset="-120"/>
                  </a:rPr>
                  <a:t>　　</a:t>
                </a:r>
                <a:r>
                  <a:rPr lang="en-US" dirty="0">
                    <a:ea typeface="DFKai-SB" panose="03000509000000000000" pitchFamily="65" charset="-120"/>
                  </a:rPr>
                  <a:t>  2.</a:t>
                </a:r>
                <a:r>
                  <a:rPr lang="zh-TW" altLang="en-US" dirty="0">
                    <a:ea typeface="DFKai-SB" panose="03000509000000000000" pitchFamily="65" charset="-120"/>
                  </a:rPr>
                  <a:t>屬於計數值管制圖者：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管制圖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ea typeface="DFKai-SB" panose="03000509000000000000" pitchFamily="65" charset="-120"/>
                  </a:rPr>
                  <a:t>四、管制圖之繪製法  </a:t>
                </a:r>
                <a:r>
                  <a:rPr lang="en-US" dirty="0">
                    <a:ea typeface="DFKai-SB" panose="03000509000000000000" pitchFamily="65" charset="-120"/>
                  </a:rPr>
                  <a:t>1.</a:t>
                </a:r>
                <a:r>
                  <a:rPr lang="zh-TW" altLang="en-US" dirty="0">
                    <a:ea typeface="DFKai-SB" panose="03000509000000000000" pitchFamily="65" charset="-120"/>
                  </a:rPr>
                  <a:t>管制圖的繪製原則及流程</a:t>
                </a:r>
                <a:r>
                  <a:rPr lang="en-US" dirty="0">
                    <a:ea typeface="DFKai-SB" panose="03000509000000000000" pitchFamily="65" charset="-120"/>
                  </a:rPr>
                  <a:t>  2.</a:t>
                </a:r>
                <a:r>
                  <a:rPr lang="zh-TW" altLang="en-US" dirty="0">
                    <a:ea typeface="DFKai-SB" panose="03000509000000000000" pitchFamily="65" charset="-120"/>
                  </a:rPr>
                  <a:t>管制圖的繪製方法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ea typeface="DFKai-SB" panose="03000509000000000000" pitchFamily="65" charset="-120"/>
                  </a:rPr>
                  <a:t>五、管制圖之判讀法</a:t>
                </a:r>
                <a:r>
                  <a:rPr lang="en-US" dirty="0"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>
                    <a:ea typeface="DFKai-SB" panose="03000509000000000000" pitchFamily="65" charset="-120"/>
                  </a:rPr>
                  <a:t>不穩定型態檢定方法</a:t>
                </a:r>
                <a:r>
                  <a:rPr lang="en-US" dirty="0">
                    <a:ea typeface="DFKai-SB" panose="03000509000000000000" pitchFamily="65" charset="-120"/>
                  </a:rPr>
                  <a:t>      2.</a:t>
                </a:r>
                <a:r>
                  <a:rPr lang="zh-TW" altLang="en-US" dirty="0">
                    <a:ea typeface="DFKai-SB" panose="03000509000000000000" pitchFamily="65" charset="-120"/>
                  </a:rPr>
                  <a:t>連串理論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ea typeface="DFKai-SB" panose="03000509000000000000" pitchFamily="65" charset="-120"/>
                  </a:rPr>
                  <a:t>六、管制圖之應用法</a:t>
                </a:r>
                <a:r>
                  <a:rPr lang="en-US" dirty="0"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>
                    <a:ea typeface="DFKai-SB" panose="03000509000000000000" pitchFamily="65" charset="-120"/>
                  </a:rPr>
                  <a:t>管制項目及標準的決定</a:t>
                </a:r>
                <a:r>
                  <a:rPr lang="en-US" dirty="0">
                    <a:ea typeface="DFKai-SB" panose="03000509000000000000" pitchFamily="65" charset="-120"/>
                  </a:rPr>
                  <a:t>    2.</a:t>
                </a:r>
                <a:r>
                  <a:rPr lang="zh-TW" altLang="en-US" dirty="0">
                    <a:ea typeface="DFKai-SB" panose="03000509000000000000" pitchFamily="65" charset="-120"/>
                  </a:rPr>
                  <a:t>異常原因分析檢討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ea typeface="DFKai-SB" panose="03000509000000000000" pitchFamily="65" charset="-120"/>
                  </a:rPr>
                  <a:t>七、規格與公差</a:t>
                </a:r>
                <a:r>
                  <a:rPr lang="en-US" dirty="0"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>
                    <a:ea typeface="DFKai-SB" panose="03000509000000000000" pitchFamily="65" charset="-120"/>
                  </a:rPr>
                  <a:t>規格之訂定</a:t>
                </a:r>
                <a:r>
                  <a:rPr lang="en-US" dirty="0">
                    <a:ea typeface="DFKai-SB" panose="03000509000000000000" pitchFamily="65" charset="-120"/>
                  </a:rPr>
                  <a:t>  2.</a:t>
                </a:r>
                <a:r>
                  <a:rPr lang="zh-TW" altLang="en-US" dirty="0">
                    <a:ea typeface="DFKai-SB" panose="03000509000000000000" pitchFamily="65" charset="-120"/>
                  </a:rPr>
                  <a:t>公差問題之討論</a:t>
                </a:r>
                <a:r>
                  <a:rPr lang="en-US" dirty="0">
                    <a:ea typeface="DFKai-SB" panose="03000509000000000000" pitchFamily="65" charset="-120"/>
                  </a:rPr>
                  <a:t>  3.</a:t>
                </a:r>
                <a:r>
                  <a:rPr lang="zh-TW" altLang="en-US" dirty="0">
                    <a:ea typeface="DFKai-SB" panose="03000509000000000000" pitchFamily="65" charset="-120"/>
                  </a:rPr>
                  <a:t>製造過程中公差之決定</a:t>
                </a:r>
                <a:r>
                  <a:rPr lang="en-US" dirty="0">
                    <a:ea typeface="DFKai-SB" panose="03000509000000000000" pitchFamily="65" charset="-120"/>
                  </a:rPr>
                  <a:t>               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TW" altLang="en-US" dirty="0">
                    <a:ea typeface="DFKai-SB" panose="03000509000000000000" pitchFamily="65" charset="-120"/>
                  </a:rPr>
                  <a:t>八、製程管制</a:t>
                </a:r>
                <a:r>
                  <a:rPr lang="en-US" dirty="0">
                    <a:ea typeface="DFKai-SB" panose="03000509000000000000" pitchFamily="65" charset="-120"/>
                  </a:rPr>
                  <a:t>  1.</a:t>
                </a:r>
                <a:r>
                  <a:rPr lang="zh-TW" altLang="en-US" dirty="0">
                    <a:ea typeface="DFKai-SB" panose="03000509000000000000" pitchFamily="65" charset="-120"/>
                  </a:rPr>
                  <a:t>製程管制之意義與目的</a:t>
                </a:r>
                <a:r>
                  <a:rPr lang="en-US" dirty="0">
                    <a:ea typeface="DFKai-SB" panose="03000509000000000000" pitchFamily="65" charset="-120"/>
                  </a:rPr>
                  <a:t> 2.</a:t>
                </a:r>
                <a:r>
                  <a:rPr lang="zh-TW" altLang="en-US" dirty="0">
                    <a:ea typeface="DFKai-SB" panose="03000509000000000000" pitchFamily="65" charset="-120"/>
                  </a:rPr>
                  <a:t>作業之階段、分組、及人員責任劃分</a:t>
                </a:r>
                <a:endParaRPr lang="en-US" dirty="0">
                  <a:ea typeface="DFKai-SB" panose="03000509000000000000" pitchFamily="65" charset="-12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ea typeface="DFKai-SB" panose="03000509000000000000" pitchFamily="65" charset="-120"/>
                  </a:rPr>
                  <a:t>              3.</a:t>
                </a:r>
                <a:r>
                  <a:rPr lang="zh-TW" altLang="en-US" dirty="0">
                    <a:ea typeface="DFKai-SB" panose="03000509000000000000" pitchFamily="65" charset="-120"/>
                  </a:rPr>
                  <a:t>常用之品管技巧</a:t>
                </a:r>
                <a:r>
                  <a:rPr lang="en-US" dirty="0">
                    <a:ea typeface="DFKai-SB" panose="03000509000000000000" pitchFamily="65" charset="-120"/>
                  </a:rPr>
                  <a:t>       4.</a:t>
                </a:r>
                <a:r>
                  <a:rPr lang="zh-TW" altLang="en-US" dirty="0">
                    <a:ea typeface="DFKai-SB" panose="03000509000000000000" pitchFamily="65" charset="-120"/>
                  </a:rPr>
                  <a:t>製程管制需用之書面資</a:t>
                </a:r>
                <a:r>
                  <a:rPr lang="zh-TW" altLang="en-US" dirty="0" smtClean="0">
                    <a:ea typeface="DFKai-SB" panose="03000509000000000000" pitchFamily="65" charset="-120"/>
                  </a:rPr>
                  <a:t>料   </a:t>
                </a:r>
                <a:r>
                  <a:rPr lang="en-US" dirty="0" smtClean="0">
                    <a:ea typeface="DFKai-SB" panose="03000509000000000000" pitchFamily="65" charset="-120"/>
                  </a:rPr>
                  <a:t>5.</a:t>
                </a:r>
                <a:r>
                  <a:rPr lang="zh-TW" altLang="en-US" dirty="0" smtClean="0">
                    <a:ea typeface="DFKai-SB" panose="03000509000000000000" pitchFamily="65" charset="-120"/>
                  </a:rPr>
                  <a:t>製品品質異常處理</a:t>
                </a:r>
                <a:r>
                  <a:rPr lang="en-US" dirty="0" smtClean="0">
                    <a:ea typeface="DFKai-SB" panose="03000509000000000000" pitchFamily="65" charset="-120"/>
                  </a:rPr>
                  <a:t>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>
                    <a:ea typeface="DFKai-SB" panose="03000509000000000000" pitchFamily="65" charset="-120"/>
                  </a:rPr>
                  <a:t> </a:t>
                </a:r>
                <a:r>
                  <a:rPr lang="zh-TW" altLang="en-US" dirty="0" smtClean="0">
                    <a:ea typeface="DFKai-SB" panose="03000509000000000000" pitchFamily="65" charset="-120"/>
                  </a:rPr>
                  <a:t>             </a:t>
                </a:r>
                <a:r>
                  <a:rPr lang="en-US" dirty="0" smtClean="0">
                    <a:ea typeface="DFKai-SB" panose="03000509000000000000" pitchFamily="65" charset="-120"/>
                  </a:rPr>
                  <a:t>6.</a:t>
                </a:r>
                <a:r>
                  <a:rPr lang="zh-TW" altLang="en-US" dirty="0" smtClean="0">
                    <a:ea typeface="DFKai-SB" panose="03000509000000000000" pitchFamily="65" charset="-120"/>
                  </a:rPr>
                  <a:t>製程能力分析與分及基準   </a:t>
                </a:r>
                <a:r>
                  <a:rPr lang="en-US" dirty="0" smtClean="0">
                    <a:ea typeface="DFKai-SB" panose="03000509000000000000" pitchFamily="65" charset="-120"/>
                  </a:rPr>
                  <a:t>7</a:t>
                </a:r>
                <a:r>
                  <a:rPr lang="en-US" dirty="0">
                    <a:ea typeface="DFKai-SB" panose="03000509000000000000" pitchFamily="65" charset="-120"/>
                  </a:rPr>
                  <a:t>.</a:t>
                </a:r>
                <a:r>
                  <a:rPr lang="zh-TW" altLang="en-US" dirty="0">
                    <a:ea typeface="DFKai-SB" panose="03000509000000000000" pitchFamily="65" charset="-120"/>
                  </a:rPr>
                  <a:t>製程能力研究與評價方法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zh-TW" altLang="en-US" dirty="0">
                    <a:ea typeface="DFKai-SB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623" y="1225118"/>
                <a:ext cx="10528177" cy="4951845"/>
              </a:xfrm>
              <a:blipFill rotWithShape="0">
                <a:blip r:embed="rId2"/>
                <a:stretch>
                  <a:fillRect l="-1157" t="-1478" b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ASQ</a:t>
            </a:r>
            <a:r>
              <a:rPr lang="zh-TW" altLang="en-US" b="1" dirty="0"/>
              <a:t>對</a:t>
            </a:r>
            <a:r>
              <a:rPr lang="en-US" b="1" dirty="0"/>
              <a:t>CQI</a:t>
            </a:r>
            <a:r>
              <a:rPr lang="zh-TW" altLang="en-US" b="1" dirty="0"/>
              <a:t>專業能力的最低期望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(10)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必須具有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ASME Y14.5M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（美國機械工程師學會「確定尺寸與確定公差」標準）的一般知識、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GD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＆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T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（「幾何尺寸與公差」國際標準）的工作知識，以及必須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瞭解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X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Y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Z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座標系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(11)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必須能夠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使用檢驗規劃工具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，並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執行產品稽核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確定批次的樣品量、隨機取樣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(12)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具有測試方法的知識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(13)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必須能夠</a:t>
            </a:r>
            <a:r>
              <a:rPr lang="zh-TW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識別和提報不合格物件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(14)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必須瞭解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可追溯性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（產品、材料和校正）。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(15)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必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須</a:t>
            </a:r>
            <a:r>
              <a:rPr lang="zh-TW" altLang="en-US" b="1" dirty="0" smtClean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具備基礎數學運算的充足知識與執行測量轉換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以及能夠解出Ｘ值，以及度、分、秒加減法的能力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11349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262" y="365125"/>
            <a:ext cx="10066538" cy="753461"/>
          </a:xfrm>
        </p:spPr>
        <p:txBody>
          <a:bodyPr/>
          <a:lstStyle/>
          <a:p>
            <a:pPr algn="ctr"/>
            <a:r>
              <a:rPr lang="zh-TW" altLang="en-US" dirty="0" smtClean="0"/>
              <a:t>品質技術師課程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004" y="1535837"/>
            <a:ext cx="10537054" cy="4809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參、品質七手法：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直方圖、特性要因圖、檢核表、層別法、散佈圖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等之介紹與應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用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肆、</a:t>
            </a:r>
            <a:r>
              <a:rPr lang="zh-TW" altLang="en-US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檢驗與測試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量測基本概述（含量測誤差與不確定度）、檢驗標準與追溯、品質檢驗與文件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、工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廠產品檢驗做法、檢驗結果與處置、檢驗組織與管理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伍、</a:t>
            </a:r>
            <a:r>
              <a:rPr lang="zh-TW" altLang="en-US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產品安全</a:t>
            </a:r>
            <a:r>
              <a:rPr lang="zh-TW" altLang="en-US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endParaRPr lang="en-US" altLang="zh-TW" dirty="0" smtClean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產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品損害事故、危險種類、製造人責任如何避免發生產品安全事件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1233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996" y="365125"/>
            <a:ext cx="10119804" cy="922137"/>
          </a:xfrm>
        </p:spPr>
        <p:txBody>
          <a:bodyPr/>
          <a:lstStyle/>
          <a:p>
            <a:pPr algn="ctr"/>
            <a:r>
              <a:rPr lang="zh-TW" altLang="en-US" dirty="0" smtClean="0"/>
              <a:t>品質技術師課程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623" y="1491449"/>
            <a:ext cx="10528177" cy="468551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4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陸</a:t>
            </a:r>
            <a:r>
              <a:rPr lang="zh-TW" altLang="en-US" sz="4000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r>
              <a:rPr lang="zh-TW" altLang="en-US" sz="40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抽樣檢驗</a:t>
            </a:r>
            <a:endParaRPr lang="en-US" sz="4000" b="1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一、抽樣檢驗基本概念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二、計數值抽樣檢驗計畫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1.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規準型抽樣檢驗計畫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      </a:t>
            </a: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選別型抽樣檢驗計畫 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3.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調整型抽樣檢驗計畫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(CNS 2779-1)</a:t>
            </a: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三、計量值抽樣檢驗計畫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1.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計量值抽樣計畫之優缺點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  </a:t>
            </a:r>
            <a:endParaRPr 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規準型抽樣計畫、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3.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調整型抽樣計畫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(CNS 9445-1)</a:t>
            </a: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四、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MIL-STD-1916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標準之應用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五、計量值抽樣檢驗與計數值抽樣檢驗之比較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六、抽樣檢驗之實施與抽樣技術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0237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3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品質技術師課程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柒、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品質小組活動（品管圈）與提案改善</a:t>
            </a:r>
            <a:endParaRPr lang="en-US" b="1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 品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質小組觀念及啟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發、品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質小組之誕生與發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展、品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質小組活動之目的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 、品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質小組之組織與推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動、品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質小組活動成果之評價與表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揚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捌、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品管組織</a:t>
            </a:r>
            <a:endParaRPr lang="en-US" b="1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 組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織的目的與原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則；品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質部門之機能、責任、結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構；品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質組織實例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玖、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品質標準化</a:t>
            </a:r>
            <a:endParaRPr lang="en-US" b="1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標準化之意義及分類：按照標準的型態分類、按照標準的執行分類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依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實施的對象分類 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標準化之推行程序：推行標準之應用條件、標準之訂定原則與辦法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、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標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準化推行程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序。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97217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02553"/>
              </p:ext>
            </p:extLst>
          </p:nvPr>
        </p:nvGraphicFramePr>
        <p:xfrm>
          <a:off x="1143000" y="1024128"/>
          <a:ext cx="9930383" cy="48942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5863"/>
                <a:gridCol w="3160392"/>
                <a:gridCol w="2526402"/>
                <a:gridCol w="2257726"/>
              </a:tblGrid>
              <a:tr h="1033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美國品質協會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馬來西亞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Accredited by IRQAO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美國德州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聖哈辛托學院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新加坡品質學院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1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Δ</a:t>
                      </a:r>
                      <a:r>
                        <a:rPr lang="zh-TW" sz="2400" b="1" dirty="0">
                          <a:effectLst/>
                          <a:highlight>
                            <a:srgbClr val="FFFF00"/>
                          </a:highlight>
                        </a:rPr>
                        <a:t>技術數學</a:t>
                      </a:r>
                      <a:endParaRPr lang="en-US" sz="24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基礎商用數學、基本代數、基本幾何、基本三角學、量測系統、數值轉換。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Δ提供對數學元素的理解</a:t>
                      </a:r>
                      <a:endParaRPr lang="en-US" sz="24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•了解數據類型和檢查</a:t>
                      </a:r>
                      <a:endParaRPr lang="en-US" sz="24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•識別可變數據的單位</a:t>
                      </a:r>
                      <a:endParaRPr lang="en-US" sz="24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•基本統計和代數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Δ技術數學</a:t>
                      </a:r>
                      <a:endParaRPr lang="en-US" sz="2400" b="1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基礎數學、代數、基本幾何學、角度和三角學、測量系統和轉換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41265" y="171950"/>
            <a:ext cx="3674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CQI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訓練內容比較表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7756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66885"/>
              </p:ext>
            </p:extLst>
          </p:nvPr>
        </p:nvGraphicFramePr>
        <p:xfrm>
          <a:off x="521208" y="1024128"/>
          <a:ext cx="10442447" cy="50528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88266"/>
                <a:gridCol w="3323359"/>
                <a:gridCol w="2656676"/>
                <a:gridCol w="2374146"/>
              </a:tblGrid>
              <a:tr h="763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美國品質協會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馬來西亞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Accredited by IRQAO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美國德州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聖哈辛托學院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</a:rPr>
                        <a:t>新加坡品質學院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5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Δ</a:t>
                      </a:r>
                      <a:r>
                        <a:rPr lang="zh-TW" sz="2400" b="1">
                          <a:effectLst/>
                          <a:highlight>
                            <a:srgbClr val="FFFF00"/>
                          </a:highlight>
                        </a:rPr>
                        <a:t>計量</a:t>
                      </a:r>
                      <a:r>
                        <a:rPr lang="zh-TW" sz="2400" b="1">
                          <a:effectLst/>
                        </a:rPr>
                        <a:t> 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 </a:t>
                      </a:r>
                      <a:r>
                        <a:rPr lang="zh-TW" sz="2400" b="1">
                          <a:effectLst/>
                        </a:rPr>
                        <a:t>一般量具和測試儀器、特殊量測儀具和應用、量測儀具的選擇／處理和使用、平台工具和技術、特殊檢驗設備、校正 、測量系統分析。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Δ知道如何有效地使用正確的測量設備進行測量、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•基本校準知識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•了解準確度和精密度之間的區別，並能夠選擇合適的測量工具和技術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>
                          <a:effectLst/>
                        </a:rPr>
                        <a:t>•了解可追溯性（產品、材料和校準）</a:t>
                      </a:r>
                      <a:endParaRPr lang="en-US" sz="24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Δ計量</a:t>
                      </a:r>
                      <a:endParaRPr lang="en-US" sz="24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通用和特殊量具、量具選擇和處理、專業檢測設備</a:t>
                      </a:r>
                      <a:endParaRPr lang="en-US" sz="24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Δ校正</a:t>
                      </a:r>
                      <a:endParaRPr lang="en-US" sz="24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校準系統、標準和設備可追溯性、校準環境、測量特性和術語、</a:t>
                      </a:r>
                      <a:r>
                        <a:rPr lang="en-US" sz="2400" b="1" dirty="0">
                          <a:effectLst/>
                        </a:rPr>
                        <a:t>R&amp;R </a:t>
                      </a:r>
                      <a:r>
                        <a:rPr lang="zh-TW" sz="2400" b="1" dirty="0">
                          <a:effectLst/>
                        </a:rPr>
                        <a:t>研究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b="1" dirty="0">
                          <a:effectLst/>
                        </a:rPr>
                        <a:t>校正（準）系統</a:t>
                      </a:r>
                      <a:endParaRPr lang="en-US" sz="24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41265" y="171950"/>
            <a:ext cx="3674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CQI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訓練內容比較表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76874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45716"/>
              </p:ext>
            </p:extLst>
          </p:nvPr>
        </p:nvGraphicFramePr>
        <p:xfrm>
          <a:off x="329184" y="1033272"/>
          <a:ext cx="10826497" cy="526992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65069"/>
                <a:gridCol w="3714523"/>
                <a:gridCol w="2485443"/>
                <a:gridCol w="246146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美國品質協會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馬來西亞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Accredited by IRQAO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美國德州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聖哈辛托學院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新加坡品質學院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</a:t>
                      </a:r>
                      <a:r>
                        <a:rPr lang="zh-TW" sz="1800" b="1">
                          <a:effectLst/>
                          <a:highlight>
                            <a:srgbClr val="FFFF00"/>
                          </a:highlight>
                        </a:rPr>
                        <a:t>檢驗與測試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藍圖，繪圖，幾何尺寸和容差（</a:t>
                      </a:r>
                      <a:r>
                        <a:rPr lang="en-US" sz="1800" b="1">
                          <a:effectLst/>
                        </a:rPr>
                        <a:t>GD</a:t>
                      </a:r>
                      <a:r>
                        <a:rPr lang="zh-TW" sz="1800" b="1">
                          <a:effectLst/>
                        </a:rPr>
                        <a:t>＆</a:t>
                      </a:r>
                      <a:r>
                        <a:rPr lang="en-US" sz="1800" b="1">
                          <a:effectLst/>
                        </a:rPr>
                        <a:t>T</a:t>
                      </a:r>
                      <a:r>
                        <a:rPr lang="zh-TW" sz="1800" b="1">
                          <a:effectLst/>
                        </a:rPr>
                        <a:t>）、抽樣、檢驗計劃和程序、測試方法、測試設備軟件 。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Δ根據國際標準提供對教學和計劃要素的理解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•制定有效的檢查指導、檢驗計劃、檢驗檢查表</a:t>
                      </a:r>
                      <a:r>
                        <a:rPr lang="en-US" sz="1800" b="1">
                          <a:effectLst/>
                        </a:rPr>
                        <a:t>/</a:t>
                      </a:r>
                      <a:r>
                        <a:rPr lang="zh-TW" sz="1800" b="1">
                          <a:effectLst/>
                        </a:rPr>
                        <a:t>表格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Δ根據國際標準提供對幾何尺寸和公差元素的理解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•能閱讀和解釋藍圖（繪圖）並了解關鍵、主要和次要特徵的定義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•提高</a:t>
                      </a:r>
                      <a:r>
                        <a:rPr lang="en-US" sz="1800" b="1">
                          <a:effectLst/>
                        </a:rPr>
                        <a:t>ASME Y14.5M</a:t>
                      </a:r>
                      <a:r>
                        <a:rPr lang="zh-TW" sz="1800" b="1">
                          <a:effectLst/>
                        </a:rPr>
                        <a:t>知識，</a:t>
                      </a:r>
                      <a:r>
                        <a:rPr lang="en-US" sz="1800" b="1">
                          <a:effectLst/>
                        </a:rPr>
                        <a:t>GD&amp;T</a:t>
                      </a:r>
                      <a:r>
                        <a:rPr lang="zh-TW" sz="1800" b="1">
                          <a:effectLst/>
                        </a:rPr>
                        <a:t>工作知識，了解</a:t>
                      </a:r>
                      <a:r>
                        <a:rPr lang="en-US" sz="1800" b="1">
                          <a:effectLst/>
                        </a:rPr>
                        <a:t>x</a:t>
                      </a:r>
                      <a:r>
                        <a:rPr lang="zh-TW" sz="1800" b="1">
                          <a:effectLst/>
                        </a:rPr>
                        <a:t>、</a:t>
                      </a:r>
                      <a:r>
                        <a:rPr lang="en-US" sz="1800" b="1">
                          <a:effectLst/>
                        </a:rPr>
                        <a:t>y</a:t>
                      </a:r>
                      <a:r>
                        <a:rPr lang="zh-TW" sz="1800" b="1">
                          <a:effectLst/>
                        </a:rPr>
                        <a:t>、</a:t>
                      </a:r>
                      <a:r>
                        <a:rPr lang="en-US" sz="1800" b="1">
                          <a:effectLst/>
                        </a:rPr>
                        <a:t>z</a:t>
                      </a:r>
                      <a:r>
                        <a:rPr lang="zh-TW" sz="1800" b="1">
                          <a:effectLst/>
                        </a:rPr>
                        <a:t>坐標系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Δ提供對抽樣要素的理解（能夠使用檢驗計劃工具並進行產品審核； 確定批次的樣本量； 拉隨機樣本。）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Δ了解品質管制的要素：包括：判斷檢查、信息檢查（包括自我和連續）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、源頭檢驗、錯誤改正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Δ藍圖閱讀（藍圖組件、</a:t>
                      </a:r>
                      <a:r>
                        <a:rPr lang="en-US" sz="1800" b="1">
                          <a:effectLst/>
                        </a:rPr>
                        <a:t>GD&amp;T </a:t>
                      </a:r>
                      <a:r>
                        <a:rPr lang="zh-TW" sz="1800" b="1">
                          <a:effectLst/>
                        </a:rPr>
                        <a:t>術語）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Δ抽樣（特徵、抽樣計劃）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Δ檢驗與測試（計劃和程序、測試方法）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Δ檢驗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檢驗活動的類型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Δ抽樣方案介紹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Δ圖表的構建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應用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Δ機械（藍圖閱讀、檢查用手動工、精密檢測設備、夾具、機械類型）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Δ電子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電氣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•電子符號：原理圖和佈局圖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•電子元件：類型、規格和標識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•手動工具測量和測試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•示波器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</a:t>
                      </a:r>
                      <a:r>
                        <a:rPr lang="en-US" sz="1800" b="1" dirty="0">
                          <a:effectLst/>
                        </a:rPr>
                        <a:t>PCB</a:t>
                      </a:r>
                      <a:r>
                        <a:rPr lang="zh-TW" sz="1800" b="1" dirty="0">
                          <a:effectLst/>
                        </a:rPr>
                        <a:t>檢測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41265" y="171950"/>
            <a:ext cx="3674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CQI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訓練內容比較表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09070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79088"/>
              </p:ext>
            </p:extLst>
          </p:nvPr>
        </p:nvGraphicFramePr>
        <p:xfrm>
          <a:off x="475488" y="124841"/>
          <a:ext cx="10789920" cy="64296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8216"/>
                <a:gridCol w="5394960"/>
                <a:gridCol w="2276856"/>
                <a:gridCol w="1389888"/>
              </a:tblGrid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美國品質協會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馬來西亞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Accredited by IRQAO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美國德州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聖哈辛托學院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</a:rPr>
                        <a:t>新加坡品質學院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</a:tr>
              <a:tr h="40793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</a:t>
                      </a:r>
                      <a:r>
                        <a:rPr lang="zh-TW" sz="1800" b="1">
                          <a:effectLst/>
                          <a:highlight>
                            <a:srgbClr val="FFFF00"/>
                          </a:highlight>
                        </a:rPr>
                        <a:t>品質保證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基本統計和應用 、統計製程管制（</a:t>
                      </a:r>
                      <a:r>
                        <a:rPr lang="en-US" sz="1800" b="1">
                          <a:effectLst/>
                        </a:rPr>
                        <a:t>SPC</a:t>
                      </a:r>
                      <a:r>
                        <a:rPr lang="zh-TW" sz="1800" b="1">
                          <a:effectLst/>
                        </a:rPr>
                        <a:t>） 、品質改進、品質稽核、品質工具和技術、解決問題的工具和持續改進技術、資源。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Δ提供以下方面的理解和技能：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•了解基本的品質術語、定義和概念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•了解客戶需求的</a:t>
                      </a:r>
                      <a:r>
                        <a:rPr lang="en-US" sz="1800" b="1" dirty="0">
                          <a:effectLst/>
                        </a:rPr>
                        <a:t>KANO</a:t>
                      </a:r>
                      <a:r>
                        <a:rPr lang="zh-TW" sz="1800" b="1" dirty="0">
                          <a:effectLst/>
                        </a:rPr>
                        <a:t>模型，將</a:t>
                      </a:r>
                      <a:r>
                        <a:rPr lang="en-US" sz="1800" b="1" dirty="0">
                          <a:effectLst/>
                        </a:rPr>
                        <a:t> KANO </a:t>
                      </a:r>
                      <a:r>
                        <a:rPr lang="zh-TW" sz="1800" b="1" dirty="0">
                          <a:effectLst/>
                        </a:rPr>
                        <a:t>模型轉換為</a:t>
                      </a:r>
                      <a:r>
                        <a:rPr lang="en-US" sz="1800" b="1" dirty="0">
                          <a:effectLst/>
                        </a:rPr>
                        <a:t> 3F</a:t>
                      </a:r>
                      <a:r>
                        <a:rPr lang="zh-TW" sz="1800" b="1" dirty="0">
                          <a:effectLst/>
                        </a:rPr>
                        <a:t>（形式、擬合和功能）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Δ提供以下的理解和技能：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•了解基本品質保證和品質控制定義、</a:t>
                      </a:r>
                      <a:r>
                        <a:rPr lang="en-US" sz="1800" b="1" dirty="0">
                          <a:effectLst/>
                        </a:rPr>
                        <a:t>QAQC </a:t>
                      </a:r>
                      <a:r>
                        <a:rPr lang="zh-TW" sz="1800" b="1" dirty="0">
                          <a:effectLst/>
                        </a:rPr>
                        <a:t>是如何演變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•認識</a:t>
                      </a:r>
                      <a:r>
                        <a:rPr lang="en-US" sz="1800" b="1" dirty="0">
                          <a:effectLst/>
                        </a:rPr>
                        <a:t> 3 </a:t>
                      </a:r>
                      <a:r>
                        <a:rPr lang="zh-TW" sz="1800" b="1" dirty="0">
                          <a:effectLst/>
                        </a:rPr>
                        <a:t>位品質大師（戴明、朱蘭、克羅斯比）的哲學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Δ提供對以下方面的理解和技能：開發</a:t>
                      </a:r>
                      <a:r>
                        <a:rPr lang="en-US" sz="1800" b="1" dirty="0">
                          <a:effectLst/>
                        </a:rPr>
                        <a:t> CTQ</a:t>
                      </a:r>
                      <a:r>
                        <a:rPr lang="zh-TW" sz="1800" b="1" dirty="0">
                          <a:effectLst/>
                        </a:rPr>
                        <a:t>、識別不合格品（缺陷）、了解缺陷影響、了解缺陷的原因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Δ提供對基於國際標準的測量系統分析要素的理解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•能夠識別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識別檢查錯誤並啟動解決方案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•變量</a:t>
                      </a:r>
                      <a:r>
                        <a:rPr lang="en-US" sz="1800" b="1" dirty="0">
                          <a:effectLst/>
                        </a:rPr>
                        <a:t>GRR</a:t>
                      </a:r>
                      <a:r>
                        <a:rPr lang="zh-TW" sz="1800" b="1" dirty="0">
                          <a:effectLst/>
                        </a:rPr>
                        <a:t>的方法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•屬性</a:t>
                      </a:r>
                      <a:r>
                        <a:rPr lang="en-US" sz="1800" b="1" dirty="0">
                          <a:effectLst/>
                        </a:rPr>
                        <a:t>GRR</a:t>
                      </a:r>
                      <a:r>
                        <a:rPr lang="zh-TW" sz="1800" b="1" dirty="0">
                          <a:effectLst/>
                        </a:rPr>
                        <a:t>的方法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Δ根據國際標準提供對分析和呈現要素的理解（分析和數據呈現）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Δ根據國際標準提供對統計過程控制要素的理解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•監控產品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zh-TW" sz="1800" b="1" dirty="0">
                          <a:effectLst/>
                        </a:rPr>
                        <a:t>過程穩定性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•理解能力概</a:t>
                      </a:r>
                      <a:r>
                        <a:rPr lang="zh-TW" sz="1800" b="1" dirty="0" smtClean="0">
                          <a:effectLst/>
                        </a:rPr>
                        <a:t>念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Δ統計應用（基本統計、統計過程控制）</a:t>
                      </a:r>
                      <a:endParaRPr lang="en-US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>
                          <a:effectLst/>
                        </a:rPr>
                        <a:t>Δ品質改進（品質概念、產品與流程、品質稽核、品質工具和技術）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Δ品質簡介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b="1" dirty="0">
                          <a:effectLst/>
                        </a:rPr>
                        <a:t>Δ品質控制工具和技術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4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認證考試規</a:t>
            </a:r>
            <a:r>
              <a:rPr lang="zh-TW" altLang="en-US" b="1" dirty="0" smtClean="0"/>
              <a:t>定－</a:t>
            </a:r>
            <a:r>
              <a:rPr lang="en-US" b="1" dirty="0" smtClean="0"/>
              <a:t> CQI</a:t>
            </a:r>
            <a:r>
              <a:rPr lang="zh-TW" altLang="en-US" b="1" dirty="0" smtClean="0"/>
              <a:t>人員資格限制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985"/>
            <a:ext cx="10445318" cy="41439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A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兩年的</a:t>
            </a:r>
            <a:r>
              <a:rPr lang="zh-TW" altLang="en-US" b="1" dirty="0">
                <a:solidFill>
                  <a:srgbClr val="00206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機械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檢驗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或相關領域的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在職經驗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（工作經驗必須是全職的，有薪酬的</a:t>
            </a:r>
            <a:r>
              <a:rPr lang="zh-TW" altLang="en-US" b="1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）。</a:t>
            </a:r>
            <a:endParaRPr lang="en-US" altLang="zh-TW" b="1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B.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若是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沒有高中文憑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或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GED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訓練，則須增加有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三年相關的在職工作經驗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。（美國以外的教育機構的學位或文憑必須等同於美國教育機構的學位）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94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認證考試規定－</a:t>
            </a:r>
            <a:r>
              <a:rPr lang="zh-TW" altLang="en-US" b="1" dirty="0"/>
              <a:t>考試方式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A.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每個認證考生都必須通過考試，該考試由衡量知識體系須理解的多項選擇題材所組成。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B.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計算機方式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考試：是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單一答案的選考題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110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個問題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四個半小時的考試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僅提供英語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100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個問題得分，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10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個沒有打分。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紙和鉛筆方式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CQI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考試：是單一答案的選考題，</a:t>
            </a: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100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個問題的四小時考試，僅提供英文。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D.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所有考試都是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開放的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</a:rPr>
              <a:t>，每位參與者</a:t>
            </a:r>
            <a:r>
              <a:rPr lang="zh-TW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可以攜帶自己的參考資料和計算機。</a:t>
            </a:r>
            <a:endParaRPr lang="en-US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41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12106</Words>
  <Application>Microsoft Office PowerPoint</Application>
  <PresentationFormat>Widescreen</PresentationFormat>
  <Paragraphs>743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DFKai-SB</vt:lpstr>
      <vt:lpstr>新細明體</vt:lpstr>
      <vt:lpstr>SimSun</vt:lpstr>
      <vt:lpstr>SimSun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本學會建置品質檢驗師 認證（CQI）事宜探討</vt:lpstr>
      <vt:lpstr>目     錄</vt:lpstr>
      <vt:lpstr>壹、美國品質協會（ASQ） 品質檢驗師認證（CQI）簡介</vt:lpstr>
      <vt:lpstr>前言</vt:lpstr>
      <vt:lpstr>CQI認證對專業能力之保證</vt:lpstr>
      <vt:lpstr>ASQ對CQI專業能力的最低期望</vt:lpstr>
      <vt:lpstr>ASQ對CQI專業能力的最低期望</vt:lpstr>
      <vt:lpstr>認證考試規定－ CQI人員資格限制</vt:lpstr>
      <vt:lpstr>認證考試規定－考試方式</vt:lpstr>
      <vt:lpstr>CQI考題重點內容</vt:lpstr>
      <vt:lpstr>CQI考題重點內容－六個層級的較詳細說明</vt:lpstr>
      <vt:lpstr>CQI考題重點內容權重</vt:lpstr>
      <vt:lpstr>技術數學（20題）</vt:lpstr>
      <vt:lpstr>計量（Metrology）（30個問題） </vt:lpstr>
      <vt:lpstr>計量（Metrology）（30個問題） </vt:lpstr>
      <vt:lpstr>計量（Metrology）（30個問題） </vt:lpstr>
      <vt:lpstr>計量（Metrology）（30個問題） </vt:lpstr>
      <vt:lpstr>計量（Metrology）（30個問題） </vt:lpstr>
      <vt:lpstr>檢驗與測試（30題）</vt:lpstr>
      <vt:lpstr>檢驗與測試（30題）</vt:lpstr>
      <vt:lpstr>檢驗與測試（30題）</vt:lpstr>
      <vt:lpstr>檢驗與測試（30題）</vt:lpstr>
      <vt:lpstr>品質保證（20個問題）</vt:lpstr>
      <vt:lpstr>品質保證（20個問題）</vt:lpstr>
      <vt:lpstr>品質保證（20個問題）</vt:lpstr>
      <vt:lpstr>品質保證（20個問題）</vt:lpstr>
      <vt:lpstr>品質保證（20個問題）</vt:lpstr>
      <vt:lpstr>品質保證（20個問題）</vt:lpstr>
      <vt:lpstr>貳、新加坡品質學院 CQI訓練內容</vt:lpstr>
      <vt:lpstr>簡    述</vt:lpstr>
      <vt:lpstr>簡    述</vt:lpstr>
      <vt:lpstr>課程內容 一、品質工具/意識、檢查工具</vt:lpstr>
      <vt:lpstr>課程內容 二、檢驗工具</vt:lpstr>
      <vt:lpstr>叄、 IRQAO馬來西亞CQI訓練內容</vt:lpstr>
      <vt:lpstr>前言</vt:lpstr>
      <vt:lpstr>CQI訓練課程內容</vt:lpstr>
      <vt:lpstr>一、能夠定義和描述 CQI 和國際標準的重要性，了解 KANO 模型。</vt:lpstr>
      <vt:lpstr>二、能夠定義和描述品質的重要性 並了解 QAQC 的演變。 （含 認識三位品質大師哲學的技能）</vt:lpstr>
      <vt:lpstr>三、技能和能夠理解NC  (Skill and able to understand NC)</vt:lpstr>
      <vt:lpstr>四、技能和能夠理解Con   (Skill and able to understand Con)</vt:lpstr>
      <vt:lpstr>五、技能和能夠理解數學概念       （Skill and able to understand Mathematics concept）</vt:lpstr>
      <vt:lpstr>六、制定抽樣品程序和計劃的技能       （Skill to develop procedure and plan for Sample）</vt:lpstr>
      <vt:lpstr>七、制定幾何尺寸和公差的程序和計劃的技能 （Skill to develop procedure and plan for Geometric Dimensioning and Tolerancing.）</vt:lpstr>
      <vt:lpstr>八、為 Gsc 制定程序和計劃的技能       （Skill to develop procedure and plan for Gsc）</vt:lpstr>
      <vt:lpstr>九、制定測量系統分析程序和計劃的技能     （Skill to develop procedure and plan for Measurement System Analysis）</vt:lpstr>
      <vt:lpstr>十、制定統計過程控製程序和計劃的技能 （Skill to develop procedure and plan for Statistic Process Contro）</vt:lpstr>
      <vt:lpstr>十一、制定檢查指令和計劃的程序和計劃的技能          （Skill to develop procedure and plan for Inspection Instruction and Plan）</vt:lpstr>
      <vt:lpstr>十二、制定分析和呈現數據的程序和計劃的技能     （Skill to develop procedure and plan for Analyse and present data）</vt:lpstr>
      <vt:lpstr>肆、美國德州聖哈辛托學院  品質檢驗員認證 (CQI)課程</vt:lpstr>
      <vt:lpstr>品質檢驗員認證 (CQI)課程內容</vt:lpstr>
      <vt:lpstr>品質檢驗員認證 (CQI)課程內容</vt:lpstr>
      <vt:lpstr>品質檢驗員認證 (CQI)課程內容</vt:lpstr>
      <vt:lpstr>品質檢驗員認證 (CQI)課程內容</vt:lpstr>
      <vt:lpstr>PowerPoint Presentation</vt:lpstr>
      <vt:lpstr>PowerPoint Presentation</vt:lpstr>
      <vt:lpstr>PowerPoint Presentation</vt:lpstr>
      <vt:lpstr>PowerPoint Presentation</vt:lpstr>
      <vt:lpstr>伍、本學會建置品質檢驗師認證（CQI）問題探討</vt:lpstr>
      <vt:lpstr>問題檢討</vt:lpstr>
      <vt:lpstr>重點問題－識別並使用特殊量測儀具</vt:lpstr>
      <vt:lpstr>重點問題－識別並使用特殊檢驗設備</vt:lpstr>
      <vt:lpstr>陸、建議事項</vt:lpstr>
      <vt:lpstr>陸、建議事項</vt:lpstr>
      <vt:lpstr>參考資料：</vt:lpstr>
      <vt:lpstr>CQI認證內容本學會相關班次課程內容大綱 品質技術師</vt:lpstr>
      <vt:lpstr>CQI認證內容本學會相關班次課程內容大綱 品質管理師</vt:lpstr>
      <vt:lpstr>CQI認證內容本學會相關班次課程內容大綱 量測儀器檢校實務與管理</vt:lpstr>
      <vt:lpstr>品質技術師課程</vt:lpstr>
      <vt:lpstr>品質技術師課程</vt:lpstr>
      <vt:lpstr>品質技術師課程</vt:lpstr>
      <vt:lpstr>品質技術師課程</vt:lpstr>
      <vt:lpstr>品質技術師課程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美國品質協會（ASQ）品質檢驗師認證（CQI）簡介</dc:title>
  <dc:creator>Chiao</dc:creator>
  <cp:lastModifiedBy>Chiao</cp:lastModifiedBy>
  <cp:revision>43</cp:revision>
  <dcterms:created xsi:type="dcterms:W3CDTF">2022-02-24T03:59:55Z</dcterms:created>
  <dcterms:modified xsi:type="dcterms:W3CDTF">2022-05-10T23:17:02Z</dcterms:modified>
</cp:coreProperties>
</file>