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9"/>
  </p:notesMasterIdLst>
  <p:sldIdLst>
    <p:sldId id="551" r:id="rId3"/>
    <p:sldId id="310" r:id="rId4"/>
    <p:sldId id="3232" r:id="rId5"/>
    <p:sldId id="3234" r:id="rId6"/>
    <p:sldId id="3235" r:id="rId7"/>
    <p:sldId id="323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1A78C3"/>
    <a:srgbClr val="1A78C2"/>
    <a:srgbClr val="1B6299"/>
    <a:srgbClr val="8609AD"/>
    <a:srgbClr val="1C6299"/>
    <a:srgbClr val="1B6298"/>
    <a:srgbClr val="96C4D1"/>
    <a:srgbClr val="6F3A97"/>
    <a:srgbClr val="D7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33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93C12-D317-442F-945E-D6517EECB5C8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33A62-8780-4CAA-8D19-25292B7F56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190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33A62-8780-4CAA-8D19-25292B7F568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972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33A62-8780-4CAA-8D19-25292B7F568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036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33A62-8780-4CAA-8D19-25292B7F568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335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33A62-8780-4CAA-8D19-25292B7F568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23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33A62-8780-4CAA-8D19-25292B7F568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680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33A62-8780-4CAA-8D19-25292B7F568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079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SQ223/Complex-Network" TargetMode="Externa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601" y="174280"/>
            <a:ext cx="1257299" cy="396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558171" y="2105561"/>
            <a:ext cx="246574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600" b="0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1C6299"/>
                    </a:gs>
                    <a:gs pos="90000">
                      <a:schemeClr val="bg1"/>
                    </a:gs>
                  </a:gsLst>
                  <a:lin ang="5400000" scaled="1"/>
                </a:gra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04</a:t>
            </a:r>
            <a:endParaRPr kumimoji="0" lang="zh-CN" altLang="en-US" sz="16600" b="0" i="0" u="none" strike="noStrike" kern="1200" cap="none" spc="300" normalizeH="0" baseline="0" noProof="0" dirty="0">
              <a:ln>
                <a:noFill/>
              </a:ln>
              <a:gradFill>
                <a:gsLst>
                  <a:gs pos="0">
                    <a:srgbClr val="1C6299"/>
                  </a:gs>
                  <a:gs pos="90000">
                    <a:schemeClr val="bg1"/>
                  </a:gs>
                </a:gsLst>
                <a:lin ang="5400000" scaled="1"/>
              </a:gra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标题 1"/>
          <p:cNvSpPr txBox="1"/>
          <p:nvPr/>
        </p:nvSpPr>
        <p:spPr>
          <a:xfrm>
            <a:off x="5560176" y="2143126"/>
            <a:ext cx="6713702" cy="1035858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dirty="0"/>
              <a:t>垃圾短信识别实验</a:t>
            </a:r>
          </a:p>
        </p:txBody>
      </p:sp>
      <p:sp>
        <p:nvSpPr>
          <p:cNvPr id="14" name="文本占位符 2"/>
          <p:cNvSpPr txBox="1"/>
          <p:nvPr/>
        </p:nvSpPr>
        <p:spPr>
          <a:xfrm>
            <a:off x="5560176" y="3787775"/>
            <a:ext cx="6771438" cy="927100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800" kern="1200" spc="1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Research results and applications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4619693" y="2143125"/>
            <a:ext cx="0" cy="257175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dashDot"/>
            <a:miter lim="800000"/>
          </a:ln>
          <a:effectLst/>
        </p:spPr>
      </p:cxnSp>
      <p:sp>
        <p:nvSpPr>
          <p:cNvPr id="16" name="矩形 15"/>
          <p:cNvSpPr/>
          <p:nvPr/>
        </p:nvSpPr>
        <p:spPr>
          <a:xfrm>
            <a:off x="5560176" y="3432579"/>
            <a:ext cx="720000" cy="101600"/>
          </a:xfrm>
          <a:prstGeom prst="rect">
            <a:avLst/>
          </a:prstGeom>
          <a:gradFill>
            <a:gsLst>
              <a:gs pos="0">
                <a:srgbClr val="1C6299"/>
              </a:gs>
              <a:gs pos="100000">
                <a:srgbClr val="5C307D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1C6299"/>
                  </a:gs>
                  <a:gs pos="90000">
                    <a:schemeClr val="bg1"/>
                  </a:gs>
                </a:gsLst>
                <a:lin ang="5400000" scaled="1"/>
              </a:gra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任意多边形: 形状 20"/>
          <p:cNvSpPr/>
          <p:nvPr/>
        </p:nvSpPr>
        <p:spPr>
          <a:xfrm flipH="1">
            <a:off x="0" y="0"/>
            <a:ext cx="12192000" cy="723900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37" y="136675"/>
            <a:ext cx="1663415" cy="487234"/>
          </a:xfrm>
          <a:prstGeom prst="rect">
            <a:avLst/>
          </a:prstGeom>
        </p:spPr>
      </p:pic>
      <p:sp>
        <p:nvSpPr>
          <p:cNvPr id="23" name="椭圆 22"/>
          <p:cNvSpPr/>
          <p:nvPr/>
        </p:nvSpPr>
        <p:spPr>
          <a:xfrm>
            <a:off x="8917027" y="597107"/>
            <a:ext cx="6452568" cy="5936919"/>
          </a:xfrm>
          <a:prstGeom prst="ellipse">
            <a:avLst/>
          </a:prstGeom>
          <a:blipFill dpi="0" rotWithShape="1">
            <a:blip r:embed="rId5">
              <a:alphaModFix amt="1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 defTabSz="963930" fontAlgn="auto">
              <a:spcBef>
                <a:spcPts val="0"/>
              </a:spcBef>
              <a:spcAft>
                <a:spcPts val="0"/>
              </a:spcAft>
            </a:pPr>
            <a:endParaRPr lang="zh-CN" altLang="en-US" sz="19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26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技术路线图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53" name="矩形 52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61" name="组合 60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62" name="椭圆 61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04815" y="178031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613" y="1681371"/>
            <a:ext cx="9316774" cy="4198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26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样本预处理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53" name="矩形 52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61" name="组合 60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62" name="椭圆 61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691128"/>
              </p:ext>
            </p:extLst>
          </p:nvPr>
        </p:nvGraphicFramePr>
        <p:xfrm>
          <a:off x="2098823" y="3324313"/>
          <a:ext cx="7626090" cy="2926945"/>
        </p:xfrm>
        <a:graphic>
          <a:graphicData uri="http://schemas.openxmlformats.org/drawingml/2006/table">
            <a:tbl>
              <a:tblPr firstRow="1" firstCol="1" bandRow="1"/>
              <a:tblGrid>
                <a:gridCol w="855209"/>
                <a:gridCol w="648237"/>
                <a:gridCol w="6122644"/>
              </a:tblGrid>
              <a:tr h="285129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9608" marR="8960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标签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9608" marR="8960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内容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9608" marR="89608" marT="0" marB="0"/>
                </a:tc>
              </a:tr>
              <a:tr h="2959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9608" marR="8960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9608" marR="8960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商业秘密的秘密性那是维系其商业价值和垄断地位的前提条件之一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9608" marR="89608" marT="0" marB="0"/>
                </a:tc>
              </a:tr>
              <a:tr h="5438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9608" marR="8960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9608" marR="8960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南口阿玛施新春第一批限量春装到店</a:t>
                      </a:r>
                      <a:r>
                        <a:rPr lang="zh-CN" sz="1600" kern="1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啦</a:t>
                      </a: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春暖花开淑女裙、冰蓝色公主</a:t>
                      </a:r>
                      <a:r>
                        <a:rPr lang="zh-CN" sz="1600" kern="1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衫</a:t>
                      </a: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气质粉小西装、冰丝女王长半裙</a:t>
                      </a:r>
                      <a:r>
                        <a:rPr lang="zh-CN" sz="1600" kern="1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皇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9608" marR="89608" marT="0" marB="0"/>
                </a:tc>
              </a:tr>
              <a:tr h="305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9608" marR="8960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9608" marR="8960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带给我们大常州一场壮观的视觉盛宴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9608" marR="89608" marT="0" marB="0"/>
                </a:tc>
              </a:tr>
              <a:tr h="305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9608" marR="8960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9608" marR="8960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有原因不明的泌尿系统结石等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9608" marR="89608" marT="0" marB="0"/>
                </a:tc>
              </a:tr>
              <a:tr h="305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9608" marR="8960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9608" marR="8960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23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年从盐城拉回来的麻麻的嫁妆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9608" marR="89608" marT="0" marB="0"/>
                </a:tc>
              </a:tr>
              <a:tr h="305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9608" marR="8960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9608" marR="8960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9608" marR="89608" marT="0" marB="0"/>
                </a:tc>
              </a:tr>
              <a:tr h="300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799999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9608" marR="8960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9608" marR="8960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费了半天劲各种找关系终于联系上心仪公司的内部人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9608" marR="89608" marT="0" marB="0"/>
                </a:tc>
              </a:tr>
              <a:tr h="2783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800000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9608" marR="8960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9608" marR="8960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是汉奸还是被强奸自己对号入座吧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9608" marR="89608" marT="0" marB="0"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232968" y="1193601"/>
            <a:ext cx="3210845" cy="811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样本包含带有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0-1</a:t>
            </a:r>
            <a:r>
              <a:rPr lang="zh-CN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标记的文本信息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zh-CN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万条标签为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表示为垃圾短信，反之，标签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代表非垃圾短信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43813" y="1193601"/>
            <a:ext cx="3210845" cy="81185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样本当中垃圾短信和非垃圾短信的数量分别为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80000</a:t>
            </a:r>
            <a:r>
              <a:rPr lang="zh-CN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720000</a:t>
            </a:r>
            <a:r>
              <a:rPr lang="zh-CN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54658" y="1193601"/>
            <a:ext cx="3210845" cy="8118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样本缺失数量为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，样本重复数量为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，样本总字符数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20513652</a:t>
            </a:r>
            <a:r>
              <a:rPr lang="zh-CN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495237" y="29226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样本内容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185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26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样本预处理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53" name="矩形 52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61" name="组合 60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62" name="椭圆 61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pic>
        <p:nvPicPr>
          <p:cNvPr id="18" name="图片 17"/>
          <p:cNvPicPr/>
          <p:nvPr/>
        </p:nvPicPr>
        <p:blipFill>
          <a:blip r:embed="rId4"/>
          <a:stretch>
            <a:fillRect/>
          </a:stretch>
        </p:blipFill>
        <p:spPr>
          <a:xfrm>
            <a:off x="594090" y="2173303"/>
            <a:ext cx="5274310" cy="2718435"/>
          </a:xfrm>
          <a:prstGeom prst="rect">
            <a:avLst/>
          </a:prstGeom>
        </p:spPr>
      </p:pic>
      <p:pic>
        <p:nvPicPr>
          <p:cNvPr id="21" name="图片 20"/>
          <p:cNvPicPr/>
          <p:nvPr/>
        </p:nvPicPr>
        <p:blipFill>
          <a:blip r:embed="rId5"/>
          <a:stretch>
            <a:fillRect/>
          </a:stretch>
        </p:blipFill>
        <p:spPr>
          <a:xfrm>
            <a:off x="5973249" y="2173303"/>
            <a:ext cx="5274310" cy="2718435"/>
          </a:xfrm>
          <a:prstGeom prst="rect">
            <a:avLst/>
          </a:prstGeom>
        </p:spPr>
      </p:pic>
      <p:pic>
        <p:nvPicPr>
          <p:cNvPr id="22" name="图片 21"/>
          <p:cNvPicPr/>
          <p:nvPr/>
        </p:nvPicPr>
        <p:blipFill>
          <a:blip r:embed="rId4"/>
          <a:stretch>
            <a:fillRect/>
          </a:stretch>
        </p:blipFill>
        <p:spPr>
          <a:xfrm>
            <a:off x="489241" y="2173302"/>
            <a:ext cx="5274310" cy="27184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55054" y="5042019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）垃圾</a:t>
            </a:r>
            <a:r>
              <a:rPr lang="zh-CN" altLang="en-US" dirty="0"/>
              <a:t>短</a:t>
            </a:r>
            <a:r>
              <a:rPr lang="zh-CN" altLang="en-US" dirty="0" smtClean="0"/>
              <a:t>信频率最高词汇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339062" y="5042019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）正常短信频率最高词汇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147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26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特征、模型选取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53" name="矩形 52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61" name="组合 60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62" name="椭圆 61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773691" y="2189814"/>
            <a:ext cx="3210846" cy="2286384"/>
            <a:chOff x="1600436" y="3268678"/>
            <a:chExt cx="3210846" cy="2286384"/>
          </a:xfrm>
        </p:grpSpPr>
        <p:sp>
          <p:nvSpPr>
            <p:cNvPr id="19" name="矩形 18"/>
            <p:cNvSpPr/>
            <p:nvPr/>
          </p:nvSpPr>
          <p:spPr>
            <a:xfrm>
              <a:off x="1600437" y="3268678"/>
              <a:ext cx="3210845" cy="8118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Count </a:t>
              </a:r>
              <a:r>
                <a:rPr lang="en-US" altLang="zh-CN" sz="16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Vectorizer</a:t>
              </a:r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600436" y="4743212"/>
              <a:ext cx="3210845" cy="8118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TF-IDF</a:t>
              </a:r>
              <a:endParaRPr lang="zh-CN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981867" y="2338829"/>
            <a:ext cx="2059537" cy="1988354"/>
            <a:chOff x="7802309" y="2764789"/>
            <a:chExt cx="2059537" cy="1988354"/>
          </a:xfrm>
        </p:grpSpPr>
        <p:sp>
          <p:nvSpPr>
            <p:cNvPr id="21" name="椭圆 20"/>
            <p:cNvSpPr/>
            <p:nvPr/>
          </p:nvSpPr>
          <p:spPr>
            <a:xfrm>
              <a:off x="7802309" y="3924112"/>
              <a:ext cx="2059537" cy="82903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支持向量机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7802309" y="2764789"/>
              <a:ext cx="2059537" cy="82903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朴素贝叶斯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2941332" y="5245768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a. </a:t>
            </a:r>
            <a:r>
              <a:rPr lang="zh-CN" altLang="en-US" dirty="0" smtClean="0"/>
              <a:t>特征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573854" y="524576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b. 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2363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模型评估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53" name="矩形 52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61" name="组合 60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62" name="椭圆 61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314679" y="2486403"/>
            <a:ext cx="9065600" cy="4097246"/>
            <a:chOff x="1415901" y="1756623"/>
            <a:chExt cx="9065600" cy="409724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15901" y="2168819"/>
              <a:ext cx="9065600" cy="3685050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5187114" y="1756623"/>
              <a:ext cx="1523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表</a:t>
              </a:r>
              <a:r>
                <a:rPr lang="en-US" altLang="zh-CN" dirty="0" smtClean="0"/>
                <a:t>1 </a:t>
              </a:r>
              <a:r>
                <a:rPr lang="zh-CN" altLang="en-US" dirty="0" smtClean="0"/>
                <a:t>实验结果</a:t>
              </a:r>
              <a:endParaRPr lang="zh-CN" altLang="en-US" dirty="0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314679" y="1554749"/>
            <a:ext cx="7914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github.com/CSQ223/Complex-Network</a:t>
            </a:r>
            <a:endParaRPr lang="en-US" altLang="zh-CN" dirty="0" smtClean="0"/>
          </a:p>
          <a:p>
            <a:r>
              <a:rPr lang="zh-CN" altLang="zh-CN" dirty="0" smtClean="0"/>
              <a:t>从</a:t>
            </a:r>
            <a:r>
              <a:rPr lang="zh-CN" altLang="zh-CN" dirty="0"/>
              <a:t>表</a:t>
            </a:r>
            <a:r>
              <a:rPr lang="en-US" altLang="zh-CN" dirty="0"/>
              <a:t>2</a:t>
            </a:r>
            <a:r>
              <a:rPr lang="zh-CN" altLang="zh-CN" dirty="0"/>
              <a:t>中可以看出，支持向量机与</a:t>
            </a:r>
            <a:r>
              <a:rPr lang="en-US" altLang="zh-CN" dirty="0" err="1"/>
              <a:t>CountVectorizer</a:t>
            </a:r>
            <a:r>
              <a:rPr lang="zh-CN" altLang="zh-CN" dirty="0"/>
              <a:t>的模型对预测结果比较好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109876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1B89"/>
      </a:accent1>
      <a:accent2>
        <a:srgbClr val="EEB51A"/>
      </a:accent2>
      <a:accent3>
        <a:srgbClr val="591B89"/>
      </a:accent3>
      <a:accent4>
        <a:srgbClr val="EEB51A"/>
      </a:accent4>
      <a:accent5>
        <a:srgbClr val="591B89"/>
      </a:accent5>
      <a:accent6>
        <a:srgbClr val="EEB51A"/>
      </a:accent6>
      <a:hlink>
        <a:srgbClr val="591B89"/>
      </a:hlink>
      <a:folHlink>
        <a:srgbClr val="EEB51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381</Words>
  <Application>Microsoft Office PowerPoint</Application>
  <PresentationFormat>宽屏</PresentationFormat>
  <Paragraphs>84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等线</vt:lpstr>
      <vt:lpstr>等线 Light</vt:lpstr>
      <vt:lpstr>楷体</vt:lpstr>
      <vt:lpstr>宋体</vt:lpstr>
      <vt:lpstr>微软雅黑</vt:lpstr>
      <vt:lpstr>Arial</vt:lpstr>
      <vt:lpstr>Calibri</vt:lpstr>
      <vt:lpstr>Calibri Light</vt:lpstr>
      <vt:lpstr>Impact</vt:lpstr>
      <vt:lpstr>Times New Roman</vt:lpstr>
      <vt:lpstr>1_Office 主题​​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紫色沉稳简约毕业答辩毕业论文答辩PPT</dc:title>
  <dc:creator>lenovo</dc:creator>
  <cp:lastModifiedBy>徐巍</cp:lastModifiedBy>
  <cp:revision>70</cp:revision>
  <dcterms:created xsi:type="dcterms:W3CDTF">2019-03-09T08:01:00Z</dcterms:created>
  <dcterms:modified xsi:type="dcterms:W3CDTF">2019-07-01T11:40:11Z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