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23178"/>
    <a:srgbClr val="8453B9"/>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29" d="100"/>
          <a:sy n="29"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4489452"/>
            <a:ext cx="32918400" cy="955040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5486400" y="14408152"/>
            <a:ext cx="32918400" cy="662304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BC309F-3CDE-40FE-A17D-D91ED700E251}"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151225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C309F-3CDE-40FE-A17D-D91ED700E251}"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302905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460500"/>
            <a:ext cx="946404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460500"/>
            <a:ext cx="2784348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C309F-3CDE-40FE-A17D-D91ED700E251}"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366451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C309F-3CDE-40FE-A17D-D91ED700E251}"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52973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6838954"/>
            <a:ext cx="37856160" cy="11410948"/>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994660" y="18357854"/>
            <a:ext cx="37856160" cy="600074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BC309F-3CDE-40FE-A17D-D91ED700E251}"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111758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7302500"/>
            <a:ext cx="1865376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7302500"/>
            <a:ext cx="1865376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BC309F-3CDE-40FE-A17D-D91ED700E251}"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103830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460502"/>
            <a:ext cx="3785616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6724652"/>
            <a:ext cx="18568033" cy="329564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3023239" y="10020300"/>
            <a:ext cx="18568033"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6724652"/>
            <a:ext cx="18659477" cy="329564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2219920" y="10020300"/>
            <a:ext cx="18659477"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BC309F-3CDE-40FE-A17D-D91ED700E251}"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94158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BC309F-3CDE-40FE-A17D-D91ED700E251}"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4106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C309F-3CDE-40FE-A17D-D91ED700E251}"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299145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828800"/>
            <a:ext cx="14156053" cy="640080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8659477" y="3949702"/>
            <a:ext cx="22219920" cy="194945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8229600"/>
            <a:ext cx="14156053" cy="1524635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4BC309F-3CDE-40FE-A17D-D91ED700E251}"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369653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828800"/>
            <a:ext cx="14156053" cy="640080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949702"/>
            <a:ext cx="22219920" cy="194945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3023239" y="8229600"/>
            <a:ext cx="14156053" cy="1524635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4BC309F-3CDE-40FE-A17D-D91ED700E251}"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77B1B-179B-436C-97F6-285EFC8D0FCF}" type="slidenum">
              <a:rPr lang="en-US" smtClean="0"/>
              <a:t>‹#›</a:t>
            </a:fld>
            <a:endParaRPr lang="en-US"/>
          </a:p>
        </p:txBody>
      </p:sp>
    </p:spTree>
    <p:extLst>
      <p:ext uri="{BB962C8B-B14F-4D97-AF65-F5344CB8AC3E}">
        <p14:creationId xmlns:p14="http://schemas.microsoft.com/office/powerpoint/2010/main" val="2015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460502"/>
            <a:ext cx="3785616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7302500"/>
            <a:ext cx="3785616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5425402"/>
            <a:ext cx="9875520" cy="1460500"/>
          </a:xfrm>
          <a:prstGeom prst="rect">
            <a:avLst/>
          </a:prstGeom>
        </p:spPr>
        <p:txBody>
          <a:bodyPr vert="horz" lIns="91440" tIns="45720" rIns="91440" bIns="45720" rtlCol="0" anchor="ctr"/>
          <a:lstStyle>
            <a:lvl1pPr algn="l">
              <a:defRPr sz="4320">
                <a:solidFill>
                  <a:schemeClr val="tx1">
                    <a:tint val="75000"/>
                  </a:schemeClr>
                </a:solidFill>
              </a:defRPr>
            </a:lvl1pPr>
          </a:lstStyle>
          <a:p>
            <a:fld id="{A4BC309F-3CDE-40FE-A17D-D91ED700E251}" type="datetimeFigureOut">
              <a:rPr lang="en-US" smtClean="0"/>
              <a:t>7/5/2022</a:t>
            </a:fld>
            <a:endParaRPr lang="en-US"/>
          </a:p>
        </p:txBody>
      </p:sp>
      <p:sp>
        <p:nvSpPr>
          <p:cNvPr id="5" name="Footer Placeholder 4"/>
          <p:cNvSpPr>
            <a:spLocks noGrp="1"/>
          </p:cNvSpPr>
          <p:nvPr>
            <p:ph type="ftr" sz="quarter" idx="3"/>
          </p:nvPr>
        </p:nvSpPr>
        <p:spPr>
          <a:xfrm>
            <a:off x="14538960" y="25425402"/>
            <a:ext cx="14813280" cy="14605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5425402"/>
            <a:ext cx="9875520" cy="1460500"/>
          </a:xfrm>
          <a:prstGeom prst="rect">
            <a:avLst/>
          </a:prstGeom>
        </p:spPr>
        <p:txBody>
          <a:bodyPr vert="horz" lIns="91440" tIns="45720" rIns="91440" bIns="45720" rtlCol="0" anchor="ctr"/>
          <a:lstStyle>
            <a:lvl1pPr algn="r">
              <a:defRPr sz="4320">
                <a:solidFill>
                  <a:schemeClr val="tx1">
                    <a:tint val="75000"/>
                  </a:schemeClr>
                </a:solidFill>
              </a:defRPr>
            </a:lvl1pPr>
          </a:lstStyle>
          <a:p>
            <a:fld id="{BB077B1B-179B-436C-97F6-285EFC8D0FCF}" type="slidenum">
              <a:rPr lang="en-US" smtClean="0"/>
              <a:t>‹#›</a:t>
            </a:fld>
            <a:endParaRPr lang="en-US"/>
          </a:p>
        </p:txBody>
      </p:sp>
    </p:spTree>
    <p:extLst>
      <p:ext uri="{BB962C8B-B14F-4D97-AF65-F5344CB8AC3E}">
        <p14:creationId xmlns:p14="http://schemas.microsoft.com/office/powerpoint/2010/main" val="1304537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F88AD3-9868-0692-9C73-BAAA36874D6A}"/>
              </a:ext>
            </a:extLst>
          </p:cNvPr>
          <p:cNvSpPr>
            <a:spLocks/>
          </p:cNvSpPr>
          <p:nvPr/>
        </p:nvSpPr>
        <p:spPr>
          <a:xfrm>
            <a:off x="270933" y="5046133"/>
            <a:ext cx="17876390" cy="8669867"/>
          </a:xfrm>
          <a:prstGeom prst="rect">
            <a:avLst/>
          </a:prstGeom>
          <a:solidFill>
            <a:srgbClr val="8453B9">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B0B4AD25-C07A-3C27-4208-80CF945D7258}"/>
              </a:ext>
            </a:extLst>
          </p:cNvPr>
          <p:cNvGrpSpPr>
            <a:grpSpLocks noGrp="1" noUngrp="1" noRot="1" noMove="1" noResize="1"/>
          </p:cNvGrpSpPr>
          <p:nvPr/>
        </p:nvGrpSpPr>
        <p:grpSpPr>
          <a:xfrm>
            <a:off x="270933" y="272235"/>
            <a:ext cx="43349334" cy="4131733"/>
            <a:chOff x="270933" y="272235"/>
            <a:chExt cx="43349334" cy="4131733"/>
          </a:xfrm>
        </p:grpSpPr>
        <p:sp>
          <p:nvSpPr>
            <p:cNvPr id="7" name="Rectangle 6">
              <a:extLst>
                <a:ext uri="{FF2B5EF4-FFF2-40B4-BE49-F238E27FC236}">
                  <a16:creationId xmlns:a16="http://schemas.microsoft.com/office/drawing/2014/main" id="{081AD58D-399F-BF75-29D0-4555C992E486}"/>
                </a:ext>
              </a:extLst>
            </p:cNvPr>
            <p:cNvSpPr>
              <a:spLocks noGrp="1" noRot="1" noMove="1" noResize="1" noEditPoints="1" noAdjustHandles="1" noChangeArrowheads="1" noChangeShapeType="1"/>
            </p:cNvSpPr>
            <p:nvPr/>
          </p:nvSpPr>
          <p:spPr>
            <a:xfrm>
              <a:off x="270933" y="272235"/>
              <a:ext cx="43349334" cy="4131733"/>
            </a:xfrm>
            <a:prstGeom prst="rect">
              <a:avLst/>
            </a:prstGeom>
            <a:solidFill>
              <a:srgbClr val="5231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AD8C51-2B7E-F321-6856-B11608CB0173}"/>
                </a:ext>
              </a:extLst>
            </p:cNvPr>
            <p:cNvSpPr txBox="1">
              <a:spLocks noGrp="1" noRot="1" noMove="1" noResize="1" noEditPoints="1" noAdjustHandles="1" noChangeArrowheads="1" noChangeShapeType="1"/>
            </p:cNvSpPr>
            <p:nvPr/>
          </p:nvSpPr>
          <p:spPr>
            <a:xfrm>
              <a:off x="4978400" y="1060828"/>
              <a:ext cx="33934400" cy="2554545"/>
            </a:xfrm>
            <a:prstGeom prst="rect">
              <a:avLst/>
            </a:prstGeom>
            <a:noFill/>
          </p:spPr>
          <p:txBody>
            <a:bodyPr wrap="square" rtlCol="0">
              <a:spAutoFit/>
            </a:bodyPr>
            <a:lstStyle/>
            <a:p>
              <a:pPr algn="ctr"/>
              <a:r>
                <a:rPr lang="en-US" sz="8000" dirty="0">
                  <a:solidFill>
                    <a:schemeClr val="bg1"/>
                  </a:solidFill>
                  <a:latin typeface="Verdana" panose="020B0604030504040204" pitchFamily="34" charset="0"/>
                  <a:ea typeface="Verdana" panose="020B0604030504040204" pitchFamily="34" charset="0"/>
                </a:rPr>
                <a:t>Creating an R Shiny Dashboard to Visualize the Composition and Quality of Cedar River Watersheds.</a:t>
              </a:r>
            </a:p>
          </p:txBody>
        </p:sp>
      </p:grpSp>
      <p:sp>
        <p:nvSpPr>
          <p:cNvPr id="9" name="TextBox 8">
            <a:extLst>
              <a:ext uri="{FF2B5EF4-FFF2-40B4-BE49-F238E27FC236}">
                <a16:creationId xmlns:a16="http://schemas.microsoft.com/office/drawing/2014/main" id="{20AE421C-5535-A6FB-12ED-D648A7460F27}"/>
              </a:ext>
            </a:extLst>
          </p:cNvPr>
          <p:cNvSpPr txBox="1">
            <a:spLocks/>
          </p:cNvSpPr>
          <p:nvPr/>
        </p:nvSpPr>
        <p:spPr>
          <a:xfrm>
            <a:off x="2843497" y="5442301"/>
            <a:ext cx="12731261" cy="923330"/>
          </a:xfrm>
          <a:prstGeom prst="rect">
            <a:avLst/>
          </a:prstGeom>
          <a:noFill/>
        </p:spPr>
        <p:txBody>
          <a:bodyPr wrap="square" rtlCol="0">
            <a:spAutoFit/>
          </a:bodyPr>
          <a:lstStyle/>
          <a:p>
            <a:pPr algn="ctr"/>
            <a:r>
              <a:rPr lang="en-US" sz="5400" dirty="0">
                <a:solidFill>
                  <a:srgbClr val="414042"/>
                </a:solidFill>
                <a:latin typeface="Verdana" panose="020B0604030504040204" pitchFamily="34" charset="0"/>
                <a:ea typeface="Verdana" panose="020B0604030504040204" pitchFamily="34" charset="0"/>
              </a:rPr>
              <a:t>Project Overview</a:t>
            </a:r>
          </a:p>
        </p:txBody>
      </p:sp>
      <p:pic>
        <p:nvPicPr>
          <p:cNvPr id="11" name="Picture 10" descr="Map&#10;&#10;Description automatically generated">
            <a:extLst>
              <a:ext uri="{FF2B5EF4-FFF2-40B4-BE49-F238E27FC236}">
                <a16:creationId xmlns:a16="http://schemas.microsoft.com/office/drawing/2014/main" id="{ADB7B3B3-BB92-1EF1-5EF3-437DDC44C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3" y="14358165"/>
            <a:ext cx="17876390" cy="12675986"/>
          </a:xfrm>
          <a:prstGeom prst="rect">
            <a:avLst/>
          </a:prstGeom>
        </p:spPr>
      </p:pic>
      <p:cxnSp>
        <p:nvCxnSpPr>
          <p:cNvPr id="13" name="Straight Connector 12">
            <a:extLst>
              <a:ext uri="{FF2B5EF4-FFF2-40B4-BE49-F238E27FC236}">
                <a16:creationId xmlns:a16="http://schemas.microsoft.com/office/drawing/2014/main" id="{7E5205D9-675D-C8BA-2A97-0F230E38DE7B}"/>
              </a:ext>
            </a:extLst>
          </p:cNvPr>
          <p:cNvCxnSpPr>
            <a:cxnSpLocks/>
          </p:cNvCxnSpPr>
          <p:nvPr/>
        </p:nvCxnSpPr>
        <p:spPr>
          <a:xfrm>
            <a:off x="1348804" y="6506307"/>
            <a:ext cx="15720646" cy="0"/>
          </a:xfrm>
          <a:prstGeom prst="line">
            <a:avLst/>
          </a:prstGeom>
          <a:ln>
            <a:solidFill>
              <a:srgbClr val="41404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D1D7709-EBC7-98E3-A873-AB64303D4879}"/>
              </a:ext>
            </a:extLst>
          </p:cNvPr>
          <p:cNvSpPr txBox="1">
            <a:spLocks noGrp="1" noRot="1" noMove="1" noResize="1" noEditPoints="1" noAdjustHandles="1" noChangeArrowheads="1" noChangeShapeType="1"/>
          </p:cNvSpPr>
          <p:nvPr/>
        </p:nvSpPr>
        <p:spPr>
          <a:xfrm>
            <a:off x="1348804" y="7117207"/>
            <a:ext cx="15720646" cy="5509200"/>
          </a:xfrm>
          <a:prstGeom prst="rect">
            <a:avLst/>
          </a:prstGeom>
          <a:noFill/>
        </p:spPr>
        <p:txBody>
          <a:bodyPr wrap="square" rtlCol="0">
            <a:spAutoFit/>
          </a:bodyPr>
          <a:lstStyle/>
          <a:p>
            <a:r>
              <a:rPr lang="en-US" sz="3200" dirty="0">
                <a:solidFill>
                  <a:srgbClr val="414042"/>
                </a:solidFill>
                <a:latin typeface="Verdana" panose="020B0604030504040204" pitchFamily="34" charset="0"/>
                <a:ea typeface="Verdana" panose="020B0604030504040204" pitchFamily="34" charset="0"/>
              </a:rPr>
              <a:t>Professor Martin St. Clair, a professor of chemistry at Coe College, has been collecting water samples from watersheds along the Cedar River since 2002. We have created a live dashboard which includes interactive maps and visualizations of this data.</a:t>
            </a:r>
          </a:p>
          <a:p>
            <a:endParaRPr lang="en-US" sz="3200" dirty="0">
              <a:solidFill>
                <a:srgbClr val="414042"/>
              </a:solidFill>
              <a:latin typeface="Verdana" panose="020B0604030504040204" pitchFamily="34" charset="0"/>
              <a:ea typeface="Verdana" panose="020B0604030504040204" pitchFamily="34" charset="0"/>
            </a:endParaRPr>
          </a:p>
          <a:p>
            <a:r>
              <a:rPr lang="en-US" sz="3200" dirty="0">
                <a:solidFill>
                  <a:srgbClr val="414042"/>
                </a:solidFill>
                <a:latin typeface="Verdana" panose="020B0604030504040204" pitchFamily="34" charset="0"/>
                <a:ea typeface="Verdana" panose="020B0604030504040204" pitchFamily="34" charset="0"/>
              </a:rPr>
              <a:t>Nitrate is of particular interest to us in these watersheds. Nitrate is commonly found in water across Iowa as rain washes nitrogen fertilizer into nearby creeks and streams. Nitrate washes into these watersheds, which then drain into the Cedar River. Cities like Cedar Rapids, which gets its drinking water from shallow wells along the cedar river, are especially susceptible to having their drinking water contaminated.</a:t>
            </a:r>
          </a:p>
        </p:txBody>
      </p:sp>
      <p:sp>
        <p:nvSpPr>
          <p:cNvPr id="19" name="Rectangle 18">
            <a:extLst>
              <a:ext uri="{FF2B5EF4-FFF2-40B4-BE49-F238E27FC236}">
                <a16:creationId xmlns:a16="http://schemas.microsoft.com/office/drawing/2014/main" id="{F80CC42A-186F-E165-C15B-E9C15007E10A}"/>
              </a:ext>
            </a:extLst>
          </p:cNvPr>
          <p:cNvSpPr>
            <a:spLocks noGrp="1" noRot="1" noMove="1" noResize="1" noEditPoints="1" noAdjustHandles="1" noChangeArrowheads="1" noChangeShapeType="1"/>
          </p:cNvSpPr>
          <p:nvPr/>
        </p:nvSpPr>
        <p:spPr>
          <a:xfrm>
            <a:off x="18685372" y="5046133"/>
            <a:ext cx="13420188" cy="10934700"/>
          </a:xfrm>
          <a:prstGeom prst="rect">
            <a:avLst/>
          </a:prstGeom>
          <a:solidFill>
            <a:srgbClr val="8453B9">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F45A3-EB90-02F0-C406-08BA8A352F03}"/>
              </a:ext>
            </a:extLst>
          </p:cNvPr>
          <p:cNvSpPr txBox="1">
            <a:spLocks noGrp="1" noRot="1" noMove="1" noResize="1" noEditPoints="1" noAdjustHandles="1" noChangeArrowheads="1" noChangeShapeType="1"/>
          </p:cNvSpPr>
          <p:nvPr/>
        </p:nvSpPr>
        <p:spPr>
          <a:xfrm>
            <a:off x="21236433" y="5442301"/>
            <a:ext cx="8503433" cy="923330"/>
          </a:xfrm>
          <a:prstGeom prst="rect">
            <a:avLst/>
          </a:prstGeom>
          <a:noFill/>
        </p:spPr>
        <p:txBody>
          <a:bodyPr wrap="square" rtlCol="0">
            <a:spAutoFit/>
          </a:bodyPr>
          <a:lstStyle/>
          <a:p>
            <a:pPr algn="ctr"/>
            <a:r>
              <a:rPr lang="en-US" sz="5400" dirty="0">
                <a:solidFill>
                  <a:srgbClr val="414042"/>
                </a:solidFill>
                <a:latin typeface="Verdana" panose="020B0604030504040204" pitchFamily="34" charset="0"/>
                <a:ea typeface="Verdana" panose="020B0604030504040204" pitchFamily="34" charset="0"/>
              </a:rPr>
              <a:t>About the Data</a:t>
            </a:r>
          </a:p>
        </p:txBody>
      </p:sp>
      <p:cxnSp>
        <p:nvCxnSpPr>
          <p:cNvPr id="21" name="Straight Connector 20">
            <a:extLst>
              <a:ext uri="{FF2B5EF4-FFF2-40B4-BE49-F238E27FC236}">
                <a16:creationId xmlns:a16="http://schemas.microsoft.com/office/drawing/2014/main" id="{286A17FB-562D-9609-1B16-54CC3FDE2006}"/>
              </a:ext>
            </a:extLst>
          </p:cNvPr>
          <p:cNvCxnSpPr>
            <a:cxnSpLocks noGrp="1" noRot="1" noMove="1" noResize="1" noEditPoints="1" noAdjustHandles="1" noChangeArrowheads="1" noChangeShapeType="1"/>
          </p:cNvCxnSpPr>
          <p:nvPr/>
        </p:nvCxnSpPr>
        <p:spPr>
          <a:xfrm>
            <a:off x="19729939" y="6506307"/>
            <a:ext cx="11711354" cy="0"/>
          </a:xfrm>
          <a:prstGeom prst="line">
            <a:avLst/>
          </a:prstGeom>
          <a:ln>
            <a:solidFill>
              <a:srgbClr val="41404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E3A9693-F510-0479-902C-D861E80C5236}"/>
              </a:ext>
            </a:extLst>
          </p:cNvPr>
          <p:cNvSpPr txBox="1">
            <a:spLocks noGrp="1" noRot="1" noMove="1" noResize="1" noEditPoints="1" noAdjustHandles="1" noChangeArrowheads="1" noChangeShapeType="1"/>
          </p:cNvSpPr>
          <p:nvPr/>
        </p:nvSpPr>
        <p:spPr>
          <a:xfrm>
            <a:off x="19765108" y="7117207"/>
            <a:ext cx="11465169" cy="7971413"/>
          </a:xfrm>
          <a:prstGeom prst="rect">
            <a:avLst/>
          </a:prstGeom>
          <a:noFill/>
        </p:spPr>
        <p:txBody>
          <a:bodyPr wrap="square" rtlCol="0">
            <a:spAutoFit/>
          </a:bodyPr>
          <a:lstStyle/>
          <a:p>
            <a:r>
              <a:rPr lang="en-US" sz="3200" dirty="0">
                <a:solidFill>
                  <a:srgbClr val="414042"/>
                </a:solidFill>
                <a:latin typeface="Verdana" panose="020B0604030504040204" pitchFamily="34" charset="0"/>
                <a:ea typeface="Verdana" panose="020B0604030504040204" pitchFamily="34" charset="0"/>
              </a:rPr>
              <a:t>The dataset of water samples includes different chemical concentrations in the water as well as a few other variables related to water quality. The variables are listed below.</a:t>
            </a:r>
          </a:p>
          <a:p>
            <a:endParaRPr lang="en-US" sz="3200" dirty="0">
              <a:solidFill>
                <a:srgbClr val="414042"/>
              </a:solidFill>
              <a:latin typeface="Verdana" panose="020B0604030504040204" pitchFamily="34" charset="0"/>
              <a:ea typeface="Verdana" panose="020B0604030504040204" pitchFamily="34" charset="0"/>
            </a:endParaRPr>
          </a:p>
          <a:p>
            <a:endParaRPr lang="en-US" sz="3200" dirty="0">
              <a:solidFill>
                <a:srgbClr val="414042"/>
              </a:solidFill>
              <a:latin typeface="Verdana" panose="020B0604030504040204" pitchFamily="34" charset="0"/>
              <a:ea typeface="Verdana" panose="020B0604030504040204" pitchFamily="34" charset="0"/>
            </a:endParaRPr>
          </a:p>
          <a:p>
            <a:endParaRPr lang="en-US" sz="3200" i="1" dirty="0">
              <a:solidFill>
                <a:srgbClr val="414042"/>
              </a:solidFill>
              <a:latin typeface="Verdana" panose="020B0604030504040204" pitchFamily="34" charset="0"/>
              <a:ea typeface="Verdana" panose="020B0604030504040204" pitchFamily="34" charset="0"/>
            </a:endParaRPr>
          </a:p>
          <a:p>
            <a:endParaRPr lang="en-US" sz="3200" i="1" dirty="0">
              <a:solidFill>
                <a:srgbClr val="414042"/>
              </a:solidFill>
              <a:latin typeface="Verdana" panose="020B0604030504040204" pitchFamily="34" charset="0"/>
              <a:ea typeface="Verdana" panose="020B0604030504040204" pitchFamily="34" charset="0"/>
            </a:endParaRPr>
          </a:p>
          <a:p>
            <a:endParaRPr lang="en-US" sz="3200" i="1" dirty="0">
              <a:solidFill>
                <a:srgbClr val="414042"/>
              </a:solidFill>
              <a:latin typeface="Verdana" panose="020B0604030504040204" pitchFamily="34" charset="0"/>
              <a:ea typeface="Verdana" panose="020B0604030504040204" pitchFamily="34" charset="0"/>
            </a:endParaRPr>
          </a:p>
          <a:p>
            <a:endParaRPr lang="en-US" sz="3200" i="1" dirty="0">
              <a:solidFill>
                <a:srgbClr val="414042"/>
              </a:solidFill>
              <a:latin typeface="Verdana" panose="020B0604030504040204" pitchFamily="34" charset="0"/>
              <a:ea typeface="Verdana" panose="020B0604030504040204" pitchFamily="34" charset="0"/>
            </a:endParaRPr>
          </a:p>
          <a:p>
            <a:endParaRPr lang="en-US" sz="3200" i="1" dirty="0">
              <a:solidFill>
                <a:srgbClr val="414042"/>
              </a:solidFill>
              <a:latin typeface="Verdana" panose="020B0604030504040204" pitchFamily="34" charset="0"/>
              <a:ea typeface="Verdana" panose="020B0604030504040204" pitchFamily="34" charset="0"/>
            </a:endParaRPr>
          </a:p>
          <a:p>
            <a:endParaRPr lang="en-US" sz="3200" i="1" dirty="0">
              <a:solidFill>
                <a:srgbClr val="414042"/>
              </a:solidFill>
              <a:latin typeface="Verdana" panose="020B0604030504040204" pitchFamily="34" charset="0"/>
              <a:ea typeface="Verdana" panose="020B0604030504040204" pitchFamily="34" charset="0"/>
            </a:endParaRPr>
          </a:p>
          <a:p>
            <a:endParaRPr lang="en-US" sz="3200" i="1" dirty="0">
              <a:solidFill>
                <a:srgbClr val="414042"/>
              </a:solidFill>
              <a:latin typeface="Verdana" panose="020B0604030504040204" pitchFamily="34" charset="0"/>
              <a:ea typeface="Verdana" panose="020B0604030504040204" pitchFamily="34" charset="0"/>
            </a:endParaRPr>
          </a:p>
          <a:p>
            <a:pPr marL="685800" indent="-685800">
              <a:buFontTx/>
              <a:buChar char="-"/>
            </a:pPr>
            <a:endParaRPr lang="en-US" sz="3200" i="1" dirty="0">
              <a:solidFill>
                <a:srgbClr val="414042"/>
              </a:solidFill>
              <a:latin typeface="Verdana" panose="020B0604030504040204" pitchFamily="34" charset="0"/>
              <a:ea typeface="Verdana" panose="020B0604030504040204" pitchFamily="34" charset="0"/>
            </a:endParaRPr>
          </a:p>
          <a:p>
            <a:r>
              <a:rPr lang="en-US" sz="3200" dirty="0">
                <a:solidFill>
                  <a:srgbClr val="414042"/>
                </a:solidFill>
                <a:latin typeface="Verdana" panose="020B0604030504040204" pitchFamily="34" charset="0"/>
                <a:ea typeface="Verdana" panose="020B0604030504040204" pitchFamily="34" charset="0"/>
              </a:rPr>
              <a:t>Historical rainfall estimates and geographical data for the watersheds were also used.</a:t>
            </a:r>
          </a:p>
        </p:txBody>
      </p:sp>
      <p:grpSp>
        <p:nvGrpSpPr>
          <p:cNvPr id="50" name="Group 49">
            <a:extLst>
              <a:ext uri="{FF2B5EF4-FFF2-40B4-BE49-F238E27FC236}">
                <a16:creationId xmlns:a16="http://schemas.microsoft.com/office/drawing/2014/main" id="{BEB0B084-56C9-6BC1-8724-2A33B863F47E}"/>
              </a:ext>
            </a:extLst>
          </p:cNvPr>
          <p:cNvGrpSpPr/>
          <p:nvPr/>
        </p:nvGrpSpPr>
        <p:grpSpPr>
          <a:xfrm>
            <a:off x="34656621" y="5046133"/>
            <a:ext cx="7101903" cy="13463572"/>
            <a:chOff x="32685567" y="6365631"/>
            <a:chExt cx="10934700" cy="20729671"/>
          </a:xfrm>
        </p:grpSpPr>
        <p:grpSp>
          <p:nvGrpSpPr>
            <p:cNvPr id="18" name="Group 17">
              <a:extLst>
                <a:ext uri="{FF2B5EF4-FFF2-40B4-BE49-F238E27FC236}">
                  <a16:creationId xmlns:a16="http://schemas.microsoft.com/office/drawing/2014/main" id="{F2ED3230-0C73-B7C0-5212-8EE09F484DA1}"/>
                </a:ext>
              </a:extLst>
            </p:cNvPr>
            <p:cNvGrpSpPr>
              <a:grpSpLocks/>
            </p:cNvGrpSpPr>
            <p:nvPr/>
          </p:nvGrpSpPr>
          <p:grpSpPr>
            <a:xfrm>
              <a:off x="32685567" y="15453120"/>
              <a:ext cx="10934700" cy="11642182"/>
              <a:chOff x="30600649" y="13716000"/>
              <a:chExt cx="10934700" cy="11642182"/>
            </a:xfrm>
          </p:grpSpPr>
          <p:pic>
            <p:nvPicPr>
              <p:cNvPr id="3" name="Picture 2" descr="Qr code&#10;&#10;Description automatically generated">
                <a:extLst>
                  <a:ext uri="{FF2B5EF4-FFF2-40B4-BE49-F238E27FC236}">
                    <a16:creationId xmlns:a16="http://schemas.microsoft.com/office/drawing/2014/main" id="{2CCB83F0-E25A-BF80-882E-E9C856F8E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0649" y="13716000"/>
                <a:ext cx="10934700" cy="10934700"/>
              </a:xfrm>
              <a:prstGeom prst="rect">
                <a:avLst/>
              </a:prstGeom>
            </p:spPr>
          </p:pic>
          <p:sp>
            <p:nvSpPr>
              <p:cNvPr id="6" name="TextBox 5">
                <a:extLst>
                  <a:ext uri="{FF2B5EF4-FFF2-40B4-BE49-F238E27FC236}">
                    <a16:creationId xmlns:a16="http://schemas.microsoft.com/office/drawing/2014/main" id="{07E9AC2F-E35D-7002-EEF3-B8CA686E34C7}"/>
                  </a:ext>
                </a:extLst>
              </p:cNvPr>
              <p:cNvSpPr txBox="1">
                <a:spLocks/>
              </p:cNvSpPr>
              <p:nvPr/>
            </p:nvSpPr>
            <p:spPr>
              <a:xfrm>
                <a:off x="31191199" y="24650700"/>
                <a:ext cx="9753600" cy="707482"/>
              </a:xfrm>
              <a:prstGeom prst="rect">
                <a:avLst/>
              </a:prstGeom>
              <a:noFill/>
            </p:spPr>
            <p:txBody>
              <a:bodyPr wrap="square" rtlCol="0">
                <a:spAutoFit/>
              </a:bodyPr>
              <a:lstStyle/>
              <a:p>
                <a:pPr algn="ctr"/>
                <a:r>
                  <a:rPr lang="en-US" sz="2400" dirty="0">
                    <a:latin typeface="Verdana Pro" panose="020B0604030504040204" pitchFamily="34" charset="0"/>
                  </a:rPr>
                  <a:t>Must be connected to campus internet</a:t>
                </a:r>
              </a:p>
            </p:txBody>
          </p:sp>
        </p:grpSp>
        <p:sp>
          <p:nvSpPr>
            <p:cNvPr id="34" name="TextBox 33">
              <a:extLst>
                <a:ext uri="{FF2B5EF4-FFF2-40B4-BE49-F238E27FC236}">
                  <a16:creationId xmlns:a16="http://schemas.microsoft.com/office/drawing/2014/main" id="{41BF38E3-60A1-2151-40BF-D591F8EF5854}"/>
                </a:ext>
              </a:extLst>
            </p:cNvPr>
            <p:cNvSpPr txBox="1"/>
            <p:nvPr/>
          </p:nvSpPr>
          <p:spPr>
            <a:xfrm>
              <a:off x="32980842" y="6365631"/>
              <a:ext cx="10344150" cy="4133187"/>
            </a:xfrm>
            <a:prstGeom prst="rect">
              <a:avLst/>
            </a:prstGeom>
            <a:noFill/>
          </p:spPr>
          <p:txBody>
            <a:bodyPr wrap="square" rtlCol="0">
              <a:spAutoFit/>
            </a:bodyPr>
            <a:lstStyle/>
            <a:p>
              <a:pPr algn="ctr"/>
              <a:r>
                <a:rPr lang="en-US" sz="5400" b="1" dirty="0">
                  <a:solidFill>
                    <a:srgbClr val="523178"/>
                  </a:solidFill>
                  <a:latin typeface="Verdana" panose="020B0604030504040204" pitchFamily="34" charset="0"/>
                  <a:ea typeface="Verdana" panose="020B0604030504040204" pitchFamily="34" charset="0"/>
                </a:rPr>
                <a:t>Scan this QR Code to see the Dashboard</a:t>
              </a:r>
            </a:p>
          </p:txBody>
        </p:sp>
        <p:grpSp>
          <p:nvGrpSpPr>
            <p:cNvPr id="38" name="Group 37">
              <a:extLst>
                <a:ext uri="{FF2B5EF4-FFF2-40B4-BE49-F238E27FC236}">
                  <a16:creationId xmlns:a16="http://schemas.microsoft.com/office/drawing/2014/main" id="{C5559B07-460C-42F1-A9AB-1CCA81019E9F}"/>
                </a:ext>
              </a:extLst>
            </p:cNvPr>
            <p:cNvGrpSpPr/>
            <p:nvPr/>
          </p:nvGrpSpPr>
          <p:grpSpPr>
            <a:xfrm>
              <a:off x="35702712" y="11395215"/>
              <a:ext cx="4900409" cy="3552635"/>
              <a:chOff x="33867969" y="11254154"/>
              <a:chExt cx="4900409" cy="3552635"/>
            </a:xfrm>
          </p:grpSpPr>
          <p:sp>
            <p:nvSpPr>
              <p:cNvPr id="35" name="Arrow: Down 34">
                <a:extLst>
                  <a:ext uri="{FF2B5EF4-FFF2-40B4-BE49-F238E27FC236}">
                    <a16:creationId xmlns:a16="http://schemas.microsoft.com/office/drawing/2014/main" id="{312F88F1-ACF7-9542-BE95-6B323C78D7D3}"/>
                  </a:ext>
                </a:extLst>
              </p:cNvPr>
              <p:cNvSpPr/>
              <p:nvPr/>
            </p:nvSpPr>
            <p:spPr>
              <a:xfrm>
                <a:off x="33867969" y="11254154"/>
                <a:ext cx="1230923" cy="3552635"/>
              </a:xfrm>
              <a:prstGeom prst="downArrow">
                <a:avLst/>
              </a:prstGeom>
              <a:solidFill>
                <a:srgbClr val="5231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4C63EA9C-229C-A726-F726-74304DA4E215}"/>
                  </a:ext>
                </a:extLst>
              </p:cNvPr>
              <p:cNvSpPr/>
              <p:nvPr/>
            </p:nvSpPr>
            <p:spPr>
              <a:xfrm>
                <a:off x="35690094" y="11254154"/>
                <a:ext cx="1230923" cy="3552635"/>
              </a:xfrm>
              <a:prstGeom prst="downArrow">
                <a:avLst/>
              </a:prstGeom>
              <a:solidFill>
                <a:srgbClr val="5231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465D6622-8E4F-50F9-37F2-6EA84765CD9B}"/>
                  </a:ext>
                </a:extLst>
              </p:cNvPr>
              <p:cNvSpPr/>
              <p:nvPr/>
            </p:nvSpPr>
            <p:spPr>
              <a:xfrm>
                <a:off x="37537455" y="11254154"/>
                <a:ext cx="1230923" cy="3552635"/>
              </a:xfrm>
              <a:prstGeom prst="downArrow">
                <a:avLst/>
              </a:prstGeom>
              <a:solidFill>
                <a:srgbClr val="5231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0" name="Table 40">
            <a:extLst>
              <a:ext uri="{FF2B5EF4-FFF2-40B4-BE49-F238E27FC236}">
                <a16:creationId xmlns:a16="http://schemas.microsoft.com/office/drawing/2014/main" id="{F42412CC-39BF-9FC0-8061-337E98354638}"/>
              </a:ext>
            </a:extLst>
          </p:cNvPr>
          <p:cNvGraphicFramePr>
            <a:graphicFrameLocks noGrp="1" noDrilldown="1" noMove="1" noResize="1"/>
          </p:cNvGraphicFramePr>
          <p:nvPr>
            <p:extLst>
              <p:ext uri="{D42A27DB-BD31-4B8C-83A1-F6EECF244321}">
                <p14:modId xmlns:p14="http://schemas.microsoft.com/office/powerpoint/2010/main" val="76368928"/>
              </p:ext>
            </p:extLst>
          </p:nvPr>
        </p:nvGraphicFramePr>
        <p:xfrm>
          <a:off x="19632471" y="9748696"/>
          <a:ext cx="11711355" cy="3627624"/>
        </p:xfrm>
        <a:graphic>
          <a:graphicData uri="http://schemas.openxmlformats.org/drawingml/2006/table">
            <a:tbl>
              <a:tblPr firstRow="1" bandRow="1">
                <a:tableStyleId>{0505E3EF-67EA-436B-97B2-0124C06EBD24}</a:tableStyleId>
              </a:tblPr>
              <a:tblGrid>
                <a:gridCol w="2125134">
                  <a:extLst>
                    <a:ext uri="{9D8B030D-6E8A-4147-A177-3AD203B41FA5}">
                      <a16:colId xmlns:a16="http://schemas.microsoft.com/office/drawing/2014/main" val="3036498983"/>
                    </a:ext>
                  </a:extLst>
                </a:gridCol>
                <a:gridCol w="3195407">
                  <a:extLst>
                    <a:ext uri="{9D8B030D-6E8A-4147-A177-3AD203B41FA5}">
                      <a16:colId xmlns:a16="http://schemas.microsoft.com/office/drawing/2014/main" val="423919344"/>
                    </a:ext>
                  </a:extLst>
                </a:gridCol>
                <a:gridCol w="3195407">
                  <a:extLst>
                    <a:ext uri="{9D8B030D-6E8A-4147-A177-3AD203B41FA5}">
                      <a16:colId xmlns:a16="http://schemas.microsoft.com/office/drawing/2014/main" val="185077710"/>
                    </a:ext>
                  </a:extLst>
                </a:gridCol>
                <a:gridCol w="3195407">
                  <a:extLst>
                    <a:ext uri="{9D8B030D-6E8A-4147-A177-3AD203B41FA5}">
                      <a16:colId xmlns:a16="http://schemas.microsoft.com/office/drawing/2014/main" val="2831403624"/>
                    </a:ext>
                  </a:extLst>
                </a:gridCol>
              </a:tblGrid>
              <a:tr h="1006344">
                <a:tc>
                  <a:txBody>
                    <a:bodyPr/>
                    <a:lstStyle/>
                    <a:p>
                      <a:r>
                        <a:rPr lang="en-US" sz="3200" b="0" dirty="0">
                          <a:solidFill>
                            <a:srgbClr val="414042"/>
                          </a:solidFill>
                          <a:latin typeface="Verdana" panose="020B0604030504040204" pitchFamily="34" charset="0"/>
                          <a:ea typeface="Verdana" panose="020B0604030504040204" pitchFamily="34" charset="0"/>
                        </a:rPr>
                        <a:t>Dissolved Oxygen</a:t>
                      </a:r>
                    </a:p>
                  </a:txBody>
                  <a:tcPr/>
                </a:tc>
                <a:tc>
                  <a:txBody>
                    <a:bodyPr/>
                    <a:lstStyle/>
                    <a:p>
                      <a:r>
                        <a:rPr lang="en-US" sz="3200" b="0" dirty="0">
                          <a:solidFill>
                            <a:srgbClr val="414042"/>
                          </a:solidFill>
                          <a:latin typeface="Verdana" panose="020B0604030504040204" pitchFamily="34" charset="0"/>
                          <a:ea typeface="Verdana" panose="020B0604030504040204" pitchFamily="34" charset="0"/>
                        </a:rPr>
                        <a:t>Water Temperature</a:t>
                      </a:r>
                    </a:p>
                  </a:txBody>
                  <a:tcPr/>
                </a:tc>
                <a:tc>
                  <a:txBody>
                    <a:bodyPr/>
                    <a:lstStyle/>
                    <a:p>
                      <a:r>
                        <a:rPr lang="en-US" sz="3200" b="0" dirty="0">
                          <a:solidFill>
                            <a:srgbClr val="414042"/>
                          </a:solidFill>
                          <a:latin typeface="Verdana" panose="020B0604030504040204" pitchFamily="34" charset="0"/>
                          <a:ea typeface="Verdana" panose="020B0604030504040204" pitchFamily="34" charset="0"/>
                        </a:rPr>
                        <a:t>pH</a:t>
                      </a:r>
                    </a:p>
                  </a:txBody>
                  <a:tcPr/>
                </a:tc>
                <a:tc>
                  <a:txBody>
                    <a:bodyPr/>
                    <a:lstStyle/>
                    <a:p>
                      <a:r>
                        <a:rPr lang="en-US" sz="3200" b="0" dirty="0">
                          <a:solidFill>
                            <a:srgbClr val="414042"/>
                          </a:solidFill>
                          <a:latin typeface="Verdana" panose="020B0604030504040204" pitchFamily="34" charset="0"/>
                          <a:ea typeface="Verdana" panose="020B0604030504040204" pitchFamily="34" charset="0"/>
                        </a:rPr>
                        <a:t>Conductivity</a:t>
                      </a:r>
                    </a:p>
                  </a:txBody>
                  <a:tcPr/>
                </a:tc>
                <a:extLst>
                  <a:ext uri="{0D108BD9-81ED-4DB2-BD59-A6C34878D82A}">
                    <a16:rowId xmlns:a16="http://schemas.microsoft.com/office/drawing/2014/main" val="886538161"/>
                  </a:ext>
                </a:extLst>
              </a:tr>
              <a:tr h="1006344">
                <a:tc>
                  <a:txBody>
                    <a:bodyPr/>
                    <a:lstStyle/>
                    <a:p>
                      <a:r>
                        <a:rPr lang="en-US" sz="3200" b="0" dirty="0">
                          <a:solidFill>
                            <a:srgbClr val="414042"/>
                          </a:solidFill>
                          <a:latin typeface="Verdana" panose="020B0604030504040204" pitchFamily="34" charset="0"/>
                          <a:ea typeface="Verdana" panose="020B0604030504040204" pitchFamily="34" charset="0"/>
                        </a:rPr>
                        <a:t>Turbidity</a:t>
                      </a:r>
                    </a:p>
                  </a:txBody>
                  <a:tcPr/>
                </a:tc>
                <a:tc>
                  <a:txBody>
                    <a:bodyPr/>
                    <a:lstStyle/>
                    <a:p>
                      <a:r>
                        <a:rPr lang="en-US" sz="3200" b="0" dirty="0">
                          <a:solidFill>
                            <a:srgbClr val="414042"/>
                          </a:solidFill>
                          <a:latin typeface="Verdana" panose="020B0604030504040204" pitchFamily="34" charset="0"/>
                          <a:ea typeface="Verdana" panose="020B0604030504040204" pitchFamily="34" charset="0"/>
                        </a:rPr>
                        <a:t>Total Suspended Solids</a:t>
                      </a:r>
                    </a:p>
                  </a:txBody>
                  <a:tcPr/>
                </a:tc>
                <a:tc>
                  <a:txBody>
                    <a:bodyPr/>
                    <a:lstStyle/>
                    <a:p>
                      <a:r>
                        <a:rPr lang="en-US" sz="3200" b="0" dirty="0">
                          <a:solidFill>
                            <a:srgbClr val="414042"/>
                          </a:solidFill>
                          <a:latin typeface="Verdana" panose="020B0604030504040204" pitchFamily="34" charset="0"/>
                          <a:ea typeface="Verdana" panose="020B0604030504040204" pitchFamily="34" charset="0"/>
                        </a:rPr>
                        <a:t>Dissolved Reactive Phosphorus</a:t>
                      </a:r>
                    </a:p>
                  </a:txBody>
                  <a:tcPr/>
                </a:tc>
                <a:tc>
                  <a:txBody>
                    <a:bodyPr/>
                    <a:lstStyle/>
                    <a:p>
                      <a:r>
                        <a:rPr lang="en-US" sz="3200" b="0" dirty="0">
                          <a:solidFill>
                            <a:srgbClr val="414042"/>
                          </a:solidFill>
                          <a:latin typeface="Verdana" panose="020B0604030504040204" pitchFamily="34" charset="0"/>
                          <a:ea typeface="Verdana" panose="020B0604030504040204" pitchFamily="34" charset="0"/>
                        </a:rPr>
                        <a:t>Chloride</a:t>
                      </a:r>
                    </a:p>
                  </a:txBody>
                  <a:tcPr/>
                </a:tc>
                <a:extLst>
                  <a:ext uri="{0D108BD9-81ED-4DB2-BD59-A6C34878D82A}">
                    <a16:rowId xmlns:a16="http://schemas.microsoft.com/office/drawing/2014/main" val="1925978114"/>
                  </a:ext>
                </a:extLst>
              </a:tr>
              <a:tr h="1006344">
                <a:tc>
                  <a:txBody>
                    <a:bodyPr/>
                    <a:lstStyle/>
                    <a:p>
                      <a:r>
                        <a:rPr lang="en-US" sz="3200" b="0" dirty="0">
                          <a:solidFill>
                            <a:srgbClr val="414042"/>
                          </a:solidFill>
                          <a:latin typeface="Verdana" panose="020B0604030504040204" pitchFamily="34" charset="0"/>
                          <a:ea typeface="Verdana" panose="020B0604030504040204" pitchFamily="34" charset="0"/>
                        </a:rPr>
                        <a:t>Nitrate</a:t>
                      </a:r>
                    </a:p>
                  </a:txBody>
                  <a:tcPr/>
                </a:tc>
                <a:tc>
                  <a:txBody>
                    <a:bodyPr/>
                    <a:lstStyle/>
                    <a:p>
                      <a:r>
                        <a:rPr lang="en-US" sz="3200" b="0" dirty="0">
                          <a:solidFill>
                            <a:srgbClr val="414042"/>
                          </a:solidFill>
                          <a:latin typeface="Verdana" panose="020B0604030504040204" pitchFamily="34" charset="0"/>
                          <a:ea typeface="Verdana" panose="020B0604030504040204" pitchFamily="34" charset="0"/>
                        </a:rPr>
                        <a:t>Sulfate</a:t>
                      </a:r>
                    </a:p>
                  </a:txBody>
                  <a:tcPr/>
                </a:tc>
                <a:tc>
                  <a:txBody>
                    <a:bodyPr/>
                    <a:lstStyle/>
                    <a:p>
                      <a:r>
                        <a:rPr lang="en-US" sz="3200" b="0" i="1" dirty="0">
                          <a:solidFill>
                            <a:srgbClr val="414042"/>
                          </a:solidFill>
                          <a:latin typeface="Verdana" panose="020B0604030504040204" pitchFamily="34" charset="0"/>
                          <a:ea typeface="Verdana" panose="020B0604030504040204" pitchFamily="34" charset="0"/>
                        </a:rPr>
                        <a:t>E. coli</a:t>
                      </a:r>
                    </a:p>
                  </a:txBody>
                  <a:tcPr/>
                </a:tc>
                <a:tc>
                  <a:txBody>
                    <a:bodyPr/>
                    <a:lstStyle/>
                    <a:p>
                      <a:endParaRPr lang="en-US" sz="3200" b="0" dirty="0">
                        <a:solidFill>
                          <a:srgbClr val="414042"/>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012260571"/>
                  </a:ext>
                </a:extLst>
              </a:tr>
            </a:tbl>
          </a:graphicData>
        </a:graphic>
      </p:graphicFrame>
      <p:sp>
        <p:nvSpPr>
          <p:cNvPr id="41" name="Rectangle 40">
            <a:extLst>
              <a:ext uri="{FF2B5EF4-FFF2-40B4-BE49-F238E27FC236}">
                <a16:creationId xmlns:a16="http://schemas.microsoft.com/office/drawing/2014/main" id="{E157F610-D7D0-DA52-4C54-F32D0F9A7AF7}"/>
              </a:ext>
            </a:extLst>
          </p:cNvPr>
          <p:cNvSpPr/>
          <p:nvPr/>
        </p:nvSpPr>
        <p:spPr>
          <a:xfrm>
            <a:off x="18706351" y="16377001"/>
            <a:ext cx="13420188" cy="10689082"/>
          </a:xfrm>
          <a:prstGeom prst="rect">
            <a:avLst/>
          </a:prstGeom>
          <a:solidFill>
            <a:srgbClr val="8453B9">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AB4518C7-ACBB-B809-2428-E37D48846A3F}"/>
              </a:ext>
            </a:extLst>
          </p:cNvPr>
          <p:cNvSpPr txBox="1"/>
          <p:nvPr/>
        </p:nvSpPr>
        <p:spPr>
          <a:xfrm>
            <a:off x="21288934" y="16574518"/>
            <a:ext cx="8503433" cy="923330"/>
          </a:xfrm>
          <a:prstGeom prst="rect">
            <a:avLst/>
          </a:prstGeom>
          <a:noFill/>
        </p:spPr>
        <p:txBody>
          <a:bodyPr wrap="square" rtlCol="0">
            <a:spAutoFit/>
          </a:bodyPr>
          <a:lstStyle/>
          <a:p>
            <a:pPr algn="ctr"/>
            <a:r>
              <a:rPr lang="en-US" sz="5400" dirty="0">
                <a:solidFill>
                  <a:srgbClr val="414042"/>
                </a:solidFill>
                <a:latin typeface="Verdana" panose="020B0604030504040204" pitchFamily="34" charset="0"/>
                <a:ea typeface="Verdana" panose="020B0604030504040204" pitchFamily="34" charset="0"/>
              </a:rPr>
              <a:t>Water Quality Index</a:t>
            </a:r>
          </a:p>
        </p:txBody>
      </p:sp>
      <p:cxnSp>
        <p:nvCxnSpPr>
          <p:cNvPr id="43" name="Straight Connector 42">
            <a:extLst>
              <a:ext uri="{FF2B5EF4-FFF2-40B4-BE49-F238E27FC236}">
                <a16:creationId xmlns:a16="http://schemas.microsoft.com/office/drawing/2014/main" id="{F2C5BF20-E990-C4A7-445C-1FF65A800727}"/>
              </a:ext>
            </a:extLst>
          </p:cNvPr>
          <p:cNvCxnSpPr>
            <a:cxnSpLocks/>
          </p:cNvCxnSpPr>
          <p:nvPr/>
        </p:nvCxnSpPr>
        <p:spPr>
          <a:xfrm>
            <a:off x="19337867" y="17638524"/>
            <a:ext cx="12155927" cy="0"/>
          </a:xfrm>
          <a:prstGeom prst="line">
            <a:avLst/>
          </a:prstGeom>
          <a:ln>
            <a:solidFill>
              <a:srgbClr val="414042"/>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02CEB92-A992-693D-BC17-AC4D1753B228}"/>
              </a:ext>
            </a:extLst>
          </p:cNvPr>
          <p:cNvSpPr txBox="1"/>
          <p:nvPr/>
        </p:nvSpPr>
        <p:spPr>
          <a:xfrm>
            <a:off x="19337867" y="18491200"/>
            <a:ext cx="12155927" cy="6001643"/>
          </a:xfrm>
          <a:prstGeom prst="rect">
            <a:avLst/>
          </a:prstGeom>
          <a:noFill/>
        </p:spPr>
        <p:txBody>
          <a:bodyPr wrap="square" rtlCol="0">
            <a:spAutoFit/>
          </a:bodyPr>
          <a:lstStyle/>
          <a:p>
            <a:r>
              <a:rPr lang="en-US" sz="3200" dirty="0">
                <a:solidFill>
                  <a:srgbClr val="414042"/>
                </a:solidFill>
                <a:latin typeface="Verdana" panose="020B0604030504040204" pitchFamily="34" charset="0"/>
                <a:ea typeface="Verdana" panose="020B0604030504040204" pitchFamily="34" charset="0"/>
              </a:rPr>
              <a:t>In this dashboard we include a page about a water quality index. We use a metric proposed by Chris Jones, an IIHR Engineer at the University of Iowa. The water quality index takes five factors into consideration: Dissolved Oxygen, </a:t>
            </a:r>
            <a:r>
              <a:rPr lang="en-US" sz="3200" i="1" dirty="0">
                <a:solidFill>
                  <a:srgbClr val="414042"/>
                </a:solidFill>
                <a:latin typeface="Verdana" panose="020B0604030504040204" pitchFamily="34" charset="0"/>
                <a:ea typeface="Verdana" panose="020B0604030504040204" pitchFamily="34" charset="0"/>
              </a:rPr>
              <a:t>E. coli</a:t>
            </a:r>
            <a:r>
              <a:rPr lang="en-US" sz="3200" dirty="0">
                <a:solidFill>
                  <a:srgbClr val="414042"/>
                </a:solidFill>
                <a:latin typeface="Verdana" panose="020B0604030504040204" pitchFamily="34" charset="0"/>
                <a:ea typeface="Verdana" panose="020B0604030504040204" pitchFamily="34" charset="0"/>
              </a:rPr>
              <a:t>, Total Nitrogen, Total Phosphorus, and Turbidity. Using these five factors we can calculate a number between 0 and 100 to describe the health of a watershed.</a:t>
            </a:r>
          </a:p>
          <a:p>
            <a:endParaRPr lang="en-US" sz="3200" dirty="0">
              <a:solidFill>
                <a:srgbClr val="414042"/>
              </a:solidFill>
              <a:latin typeface="Verdana" panose="020B0604030504040204" pitchFamily="34" charset="0"/>
              <a:ea typeface="Verdana" panose="020B0604030504040204" pitchFamily="34" charset="0"/>
            </a:endParaRPr>
          </a:p>
          <a:p>
            <a:r>
              <a:rPr lang="en-US" sz="3200" dirty="0">
                <a:solidFill>
                  <a:srgbClr val="414042"/>
                </a:solidFill>
                <a:latin typeface="Verdana" panose="020B0604030504040204" pitchFamily="34" charset="0"/>
                <a:ea typeface="Verdana" panose="020B0604030504040204" pitchFamily="34" charset="0"/>
              </a:rPr>
              <a:t>This water quality index can be used to compare the health of a watershed over the years, or to compare the health of two different watersheds.</a:t>
            </a:r>
          </a:p>
        </p:txBody>
      </p:sp>
      <p:sp>
        <p:nvSpPr>
          <p:cNvPr id="51" name="Rectangle 50">
            <a:extLst>
              <a:ext uri="{FF2B5EF4-FFF2-40B4-BE49-F238E27FC236}">
                <a16:creationId xmlns:a16="http://schemas.microsoft.com/office/drawing/2014/main" id="{A23AF088-2934-1B9E-DE1F-F094F897103F}"/>
              </a:ext>
            </a:extLst>
          </p:cNvPr>
          <p:cNvSpPr/>
          <p:nvPr/>
        </p:nvSpPr>
        <p:spPr>
          <a:xfrm>
            <a:off x="32428652" y="20230147"/>
            <a:ext cx="11191615" cy="6835936"/>
          </a:xfrm>
          <a:prstGeom prst="rect">
            <a:avLst/>
          </a:prstGeom>
          <a:solidFill>
            <a:srgbClr val="8453B9">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BB6E194D-7E5F-3D18-4742-6D8C57D88B11}"/>
              </a:ext>
            </a:extLst>
          </p:cNvPr>
          <p:cNvSpPr txBox="1"/>
          <p:nvPr/>
        </p:nvSpPr>
        <p:spPr>
          <a:xfrm>
            <a:off x="34225464" y="20432261"/>
            <a:ext cx="7721344" cy="923330"/>
          </a:xfrm>
          <a:prstGeom prst="rect">
            <a:avLst/>
          </a:prstGeom>
          <a:noFill/>
        </p:spPr>
        <p:txBody>
          <a:bodyPr wrap="square" rtlCol="0">
            <a:spAutoFit/>
          </a:bodyPr>
          <a:lstStyle/>
          <a:p>
            <a:pPr algn="ctr"/>
            <a:r>
              <a:rPr lang="en-US" sz="5400" dirty="0">
                <a:solidFill>
                  <a:srgbClr val="414042"/>
                </a:solidFill>
                <a:latin typeface="Verdana" panose="020B0604030504040204" pitchFamily="34" charset="0"/>
                <a:ea typeface="Verdana" panose="020B0604030504040204" pitchFamily="34" charset="0"/>
              </a:rPr>
              <a:t>Sources</a:t>
            </a:r>
          </a:p>
        </p:txBody>
      </p:sp>
      <p:cxnSp>
        <p:nvCxnSpPr>
          <p:cNvPr id="53" name="Straight Connector 52">
            <a:extLst>
              <a:ext uri="{FF2B5EF4-FFF2-40B4-BE49-F238E27FC236}">
                <a16:creationId xmlns:a16="http://schemas.microsoft.com/office/drawing/2014/main" id="{5859C139-EDE3-A455-1B40-7F69D858851E}"/>
              </a:ext>
            </a:extLst>
          </p:cNvPr>
          <p:cNvCxnSpPr>
            <a:cxnSpLocks/>
          </p:cNvCxnSpPr>
          <p:nvPr/>
        </p:nvCxnSpPr>
        <p:spPr>
          <a:xfrm>
            <a:off x="32974729" y="21451182"/>
            <a:ext cx="10137298" cy="0"/>
          </a:xfrm>
          <a:prstGeom prst="line">
            <a:avLst/>
          </a:prstGeom>
          <a:ln>
            <a:solidFill>
              <a:srgbClr val="41404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00AA75E-46E0-DFC8-8966-9039B476A909}"/>
              </a:ext>
            </a:extLst>
          </p:cNvPr>
          <p:cNvSpPr txBox="1"/>
          <p:nvPr/>
        </p:nvSpPr>
        <p:spPr>
          <a:xfrm>
            <a:off x="32955810" y="21934103"/>
            <a:ext cx="10137298" cy="4524315"/>
          </a:xfrm>
          <a:prstGeom prst="rect">
            <a:avLst/>
          </a:prstGeom>
          <a:noFill/>
        </p:spPr>
        <p:txBody>
          <a:bodyPr wrap="square" rtlCol="0">
            <a:spAutoFit/>
          </a:bodyPr>
          <a:lstStyle/>
          <a:p>
            <a:pPr marL="342900" indent="-342900">
              <a:buFontTx/>
              <a:buChar char="-"/>
            </a:pPr>
            <a:r>
              <a:rPr lang="en-US" sz="2400" dirty="0">
                <a:solidFill>
                  <a:srgbClr val="414042"/>
                </a:solidFill>
                <a:latin typeface="Verdana" panose="020B0604030504040204" pitchFamily="34" charset="0"/>
                <a:ea typeface="Verdana" panose="020B0604030504040204" pitchFamily="34" charset="0"/>
              </a:rPr>
              <a:t>Nitrate Nitrogen in Surface Waters as Influenced by Climatic Conditions and Agricultural Practices by </a:t>
            </a:r>
            <a:r>
              <a:rPr lang="en-US" sz="2400" dirty="0" err="1">
                <a:solidFill>
                  <a:srgbClr val="414042"/>
                </a:solidFill>
                <a:latin typeface="Verdana" panose="020B0604030504040204" pitchFamily="34" charset="0"/>
                <a:ea typeface="Verdana" panose="020B0604030504040204" pitchFamily="34" charset="0"/>
              </a:rPr>
              <a:t>Gyles</a:t>
            </a:r>
            <a:r>
              <a:rPr lang="en-US" sz="2400" dirty="0">
                <a:solidFill>
                  <a:srgbClr val="414042"/>
                </a:solidFill>
                <a:latin typeface="Verdana" panose="020B0604030504040204" pitchFamily="34" charset="0"/>
                <a:ea typeface="Verdana" panose="020B0604030504040204" pitchFamily="34" charset="0"/>
              </a:rPr>
              <a:t> W. Randall* and David J. Mulla</a:t>
            </a:r>
          </a:p>
          <a:p>
            <a:pPr marL="342900" indent="-342900">
              <a:buFontTx/>
              <a:buChar char="-"/>
            </a:pPr>
            <a:r>
              <a:rPr lang="en-US" sz="2400" dirty="0">
                <a:solidFill>
                  <a:srgbClr val="414042"/>
                </a:solidFill>
                <a:latin typeface="Verdana" panose="020B0604030504040204" pitchFamily="34" charset="0"/>
                <a:ea typeface="Verdana" panose="020B0604030504040204" pitchFamily="34" charset="0"/>
              </a:rPr>
              <a:t>The Relationship of Nitrate Concentrations in Streams to Row Crop Land Use in Iowa by Keith E. Schilling* and Robert D. Libra</a:t>
            </a:r>
          </a:p>
          <a:p>
            <a:pPr marL="342900" indent="-342900">
              <a:buFontTx/>
              <a:buChar char="-"/>
            </a:pPr>
            <a:r>
              <a:rPr lang="en-US" sz="2400" dirty="0">
                <a:solidFill>
                  <a:srgbClr val="414042"/>
                </a:solidFill>
                <a:latin typeface="Verdana" panose="020B0604030504040204" pitchFamily="34" charset="0"/>
                <a:ea typeface="Verdana" panose="020B0604030504040204" pitchFamily="34" charset="0"/>
              </a:rPr>
              <a:t>Cedar River Tributary Study Summer 2021 by Dr. Martin St. Clair</a:t>
            </a:r>
          </a:p>
          <a:p>
            <a:pPr marL="342900" indent="-342900">
              <a:buFontTx/>
              <a:buChar char="-"/>
            </a:pPr>
            <a:r>
              <a:rPr lang="en-US" sz="2400" dirty="0">
                <a:solidFill>
                  <a:srgbClr val="414042"/>
                </a:solidFill>
                <a:latin typeface="Verdana" panose="020B0604030504040204" pitchFamily="34" charset="0"/>
                <a:ea typeface="Verdana" panose="020B0604030504040204" pitchFamily="34" charset="0"/>
              </a:rPr>
              <a:t>Iowa Rivers 1 to 45: The Fair, the Marginal, &amp; the Ugly by Chris Jones</a:t>
            </a:r>
          </a:p>
          <a:p>
            <a:pPr marL="342900" indent="-342900">
              <a:buFontTx/>
              <a:buChar char="-"/>
            </a:pPr>
            <a:r>
              <a:rPr lang="en-US" sz="2400" dirty="0">
                <a:solidFill>
                  <a:srgbClr val="414042"/>
                </a:solidFill>
                <a:latin typeface="Verdana" panose="020B0604030504040204" pitchFamily="34" charset="0"/>
                <a:ea typeface="Verdana" panose="020B0604030504040204" pitchFamily="34" charset="0"/>
              </a:rPr>
              <a:t>Iowa State University IEM Rainfall</a:t>
            </a:r>
          </a:p>
          <a:p>
            <a:pPr marL="342900" indent="-342900">
              <a:buFontTx/>
              <a:buChar char="-"/>
            </a:pPr>
            <a:endParaRPr lang="en-US" sz="2400" dirty="0">
              <a:solidFill>
                <a:srgbClr val="41404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40711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408</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Verdana</vt:lpstr>
      <vt:lpstr>Verdana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stream</dc:creator>
  <cp:lastModifiedBy>Brian Cochran</cp:lastModifiedBy>
  <cp:revision>6</cp:revision>
  <dcterms:created xsi:type="dcterms:W3CDTF">2021-07-07T14:42:46Z</dcterms:created>
  <dcterms:modified xsi:type="dcterms:W3CDTF">2022-07-05T21:05:50Z</dcterms:modified>
</cp:coreProperties>
</file>