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85" r:id="rId6"/>
    <p:sldId id="260" r:id="rId7"/>
    <p:sldId id="261" r:id="rId8"/>
    <p:sldId id="259" r:id="rId9"/>
    <p:sldId id="262" r:id="rId10"/>
    <p:sldId id="263" r:id="rId11"/>
    <p:sldId id="264" r:id="rId12"/>
    <p:sldId id="265" r:id="rId13"/>
    <p:sldId id="283" r:id="rId14"/>
    <p:sldId id="266" r:id="rId15"/>
    <p:sldId id="267" r:id="rId16"/>
    <p:sldId id="269" r:id="rId17"/>
    <p:sldId id="268" r:id="rId18"/>
    <p:sldId id="270" r:id="rId19"/>
    <p:sldId id="272" r:id="rId20"/>
    <p:sldId id="273" r:id="rId21"/>
    <p:sldId id="257" r:id="rId22"/>
    <p:sldId id="258" r:id="rId23"/>
    <p:sldId id="274" r:id="rId24"/>
    <p:sldId id="275" r:id="rId25"/>
    <p:sldId id="278" r:id="rId26"/>
    <p:sldId id="279" r:id="rId27"/>
    <p:sldId id="280" r:id="rId28"/>
    <p:sldId id="281" r:id="rId29"/>
    <p:sldId id="282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CC8FB-491A-4E5B-8031-8AF9038C1299}" v="187" dt="2020-03-05T10:37:36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2A6E0-6867-46DF-92A1-6A5ADDBCDE2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9CB7C5-65BA-41DE-9236-2DB6FC6EBC8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1" dirty="0" err="1"/>
            <a:t>Git</a:t>
          </a:r>
          <a:r>
            <a:rPr lang="ru-RU" b="1" dirty="0"/>
            <a:t> </a:t>
          </a:r>
          <a:r>
            <a:rPr lang="en-US" b="1" dirty="0"/>
            <a:t>F</a:t>
          </a:r>
          <a:r>
            <a:rPr lang="ru-RU" b="1" dirty="0" err="1"/>
            <a:t>low</a:t>
          </a:r>
          <a:r>
            <a:rPr lang="ru-RU" b="1" dirty="0"/>
            <a:t> </a:t>
          </a:r>
          <a:r>
            <a:rPr lang="ru-RU" dirty="0"/>
            <a:t>является методологией работы с </a:t>
          </a:r>
          <a:r>
            <a:rPr lang="ru-RU" dirty="0" err="1"/>
            <a:t>Git</a:t>
          </a:r>
          <a:r>
            <a:rPr lang="ru-RU" dirty="0"/>
            <a:t>. Это значит, она определяет, какие ветки нужно создать и как производить их слияние</a:t>
          </a:r>
          <a:endParaRPr lang="en-US" dirty="0"/>
        </a:p>
      </dgm:t>
    </dgm:pt>
    <dgm:pt modelId="{0E1960EF-D100-4414-BC76-84C09644FDAF}" type="parTrans" cxnId="{B8880C8C-BCCB-46AC-B548-7A3B69BADE46}">
      <dgm:prSet/>
      <dgm:spPr/>
      <dgm:t>
        <a:bodyPr/>
        <a:lstStyle/>
        <a:p>
          <a:endParaRPr lang="en-US"/>
        </a:p>
      </dgm:t>
    </dgm:pt>
    <dgm:pt modelId="{33537037-8387-426F-BCBB-6A4F85D7C6A1}" type="sibTrans" cxnId="{B8880C8C-BCCB-46AC-B548-7A3B69BADE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657BA1-4292-4070-9DFF-6D3E57ABFF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</a:t>
          </a:r>
          <a:r>
            <a:rPr lang="ru-RU" b="1" dirty="0" err="1"/>
            <a:t>it-flow</a:t>
          </a:r>
          <a:r>
            <a:rPr lang="ru-RU" dirty="0"/>
            <a:t> является оберткой для </a:t>
          </a:r>
          <a:r>
            <a:rPr lang="ru-RU" dirty="0" err="1"/>
            <a:t>Git</a:t>
          </a:r>
          <a:r>
            <a:rPr lang="ru-RU" dirty="0"/>
            <a:t>. Команда </a:t>
          </a:r>
          <a:r>
            <a:rPr lang="ru-RU" dirty="0" err="1"/>
            <a:t>git</a:t>
          </a:r>
          <a:r>
            <a:rPr lang="ru-RU" dirty="0"/>
            <a:t> </a:t>
          </a:r>
          <a:r>
            <a:rPr lang="ru-RU" dirty="0" err="1"/>
            <a:t>flow</a:t>
          </a:r>
          <a:r>
            <a:rPr lang="ru-RU" dirty="0"/>
            <a:t> </a:t>
          </a:r>
          <a:r>
            <a:rPr lang="ru-RU" dirty="0" err="1"/>
            <a:t>init</a:t>
          </a:r>
          <a:r>
            <a:rPr lang="ru-RU" dirty="0"/>
            <a:t> является расширением стандартной команды </a:t>
          </a:r>
          <a:r>
            <a:rPr lang="ru-RU" dirty="0" err="1"/>
            <a:t>git</a:t>
          </a:r>
          <a:r>
            <a:rPr lang="ru-RU" dirty="0"/>
            <a:t> </a:t>
          </a:r>
          <a:r>
            <a:rPr lang="ru-RU" dirty="0" err="1"/>
            <a:t>init</a:t>
          </a:r>
          <a:r>
            <a:rPr lang="ru-RU" dirty="0"/>
            <a:t> и ничего не меняет в вашем репозитории, кроме того, что создает ветки</a:t>
          </a:r>
          <a:r>
            <a:rPr lang="en-US" dirty="0"/>
            <a:t>. </a:t>
          </a:r>
          <a:r>
            <a:rPr lang="ru-RU" dirty="0"/>
            <a:t>Есть интеграции с </a:t>
          </a:r>
          <a:r>
            <a:rPr lang="en-US" dirty="0"/>
            <a:t>IDE </a:t>
          </a:r>
          <a:r>
            <a:rPr lang="ru-RU" dirty="0"/>
            <a:t>и </a:t>
          </a:r>
          <a:r>
            <a:rPr lang="en-US" dirty="0"/>
            <a:t>GUI</a:t>
          </a:r>
          <a:r>
            <a:rPr lang="ru-RU" dirty="0"/>
            <a:t> менеджерами репозитория</a:t>
          </a:r>
        </a:p>
      </dgm:t>
    </dgm:pt>
    <dgm:pt modelId="{C9BC96B9-B216-4C7C-9E63-9B74DFF125AF}" type="parTrans" cxnId="{4C556386-B2D3-4975-8C75-D047223D59B4}">
      <dgm:prSet/>
      <dgm:spPr/>
      <dgm:t>
        <a:bodyPr/>
        <a:lstStyle/>
        <a:p>
          <a:endParaRPr lang="en-US"/>
        </a:p>
      </dgm:t>
    </dgm:pt>
    <dgm:pt modelId="{3BAC5FFB-652A-4EB7-A200-8F484607A2C7}" type="sibTrans" cxnId="{4C556386-B2D3-4975-8C75-D047223D59B4}">
      <dgm:prSet/>
      <dgm:spPr/>
      <dgm:t>
        <a:bodyPr/>
        <a:lstStyle/>
        <a:p>
          <a:endParaRPr lang="en-US"/>
        </a:p>
      </dgm:t>
    </dgm:pt>
    <dgm:pt modelId="{D59ABF61-1B0F-4A5C-8C43-821F53B9C346}" type="pres">
      <dgm:prSet presAssocID="{6322A6E0-6867-46DF-92A1-6A5ADDBCDE29}" presName="vert0" presStyleCnt="0">
        <dgm:presLayoutVars>
          <dgm:dir/>
          <dgm:animOne val="branch"/>
          <dgm:animLvl val="lvl"/>
        </dgm:presLayoutVars>
      </dgm:prSet>
      <dgm:spPr/>
    </dgm:pt>
    <dgm:pt modelId="{D349E852-B16F-4B08-B7AC-FC257A1DAE0C}" type="pres">
      <dgm:prSet presAssocID="{A99CB7C5-65BA-41DE-9236-2DB6FC6EBC8D}" presName="thickLine" presStyleLbl="alignNode1" presStyleIdx="0" presStyleCnt="2"/>
      <dgm:spPr/>
    </dgm:pt>
    <dgm:pt modelId="{C8BC19EE-FD69-42EA-A774-8C2B752B0769}" type="pres">
      <dgm:prSet presAssocID="{A99CB7C5-65BA-41DE-9236-2DB6FC6EBC8D}" presName="horz1" presStyleCnt="0"/>
      <dgm:spPr/>
    </dgm:pt>
    <dgm:pt modelId="{C70FB90C-522C-409A-9E2B-873DC18AC461}" type="pres">
      <dgm:prSet presAssocID="{A99CB7C5-65BA-41DE-9236-2DB6FC6EBC8D}" presName="tx1" presStyleLbl="revTx" presStyleIdx="0" presStyleCnt="2"/>
      <dgm:spPr/>
    </dgm:pt>
    <dgm:pt modelId="{E8E0FD39-F291-4362-A65A-92D0464D8911}" type="pres">
      <dgm:prSet presAssocID="{A99CB7C5-65BA-41DE-9236-2DB6FC6EBC8D}" presName="vert1" presStyleCnt="0"/>
      <dgm:spPr/>
    </dgm:pt>
    <dgm:pt modelId="{22E8840C-8C32-45AC-801E-8101BD932121}" type="pres">
      <dgm:prSet presAssocID="{BB657BA1-4292-4070-9DFF-6D3E57ABFF82}" presName="thickLine" presStyleLbl="alignNode1" presStyleIdx="1" presStyleCnt="2"/>
      <dgm:spPr/>
    </dgm:pt>
    <dgm:pt modelId="{1C3878C0-7A25-4FBC-9591-F71188B7699F}" type="pres">
      <dgm:prSet presAssocID="{BB657BA1-4292-4070-9DFF-6D3E57ABFF82}" presName="horz1" presStyleCnt="0"/>
      <dgm:spPr/>
    </dgm:pt>
    <dgm:pt modelId="{FEA7A3D7-7328-4380-AFFE-108438C88EFE}" type="pres">
      <dgm:prSet presAssocID="{BB657BA1-4292-4070-9DFF-6D3E57ABFF82}" presName="tx1" presStyleLbl="revTx" presStyleIdx="1" presStyleCnt="2" custScaleY="123204"/>
      <dgm:spPr/>
    </dgm:pt>
    <dgm:pt modelId="{B4BE321B-D5CC-4A3E-AFA0-0C6A371661BA}" type="pres">
      <dgm:prSet presAssocID="{BB657BA1-4292-4070-9DFF-6D3E57ABFF82}" presName="vert1" presStyleCnt="0"/>
      <dgm:spPr/>
    </dgm:pt>
  </dgm:ptLst>
  <dgm:cxnLst>
    <dgm:cxn modelId="{9F78042C-FC8A-4A26-A2A5-60934EC96513}" type="presOf" srcId="{BB657BA1-4292-4070-9DFF-6D3E57ABFF82}" destId="{FEA7A3D7-7328-4380-AFFE-108438C88EFE}" srcOrd="0" destOrd="0" presId="urn:microsoft.com/office/officeart/2008/layout/LinedList"/>
    <dgm:cxn modelId="{1E017C33-46FC-462C-A589-658904A90627}" type="presOf" srcId="{6322A6E0-6867-46DF-92A1-6A5ADDBCDE29}" destId="{D59ABF61-1B0F-4A5C-8C43-821F53B9C346}" srcOrd="0" destOrd="0" presId="urn:microsoft.com/office/officeart/2008/layout/LinedList"/>
    <dgm:cxn modelId="{4C556386-B2D3-4975-8C75-D047223D59B4}" srcId="{6322A6E0-6867-46DF-92A1-6A5ADDBCDE29}" destId="{BB657BA1-4292-4070-9DFF-6D3E57ABFF82}" srcOrd="1" destOrd="0" parTransId="{C9BC96B9-B216-4C7C-9E63-9B74DFF125AF}" sibTransId="{3BAC5FFB-652A-4EB7-A200-8F484607A2C7}"/>
    <dgm:cxn modelId="{B8880C8C-BCCB-46AC-B548-7A3B69BADE46}" srcId="{6322A6E0-6867-46DF-92A1-6A5ADDBCDE29}" destId="{A99CB7C5-65BA-41DE-9236-2DB6FC6EBC8D}" srcOrd="0" destOrd="0" parTransId="{0E1960EF-D100-4414-BC76-84C09644FDAF}" sibTransId="{33537037-8387-426F-BCBB-6A4F85D7C6A1}"/>
    <dgm:cxn modelId="{5AED5695-4548-4A87-9FA8-8BCF0BA9776F}" type="presOf" srcId="{A99CB7C5-65BA-41DE-9236-2DB6FC6EBC8D}" destId="{C70FB90C-522C-409A-9E2B-873DC18AC461}" srcOrd="0" destOrd="0" presId="urn:microsoft.com/office/officeart/2008/layout/LinedList"/>
    <dgm:cxn modelId="{101E26DB-A029-404D-9798-AA733309F667}" type="presParOf" srcId="{D59ABF61-1B0F-4A5C-8C43-821F53B9C346}" destId="{D349E852-B16F-4B08-B7AC-FC257A1DAE0C}" srcOrd="0" destOrd="0" presId="urn:microsoft.com/office/officeart/2008/layout/LinedList"/>
    <dgm:cxn modelId="{754D03E9-4D79-4C42-8FC2-974A3F317F54}" type="presParOf" srcId="{D59ABF61-1B0F-4A5C-8C43-821F53B9C346}" destId="{C8BC19EE-FD69-42EA-A774-8C2B752B0769}" srcOrd="1" destOrd="0" presId="urn:microsoft.com/office/officeart/2008/layout/LinedList"/>
    <dgm:cxn modelId="{EF1DD968-C636-4B95-8DCA-65001AC44A02}" type="presParOf" srcId="{C8BC19EE-FD69-42EA-A774-8C2B752B0769}" destId="{C70FB90C-522C-409A-9E2B-873DC18AC461}" srcOrd="0" destOrd="0" presId="urn:microsoft.com/office/officeart/2008/layout/LinedList"/>
    <dgm:cxn modelId="{A07BFAFE-40CD-4356-AB40-B4ADAB18A686}" type="presParOf" srcId="{C8BC19EE-FD69-42EA-A774-8C2B752B0769}" destId="{E8E0FD39-F291-4362-A65A-92D0464D8911}" srcOrd="1" destOrd="0" presId="urn:microsoft.com/office/officeart/2008/layout/LinedList"/>
    <dgm:cxn modelId="{07ADEF9E-D53C-4237-B98C-620908A2E9FA}" type="presParOf" srcId="{D59ABF61-1B0F-4A5C-8C43-821F53B9C346}" destId="{22E8840C-8C32-45AC-801E-8101BD932121}" srcOrd="2" destOrd="0" presId="urn:microsoft.com/office/officeart/2008/layout/LinedList"/>
    <dgm:cxn modelId="{D87143A1-13A3-49C1-A7AD-4E4B1AC47C43}" type="presParOf" srcId="{D59ABF61-1B0F-4A5C-8C43-821F53B9C346}" destId="{1C3878C0-7A25-4FBC-9591-F71188B7699F}" srcOrd="3" destOrd="0" presId="urn:microsoft.com/office/officeart/2008/layout/LinedList"/>
    <dgm:cxn modelId="{0EA301F0-1D40-4BFC-B828-F3763A01DE62}" type="presParOf" srcId="{1C3878C0-7A25-4FBC-9591-F71188B7699F}" destId="{FEA7A3D7-7328-4380-AFFE-108438C88EFE}" srcOrd="0" destOrd="0" presId="urn:microsoft.com/office/officeart/2008/layout/LinedList"/>
    <dgm:cxn modelId="{B54BFD4C-6E7B-4DCE-AC1B-2662405F02DE}" type="presParOf" srcId="{1C3878C0-7A25-4FBC-9591-F71188B7699F}" destId="{B4BE321B-D5CC-4A3E-AFA0-0C6A371661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9E852-B16F-4B08-B7AC-FC257A1DAE0C}">
      <dsp:nvSpPr>
        <dsp:cNvPr id="0" name=""/>
        <dsp:cNvSpPr/>
      </dsp:nvSpPr>
      <dsp:spPr>
        <a:xfrm>
          <a:off x="0" y="1055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0FB90C-522C-409A-9E2B-873DC18AC461}">
      <dsp:nvSpPr>
        <dsp:cNvPr id="0" name=""/>
        <dsp:cNvSpPr/>
      </dsp:nvSpPr>
      <dsp:spPr>
        <a:xfrm>
          <a:off x="0" y="1055"/>
          <a:ext cx="9906000" cy="1588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 err="1"/>
            <a:t>Git</a:t>
          </a:r>
          <a:r>
            <a:rPr lang="ru-RU" sz="2800" b="1" kern="1200" dirty="0"/>
            <a:t> </a:t>
          </a:r>
          <a:r>
            <a:rPr lang="en-US" sz="2800" b="1" kern="1200" dirty="0"/>
            <a:t>F</a:t>
          </a:r>
          <a:r>
            <a:rPr lang="ru-RU" sz="2800" b="1" kern="1200" dirty="0" err="1"/>
            <a:t>low</a:t>
          </a:r>
          <a:r>
            <a:rPr lang="ru-RU" sz="2800" b="1" kern="1200" dirty="0"/>
            <a:t> </a:t>
          </a:r>
          <a:r>
            <a:rPr lang="ru-RU" sz="2800" kern="1200" dirty="0"/>
            <a:t>является методологией работы с </a:t>
          </a:r>
          <a:r>
            <a:rPr lang="ru-RU" sz="2800" kern="1200" dirty="0" err="1"/>
            <a:t>Git</a:t>
          </a:r>
          <a:r>
            <a:rPr lang="ru-RU" sz="2800" kern="1200" dirty="0"/>
            <a:t>. Это значит, она определяет, какие ветки нужно создать и как производить их слияние</a:t>
          </a:r>
          <a:endParaRPr lang="en-US" sz="2800" kern="1200" dirty="0"/>
        </a:p>
      </dsp:txBody>
      <dsp:txXfrm>
        <a:off x="0" y="1055"/>
        <a:ext cx="9906000" cy="1588171"/>
      </dsp:txXfrm>
    </dsp:sp>
    <dsp:sp modelId="{22E8840C-8C32-45AC-801E-8101BD932121}">
      <dsp:nvSpPr>
        <dsp:cNvPr id="0" name=""/>
        <dsp:cNvSpPr/>
      </dsp:nvSpPr>
      <dsp:spPr>
        <a:xfrm>
          <a:off x="0" y="1589227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-955371"/>
                <a:satOff val="-21734"/>
                <a:lumOff val="-568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55371"/>
                <a:satOff val="-21734"/>
                <a:lumOff val="-568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955371"/>
              <a:satOff val="-21734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A7A3D7-7328-4380-AFFE-108438C88EFE}">
      <dsp:nvSpPr>
        <dsp:cNvPr id="0" name=""/>
        <dsp:cNvSpPr/>
      </dsp:nvSpPr>
      <dsp:spPr>
        <a:xfrm>
          <a:off x="0" y="1589227"/>
          <a:ext cx="9896326" cy="1956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g</a:t>
          </a:r>
          <a:r>
            <a:rPr lang="ru-RU" sz="2800" b="1" kern="1200" dirty="0" err="1"/>
            <a:t>it-flow</a:t>
          </a:r>
          <a:r>
            <a:rPr lang="ru-RU" sz="2800" kern="1200" dirty="0"/>
            <a:t> является оберткой для </a:t>
          </a:r>
          <a:r>
            <a:rPr lang="ru-RU" sz="2800" kern="1200" dirty="0" err="1"/>
            <a:t>Git</a:t>
          </a:r>
          <a:r>
            <a:rPr lang="ru-RU" sz="2800" kern="1200" dirty="0"/>
            <a:t>. Команда </a:t>
          </a:r>
          <a:r>
            <a:rPr lang="ru-RU" sz="2800" kern="1200" dirty="0" err="1"/>
            <a:t>git</a:t>
          </a:r>
          <a:r>
            <a:rPr lang="ru-RU" sz="2800" kern="1200" dirty="0"/>
            <a:t> </a:t>
          </a:r>
          <a:r>
            <a:rPr lang="ru-RU" sz="2800" kern="1200" dirty="0" err="1"/>
            <a:t>flow</a:t>
          </a:r>
          <a:r>
            <a:rPr lang="ru-RU" sz="2800" kern="1200" dirty="0"/>
            <a:t> </a:t>
          </a:r>
          <a:r>
            <a:rPr lang="ru-RU" sz="2800" kern="1200" dirty="0" err="1"/>
            <a:t>init</a:t>
          </a:r>
          <a:r>
            <a:rPr lang="ru-RU" sz="2800" kern="1200" dirty="0"/>
            <a:t> является расширением стандартной команды </a:t>
          </a:r>
          <a:r>
            <a:rPr lang="ru-RU" sz="2800" kern="1200" dirty="0" err="1"/>
            <a:t>git</a:t>
          </a:r>
          <a:r>
            <a:rPr lang="ru-RU" sz="2800" kern="1200" dirty="0"/>
            <a:t> </a:t>
          </a:r>
          <a:r>
            <a:rPr lang="ru-RU" sz="2800" kern="1200" dirty="0" err="1"/>
            <a:t>init</a:t>
          </a:r>
          <a:r>
            <a:rPr lang="ru-RU" sz="2800" kern="1200" dirty="0"/>
            <a:t> и ничего не меняет в вашем репозитории, кроме того, что создает ветки</a:t>
          </a:r>
          <a:r>
            <a:rPr lang="en-US" sz="2800" kern="1200" dirty="0"/>
            <a:t>. </a:t>
          </a:r>
          <a:r>
            <a:rPr lang="ru-RU" sz="2800" kern="1200" dirty="0"/>
            <a:t>Есть интеграции с </a:t>
          </a:r>
          <a:r>
            <a:rPr lang="en-US" sz="2800" kern="1200" dirty="0"/>
            <a:t>IDE </a:t>
          </a:r>
          <a:r>
            <a:rPr lang="ru-RU" sz="2800" kern="1200" dirty="0"/>
            <a:t>и </a:t>
          </a:r>
          <a:r>
            <a:rPr lang="en-US" sz="2800" kern="1200" dirty="0"/>
            <a:t>GUI</a:t>
          </a:r>
          <a:r>
            <a:rPr lang="ru-RU" sz="2800" kern="1200" dirty="0"/>
            <a:t> менеджерами репозитория</a:t>
          </a:r>
        </a:p>
      </dsp:txBody>
      <dsp:txXfrm>
        <a:off x="0" y="1589227"/>
        <a:ext cx="9896326" cy="1956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ruops.dev/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github.com/PsykoSoldi3r/vscode-git-flo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vector-of-bool.gitflow" TargetMode="External"/><Relationship Id="rId5" Type="http://schemas.openxmlformats.org/officeDocument/2006/relationships/hyperlink" Target="https://plugins.jetbrains.com/plugin/7315-git-flow-integration" TargetMode="Externa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treeapp.com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kummer.github.io/git-flow-cheatsheet/index.ru_RU.html" TargetMode="External"/><Relationship Id="rId2" Type="http://schemas.openxmlformats.org/officeDocument/2006/relationships/hyperlink" Target="https://github.com/bobthecow/git-flow-comple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techno.ru/" TargetMode="External"/><Relationship Id="rId5" Type="http://schemas.openxmlformats.org/officeDocument/2006/relationships/hyperlink" Target="https://bitworks.software/2019-03-12-gitflow-workflow.html" TargetMode="External"/><Relationship Id="rId4" Type="http://schemas.openxmlformats.org/officeDocument/2006/relationships/hyperlink" Target="https://github.com/jaspernbrouwer/git-flow-hoo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B160-0049-45E7-A930-3AD365FDE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Git-flow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83EA0-C23B-4E8A-9847-9DC4E9EFC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Модель ветвления разработки в </a:t>
            </a:r>
            <a:r>
              <a:rPr lang="en-US" dirty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60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B56-7C63-4893-B439-5C8C2BD9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Публикация, получение, отслеживание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9946-EC79-443A-A585-99893B907E8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Публикация фичи для совместной разработки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git flow feature publish production-build</a:t>
            </a:r>
          </a:p>
          <a:p>
            <a:r>
              <a:rPr lang="ru-RU" dirty="0"/>
              <a:t>Получение фичи, опубликованной другим разработчиком: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flow feature pull origin production-build</a:t>
            </a:r>
          </a:p>
          <a:p>
            <a:r>
              <a:rPr lang="ru-RU" dirty="0"/>
              <a:t>Отслеживать фичу в репозитории </a:t>
            </a:r>
            <a:r>
              <a:rPr lang="ru-RU" dirty="0" err="1"/>
              <a:t>origin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/>
              <a:t>git flow feature track production-build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99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E311-5117-4FFD-9620-9D646954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завершение работы с веткой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8511-80B4-48D2-A20D-1C88E724791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/>
              <a:t>Без использования расширений </a:t>
            </a:r>
            <a:r>
              <a:rPr lang="en-US" dirty="0"/>
              <a:t>git-flow:</a:t>
            </a:r>
          </a:p>
          <a:p>
            <a:pPr marL="0" indent="0">
              <a:buNone/>
            </a:pPr>
            <a:r>
              <a:rPr lang="en-US" dirty="0"/>
              <a:t>git checkout develop</a:t>
            </a:r>
          </a:p>
          <a:p>
            <a:pPr marL="0" indent="0">
              <a:buNone/>
            </a:pPr>
            <a:r>
              <a:rPr lang="en-US" dirty="0"/>
              <a:t>git merge </a:t>
            </a:r>
            <a:r>
              <a:rPr lang="en-US" dirty="0">
                <a:effectLst/>
              </a:rPr>
              <a:t>--no-ff </a:t>
            </a:r>
            <a:r>
              <a:rPr lang="en-US" dirty="0"/>
              <a:t>production-build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При использовании </a:t>
            </a:r>
            <a:r>
              <a:rPr lang="en-US" dirty="0"/>
              <a:t>git-flow:</a:t>
            </a:r>
          </a:p>
          <a:p>
            <a:pPr marL="0" indent="0">
              <a:buNone/>
            </a:pPr>
            <a:r>
              <a:rPr lang="en-US" dirty="0"/>
              <a:t>git flow feature finish production-build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47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124F-FBAA-4C9E-96CB-FBC110C4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08185"/>
            <a:ext cx="9905998" cy="478301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Когда в ветку </a:t>
            </a:r>
            <a:r>
              <a:rPr lang="ru-RU" b="1" dirty="0" err="1"/>
              <a:t>develop</a:t>
            </a:r>
            <a:r>
              <a:rPr lang="ru-RU" dirty="0"/>
              <a:t> уже слито достаточно нового кода для релиза (или подходит установленная дата </a:t>
            </a:r>
            <a:r>
              <a:rPr lang="ru-RU" dirty="0" err="1"/>
              <a:t>предрелиза</a:t>
            </a:r>
            <a:r>
              <a:rPr lang="ru-RU" dirty="0"/>
              <a:t>), от ветки </a:t>
            </a:r>
            <a:r>
              <a:rPr lang="ru-RU" b="1" dirty="0" err="1"/>
              <a:t>develop</a:t>
            </a:r>
            <a:r>
              <a:rPr lang="ru-RU" dirty="0"/>
              <a:t> создается </a:t>
            </a:r>
            <a:r>
              <a:rPr lang="ru-RU" dirty="0" err="1"/>
              <a:t>релизная</a:t>
            </a:r>
            <a:r>
              <a:rPr lang="en-US" dirty="0"/>
              <a:t> </a:t>
            </a:r>
            <a:r>
              <a:rPr lang="ru-RU" dirty="0"/>
              <a:t>ветка, например, </a:t>
            </a:r>
            <a:r>
              <a:rPr lang="en-US" b="1" dirty="0"/>
              <a:t>release/0.3.0</a:t>
            </a:r>
          </a:p>
          <a:p>
            <a:r>
              <a:rPr lang="ru-RU" dirty="0"/>
              <a:t>Создание данной ветки означает начало следующего цикла релиза, в ходе которой новая функциональность уже не добавляется, а производится только отладка багов, создание документации и решение других задач, связанных с релизом</a:t>
            </a:r>
            <a:endParaRPr lang="en-US" dirty="0"/>
          </a:p>
          <a:p>
            <a:r>
              <a:rPr lang="ru-RU" dirty="0"/>
              <a:t>Когда все готово, ветка </a:t>
            </a:r>
            <a:r>
              <a:rPr lang="ru-RU" b="1" dirty="0" err="1"/>
              <a:t>release</a:t>
            </a:r>
            <a:r>
              <a:rPr lang="ru-RU" dirty="0"/>
              <a:t> сливается в </a:t>
            </a:r>
            <a:r>
              <a:rPr lang="ru-RU" b="1" dirty="0" err="1"/>
              <a:t>master</a:t>
            </a:r>
            <a:r>
              <a:rPr lang="ru-RU" dirty="0"/>
              <a:t>, и ей присваивается тег</a:t>
            </a:r>
            <a:r>
              <a:rPr lang="en-US" dirty="0"/>
              <a:t> </a:t>
            </a:r>
            <a:r>
              <a:rPr lang="ru-RU" dirty="0"/>
              <a:t>с версией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/>
              <a:t>r0.3</a:t>
            </a:r>
            <a:r>
              <a:rPr lang="ru-RU" b="1" dirty="0"/>
              <a:t>.0</a:t>
            </a:r>
            <a:r>
              <a:rPr lang="ru-RU" dirty="0"/>
              <a:t>). Кроме этого, она должна быть также слита обратно в ветку </a:t>
            </a:r>
            <a:r>
              <a:rPr lang="ru-RU" b="1" dirty="0" err="1"/>
              <a:t>develop</a:t>
            </a:r>
            <a:r>
              <a:rPr lang="ru-RU" dirty="0"/>
              <a:t>, в которой с момента создания ветки релиза могли добавляться изменения с момента создания ветки релиза</a:t>
            </a:r>
          </a:p>
        </p:txBody>
      </p:sp>
    </p:spTree>
    <p:extLst>
      <p:ext uri="{BB962C8B-B14F-4D97-AF65-F5344CB8AC3E}">
        <p14:creationId xmlns:p14="http://schemas.microsoft.com/office/powerpoint/2010/main" val="48020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EEFD89-F0AD-4820-879A-A797FF40F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489" y="815278"/>
            <a:ext cx="8129846" cy="5227444"/>
          </a:xfrm>
        </p:spPr>
      </p:pic>
    </p:spTree>
    <p:extLst>
      <p:ext uri="{BB962C8B-B14F-4D97-AF65-F5344CB8AC3E}">
        <p14:creationId xmlns:p14="http://schemas.microsoft.com/office/powerpoint/2010/main" val="348322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4861-D0F6-4097-BEB8-CD2816A0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Использование отдельной ветки для подготовки релиза позволяет одной команде дорабатывать текущий релиз</a:t>
            </a:r>
            <a:r>
              <a:rPr lang="en-US" dirty="0">
                <a:effectLst/>
              </a:rPr>
              <a:t>,</a:t>
            </a:r>
            <a:r>
              <a:rPr lang="ru-RU" dirty="0">
                <a:effectLst/>
              </a:rPr>
              <a:t> пока другая команда уже работает над функциональностью для следующего релиза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Это также позволяет разграничить этапы разработки. Например, можно сказать: «На этой неделе мы готовимся к версии 1.</a:t>
            </a:r>
            <a:r>
              <a:rPr lang="en-US" dirty="0">
                <a:effectLst/>
              </a:rPr>
              <a:t>0</a:t>
            </a:r>
            <a:r>
              <a:rPr lang="ru-RU" dirty="0">
                <a:effectLst/>
              </a:rPr>
              <a:t>.0» и фактически увидеть это в структуре репозитория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30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8D08-221B-4EE7-9D22-CA381430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424" y="733932"/>
            <a:ext cx="9905998" cy="1592022"/>
          </a:xfrm>
        </p:spPr>
        <p:txBody>
          <a:bodyPr>
            <a:normAutofit fontScale="90000"/>
          </a:bodyPr>
          <a:lstStyle/>
          <a:p>
            <a:r>
              <a:rPr lang="ru-RU" dirty="0"/>
              <a:t>ветки релизов основаны на ветке </a:t>
            </a:r>
            <a:r>
              <a:rPr lang="ru-RU" b="1" dirty="0" err="1"/>
              <a:t>develop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Новая ветка </a:t>
            </a:r>
            <a:r>
              <a:rPr lang="ru-RU" b="1" dirty="0" err="1"/>
              <a:t>release</a:t>
            </a:r>
            <a:r>
              <a:rPr lang="ru-RU" dirty="0"/>
              <a:t> может быть создана с использованием следующих команд</a:t>
            </a:r>
            <a:br>
              <a:rPr lang="ru-RU" dirty="0"/>
            </a:b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B3E206-4AC4-47FE-90E6-A0E02106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80313"/>
            <a:ext cx="9906000" cy="35417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ru-RU" dirty="0"/>
              <a:t>Без использования расширений </a:t>
            </a:r>
            <a:r>
              <a:rPr lang="en-US" dirty="0"/>
              <a:t>git-flow:</a:t>
            </a:r>
          </a:p>
          <a:p>
            <a:pPr marL="0" indent="0">
              <a:buNone/>
            </a:pPr>
            <a:r>
              <a:rPr lang="en-US" dirty="0"/>
              <a:t>git checkout develop</a:t>
            </a:r>
          </a:p>
          <a:p>
            <a:pPr marL="0" indent="0">
              <a:buNone/>
            </a:pPr>
            <a:r>
              <a:rPr lang="en-US" dirty="0"/>
              <a:t>git checkout -b release/0.5</a:t>
            </a:r>
            <a:r>
              <a:rPr lang="ru-RU" dirty="0"/>
              <a:t>.0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При использовании </a:t>
            </a:r>
            <a:r>
              <a:rPr lang="en-US" dirty="0"/>
              <a:t>git-flow:</a:t>
            </a:r>
          </a:p>
          <a:p>
            <a:pPr marL="0" indent="0">
              <a:buNone/>
            </a:pPr>
            <a:r>
              <a:rPr lang="en-US" dirty="0"/>
              <a:t>git flow release start 0.5</a:t>
            </a:r>
            <a:r>
              <a:rPr lang="ru-RU" dirty="0"/>
              <a:t>.0 </a:t>
            </a:r>
            <a:r>
              <a:rPr lang="en-US" dirty="0"/>
              <a:t># </a:t>
            </a:r>
            <a:r>
              <a:rPr lang="ru-RU" dirty="0"/>
              <a:t>ещё одним параметром может быть указан </a:t>
            </a:r>
            <a:r>
              <a:rPr lang="en-US" dirty="0"/>
              <a:t>[BASE], </a:t>
            </a:r>
            <a:r>
              <a:rPr lang="ru-RU" dirty="0"/>
              <a:t>сейчас это </a:t>
            </a:r>
            <a:r>
              <a:rPr lang="en-US" b="1" dirty="0"/>
              <a:t>develop</a:t>
            </a:r>
          </a:p>
          <a:p>
            <a:pPr marL="0" indent="0">
              <a:buNone/>
            </a:pPr>
            <a:r>
              <a:rPr lang="en-US" dirty="0"/>
              <a:t>git flow release publish 0.5</a:t>
            </a:r>
            <a:r>
              <a:rPr lang="ru-RU" dirty="0"/>
              <a:t>.0</a:t>
            </a:r>
          </a:p>
          <a:p>
            <a:pPr marL="0" indent="0">
              <a:buNone/>
            </a:pPr>
            <a:r>
              <a:rPr lang="ru-RU" dirty="0"/>
              <a:t>При желании вы можете указать </a:t>
            </a:r>
            <a:r>
              <a:rPr lang="en-US" dirty="0"/>
              <a:t>[BASE]</a:t>
            </a:r>
            <a:r>
              <a:rPr lang="ru-RU" dirty="0"/>
              <a:t> - коммит в виде его </a:t>
            </a:r>
            <a:r>
              <a:rPr lang="ru-RU" dirty="0" err="1"/>
              <a:t>хеша</a:t>
            </a:r>
            <a:r>
              <a:rPr lang="ru-RU" dirty="0"/>
              <a:t> sha-1, чтобы начать релиз с него, коммит должен принадлежать ветке </a:t>
            </a:r>
            <a:r>
              <a:rPr lang="ru-RU" dirty="0" err="1"/>
              <a:t>develop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403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B49B-6358-4D31-85B9-23044CB0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42874"/>
            <a:ext cx="10195372" cy="430862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Когда релиз готов к отправке, он сливается в </a:t>
            </a:r>
            <a:r>
              <a:rPr lang="ru-RU" b="1" dirty="0" err="1"/>
              <a:t>master</a:t>
            </a:r>
            <a:r>
              <a:rPr lang="ru-RU" dirty="0"/>
              <a:t> и </a:t>
            </a:r>
            <a:r>
              <a:rPr lang="ru-RU" b="1" dirty="0" err="1"/>
              <a:t>develop</a:t>
            </a:r>
            <a:r>
              <a:rPr lang="ru-RU" dirty="0"/>
              <a:t>, а ветка релиза удаляется</a:t>
            </a:r>
            <a:r>
              <a:rPr lang="en-US" dirty="0"/>
              <a:t> (</a:t>
            </a:r>
            <a:r>
              <a:rPr lang="ru-RU" i="1" dirty="0"/>
              <a:t>может быть сохранена при продуктовой разработке и необходимости поддержки нескольких релизов</a:t>
            </a:r>
            <a:r>
              <a:rPr lang="ru-RU" dirty="0"/>
              <a:t>). Важно влить </a:t>
            </a:r>
            <a:r>
              <a:rPr lang="en-US" dirty="0"/>
              <a:t>release</a:t>
            </a:r>
            <a:r>
              <a:rPr lang="ru-RU" dirty="0"/>
              <a:t> обратно в </a:t>
            </a:r>
            <a:r>
              <a:rPr lang="ru-RU" b="1" dirty="0" err="1"/>
              <a:t>develop</a:t>
            </a:r>
            <a:r>
              <a:rPr lang="ru-RU" dirty="0"/>
              <a:t>, поскольку в ветку релиза могут быть добавлены критические обновления и они должны быть доступны в дальнейшем. Если ваша команда делает акцент на проверку кода, этот момент идеален для </a:t>
            </a:r>
            <a:r>
              <a:rPr lang="ru-RU" dirty="0" err="1"/>
              <a:t>мердж-реквеста</a:t>
            </a:r>
            <a:r>
              <a:rPr lang="ru-RU" dirty="0"/>
              <a:t> (</a:t>
            </a:r>
            <a:r>
              <a:rPr lang="en-US" dirty="0"/>
              <a:t>MR, PR, Merge/Pull Request)</a:t>
            </a:r>
            <a:endParaRPr lang="ru-RU" dirty="0"/>
          </a:p>
          <a:p>
            <a:r>
              <a:rPr lang="ru-RU" dirty="0"/>
              <a:t>Релиз помечается тегом равным его имени в ветке </a:t>
            </a:r>
            <a:r>
              <a:rPr lang="en-US" b="1" dirty="0"/>
              <a:t>master</a:t>
            </a:r>
            <a:r>
              <a:rPr lang="en-US" dirty="0"/>
              <a:t>. </a:t>
            </a:r>
            <a:r>
              <a:rPr lang="ru-RU" dirty="0"/>
              <a:t>При инициализации может быть задан префикс для тега версии или указан в файле </a:t>
            </a:r>
            <a:r>
              <a:rPr lang="en-US" dirty="0"/>
              <a:t>.git/config </a:t>
            </a:r>
            <a:r>
              <a:rPr lang="ru-RU" dirty="0"/>
              <a:t>позже. </a:t>
            </a:r>
            <a:r>
              <a:rPr lang="ru-RU" i="1" dirty="0"/>
              <a:t>Префикс тега не добавляется к </a:t>
            </a:r>
            <a:r>
              <a:rPr lang="en-US" i="1" dirty="0"/>
              <a:t>release</a:t>
            </a:r>
            <a:r>
              <a:rPr lang="ru-RU" i="1" dirty="0"/>
              <a:t> ветке</a:t>
            </a:r>
          </a:p>
        </p:txBody>
      </p:sp>
    </p:spTree>
    <p:extLst>
      <p:ext uri="{BB962C8B-B14F-4D97-AF65-F5344CB8AC3E}">
        <p14:creationId xmlns:p14="http://schemas.microsoft.com/office/powerpoint/2010/main" val="87160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5AD4-B152-43EF-B21D-B6E5148D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2C22-FCA9-449D-ADCE-878ADDA6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78523"/>
            <a:ext cx="9905998" cy="47126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ru-RU" dirty="0"/>
              <a:t>Без использования расширений </a:t>
            </a:r>
            <a:r>
              <a:rPr lang="en-US" dirty="0"/>
              <a:t>git-flow:</a:t>
            </a:r>
          </a:p>
          <a:p>
            <a:pPr marL="0" indent="0">
              <a:buNone/>
            </a:pPr>
            <a:r>
              <a:rPr lang="en-US" dirty="0"/>
              <a:t>git checkout develop</a:t>
            </a:r>
          </a:p>
          <a:p>
            <a:pPr marL="0" indent="0">
              <a:buNone/>
            </a:pPr>
            <a:r>
              <a:rPr lang="en-US" dirty="0"/>
              <a:t>git merge release/0.7.0</a:t>
            </a:r>
          </a:p>
          <a:p>
            <a:pPr marL="0" indent="0">
              <a:buNone/>
            </a:pPr>
            <a:r>
              <a:rPr lang="en-US" dirty="0"/>
              <a:t>git checkout master</a:t>
            </a:r>
          </a:p>
          <a:p>
            <a:pPr marL="0" indent="0">
              <a:buNone/>
            </a:pPr>
            <a:r>
              <a:rPr lang="en-US" dirty="0"/>
              <a:t>git merge release/0.7.0</a:t>
            </a:r>
          </a:p>
          <a:p>
            <a:pPr marL="0" indent="0">
              <a:buNone/>
            </a:pPr>
            <a:r>
              <a:rPr lang="en-US" dirty="0"/>
              <a:t>git tag r0.7.0</a:t>
            </a:r>
          </a:p>
          <a:p>
            <a:r>
              <a:rPr lang="ru-RU" dirty="0"/>
              <a:t>Не забудьте отправить изменения в тегах с помощью команды: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push --tags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Или при использовании </a:t>
            </a:r>
            <a:r>
              <a:rPr lang="en-US" dirty="0"/>
              <a:t>git-flow:</a:t>
            </a:r>
          </a:p>
          <a:p>
            <a:pPr marL="0" indent="0">
              <a:buNone/>
            </a:pPr>
            <a:r>
              <a:rPr lang="en-US" dirty="0"/>
              <a:t>git flow release finish '0.7.0'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42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0E6CC06-BE41-4618-8060-B0662DFF4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33452"/>
            <a:ext cx="6112382" cy="4385634"/>
          </a:xfrm>
          <a:prstGeom prst="rect">
            <a:avLst/>
          </a:prstGeom>
        </p:spPr>
      </p:pic>
      <p:sp>
        <p:nvSpPr>
          <p:cNvPr id="87" name="Content Placeholder 86">
            <a:extLst>
              <a:ext uri="{FF2B5EF4-FFF2-40B4-BE49-F238E27FC236}">
                <a16:creationId xmlns:a16="http://schemas.microsoft.com/office/drawing/2014/main" id="{660D5114-FCE9-414E-889E-863FDA33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672" y="1028683"/>
            <a:ext cx="4012707" cy="4860176"/>
          </a:xfrm>
        </p:spPr>
        <p:txBody>
          <a:bodyPr>
            <a:noAutofit/>
          </a:bodyPr>
          <a:lstStyle/>
          <a:p>
            <a:r>
              <a:rPr lang="ru-RU" dirty="0"/>
              <a:t>Ветки </a:t>
            </a:r>
            <a:r>
              <a:rPr lang="ru-RU" dirty="0" err="1"/>
              <a:t>hotfix</a:t>
            </a:r>
            <a:r>
              <a:rPr lang="ru-RU" dirty="0"/>
              <a:t> используются для быстрого внесения исправлений в рабочую версию кода</a:t>
            </a:r>
            <a:endParaRPr lang="en-US" dirty="0"/>
          </a:p>
          <a:p>
            <a:r>
              <a:rPr lang="ru-RU" dirty="0"/>
              <a:t>Ветки </a:t>
            </a:r>
            <a:r>
              <a:rPr lang="ru-RU" dirty="0" err="1"/>
              <a:t>hotfix</a:t>
            </a:r>
            <a:r>
              <a:rPr lang="ru-RU" dirty="0"/>
              <a:t> очень похожи на ветки </a:t>
            </a:r>
            <a:r>
              <a:rPr lang="ru-RU" dirty="0" err="1"/>
              <a:t>release</a:t>
            </a:r>
            <a:r>
              <a:rPr lang="ru-RU" dirty="0"/>
              <a:t> и </a:t>
            </a:r>
            <a:r>
              <a:rPr lang="ru-RU" dirty="0" err="1"/>
              <a:t>feature</a:t>
            </a:r>
            <a:r>
              <a:rPr lang="ru-RU" dirty="0"/>
              <a:t>, за исключением того, что они созданы от </a:t>
            </a:r>
            <a:r>
              <a:rPr lang="ru-RU" dirty="0" err="1"/>
              <a:t>master</a:t>
            </a:r>
            <a:r>
              <a:rPr lang="ru-RU" dirty="0"/>
              <a:t>, а не от </a:t>
            </a:r>
            <a:r>
              <a:rPr lang="ru-RU" dirty="0" err="1"/>
              <a:t>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7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F80C-DEFC-4AA4-A8AD-8E2E8BAB2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262" y="1090246"/>
            <a:ext cx="9577753" cy="4900245"/>
          </a:xfrm>
        </p:spPr>
        <p:txBody>
          <a:bodyPr>
            <a:normAutofit/>
          </a:bodyPr>
          <a:lstStyle/>
          <a:p>
            <a:r>
              <a:rPr lang="en-US" b="1" dirty="0"/>
              <a:t>hotfix</a:t>
            </a:r>
            <a:r>
              <a:rPr lang="en-US" dirty="0"/>
              <a:t> - </a:t>
            </a:r>
            <a:r>
              <a:rPr lang="ru-RU" dirty="0"/>
              <a:t>это единственная ветка, которая должна быть создана непосредственно от </a:t>
            </a:r>
            <a:r>
              <a:rPr lang="ru-RU" b="1" dirty="0" err="1"/>
              <a:t>master</a:t>
            </a:r>
            <a:r>
              <a:rPr lang="ru-RU" dirty="0"/>
              <a:t>. Как только исправление завершено, ветка </a:t>
            </a:r>
            <a:r>
              <a:rPr lang="ru-RU" b="1" dirty="0" err="1"/>
              <a:t>hotfix</a:t>
            </a:r>
            <a:r>
              <a:rPr lang="ru-RU" dirty="0"/>
              <a:t> должна быть объединена как с </a:t>
            </a:r>
            <a:r>
              <a:rPr lang="ru-RU" b="1" dirty="0" err="1"/>
              <a:t>master</a:t>
            </a:r>
            <a:r>
              <a:rPr lang="ru-RU" dirty="0"/>
              <a:t>, так и с </a:t>
            </a:r>
            <a:r>
              <a:rPr lang="ru-RU" b="1" dirty="0" err="1"/>
              <a:t>develop</a:t>
            </a:r>
            <a:r>
              <a:rPr lang="ru-RU" dirty="0"/>
              <a:t> (или с веткой текущего релиза), а </a:t>
            </a:r>
            <a:r>
              <a:rPr lang="ru-RU" b="1" dirty="0" err="1"/>
              <a:t>master</a:t>
            </a:r>
            <a:r>
              <a:rPr lang="ru-RU" dirty="0"/>
              <a:t> должен быть помечен обновленным номером версии</a:t>
            </a:r>
            <a:endParaRPr lang="en-US" dirty="0"/>
          </a:p>
          <a:p>
            <a:r>
              <a:rPr lang="ru-RU" dirty="0"/>
              <a:t>Наличие специальной ветки для исправления ошибок позволяет команде решать проблемы, не прерывая остальную часть рабочего процесса и не ожидая следующего цикла подготовки к релизу. Можно говорить о ветках </a:t>
            </a:r>
            <a:r>
              <a:rPr lang="ru-RU" b="1" dirty="0" err="1"/>
              <a:t>hotfix</a:t>
            </a:r>
            <a:r>
              <a:rPr lang="ru-RU" dirty="0"/>
              <a:t> как об особых ветках </a:t>
            </a:r>
            <a:r>
              <a:rPr lang="en-US" b="1" dirty="0"/>
              <a:t>release</a:t>
            </a:r>
            <a:r>
              <a:rPr lang="ru-RU" dirty="0"/>
              <a:t>, которые работают напрямую с </a:t>
            </a:r>
            <a:r>
              <a:rPr lang="ru-RU" b="1" dirty="0" err="1"/>
              <a:t>master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4156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48A77-9434-4793-A9F7-FFB2EDCE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АвтоРЫ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ED502B-461D-41C4-AA6A-D77222353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245863" cy="3541714"/>
          </a:xfrm>
        </p:spPr>
        <p:txBody>
          <a:bodyPr/>
          <a:lstStyle/>
          <a:p>
            <a:r>
              <a:rPr lang="en-US" dirty="0"/>
              <a:t>Git: Linus Torvalds</a:t>
            </a:r>
          </a:p>
          <a:p>
            <a:r>
              <a:rPr lang="en-US" dirty="0"/>
              <a:t>Git-flow: Vincent Driessen</a:t>
            </a:r>
          </a:p>
          <a:p>
            <a:r>
              <a:rPr lang="ru-RU" dirty="0"/>
              <a:t>Презентация: </a:t>
            </a:r>
            <a:r>
              <a:rPr lang="en-US" dirty="0"/>
              <a:t>Sergey </a:t>
            </a:r>
            <a:r>
              <a:rPr lang="en-US" dirty="0" err="1"/>
              <a:t>Chudakov</a:t>
            </a:r>
            <a:endParaRPr lang="en-US" dirty="0"/>
          </a:p>
          <a:p>
            <a:r>
              <a:rPr lang="ru-RU" dirty="0"/>
              <a:t>Актуальная версия: </a:t>
            </a:r>
            <a:r>
              <a:rPr lang="en-US" dirty="0">
                <a:hlinkClick r:id="rId2"/>
              </a:rPr>
              <a:t>www.ruops.dev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F72D0A5-FE97-4ED4-BDFD-F9C9B39D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528" y="0"/>
            <a:ext cx="6265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0CE4-9C46-499C-A969-110C24BC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Ветка </a:t>
            </a:r>
            <a:r>
              <a:rPr lang="ru-RU" b="1" dirty="0" err="1"/>
              <a:t>hotfix</a:t>
            </a:r>
            <a:r>
              <a:rPr lang="ru-RU" dirty="0"/>
              <a:t> может быть создана с помощью следующих команд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7238-6986-4B5E-8E9F-3FDD46500E9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/>
              <a:t>Без использования расширений </a:t>
            </a:r>
            <a:r>
              <a:rPr lang="en-US" dirty="0"/>
              <a:t>git-flow:</a:t>
            </a:r>
          </a:p>
          <a:p>
            <a:pPr marL="0" indent="0">
              <a:buNone/>
            </a:pPr>
            <a:r>
              <a:rPr lang="en-US" dirty="0"/>
              <a:t>git checkout master</a:t>
            </a:r>
          </a:p>
          <a:p>
            <a:pPr marL="0" indent="0">
              <a:buNone/>
            </a:pPr>
            <a:r>
              <a:rPr lang="en-US" dirty="0"/>
              <a:t>git checkout -b </a:t>
            </a:r>
            <a:r>
              <a:rPr lang="en-US" dirty="0" err="1"/>
              <a:t>hotfix_branch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Или при использовании </a:t>
            </a:r>
            <a:r>
              <a:rPr lang="en-US" dirty="0"/>
              <a:t>git-flow:</a:t>
            </a:r>
          </a:p>
          <a:p>
            <a:pPr marL="0" indent="0">
              <a:buNone/>
            </a:pPr>
            <a:r>
              <a:rPr lang="en-US" dirty="0"/>
              <a:t>git flow hotfix start </a:t>
            </a:r>
            <a:r>
              <a:rPr lang="en-US" dirty="0" err="1"/>
              <a:t>hotfix_branch</a:t>
            </a:r>
            <a:r>
              <a:rPr lang="ru-RU" dirty="0"/>
              <a:t> </a:t>
            </a:r>
            <a:r>
              <a:rPr lang="en-US" dirty="0"/>
              <a:t>[BASE]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3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7331-13F6-42FB-B7F0-EB400F27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ветка </a:t>
            </a:r>
            <a:r>
              <a:rPr lang="en-US" b="1" dirty="0"/>
              <a:t>hotfix</a:t>
            </a:r>
            <a:r>
              <a:rPr lang="en-US" dirty="0"/>
              <a:t> </a:t>
            </a:r>
            <a:r>
              <a:rPr lang="ru-RU" dirty="0"/>
              <a:t>объединяется как с </a:t>
            </a:r>
            <a:r>
              <a:rPr lang="en-US" b="1" dirty="0"/>
              <a:t>master</a:t>
            </a:r>
            <a:r>
              <a:rPr lang="en-US" dirty="0"/>
              <a:t>, </a:t>
            </a:r>
            <a:r>
              <a:rPr lang="ru-RU" dirty="0"/>
              <a:t>так и с </a:t>
            </a:r>
            <a:r>
              <a:rPr lang="en-US" b="1" dirty="0"/>
              <a:t>develop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AF3C-F577-4FBE-9A47-AF3A6397E5B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git checkout master</a:t>
            </a:r>
          </a:p>
          <a:p>
            <a:pPr marL="0" indent="0">
              <a:buNone/>
            </a:pPr>
            <a:r>
              <a:rPr lang="en-US" dirty="0"/>
              <a:t>git merge </a:t>
            </a:r>
            <a:r>
              <a:rPr lang="en-US" dirty="0" err="1"/>
              <a:t>hotfix_branch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checkout develop</a:t>
            </a:r>
          </a:p>
          <a:p>
            <a:pPr marL="0" indent="0">
              <a:buNone/>
            </a:pPr>
            <a:r>
              <a:rPr lang="en-US" dirty="0"/>
              <a:t>git merge </a:t>
            </a:r>
            <a:r>
              <a:rPr lang="en-US" dirty="0" err="1"/>
              <a:t>hotfix_branch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branch -d </a:t>
            </a:r>
            <a:r>
              <a:rPr lang="en-US" dirty="0" err="1"/>
              <a:t>hotfix_branch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b="1" dirty="0"/>
              <a:t>или через </a:t>
            </a:r>
            <a:r>
              <a:rPr lang="en-US" b="1" dirty="0"/>
              <a:t>git-flow:</a:t>
            </a:r>
          </a:p>
          <a:p>
            <a:pPr marL="0" indent="0">
              <a:buNone/>
            </a:pPr>
            <a:r>
              <a:rPr lang="en-US" dirty="0"/>
              <a:t>git flow hotfix finish </a:t>
            </a:r>
            <a:r>
              <a:rPr lang="en-US" dirty="0" err="1"/>
              <a:t>hotfix_branch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76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14C2-C5F0-487B-B144-085F6935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Ключевые идеи, которые нужно запомнить о </a:t>
            </a:r>
            <a:r>
              <a:rPr lang="ru-RU" b="1" dirty="0" err="1">
                <a:effectLst/>
              </a:rPr>
              <a:t>Git</a:t>
            </a:r>
            <a:r>
              <a:rPr lang="en-US" b="1" dirty="0">
                <a:effectLst/>
              </a:rPr>
              <a:t> </a:t>
            </a:r>
            <a:r>
              <a:rPr lang="ru-RU" b="1" dirty="0" err="1">
                <a:effectLst/>
              </a:rPr>
              <a:t>flow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067D-420F-453B-9A5E-CCE747374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175029"/>
            <a:ext cx="9905999" cy="4190260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/>
              <a:t>Данная модель отлично подходит для организации рабочего процесса на основе релизов</a:t>
            </a:r>
          </a:p>
          <a:p>
            <a:r>
              <a:rPr lang="ru-RU" sz="3200" dirty="0" err="1"/>
              <a:t>Git</a:t>
            </a:r>
            <a:r>
              <a:rPr lang="en-US" sz="3200" dirty="0"/>
              <a:t>-</a:t>
            </a:r>
            <a:r>
              <a:rPr lang="ru-RU" sz="3200" dirty="0" err="1"/>
              <a:t>flow</a:t>
            </a:r>
            <a:r>
              <a:rPr lang="ru-RU" sz="3200" dirty="0"/>
              <a:t> предлагает создание отдельной ветки для исправлений ошибок в продуктовой среде</a:t>
            </a:r>
          </a:p>
          <a:p>
            <a:r>
              <a:rPr lang="ru-RU" sz="3200" dirty="0"/>
              <a:t>Модель может быть дополнена использованием </a:t>
            </a:r>
            <a:r>
              <a:rPr lang="en-US" sz="3200" b="1" dirty="0"/>
              <a:t>Project-ID</a:t>
            </a:r>
            <a:r>
              <a:rPr lang="ru-RU" sz="3200" dirty="0"/>
              <a:t> в названии ветки для интеграции </a:t>
            </a:r>
            <a:r>
              <a:rPr lang="ru-RU" sz="3200" dirty="0" err="1"/>
              <a:t>таск-трекера</a:t>
            </a:r>
            <a:r>
              <a:rPr lang="en-US" sz="3200" dirty="0"/>
              <a:t>: </a:t>
            </a:r>
            <a:r>
              <a:rPr lang="en-US" sz="3200" b="1" dirty="0"/>
              <a:t>feature/VK-342-ci</a:t>
            </a:r>
          </a:p>
          <a:p>
            <a:r>
              <a:rPr lang="ru-RU" sz="3200" dirty="0"/>
              <a:t>Модель </a:t>
            </a:r>
            <a:r>
              <a:rPr lang="en-US" sz="3200" dirty="0"/>
              <a:t>Git-flow</a:t>
            </a:r>
            <a:r>
              <a:rPr lang="ru-RU" sz="3200" dirty="0"/>
              <a:t> достаточна, проста и стандартна. Для добавления </a:t>
            </a:r>
            <a:r>
              <a:rPr lang="en-US" sz="3200" dirty="0"/>
              <a:t>Staging </a:t>
            </a:r>
            <a:r>
              <a:rPr lang="ru-RU" sz="3200" dirty="0"/>
              <a:t>и </a:t>
            </a:r>
            <a:r>
              <a:rPr lang="en-US" sz="3200" dirty="0"/>
              <a:t>Pre-production</a:t>
            </a:r>
            <a:r>
              <a:rPr lang="ru-RU" sz="3200" dirty="0"/>
              <a:t> веток используйте модель </a:t>
            </a:r>
            <a:r>
              <a:rPr lang="en-US" sz="3200" dirty="0"/>
              <a:t>GitLab Flow</a:t>
            </a:r>
            <a:r>
              <a:rPr lang="ru-RU" sz="3200" dirty="0"/>
              <a:t>, а для упрощения и личного проекта </a:t>
            </a:r>
            <a:r>
              <a:rPr lang="en-US" sz="3200" dirty="0"/>
              <a:t>GitHub Flow</a:t>
            </a:r>
            <a:endParaRPr lang="ru-RU" sz="3200" dirty="0"/>
          </a:p>
          <a:p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0251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FF43-8BF6-4FE1-903A-9B8FC06F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Последовательность работы при использовании модели </a:t>
            </a:r>
            <a:r>
              <a:rPr lang="ru-RU" b="1" dirty="0" err="1">
                <a:effectLst/>
              </a:rPr>
              <a:t>Git</a:t>
            </a:r>
            <a:r>
              <a:rPr lang="en-US" b="1" dirty="0">
                <a:effectLst/>
              </a:rPr>
              <a:t>-</a:t>
            </a:r>
            <a:r>
              <a:rPr lang="ru-RU" b="1" dirty="0" err="1">
                <a:effectLst/>
              </a:rPr>
              <a:t>flow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400C-C1B4-4D76-8009-0561543C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62207" cy="354171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Из </a:t>
            </a:r>
            <a:r>
              <a:rPr lang="ru-RU" b="1" dirty="0" err="1"/>
              <a:t>master</a:t>
            </a:r>
            <a:r>
              <a:rPr lang="ru-RU" dirty="0"/>
              <a:t> создается ветка </a:t>
            </a:r>
            <a:r>
              <a:rPr lang="ru-RU" b="1" dirty="0" err="1"/>
              <a:t>develop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 </a:t>
            </a:r>
            <a:r>
              <a:rPr lang="ru-RU" b="1" dirty="0" err="1"/>
              <a:t>develop</a:t>
            </a:r>
            <a:r>
              <a:rPr lang="ru-RU" dirty="0"/>
              <a:t> создаются ветки </a:t>
            </a:r>
            <a:r>
              <a:rPr lang="ru-RU" b="1" dirty="0" err="1"/>
              <a:t>feature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Когда разработка новой функциональности завершена – </a:t>
            </a:r>
            <a:r>
              <a:rPr lang="ru-RU" b="1" dirty="0" err="1"/>
              <a:t>фичеветка</a:t>
            </a:r>
            <a:r>
              <a:rPr lang="ru-RU" dirty="0"/>
              <a:t> объединяется с веткой </a:t>
            </a:r>
            <a:r>
              <a:rPr lang="ru-RU" b="1" dirty="0" err="1"/>
              <a:t>develop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 </a:t>
            </a:r>
            <a:r>
              <a:rPr lang="ru-RU" b="1" dirty="0" err="1"/>
              <a:t>develop</a:t>
            </a:r>
            <a:r>
              <a:rPr lang="ru-RU" dirty="0"/>
              <a:t> создается ветка </a:t>
            </a:r>
            <a:r>
              <a:rPr lang="ru-RU" b="1" dirty="0" err="1"/>
              <a:t>release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Когда ветка релиза готова, она объединяется с </a:t>
            </a:r>
            <a:r>
              <a:rPr lang="ru-RU" b="1" dirty="0" err="1"/>
              <a:t>develop</a:t>
            </a:r>
            <a:r>
              <a:rPr lang="ru-RU" dirty="0"/>
              <a:t> и </a:t>
            </a:r>
            <a:r>
              <a:rPr lang="ru-RU" b="1" dirty="0" err="1"/>
              <a:t>master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в </a:t>
            </a:r>
            <a:r>
              <a:rPr lang="ru-RU" b="1" dirty="0" err="1"/>
              <a:t>master</a:t>
            </a:r>
            <a:r>
              <a:rPr lang="ru-RU" dirty="0"/>
              <a:t> обнаружена проблема, из нее создается ветка </a:t>
            </a:r>
            <a:r>
              <a:rPr lang="ru-RU" b="1" dirty="0" err="1"/>
              <a:t>hotfix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Как только исправление на ветке </a:t>
            </a:r>
            <a:r>
              <a:rPr lang="ru-RU" b="1" dirty="0" err="1"/>
              <a:t>hotfix</a:t>
            </a:r>
            <a:r>
              <a:rPr lang="ru-RU" dirty="0"/>
              <a:t> завершено, она объединяется с </a:t>
            </a:r>
            <a:r>
              <a:rPr lang="ru-RU" b="1" dirty="0" err="1"/>
              <a:t>develop</a:t>
            </a:r>
            <a:r>
              <a:rPr lang="ru-RU" dirty="0"/>
              <a:t> и </a:t>
            </a:r>
            <a:r>
              <a:rPr lang="ru-RU" b="1" dirty="0" err="1"/>
              <a:t>maste</a:t>
            </a:r>
            <a:r>
              <a:rPr lang="en-US" dirty="0"/>
              <a:t>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574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F8D9-EC63-42BD-BAAE-FAC241A3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ru-RU" dirty="0"/>
              <a:t>Плагины для </a:t>
            </a:r>
            <a:r>
              <a:rPr lang="en-US" dirty="0"/>
              <a:t>IDE</a:t>
            </a:r>
            <a:endParaRPr lang="ru-RU" dirty="0"/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4ED5B9-7A88-4017-B688-6CB5E9358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746" y="2723035"/>
            <a:ext cx="2262754" cy="26025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6CD3CB2-5572-47C3-9CC6-1DFB7F054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723035"/>
            <a:ext cx="2262754" cy="256853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94D3-BC2A-4BD2-9A51-158F80BA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InelliJ</a:t>
            </a:r>
            <a:r>
              <a:rPr lang="en-US" dirty="0"/>
              <a:t> IDEA: </a:t>
            </a:r>
            <a:r>
              <a:rPr lang="en-US" dirty="0">
                <a:hlinkClick r:id="rId5"/>
              </a:rPr>
              <a:t>https://plugins.jetbrains.com/plugin/7315-git-flow-integration</a:t>
            </a:r>
            <a:endParaRPr lang="en-US" dirty="0"/>
          </a:p>
          <a:p>
            <a:r>
              <a:rPr lang="en-US" dirty="0"/>
              <a:t>Visual Studio Code: </a:t>
            </a:r>
            <a:r>
              <a:rPr lang="en-US" dirty="0">
                <a:hlinkClick r:id="rId6"/>
              </a:rPr>
              <a:t>https://marketplace.visualstudio.com/items?itemName=vector-of-bool.gitflow</a:t>
            </a:r>
            <a:endParaRPr lang="ru-RU" dirty="0"/>
          </a:p>
          <a:p>
            <a:r>
              <a:rPr lang="en-US" dirty="0"/>
              <a:t>VS Code GUI: </a:t>
            </a:r>
            <a:r>
              <a:rPr lang="en-US" b="0" i="0" u="none" strike="noStrike" dirty="0">
                <a:solidFill>
                  <a:srgbClr val="0052CC"/>
                </a:solidFill>
                <a:effectLst/>
                <a:hlinkClick r:id="rId7"/>
              </a:rPr>
              <a:t>https://github.com/PsykoSoldi3r/vscode-git-flow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91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7FA1-C0C9-4357-99B4-8245937A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Atlassian </a:t>
            </a:r>
            <a:r>
              <a:rPr lang="en-US" dirty="0" err="1"/>
              <a:t>Sourcetree</a:t>
            </a:r>
            <a:endParaRPr lang="ru-RU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3EF00A-A902-4E32-B159-A20DD0BC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823578"/>
            <a:ext cx="2262754" cy="240146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25A85F-A5ED-438E-949A-673D6B133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848" y="2249487"/>
            <a:ext cx="2230839" cy="16904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732A928-011A-4A3F-AA52-5A2C39016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891" y="4700147"/>
            <a:ext cx="2262754" cy="4747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Content Placeholder 12">
            <a:extLst>
              <a:ext uri="{FF2B5EF4-FFF2-40B4-BE49-F238E27FC236}">
                <a16:creationId xmlns:a16="http://schemas.microsoft.com/office/drawing/2014/main" id="{21FE0F44-CAC8-4E9F-9929-22DED589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015230"/>
            <a:ext cx="4710683" cy="422425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Инициализация репозитория</a:t>
            </a:r>
            <a:endParaRPr lang="en-US" dirty="0"/>
          </a:p>
          <a:p>
            <a:r>
              <a:rPr lang="ru-RU" dirty="0"/>
              <a:t>Старт ветки </a:t>
            </a:r>
            <a:r>
              <a:rPr lang="en-US" dirty="0"/>
              <a:t>feature/release</a:t>
            </a:r>
            <a:endParaRPr lang="ru-RU" dirty="0"/>
          </a:p>
          <a:p>
            <a:r>
              <a:rPr lang="ru-RU" dirty="0"/>
              <a:t>Работа по реализации фичи и исправлений в рамках ветки</a:t>
            </a:r>
          </a:p>
          <a:p>
            <a:r>
              <a:rPr lang="ru-RU" dirty="0"/>
              <a:t>Завершение ветки </a:t>
            </a:r>
            <a:r>
              <a:rPr lang="en-US" dirty="0"/>
              <a:t>feature </a:t>
            </a:r>
            <a:r>
              <a:rPr lang="ru-RU" dirty="0"/>
              <a:t>перед закрытием таска</a:t>
            </a:r>
            <a:endParaRPr lang="en-US" dirty="0"/>
          </a:p>
          <a:p>
            <a:r>
              <a:rPr lang="ru-RU" dirty="0"/>
              <a:t>При завершении ветки </a:t>
            </a:r>
            <a:r>
              <a:rPr lang="en-US" dirty="0"/>
              <a:t>release </a:t>
            </a:r>
            <a:r>
              <a:rPr lang="ru-RU" dirty="0"/>
              <a:t>удаляется ветка и создаётся тег с номером версии в ветке </a:t>
            </a:r>
            <a:r>
              <a:rPr lang="en-US" dirty="0"/>
              <a:t>master</a:t>
            </a:r>
          </a:p>
          <a:p>
            <a:r>
              <a:rPr lang="ru-RU" dirty="0"/>
              <a:t>Скачать бесплатно: </a:t>
            </a:r>
            <a:r>
              <a:rPr lang="en-US" dirty="0">
                <a:hlinkClick r:id="rId6"/>
              </a:rPr>
              <a:t>sourcetreeapp.com</a:t>
            </a:r>
            <a:br>
              <a:rPr lang="ru-RU" dirty="0"/>
            </a:br>
            <a:r>
              <a:rPr lang="en-US" dirty="0" err="1"/>
              <a:t>choco</a:t>
            </a:r>
            <a:r>
              <a:rPr lang="en-US" dirty="0"/>
              <a:t> install </a:t>
            </a:r>
            <a:r>
              <a:rPr lang="en-US" dirty="0" err="1"/>
              <a:t>sourcetree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33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DAA9-D352-4410-9DC0-F0F3FA29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  <a:r>
              <a:rPr lang="en-US" dirty="0"/>
              <a:t> </a:t>
            </a:r>
            <a:r>
              <a:rPr lang="ru-RU" dirty="0"/>
              <a:t>для командной строки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E7BEE-D670-4B94-B459-805DE57E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git-flow</a:t>
            </a:r>
          </a:p>
          <a:p>
            <a:r>
              <a:rPr lang="en-US" dirty="0"/>
              <a:t>OS X</a:t>
            </a:r>
          </a:p>
          <a:p>
            <a:pPr marL="0" indent="0">
              <a:buNone/>
            </a:pPr>
            <a:r>
              <a:rPr lang="en-US" dirty="0"/>
              <a:t>$ brew install git-flow-</a:t>
            </a:r>
            <a:r>
              <a:rPr lang="en-US" dirty="0" err="1"/>
              <a:t>avh</a:t>
            </a:r>
            <a:endParaRPr lang="en-US" dirty="0"/>
          </a:p>
          <a:p>
            <a:r>
              <a:rPr lang="en-US" dirty="0"/>
              <a:t>Windows:</a:t>
            </a:r>
          </a:p>
          <a:p>
            <a:pPr marL="0" indent="0">
              <a:buNone/>
            </a:pPr>
            <a:r>
              <a:rPr lang="ru-RU" dirty="0"/>
              <a:t>входит в комплект и работает из </a:t>
            </a:r>
            <a:r>
              <a:rPr lang="en-US" dirty="0"/>
              <a:t>Git bash </a:t>
            </a:r>
            <a:r>
              <a:rPr lang="ru-RU" dirty="0"/>
              <a:t>и </a:t>
            </a:r>
            <a:r>
              <a:rPr lang="en-US" dirty="0" err="1"/>
              <a:t>cmd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gitforwindows.org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87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13B43-DF1E-4724-8D02-139DA104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693"/>
            <a:ext cx="9905998" cy="1478570"/>
          </a:xfrm>
        </p:spPr>
        <p:txBody>
          <a:bodyPr/>
          <a:lstStyle/>
          <a:p>
            <a:r>
              <a:rPr lang="en-US" dirty="0"/>
              <a:t>BONUS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82C82-001B-4581-967F-F8AFFB92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7981"/>
            <a:ext cx="9905999" cy="43500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Автодополнение</a:t>
            </a:r>
            <a:r>
              <a:rPr lang="en-US" dirty="0"/>
              <a:t> </a:t>
            </a:r>
            <a:r>
              <a:rPr lang="ru-RU" dirty="0"/>
              <a:t>команды </a:t>
            </a:r>
            <a:r>
              <a:rPr lang="en-US" dirty="0"/>
              <a:t>git flow </a:t>
            </a:r>
            <a:r>
              <a:rPr lang="ru-RU" dirty="0"/>
              <a:t>с помощью </a:t>
            </a:r>
            <a:r>
              <a:rPr lang="en-US" dirty="0"/>
              <a:t>Tab</a:t>
            </a:r>
            <a:r>
              <a:rPr lang="ru-RU" dirty="0"/>
              <a:t> для </a:t>
            </a:r>
            <a:r>
              <a:rPr lang="en-US" dirty="0"/>
              <a:t>Bash </a:t>
            </a:r>
            <a:r>
              <a:rPr lang="ru-RU" dirty="0"/>
              <a:t>и </a:t>
            </a:r>
            <a:r>
              <a:rPr lang="en-US" dirty="0" err="1"/>
              <a:t>Zsh</a:t>
            </a:r>
            <a:endParaRPr lang="ru-RU" dirty="0"/>
          </a:p>
          <a:p>
            <a:r>
              <a:rPr lang="ru-RU" dirty="0">
                <a:hlinkClick r:id="rId2"/>
              </a:rPr>
              <a:t>https://github.com/bobthecow/git-flow-completion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Шпаргалка по </a:t>
            </a:r>
            <a:r>
              <a:rPr lang="ru-RU" dirty="0" err="1"/>
              <a:t>git-flow</a:t>
            </a:r>
            <a:r>
              <a:rPr lang="ru-RU" dirty="0"/>
              <a:t> с подсказками на первое время</a:t>
            </a:r>
          </a:p>
          <a:p>
            <a:r>
              <a:rPr lang="en-US" dirty="0">
                <a:hlinkClick r:id="rId3"/>
              </a:rPr>
              <a:t>https://danielkummer.github.io/git-flow-cheatsheet/index.ru_RU.html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Хуки для автоматического повышения версии и сообщения для тега</a:t>
            </a:r>
          </a:p>
          <a:p>
            <a:r>
              <a:rPr lang="ru-RU" dirty="0">
                <a:hlinkClick r:id="rId4"/>
              </a:rPr>
              <a:t>https://github.com/jaspernbrouwer/git-flow-hooks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 подготовке презентации использовались материалы:</a:t>
            </a:r>
            <a:endParaRPr lang="en-US" dirty="0"/>
          </a:p>
          <a:p>
            <a:r>
              <a:rPr lang="en-US" dirty="0">
                <a:hlinkClick r:id="rId5"/>
              </a:rPr>
              <a:t>https://bitworks.software/2019-03-12-gitflow-workflow.html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Презентация подготовлена для доклада в компании БИТ</a:t>
            </a:r>
          </a:p>
          <a:p>
            <a:r>
              <a:rPr lang="en-US" dirty="0">
                <a:hlinkClick r:id="rId6"/>
              </a:rPr>
              <a:t>bittechno.ru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93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600F-0859-406F-84EC-CA017CCD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ru-RU" dirty="0"/>
              <a:t>Для чего: командная разработка по стандарту, стабилизация</a:t>
            </a:r>
            <a:r>
              <a:rPr lang="en-US" dirty="0"/>
              <a:t>, CI/CD</a:t>
            </a:r>
            <a:endParaRPr lang="ru-R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02290C-B7C9-4A61-913A-F33FE913F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810447"/>
              </p:ext>
            </p:extLst>
          </p:nvPr>
        </p:nvGraphicFramePr>
        <p:xfrm>
          <a:off x="1141413" y="2418820"/>
          <a:ext cx="9906000" cy="3546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030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2A3B-E0EF-4860-B186-D2F73C80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Вместо использования одной ветки </a:t>
            </a:r>
            <a:r>
              <a:rPr lang="ru-RU" b="1" dirty="0" err="1">
                <a:effectLst/>
              </a:rPr>
              <a:t>master</a:t>
            </a:r>
            <a:r>
              <a:rPr lang="ru-RU" dirty="0">
                <a:effectLst/>
              </a:rPr>
              <a:t>, в этой модели используется две ветки для записи истории проекта. В ветке </a:t>
            </a:r>
            <a:r>
              <a:rPr lang="ru-RU" b="1" dirty="0" err="1">
                <a:effectLst/>
              </a:rPr>
              <a:t>master</a:t>
            </a:r>
            <a:r>
              <a:rPr lang="ru-RU" dirty="0">
                <a:effectLst/>
              </a:rPr>
              <a:t> хранится официальная история релиза, а ветка </a:t>
            </a:r>
            <a:r>
              <a:rPr lang="ru-RU" b="1" dirty="0" err="1">
                <a:effectLst/>
              </a:rPr>
              <a:t>develop</a:t>
            </a:r>
            <a:r>
              <a:rPr lang="ru-RU" dirty="0">
                <a:effectLst/>
              </a:rPr>
              <a:t> служит в качестве интеграционной ветки для новых функций. Также, удобно тегировать все коммиты в ветке </a:t>
            </a:r>
            <a:r>
              <a:rPr lang="ru-RU" b="1" dirty="0" err="1">
                <a:effectLst/>
              </a:rPr>
              <a:t>master</a:t>
            </a:r>
            <a:r>
              <a:rPr lang="ru-RU" dirty="0">
                <a:effectLst/>
              </a:rPr>
              <a:t> номером версии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99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57617178-E1CF-48E1-8046-68BCB5DE0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515" y="1728132"/>
            <a:ext cx="8281794" cy="3401735"/>
          </a:xfrm>
        </p:spPr>
      </p:pic>
    </p:spTree>
    <p:extLst>
      <p:ext uri="{BB962C8B-B14F-4D97-AF65-F5344CB8AC3E}">
        <p14:creationId xmlns:p14="http://schemas.microsoft.com/office/powerpoint/2010/main" val="28420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5F4F-41BE-440C-B733-BD736897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5552"/>
            <a:ext cx="9905998" cy="1478570"/>
          </a:xfrm>
        </p:spPr>
        <p:txBody>
          <a:bodyPr/>
          <a:lstStyle/>
          <a:p>
            <a:r>
              <a:rPr lang="ru-RU" dirty="0"/>
              <a:t>Инициализация </a:t>
            </a:r>
            <a:r>
              <a:rPr lang="en-US" dirty="0"/>
              <a:t>git flow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DD1A-566D-4289-BEBF-C9ED3E6F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4884"/>
            <a:ext cx="9905999" cy="3541714"/>
          </a:xfrm>
        </p:spPr>
        <p:txBody>
          <a:bodyPr/>
          <a:lstStyle/>
          <a:p>
            <a:r>
              <a:rPr lang="ru-RU" dirty="0">
                <a:effectLst/>
              </a:rPr>
              <a:t>Первым шагом является создание ветки </a:t>
            </a:r>
            <a:r>
              <a:rPr lang="ru-RU" b="1" dirty="0" err="1">
                <a:effectLst/>
              </a:rPr>
              <a:t>develop</a:t>
            </a:r>
            <a:r>
              <a:rPr lang="ru-RU" dirty="0">
                <a:effectLst/>
              </a:rPr>
              <a:t> от ветки </a:t>
            </a:r>
            <a:r>
              <a:rPr lang="ru-RU" b="1" dirty="0" err="1">
                <a:effectLst/>
              </a:rPr>
              <a:t>master</a:t>
            </a:r>
            <a:endParaRPr lang="en-US" b="1" dirty="0">
              <a:effectLst/>
            </a:endParaRPr>
          </a:p>
          <a:p>
            <a:r>
              <a:rPr lang="ru-RU" dirty="0"/>
              <a:t>В этой ветке будет находится вся история проекта, в то время как </a:t>
            </a:r>
            <a:r>
              <a:rPr lang="en-US" b="1" dirty="0"/>
              <a:t>master</a:t>
            </a:r>
            <a:r>
              <a:rPr lang="en-US" dirty="0"/>
              <a:t> </a:t>
            </a:r>
            <a:r>
              <a:rPr lang="ru-RU" dirty="0"/>
              <a:t>содержит частичную историю</a:t>
            </a:r>
          </a:p>
          <a:p>
            <a:r>
              <a:rPr lang="ru-RU" dirty="0"/>
              <a:t>Остальные разработчики теперь должны клонировать центральный репозиторий и настроить отслеживание для ветки </a:t>
            </a:r>
            <a:r>
              <a:rPr lang="en-US" b="1" dirty="0"/>
              <a:t>develop</a:t>
            </a:r>
            <a:endParaRPr lang="ru-RU" b="1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15577AC-96F0-4C1C-92DB-E9E996F4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01" y="4065129"/>
            <a:ext cx="838317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6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70E7-FA0E-4822-A24E-37F62544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1515"/>
            <a:ext cx="9905999" cy="4089171"/>
          </a:xfrm>
        </p:spPr>
        <p:txBody>
          <a:bodyPr/>
          <a:lstStyle/>
          <a:p>
            <a:r>
              <a:rPr lang="ru-RU" dirty="0"/>
              <a:t>Каждая новая функциональность должна разрабатываться в отдельной ветке, которую нужно отправлять </a:t>
            </a:r>
            <a:r>
              <a:rPr lang="en-US" dirty="0"/>
              <a:t>(push) </a:t>
            </a:r>
            <a:r>
              <a:rPr lang="ru-RU" dirty="0"/>
              <a:t>в центральный репозиторий (</a:t>
            </a:r>
            <a:r>
              <a:rPr lang="en-US" dirty="0"/>
              <a:t>origin) </a:t>
            </a:r>
            <a:r>
              <a:rPr lang="ru-RU" dirty="0"/>
              <a:t>для создания резервной копии/для совместной работы команды</a:t>
            </a:r>
            <a:endParaRPr lang="en-US" dirty="0"/>
          </a:p>
          <a:p>
            <a:r>
              <a:rPr lang="ru-RU" dirty="0"/>
              <a:t>Ветки функций создаются не на основе </a:t>
            </a:r>
            <a:r>
              <a:rPr lang="ru-RU" b="1" dirty="0" err="1"/>
              <a:t>master</a:t>
            </a:r>
            <a:r>
              <a:rPr lang="ru-RU" dirty="0"/>
              <a:t>, a на основе </a:t>
            </a:r>
            <a:r>
              <a:rPr lang="ru-RU" b="1" dirty="0" err="1"/>
              <a:t>develop</a:t>
            </a:r>
            <a:r>
              <a:rPr lang="ru-RU" dirty="0"/>
              <a:t>. Когда работа над новой функциональностью завершена, она вливается назад в </a:t>
            </a:r>
            <a:r>
              <a:rPr lang="ru-RU" b="1" dirty="0" err="1"/>
              <a:t>develop</a:t>
            </a:r>
            <a:endParaRPr lang="en-US" b="1" dirty="0"/>
          </a:p>
          <a:p>
            <a:r>
              <a:rPr lang="ru-RU" dirty="0"/>
              <a:t>Новый код не должен отправляться напрямую в </a:t>
            </a:r>
            <a:r>
              <a:rPr lang="ru-RU" b="1" dirty="0" err="1"/>
              <a:t>master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8719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9237-80A1-43E0-9889-1ED99377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048" y="2685969"/>
            <a:ext cx="3281003" cy="1478570"/>
          </a:xfrm>
        </p:spPr>
        <p:txBody>
          <a:bodyPr anchor="b">
            <a:normAutofit fontScale="90000"/>
          </a:bodyPr>
          <a:lstStyle/>
          <a:p>
            <a:r>
              <a:rPr lang="ru-RU" sz="2400" dirty="0"/>
              <a:t>Обратите внимание, что ветки функций объединяются с веткой </a:t>
            </a:r>
            <a:r>
              <a:rPr lang="ru-RU" sz="2400" b="1" dirty="0" err="1"/>
              <a:t>develop</a:t>
            </a:r>
            <a:r>
              <a:rPr lang="en-US" sz="2400" dirty="0"/>
              <a:t> </a:t>
            </a:r>
            <a:r>
              <a:rPr lang="ru-RU" sz="2400" dirty="0"/>
              <a:t>и удаляются после слияния</a:t>
            </a:r>
          </a:p>
        </p:txBody>
      </p:sp>
      <p:sp>
        <p:nvSpPr>
          <p:cNvPr id="17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684746-5167-45F5-9BA6-A8305F25A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84241"/>
            <a:ext cx="6112382" cy="34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0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B56-7C63-4893-B439-5C8C2BD9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ветки функции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9946-EC79-443A-A585-99893B90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5332"/>
            <a:ext cx="9905999" cy="38558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примера создадим ветку с названием </a:t>
            </a:r>
            <a:r>
              <a:rPr lang="en-US" b="1" dirty="0"/>
              <a:t>production-build</a:t>
            </a:r>
            <a:endParaRPr lang="ru-RU" b="1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Без использования расширений </a:t>
            </a:r>
            <a:r>
              <a:rPr lang="en-US" dirty="0"/>
              <a:t>git-flow:</a:t>
            </a:r>
          </a:p>
          <a:p>
            <a:pPr marL="0" indent="0">
              <a:buNone/>
            </a:pPr>
            <a:r>
              <a:rPr lang="en-US" dirty="0"/>
              <a:t>git checkout -b feature/production-build develop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При использовании </a:t>
            </a:r>
            <a:r>
              <a:rPr lang="en-US" dirty="0"/>
              <a:t>git-flow:</a:t>
            </a:r>
          </a:p>
          <a:p>
            <a:pPr marL="0" indent="0">
              <a:buNone/>
            </a:pPr>
            <a:r>
              <a:rPr lang="en-US" dirty="0"/>
              <a:t>git flow feature start production-build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261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AC31B78ED402A448ABE536FBA391DB1" ma:contentTypeVersion="9" ma:contentTypeDescription="Создание документа." ma:contentTypeScope="" ma:versionID="e0772050fd8ce9e9131e2cee10ffe1b5">
  <xsd:schema xmlns:xsd="http://www.w3.org/2001/XMLSchema" xmlns:xs="http://www.w3.org/2001/XMLSchema" xmlns:p="http://schemas.microsoft.com/office/2006/metadata/properties" xmlns:ns3="3d7b7b9f-debc-47de-a1c7-aa497389ae28" targetNamespace="http://schemas.microsoft.com/office/2006/metadata/properties" ma:root="true" ma:fieldsID="3deff10feb8aa7d7740201178cd3148b" ns3:_="">
    <xsd:import namespace="3d7b7b9f-debc-47de-a1c7-aa497389ae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b7b9f-debc-47de-a1c7-aa497389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B3FEEF-D938-43D4-AF51-14055074C1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7b7b9f-debc-47de-a1c7-aa497389a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5A50C3-84AE-4CFB-839F-8E898D5CED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5D605E-AF85-48A9-868F-146943D872D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3d7b7b9f-debc-47de-a1c7-aa497389ae2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1365</Words>
  <Application>Microsoft Office PowerPoint</Application>
  <PresentationFormat>Широкоэкранный</PresentationFormat>
  <Paragraphs>129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Arial</vt:lpstr>
      <vt:lpstr>Tw Cen MT</vt:lpstr>
      <vt:lpstr>Circuit</vt:lpstr>
      <vt:lpstr>Git-flow</vt:lpstr>
      <vt:lpstr>АвтоРЫ</vt:lpstr>
      <vt:lpstr>Для чего: командная разработка по стандарту, стабилизация, CI/CD</vt:lpstr>
      <vt:lpstr>Презентация PowerPoint</vt:lpstr>
      <vt:lpstr>Презентация PowerPoint</vt:lpstr>
      <vt:lpstr>Инициализация git flow</vt:lpstr>
      <vt:lpstr>Презентация PowerPoint</vt:lpstr>
      <vt:lpstr>Обратите внимание, что ветки функций объединяются с веткой develop и удаляются после слияния</vt:lpstr>
      <vt:lpstr>Создание ветки функции</vt:lpstr>
      <vt:lpstr>Публикация, получение, отслеживание</vt:lpstr>
      <vt:lpstr>завершение работы с веткой </vt:lpstr>
      <vt:lpstr>Презентация PowerPoint</vt:lpstr>
      <vt:lpstr>Презентация PowerPoint</vt:lpstr>
      <vt:lpstr>Презентация PowerPoint</vt:lpstr>
      <vt:lpstr>ветки релизов основаны на ветке develop  Новая ветка release может быть создана с использованием следующих команд </vt:lpstr>
      <vt:lpstr>Презентация PowerPoint</vt:lpstr>
      <vt:lpstr>Презентация PowerPoint</vt:lpstr>
      <vt:lpstr>Презентация PowerPoint</vt:lpstr>
      <vt:lpstr>Презентация PowerPoint</vt:lpstr>
      <vt:lpstr>Ветка hotfix может быть создана с помощью следующих команд</vt:lpstr>
      <vt:lpstr>ветка hotfix объединяется как с master, так и с develop</vt:lpstr>
      <vt:lpstr>Ключевые идеи, которые нужно запомнить о Git flow</vt:lpstr>
      <vt:lpstr>Последовательность работы при использовании модели Git-flow</vt:lpstr>
      <vt:lpstr>Плагины для IDE</vt:lpstr>
      <vt:lpstr>Atlassian Sourcetree</vt:lpstr>
      <vt:lpstr>Установка для командной строки</vt:lpstr>
      <vt:lpstr>BONUS</vt:lpstr>
    </vt:vector>
  </TitlesOfParts>
  <Manager>gandrianov@bittechno.ru</Manager>
  <Company>BIT</Company>
  <LinksUpToDate>false</LinksUpToDate>
  <SharedDoc>false</SharedDoc>
  <HyperlinkBase>https://github.com/CSRedRat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Git-flow</dc:title>
  <dc:subject>DevOps</dc:subject>
  <dc:creator>schudakov@bittechno.ru</dc:creator>
  <cp:keywords>git, git-flow, gitflow, flow, devops</cp:keywords>
  <cp:lastModifiedBy>Чудаков Сергей Константинович</cp:lastModifiedBy>
  <cp:revision>31</cp:revision>
  <dcterms:created xsi:type="dcterms:W3CDTF">2020-02-06T11:14:03Z</dcterms:created>
  <dcterms:modified xsi:type="dcterms:W3CDTF">2021-11-26T17:37:43Z</dcterms:modified>
  <cp:category>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0x0101008AC31B78ED402A448ABE536FBA391DB1</vt:lpwstr>
  </property>
</Properties>
</file>