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0"/>
  </p:notesMasterIdLst>
  <p:sldIdLst>
    <p:sldId id="646" r:id="rId2"/>
    <p:sldId id="662" r:id="rId3"/>
    <p:sldId id="678" r:id="rId4"/>
    <p:sldId id="663" r:id="rId5"/>
    <p:sldId id="664" r:id="rId6"/>
    <p:sldId id="674" r:id="rId7"/>
    <p:sldId id="666" r:id="rId8"/>
    <p:sldId id="669" r:id="rId9"/>
    <p:sldId id="675" r:id="rId10"/>
    <p:sldId id="672" r:id="rId11"/>
    <p:sldId id="668" r:id="rId12"/>
    <p:sldId id="670" r:id="rId13"/>
    <p:sldId id="671" r:id="rId14"/>
    <p:sldId id="676" r:id="rId15"/>
    <p:sldId id="673" r:id="rId16"/>
    <p:sldId id="677" r:id="rId17"/>
    <p:sldId id="661" r:id="rId18"/>
    <p:sldId id="26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CAFD496-3092-4488-85DA-096A945A7BEF}">
          <p14:sldIdLst>
            <p14:sldId id="646"/>
            <p14:sldId id="662"/>
            <p14:sldId id="678"/>
            <p14:sldId id="663"/>
            <p14:sldId id="664"/>
            <p14:sldId id="674"/>
            <p14:sldId id="666"/>
            <p14:sldId id="669"/>
            <p14:sldId id="675"/>
            <p14:sldId id="672"/>
            <p14:sldId id="668"/>
            <p14:sldId id="670"/>
            <p14:sldId id="671"/>
            <p14:sldId id="676"/>
            <p14:sldId id="673"/>
            <p14:sldId id="677"/>
            <p14:sldId id="661"/>
          </p14:sldIdLst>
        </p14:section>
        <p14:section name="Discussion" id="{03C4B481-6121-46C8-89B3-3C4FF9ACBD6A}">
          <p14:sldIdLst>
            <p14:sldId id="26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EFENG CHEN" initials="JC" lastIdx="1" clrIdx="0">
    <p:extLst>
      <p:ext uri="{19B8F6BF-5375-455C-9EA6-DF929625EA0E}">
        <p15:presenceInfo xmlns:p15="http://schemas.microsoft.com/office/powerpoint/2012/main" userId="S::jchen662@wisc.edu::0d9b6ca4-543b-4d83-af1e-4ac1b4f5299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90E4"/>
    <a:srgbClr val="446BA7"/>
    <a:srgbClr val="2D829D"/>
    <a:srgbClr val="C5050C"/>
    <a:srgbClr val="93BCD1"/>
    <a:srgbClr val="6CA3D3"/>
    <a:srgbClr val="0070C0"/>
    <a:srgbClr val="3C6BA7"/>
    <a:srgbClr val="1E1E77"/>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3D2A88-F737-4BD5-9AA8-2E301D84901E}" v="77" dt="2021-10-16T21:07:10.3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703"/>
    <p:restoredTop sz="67619" autoAdjust="0"/>
  </p:normalViewPr>
  <p:slideViewPr>
    <p:cSldViewPr snapToGrid="0" snapToObjects="1">
      <p:cViewPr varScale="1">
        <p:scale>
          <a:sx n="97" d="100"/>
          <a:sy n="97" d="100"/>
        </p:scale>
        <p:origin x="4048" y="200"/>
      </p:cViewPr>
      <p:guideLst/>
    </p:cSldViewPr>
  </p:slideViewPr>
  <p:notesTextViewPr>
    <p:cViewPr>
      <p:scale>
        <a:sx n="3" d="2"/>
        <a:sy n="3" d="2"/>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fchen666@gmail.com" userId="c24aa416269e6e28" providerId="LiveId" clId="{EF3D2A88-F737-4BD5-9AA8-2E301D84901E}"/>
    <pc:docChg chg="undo custSel addSld delSld modSld modSection">
      <pc:chgData name="jfchen666@gmail.com" userId="c24aa416269e6e28" providerId="LiveId" clId="{EF3D2A88-F737-4BD5-9AA8-2E301D84901E}" dt="2021-10-16T20:44:47.844" v="204" actId="20577"/>
      <pc:docMkLst>
        <pc:docMk/>
      </pc:docMkLst>
      <pc:sldChg chg="modNotesTx">
        <pc:chgData name="jfchen666@gmail.com" userId="c24aa416269e6e28" providerId="LiveId" clId="{EF3D2A88-F737-4BD5-9AA8-2E301D84901E}" dt="2021-10-16T20:44:47.844" v="204" actId="20577"/>
        <pc:sldMkLst>
          <pc:docMk/>
          <pc:sldMk cId="1480882541" sldId="659"/>
        </pc:sldMkLst>
      </pc:sldChg>
      <pc:sldChg chg="modSp mod modNotesTx">
        <pc:chgData name="jfchen666@gmail.com" userId="c24aa416269e6e28" providerId="LiveId" clId="{EF3D2A88-F737-4BD5-9AA8-2E301D84901E}" dt="2021-10-16T20:37:03.621" v="158" actId="20577"/>
        <pc:sldMkLst>
          <pc:docMk/>
          <pc:sldMk cId="414530866" sldId="670"/>
        </pc:sldMkLst>
        <pc:spChg chg="mod">
          <ac:chgData name="jfchen666@gmail.com" userId="c24aa416269e6e28" providerId="LiveId" clId="{EF3D2A88-F737-4BD5-9AA8-2E301D84901E}" dt="2021-10-16T20:37:03.621" v="158" actId="20577"/>
          <ac:spMkLst>
            <pc:docMk/>
            <pc:sldMk cId="414530866" sldId="670"/>
            <ac:spMk id="3" creationId="{43D52316-CCC8-5043-8B06-F26988276EEC}"/>
          </ac:spMkLst>
        </pc:spChg>
      </pc:sldChg>
      <pc:sldChg chg="modNotesTx">
        <pc:chgData name="jfchen666@gmail.com" userId="c24aa416269e6e28" providerId="LiveId" clId="{EF3D2A88-F737-4BD5-9AA8-2E301D84901E}" dt="2021-10-16T20:35:39.875" v="38" actId="5793"/>
        <pc:sldMkLst>
          <pc:docMk/>
          <pc:sldMk cId="2355016081" sldId="672"/>
        </pc:sldMkLst>
      </pc:sldChg>
      <pc:sldChg chg="modNotesTx">
        <pc:chgData name="jfchen666@gmail.com" userId="c24aa416269e6e28" providerId="LiveId" clId="{EF3D2A88-F737-4BD5-9AA8-2E301D84901E}" dt="2021-10-16T20:38:59.405" v="201" actId="20577"/>
        <pc:sldMkLst>
          <pc:docMk/>
          <pc:sldMk cId="439471791" sldId="674"/>
        </pc:sldMkLst>
      </pc:sldChg>
      <pc:sldChg chg="modSp mod">
        <pc:chgData name="jfchen666@gmail.com" userId="c24aa416269e6e28" providerId="LiveId" clId="{EF3D2A88-F737-4BD5-9AA8-2E301D84901E}" dt="2021-10-16T20:37:22.271" v="165" actId="20577"/>
        <pc:sldMkLst>
          <pc:docMk/>
          <pc:sldMk cId="454719420" sldId="675"/>
        </pc:sldMkLst>
        <pc:spChg chg="mod">
          <ac:chgData name="jfchen666@gmail.com" userId="c24aa416269e6e28" providerId="LiveId" clId="{EF3D2A88-F737-4BD5-9AA8-2E301D84901E}" dt="2021-10-16T20:37:22.271" v="165" actId="20577"/>
          <ac:spMkLst>
            <pc:docMk/>
            <pc:sldMk cId="454719420" sldId="675"/>
            <ac:spMk id="3" creationId="{B2C7BBD8-EEE7-544A-97E9-08C73D5E83A7}"/>
          </ac:spMkLst>
        </pc:spChg>
      </pc:sldChg>
      <pc:sldChg chg="new del">
        <pc:chgData name="jfchen666@gmail.com" userId="c24aa416269e6e28" providerId="LiveId" clId="{EF3D2A88-F737-4BD5-9AA8-2E301D84901E}" dt="2021-10-16T20:44:29.920" v="203" actId="680"/>
        <pc:sldMkLst>
          <pc:docMk/>
          <pc:sldMk cId="1801821844" sldId="676"/>
        </pc:sldMkLst>
      </pc:sldChg>
    </pc:docChg>
  </pc:docChgLst>
  <pc:docChgLst>
    <pc:chgData name="jfchen666@gmail.com" userId="c24aa416269e6e28" providerId="LiveId" clId="{D4BCF959-5FB4-4FFF-86B3-C0556AB3374C}"/>
    <pc:docChg chg="custSel delSld modSld modSection">
      <pc:chgData name="jfchen666@gmail.com" userId="c24aa416269e6e28" providerId="LiveId" clId="{D4BCF959-5FB4-4FFF-86B3-C0556AB3374C}" dt="2021-08-08T02:00:25.212" v="102" actId="20577"/>
      <pc:docMkLst>
        <pc:docMk/>
      </pc:docMkLst>
      <pc:sldChg chg="modNotesTx">
        <pc:chgData name="jfchen666@gmail.com" userId="c24aa416269e6e28" providerId="LiveId" clId="{D4BCF959-5FB4-4FFF-86B3-C0556AB3374C}" dt="2021-08-08T02:00:25.212" v="102" actId="20577"/>
        <pc:sldMkLst>
          <pc:docMk/>
          <pc:sldMk cId="4127764370" sldId="647"/>
        </pc:sldMkLst>
      </pc:sldChg>
      <pc:sldChg chg="modNotesTx">
        <pc:chgData name="jfchen666@gmail.com" userId="c24aa416269e6e28" providerId="LiveId" clId="{D4BCF959-5FB4-4FFF-86B3-C0556AB3374C}" dt="2021-08-07T23:57:38.143" v="85" actId="20577"/>
        <pc:sldMkLst>
          <pc:docMk/>
          <pc:sldMk cId="2961366330" sldId="648"/>
        </pc:sldMkLst>
      </pc:sldChg>
      <pc:sldChg chg="modSp mod">
        <pc:chgData name="jfchen666@gmail.com" userId="c24aa416269e6e28" providerId="LiveId" clId="{D4BCF959-5FB4-4FFF-86B3-C0556AB3374C}" dt="2021-08-07T23:58:16.971" v="96" actId="20577"/>
        <pc:sldMkLst>
          <pc:docMk/>
          <pc:sldMk cId="562306064" sldId="651"/>
        </pc:sldMkLst>
        <pc:spChg chg="mod">
          <ac:chgData name="jfchen666@gmail.com" userId="c24aa416269e6e28" providerId="LiveId" clId="{D4BCF959-5FB4-4FFF-86B3-C0556AB3374C}" dt="2021-08-07T23:58:16.971" v="96" actId="20577"/>
          <ac:spMkLst>
            <pc:docMk/>
            <pc:sldMk cId="562306064" sldId="651"/>
            <ac:spMk id="3" creationId="{6ECBABE8-22EC-FF40-8F34-749D564ADA4A}"/>
          </ac:spMkLst>
        </pc:spChg>
      </pc:sldChg>
      <pc:sldChg chg="modSp mod">
        <pc:chgData name="jfchen666@gmail.com" userId="c24aa416269e6e28" providerId="LiveId" clId="{D4BCF959-5FB4-4FFF-86B3-C0556AB3374C}" dt="2021-08-08T00:42:41.483" v="98" actId="1076"/>
        <pc:sldMkLst>
          <pc:docMk/>
          <pc:sldMk cId="2592686780" sldId="655"/>
        </pc:sldMkLst>
        <pc:spChg chg="mod">
          <ac:chgData name="jfchen666@gmail.com" userId="c24aa416269e6e28" providerId="LiveId" clId="{D4BCF959-5FB4-4FFF-86B3-C0556AB3374C}" dt="2021-08-08T00:42:41.483" v="98" actId="1076"/>
          <ac:spMkLst>
            <pc:docMk/>
            <pc:sldMk cId="2592686780" sldId="655"/>
            <ac:spMk id="7" creationId="{75C124F5-A235-454D-950A-61E9F5B6DCE6}"/>
          </ac:spMkLst>
        </pc:spChg>
        <pc:spChg chg="mod">
          <ac:chgData name="jfchen666@gmail.com" userId="c24aa416269e6e28" providerId="LiveId" clId="{D4BCF959-5FB4-4FFF-86B3-C0556AB3374C}" dt="2021-08-08T00:42:36.933" v="97" actId="1076"/>
          <ac:spMkLst>
            <pc:docMk/>
            <pc:sldMk cId="2592686780" sldId="655"/>
            <ac:spMk id="8" creationId="{C02680D3-3D42-BF4C-A7C9-A227F2240278}"/>
          </ac:spMkLst>
        </pc:spChg>
      </pc:sldChg>
      <pc:sldChg chg="del">
        <pc:chgData name="jfchen666@gmail.com" userId="c24aa416269e6e28" providerId="LiveId" clId="{D4BCF959-5FB4-4FFF-86B3-C0556AB3374C}" dt="2021-08-07T23:57:06.397" v="0" actId="47"/>
        <pc:sldMkLst>
          <pc:docMk/>
          <pc:sldMk cId="989971526" sldId="657"/>
        </pc:sldMkLst>
      </pc:sldChg>
      <pc:sldChg chg="del">
        <pc:chgData name="jfchen666@gmail.com" userId="c24aa416269e6e28" providerId="LiveId" clId="{D4BCF959-5FB4-4FFF-86B3-C0556AB3374C}" dt="2021-08-07T23:57:09.621" v="1" actId="47"/>
        <pc:sldMkLst>
          <pc:docMk/>
          <pc:sldMk cId="3940802552" sldId="658"/>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Column1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Sheet1!$A$2:$A$12</c:f>
              <c:numCache>
                <c:formatCode>General</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Sheet1!$B$2:$B$12</c:f>
              <c:numCache>
                <c:formatCode>General</c:formatCode>
                <c:ptCount val="11"/>
                <c:pt idx="0">
                  <c:v>0.9</c:v>
                </c:pt>
                <c:pt idx="1">
                  <c:v>0.85</c:v>
                </c:pt>
                <c:pt idx="2">
                  <c:v>0.8</c:v>
                </c:pt>
                <c:pt idx="3">
                  <c:v>0.75</c:v>
                </c:pt>
                <c:pt idx="4">
                  <c:v>0.73</c:v>
                </c:pt>
                <c:pt idx="5">
                  <c:v>0.7</c:v>
                </c:pt>
                <c:pt idx="6">
                  <c:v>0.6</c:v>
                </c:pt>
                <c:pt idx="7">
                  <c:v>0.55000000000000004</c:v>
                </c:pt>
                <c:pt idx="8">
                  <c:v>0.52</c:v>
                </c:pt>
                <c:pt idx="9">
                  <c:v>0.51</c:v>
                </c:pt>
                <c:pt idx="10">
                  <c:v>0.5</c:v>
                </c:pt>
              </c:numCache>
            </c:numRef>
          </c:val>
          <c:smooth val="0"/>
          <c:extLst>
            <c:ext xmlns:c16="http://schemas.microsoft.com/office/drawing/2014/chart" uri="{C3380CC4-5D6E-409C-BE32-E72D297353CC}">
              <c16:uniqueId val="{00000000-8843-3F4D-8885-14703B74C9A6}"/>
            </c:ext>
          </c:extLst>
        </c:ser>
        <c:dLbls>
          <c:showLegendKey val="0"/>
          <c:showVal val="0"/>
          <c:showCatName val="0"/>
          <c:showSerName val="0"/>
          <c:showPercent val="0"/>
          <c:showBubbleSize val="0"/>
        </c:dLbls>
        <c:marker val="1"/>
        <c:smooth val="0"/>
        <c:axId val="813839663"/>
        <c:axId val="813842255"/>
      </c:lineChart>
      <c:catAx>
        <c:axId val="813839663"/>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600" dirty="0"/>
                  <a:t>𝜶</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3842255"/>
        <c:crosses val="autoZero"/>
        <c:auto val="1"/>
        <c:lblAlgn val="ctr"/>
        <c:lblOffset val="100"/>
        <c:noMultiLvlLbl val="0"/>
      </c:catAx>
      <c:valAx>
        <c:axId val="8138422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600" dirty="0"/>
                  <a:t>Robustness with Rejection</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38396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Total Robust Loss under Seen Attacks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AT+Rejection</c:v>
                </c:pt>
              </c:strCache>
            </c:strRef>
          </c:tx>
          <c:spPr>
            <a:solidFill>
              <a:schemeClr val="accent2"/>
            </a:solidFill>
            <a:ln>
              <a:noFill/>
            </a:ln>
            <a:effectLst/>
          </c:spPr>
          <c:invertIfNegative val="0"/>
          <c:cat>
            <c:strRef>
              <c:f>Sheet1!$A$2:$A$4</c:f>
              <c:strCache>
                <c:ptCount val="3"/>
                <c:pt idx="0">
                  <c:v>Step Rej. Loss (𝜶0=0)</c:v>
                </c:pt>
                <c:pt idx="1">
                  <c:v>Step Rej. Loss (𝜶0=0.1)</c:v>
                </c:pt>
                <c:pt idx="2">
                  <c:v>Ramp Rej. Loss (t=1)</c:v>
                </c:pt>
              </c:strCache>
            </c:strRef>
          </c:cat>
          <c:val>
            <c:numRef>
              <c:f>Sheet1!$B$2:$B$4</c:f>
              <c:numCache>
                <c:formatCode>General</c:formatCode>
                <c:ptCount val="3"/>
                <c:pt idx="0">
                  <c:v>0.51900000000000002</c:v>
                </c:pt>
                <c:pt idx="1">
                  <c:v>0.51900000000000002</c:v>
                </c:pt>
                <c:pt idx="2">
                  <c:v>0.52270000000000005</c:v>
                </c:pt>
              </c:numCache>
            </c:numRef>
          </c:val>
          <c:extLst>
            <c:ext xmlns:c16="http://schemas.microsoft.com/office/drawing/2014/chart" uri="{C3380CC4-5D6E-409C-BE32-E72D297353CC}">
              <c16:uniqueId val="{00000000-8FFA-4344-A6A9-CE966C40FC1F}"/>
            </c:ext>
          </c:extLst>
        </c:ser>
        <c:ser>
          <c:idx val="1"/>
          <c:order val="1"/>
          <c:tx>
            <c:strRef>
              <c:f>Sheet1!$C$1</c:f>
              <c:strCache>
                <c:ptCount val="1"/>
                <c:pt idx="0">
                  <c:v>CCAT</c:v>
                </c:pt>
              </c:strCache>
            </c:strRef>
          </c:tx>
          <c:spPr>
            <a:solidFill>
              <a:schemeClr val="accent4"/>
            </a:solidFill>
            <a:ln>
              <a:noFill/>
            </a:ln>
            <a:effectLst/>
          </c:spPr>
          <c:invertIfNegative val="0"/>
          <c:cat>
            <c:strRef>
              <c:f>Sheet1!$A$2:$A$4</c:f>
              <c:strCache>
                <c:ptCount val="3"/>
                <c:pt idx="0">
                  <c:v>Step Rej. Loss (𝜶0=0)</c:v>
                </c:pt>
                <c:pt idx="1">
                  <c:v>Step Rej. Loss (𝜶0=0.1)</c:v>
                </c:pt>
                <c:pt idx="2">
                  <c:v>Ramp Rej. Loss (t=1)</c:v>
                </c:pt>
              </c:strCache>
            </c:strRef>
          </c:cat>
          <c:val>
            <c:numRef>
              <c:f>Sheet1!$C$2:$C$4</c:f>
              <c:numCache>
                <c:formatCode>General</c:formatCode>
                <c:ptCount val="3"/>
                <c:pt idx="0">
                  <c:v>0.55800000000000005</c:v>
                </c:pt>
                <c:pt idx="1">
                  <c:v>1</c:v>
                </c:pt>
                <c:pt idx="2">
                  <c:v>0.9889</c:v>
                </c:pt>
              </c:numCache>
            </c:numRef>
          </c:val>
          <c:extLst>
            <c:ext xmlns:c16="http://schemas.microsoft.com/office/drawing/2014/chart" uri="{C3380CC4-5D6E-409C-BE32-E72D297353CC}">
              <c16:uniqueId val="{00000001-8FFA-4344-A6A9-CE966C40FC1F}"/>
            </c:ext>
          </c:extLst>
        </c:ser>
        <c:ser>
          <c:idx val="2"/>
          <c:order val="2"/>
          <c:tx>
            <c:strRef>
              <c:f>Sheet1!$D$1</c:f>
              <c:strCache>
                <c:ptCount val="1"/>
                <c:pt idx="0">
                  <c:v>RCD</c:v>
                </c:pt>
              </c:strCache>
            </c:strRef>
          </c:tx>
          <c:spPr>
            <a:solidFill>
              <a:schemeClr val="accent6"/>
            </a:solidFill>
            <a:ln>
              <a:noFill/>
            </a:ln>
            <a:effectLst/>
          </c:spPr>
          <c:invertIfNegative val="0"/>
          <c:cat>
            <c:strRef>
              <c:f>Sheet1!$A$2:$A$4</c:f>
              <c:strCache>
                <c:ptCount val="3"/>
                <c:pt idx="0">
                  <c:v>Step Rej. Loss (𝜶0=0)</c:v>
                </c:pt>
                <c:pt idx="1">
                  <c:v>Step Rej. Loss (𝜶0=0.1)</c:v>
                </c:pt>
                <c:pt idx="2">
                  <c:v>Ramp Rej. Loss (t=1)</c:v>
                </c:pt>
              </c:strCache>
            </c:strRef>
          </c:cat>
          <c:val>
            <c:numRef>
              <c:f>Sheet1!$D$2:$D$4</c:f>
              <c:numCache>
                <c:formatCode>General</c:formatCode>
                <c:ptCount val="3"/>
                <c:pt idx="0">
                  <c:v>0.50700000000000001</c:v>
                </c:pt>
                <c:pt idx="1">
                  <c:v>0.50700000000000001</c:v>
                </c:pt>
                <c:pt idx="2">
                  <c:v>0.50760000000000005</c:v>
                </c:pt>
              </c:numCache>
            </c:numRef>
          </c:val>
          <c:extLst>
            <c:ext xmlns:c16="http://schemas.microsoft.com/office/drawing/2014/chart" uri="{C3380CC4-5D6E-409C-BE32-E72D297353CC}">
              <c16:uniqueId val="{00000004-8FFA-4344-A6A9-CE966C40FC1F}"/>
            </c:ext>
          </c:extLst>
        </c:ser>
        <c:ser>
          <c:idx val="3"/>
          <c:order val="3"/>
          <c:tx>
            <c:strRef>
              <c:f>Sheet1!$E$1</c:f>
              <c:strCache>
                <c:ptCount val="1"/>
                <c:pt idx="0">
                  <c:v>ATRR</c:v>
                </c:pt>
              </c:strCache>
            </c:strRef>
          </c:tx>
          <c:spPr>
            <a:solidFill>
              <a:schemeClr val="accent2">
                <a:lumMod val="60000"/>
              </a:schemeClr>
            </a:solidFill>
            <a:ln>
              <a:noFill/>
            </a:ln>
            <a:effectLst/>
          </c:spPr>
          <c:invertIfNegative val="0"/>
          <c:cat>
            <c:strRef>
              <c:f>Sheet1!$A$2:$A$4</c:f>
              <c:strCache>
                <c:ptCount val="3"/>
                <c:pt idx="0">
                  <c:v>Step Rej. Loss (𝜶0=0)</c:v>
                </c:pt>
                <c:pt idx="1">
                  <c:v>Step Rej. Loss (𝜶0=0.1)</c:v>
                </c:pt>
                <c:pt idx="2">
                  <c:v>Ramp Rej. Loss (t=1)</c:v>
                </c:pt>
              </c:strCache>
            </c:strRef>
          </c:cat>
          <c:val>
            <c:numRef>
              <c:f>Sheet1!$E$2:$E$4</c:f>
              <c:numCache>
                <c:formatCode>General</c:formatCode>
                <c:ptCount val="3"/>
                <c:pt idx="0">
                  <c:v>0.51500000000000001</c:v>
                </c:pt>
                <c:pt idx="1">
                  <c:v>0.51500000000000001</c:v>
                </c:pt>
                <c:pt idx="2">
                  <c:v>0.52059999999999995</c:v>
                </c:pt>
              </c:numCache>
            </c:numRef>
          </c:val>
          <c:extLst>
            <c:ext xmlns:c16="http://schemas.microsoft.com/office/drawing/2014/chart" uri="{C3380CC4-5D6E-409C-BE32-E72D297353CC}">
              <c16:uniqueId val="{00000005-8FFA-4344-A6A9-CE966C40FC1F}"/>
            </c:ext>
          </c:extLst>
        </c:ser>
        <c:ser>
          <c:idx val="4"/>
          <c:order val="4"/>
          <c:tx>
            <c:strRef>
              <c:f>Sheet1!$F$1</c:f>
              <c:strCache>
                <c:ptCount val="1"/>
                <c:pt idx="0">
                  <c:v>SATR</c:v>
                </c:pt>
              </c:strCache>
            </c:strRef>
          </c:tx>
          <c:spPr>
            <a:solidFill>
              <a:schemeClr val="accent4">
                <a:lumMod val="60000"/>
              </a:schemeClr>
            </a:solidFill>
            <a:ln>
              <a:noFill/>
            </a:ln>
            <a:effectLst/>
          </c:spPr>
          <c:invertIfNegative val="0"/>
          <c:cat>
            <c:strRef>
              <c:f>Sheet1!$A$2:$A$4</c:f>
              <c:strCache>
                <c:ptCount val="3"/>
                <c:pt idx="0">
                  <c:v>Step Rej. Loss (𝜶0=0)</c:v>
                </c:pt>
                <c:pt idx="1">
                  <c:v>Step Rej. Loss (𝜶0=0.1)</c:v>
                </c:pt>
                <c:pt idx="2">
                  <c:v>Ramp Rej. Loss (t=1)</c:v>
                </c:pt>
              </c:strCache>
            </c:strRef>
          </c:cat>
          <c:val>
            <c:numRef>
              <c:f>Sheet1!$F$2:$F$4</c:f>
              <c:numCache>
                <c:formatCode>General</c:formatCode>
                <c:ptCount val="3"/>
                <c:pt idx="0">
                  <c:v>0.26</c:v>
                </c:pt>
                <c:pt idx="1">
                  <c:v>0.28000000000000003</c:v>
                </c:pt>
                <c:pt idx="2">
                  <c:v>0.44390000000000002</c:v>
                </c:pt>
              </c:numCache>
            </c:numRef>
          </c:val>
          <c:extLst>
            <c:ext xmlns:c16="http://schemas.microsoft.com/office/drawing/2014/chart" uri="{C3380CC4-5D6E-409C-BE32-E72D297353CC}">
              <c16:uniqueId val="{00000006-8FFA-4344-A6A9-CE966C40FC1F}"/>
            </c:ext>
          </c:extLst>
        </c:ser>
        <c:dLbls>
          <c:showLegendKey val="0"/>
          <c:showVal val="0"/>
          <c:showCatName val="0"/>
          <c:showSerName val="0"/>
          <c:showPercent val="0"/>
          <c:showBubbleSize val="0"/>
        </c:dLbls>
        <c:gapWidth val="219"/>
        <c:overlap val="-27"/>
        <c:axId val="806901359"/>
        <c:axId val="748972991"/>
      </c:barChart>
      <c:catAx>
        <c:axId val="8069013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8972991"/>
        <c:crosses val="autoZero"/>
        <c:auto val="1"/>
        <c:lblAlgn val="ctr"/>
        <c:lblOffset val="100"/>
        <c:noMultiLvlLbl val="0"/>
      </c:catAx>
      <c:valAx>
        <c:axId val="7489729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69013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b="0" i="0" baseline="0" dirty="0">
                <a:effectLst/>
              </a:rPr>
              <a:t>Total Robust Loss under Unseen Attacks</a:t>
            </a:r>
            <a:endParaRPr lang="en-US"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AT+Rejection</c:v>
                </c:pt>
              </c:strCache>
            </c:strRef>
          </c:tx>
          <c:spPr>
            <a:solidFill>
              <a:schemeClr val="accent2"/>
            </a:solidFill>
            <a:ln>
              <a:noFill/>
            </a:ln>
            <a:effectLst/>
          </c:spPr>
          <c:invertIfNegative val="0"/>
          <c:cat>
            <c:strRef>
              <c:f>Sheet1!$A$2:$A$4</c:f>
              <c:strCache>
                <c:ptCount val="3"/>
                <c:pt idx="0">
                  <c:v>Step Rej. Loss (𝜶0=0)</c:v>
                </c:pt>
                <c:pt idx="1">
                  <c:v>Step Rej. Loss (𝜶0=0.1)</c:v>
                </c:pt>
                <c:pt idx="2">
                  <c:v>Ramp Rej. Loss (t=1)</c:v>
                </c:pt>
              </c:strCache>
            </c:strRef>
          </c:cat>
          <c:val>
            <c:numRef>
              <c:f>Sheet1!$B$2:$B$4</c:f>
              <c:numCache>
                <c:formatCode>General</c:formatCode>
                <c:ptCount val="3"/>
                <c:pt idx="0">
                  <c:v>0.89200000000000002</c:v>
                </c:pt>
                <c:pt idx="1">
                  <c:v>0.89200000000000002</c:v>
                </c:pt>
                <c:pt idx="2">
                  <c:v>0.89290000000000003</c:v>
                </c:pt>
              </c:numCache>
            </c:numRef>
          </c:val>
          <c:extLst>
            <c:ext xmlns:c16="http://schemas.microsoft.com/office/drawing/2014/chart" uri="{C3380CC4-5D6E-409C-BE32-E72D297353CC}">
              <c16:uniqueId val="{00000000-A38F-9D40-8534-246A6ECBF018}"/>
            </c:ext>
          </c:extLst>
        </c:ser>
        <c:ser>
          <c:idx val="1"/>
          <c:order val="1"/>
          <c:tx>
            <c:strRef>
              <c:f>Sheet1!$C$1</c:f>
              <c:strCache>
                <c:ptCount val="1"/>
                <c:pt idx="0">
                  <c:v>CCAT</c:v>
                </c:pt>
              </c:strCache>
            </c:strRef>
          </c:tx>
          <c:spPr>
            <a:solidFill>
              <a:schemeClr val="accent4"/>
            </a:solidFill>
            <a:ln>
              <a:noFill/>
            </a:ln>
            <a:effectLst/>
          </c:spPr>
          <c:invertIfNegative val="0"/>
          <c:cat>
            <c:strRef>
              <c:f>Sheet1!$A$2:$A$4</c:f>
              <c:strCache>
                <c:ptCount val="3"/>
                <c:pt idx="0">
                  <c:v>Step Rej. Loss (𝜶0=0)</c:v>
                </c:pt>
                <c:pt idx="1">
                  <c:v>Step Rej. Loss (𝜶0=0.1)</c:v>
                </c:pt>
                <c:pt idx="2">
                  <c:v>Ramp Rej. Loss (t=1)</c:v>
                </c:pt>
              </c:strCache>
            </c:strRef>
          </c:cat>
          <c:val>
            <c:numRef>
              <c:f>Sheet1!$C$2:$C$4</c:f>
              <c:numCache>
                <c:formatCode>General</c:formatCode>
                <c:ptCount val="3"/>
                <c:pt idx="0">
                  <c:v>0.64100000000000001</c:v>
                </c:pt>
                <c:pt idx="1">
                  <c:v>1</c:v>
                </c:pt>
                <c:pt idx="2">
                  <c:v>0.99099999999999999</c:v>
                </c:pt>
              </c:numCache>
            </c:numRef>
          </c:val>
          <c:extLst>
            <c:ext xmlns:c16="http://schemas.microsoft.com/office/drawing/2014/chart" uri="{C3380CC4-5D6E-409C-BE32-E72D297353CC}">
              <c16:uniqueId val="{00000001-A38F-9D40-8534-246A6ECBF018}"/>
            </c:ext>
          </c:extLst>
        </c:ser>
        <c:ser>
          <c:idx val="2"/>
          <c:order val="2"/>
          <c:tx>
            <c:strRef>
              <c:f>Sheet1!$D$1</c:f>
              <c:strCache>
                <c:ptCount val="1"/>
                <c:pt idx="0">
                  <c:v>RCD</c:v>
                </c:pt>
              </c:strCache>
            </c:strRef>
          </c:tx>
          <c:spPr>
            <a:solidFill>
              <a:schemeClr val="accent6"/>
            </a:solidFill>
            <a:ln>
              <a:noFill/>
            </a:ln>
            <a:effectLst/>
          </c:spPr>
          <c:invertIfNegative val="0"/>
          <c:cat>
            <c:strRef>
              <c:f>Sheet1!$A$2:$A$4</c:f>
              <c:strCache>
                <c:ptCount val="3"/>
                <c:pt idx="0">
                  <c:v>Step Rej. Loss (𝜶0=0)</c:v>
                </c:pt>
                <c:pt idx="1">
                  <c:v>Step Rej. Loss (𝜶0=0.1)</c:v>
                </c:pt>
                <c:pt idx="2">
                  <c:v>Ramp Rej. Loss (t=1)</c:v>
                </c:pt>
              </c:strCache>
            </c:strRef>
          </c:cat>
          <c:val>
            <c:numRef>
              <c:f>Sheet1!$D$2:$D$4</c:f>
              <c:numCache>
                <c:formatCode>General</c:formatCode>
                <c:ptCount val="3"/>
                <c:pt idx="0">
                  <c:v>0.875</c:v>
                </c:pt>
                <c:pt idx="1">
                  <c:v>0.875</c:v>
                </c:pt>
                <c:pt idx="2">
                  <c:v>0.87519999999999998</c:v>
                </c:pt>
              </c:numCache>
            </c:numRef>
          </c:val>
          <c:extLst>
            <c:ext xmlns:c16="http://schemas.microsoft.com/office/drawing/2014/chart" uri="{C3380CC4-5D6E-409C-BE32-E72D297353CC}">
              <c16:uniqueId val="{00000002-A38F-9D40-8534-246A6ECBF018}"/>
            </c:ext>
          </c:extLst>
        </c:ser>
        <c:ser>
          <c:idx val="3"/>
          <c:order val="3"/>
          <c:tx>
            <c:strRef>
              <c:f>Sheet1!$E$1</c:f>
              <c:strCache>
                <c:ptCount val="1"/>
                <c:pt idx="0">
                  <c:v>ATRR</c:v>
                </c:pt>
              </c:strCache>
            </c:strRef>
          </c:tx>
          <c:spPr>
            <a:solidFill>
              <a:schemeClr val="accent2">
                <a:lumMod val="60000"/>
              </a:schemeClr>
            </a:solidFill>
            <a:ln>
              <a:noFill/>
            </a:ln>
            <a:effectLst/>
          </c:spPr>
          <c:invertIfNegative val="0"/>
          <c:cat>
            <c:strRef>
              <c:f>Sheet1!$A$2:$A$4</c:f>
              <c:strCache>
                <c:ptCount val="3"/>
                <c:pt idx="0">
                  <c:v>Step Rej. Loss (𝜶0=0)</c:v>
                </c:pt>
                <c:pt idx="1">
                  <c:v>Step Rej. Loss (𝜶0=0.1)</c:v>
                </c:pt>
                <c:pt idx="2">
                  <c:v>Ramp Rej. Loss (t=1)</c:v>
                </c:pt>
              </c:strCache>
            </c:strRef>
          </c:cat>
          <c:val>
            <c:numRef>
              <c:f>Sheet1!$E$2:$E$4</c:f>
              <c:numCache>
                <c:formatCode>General</c:formatCode>
                <c:ptCount val="3"/>
                <c:pt idx="0">
                  <c:v>0.88700000000000001</c:v>
                </c:pt>
                <c:pt idx="1">
                  <c:v>0.88700000000000001</c:v>
                </c:pt>
                <c:pt idx="2">
                  <c:v>0.88759999999999994</c:v>
                </c:pt>
              </c:numCache>
            </c:numRef>
          </c:val>
          <c:extLst>
            <c:ext xmlns:c16="http://schemas.microsoft.com/office/drawing/2014/chart" uri="{C3380CC4-5D6E-409C-BE32-E72D297353CC}">
              <c16:uniqueId val="{00000004-A38F-9D40-8534-246A6ECBF018}"/>
            </c:ext>
          </c:extLst>
        </c:ser>
        <c:ser>
          <c:idx val="4"/>
          <c:order val="4"/>
          <c:tx>
            <c:strRef>
              <c:f>Sheet1!$F$1</c:f>
              <c:strCache>
                <c:ptCount val="1"/>
                <c:pt idx="0">
                  <c:v>SATR</c:v>
                </c:pt>
              </c:strCache>
            </c:strRef>
          </c:tx>
          <c:spPr>
            <a:solidFill>
              <a:schemeClr val="accent4">
                <a:lumMod val="60000"/>
              </a:schemeClr>
            </a:solidFill>
            <a:ln>
              <a:noFill/>
            </a:ln>
            <a:effectLst/>
          </c:spPr>
          <c:invertIfNegative val="0"/>
          <c:cat>
            <c:strRef>
              <c:f>Sheet1!$A$2:$A$4</c:f>
              <c:strCache>
                <c:ptCount val="3"/>
                <c:pt idx="0">
                  <c:v>Step Rej. Loss (𝜶0=0)</c:v>
                </c:pt>
                <c:pt idx="1">
                  <c:v>Step Rej. Loss (𝜶0=0.1)</c:v>
                </c:pt>
                <c:pt idx="2">
                  <c:v>Ramp Rej. Loss (t=1)</c:v>
                </c:pt>
              </c:strCache>
            </c:strRef>
          </c:cat>
          <c:val>
            <c:numRef>
              <c:f>Sheet1!$F$2:$F$4</c:f>
              <c:numCache>
                <c:formatCode>General</c:formatCode>
                <c:ptCount val="3"/>
                <c:pt idx="0">
                  <c:v>0.308</c:v>
                </c:pt>
                <c:pt idx="1">
                  <c:v>0.34899999999999998</c:v>
                </c:pt>
                <c:pt idx="2">
                  <c:v>0.67230000000000001</c:v>
                </c:pt>
              </c:numCache>
            </c:numRef>
          </c:val>
          <c:extLst>
            <c:ext xmlns:c16="http://schemas.microsoft.com/office/drawing/2014/chart" uri="{C3380CC4-5D6E-409C-BE32-E72D297353CC}">
              <c16:uniqueId val="{00000005-A38F-9D40-8534-246A6ECBF018}"/>
            </c:ext>
          </c:extLst>
        </c:ser>
        <c:dLbls>
          <c:showLegendKey val="0"/>
          <c:showVal val="0"/>
          <c:showCatName val="0"/>
          <c:showSerName val="0"/>
          <c:showPercent val="0"/>
          <c:showBubbleSize val="0"/>
        </c:dLbls>
        <c:gapWidth val="219"/>
        <c:overlap val="-27"/>
        <c:axId val="826847103"/>
        <c:axId val="826582623"/>
      </c:barChart>
      <c:catAx>
        <c:axId val="8268471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26582623"/>
        <c:crosses val="autoZero"/>
        <c:auto val="1"/>
        <c:lblAlgn val="ctr"/>
        <c:lblOffset val="100"/>
        <c:noMultiLvlLbl val="0"/>
      </c:catAx>
      <c:valAx>
        <c:axId val="8265826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268471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20842-C80A-4FCA-A295-B83FBE2D88C9}" type="datetimeFigureOut">
              <a:rPr lang="en-US" smtClean="0"/>
              <a:t>3/24/22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F2BDCB-6BD4-4DE5-9F9E-1392F750BA87}" type="slidenum">
              <a:rPr lang="en-US" smtClean="0"/>
              <a:t>‹#›</a:t>
            </a:fld>
            <a:endParaRPr lang="en-US"/>
          </a:p>
        </p:txBody>
      </p:sp>
    </p:spTree>
    <p:extLst>
      <p:ext uri="{BB962C8B-B14F-4D97-AF65-F5344CB8AC3E}">
        <p14:creationId xmlns:p14="http://schemas.microsoft.com/office/powerpoint/2010/main" val="171342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I am </a:t>
            </a:r>
            <a:r>
              <a:rPr lang="en-US" dirty="0" err="1"/>
              <a:t>Jiefeng</a:t>
            </a:r>
            <a:r>
              <a:rPr lang="en-US" dirty="0"/>
              <a:t> Chen, a Ph.D. student in the computer science department. Today, I will introduce our paper ... </a:t>
            </a:r>
          </a:p>
        </p:txBody>
      </p:sp>
      <p:sp>
        <p:nvSpPr>
          <p:cNvPr id="4" name="Slide Number Placeholder 3"/>
          <p:cNvSpPr>
            <a:spLocks noGrp="1"/>
          </p:cNvSpPr>
          <p:nvPr>
            <p:ph type="sldNum" sz="quarter" idx="5"/>
          </p:nvPr>
        </p:nvSpPr>
        <p:spPr/>
        <p:txBody>
          <a:bodyPr/>
          <a:lstStyle/>
          <a:p>
            <a:fld id="{B468E583-2607-CB43-9337-A6F496BF2BBD}" type="slidenum">
              <a:rPr lang="en-US" smtClean="0"/>
              <a:t>1</a:t>
            </a:fld>
            <a:endParaRPr lang="en-US"/>
          </a:p>
        </p:txBody>
      </p:sp>
    </p:spTree>
    <p:extLst>
      <p:ext uri="{BB962C8B-B14F-4D97-AF65-F5344CB8AC3E}">
        <p14:creationId xmlns:p14="http://schemas.microsoft.com/office/powerpoint/2010/main" val="4203260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robustness curve allows us to compute the total robust loss for different definitions of the rejection loss function.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formula is this.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s(\alpha) is the robust error with rejection at \alpha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p_rej</a:t>
            </a:r>
            <a:r>
              <a:rPr lang="en-US" dirty="0"/>
              <a:t> is the probability that the clean input x is rejected and no perturbations of x within the </a:t>
            </a:r>
            <a:r>
              <a:rPr lang="el-GR" dirty="0"/>
              <a:t>ε-</a:t>
            </a:r>
            <a:r>
              <a:rPr lang="en-US" dirty="0"/>
              <a:t>ball are misclassified.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p:txBody>
      </p:sp>
      <p:sp>
        <p:nvSpPr>
          <p:cNvPr id="4" name="Slide Number Placeholder 3"/>
          <p:cNvSpPr>
            <a:spLocks noGrp="1"/>
          </p:cNvSpPr>
          <p:nvPr>
            <p:ph type="sldNum" sz="quarter" idx="5"/>
          </p:nvPr>
        </p:nvSpPr>
        <p:spPr/>
        <p:txBody>
          <a:bodyPr/>
          <a:lstStyle/>
          <a:p>
            <a:fld id="{7DF2BDCB-6BD4-4DE5-9F9E-1392F750BA87}" type="slidenum">
              <a:rPr lang="en-US" smtClean="0"/>
              <a:t>10</a:t>
            </a:fld>
            <a:endParaRPr lang="en-US"/>
          </a:p>
        </p:txBody>
      </p:sp>
    </p:spTree>
    <p:extLst>
      <p:ext uri="{BB962C8B-B14F-4D97-AF65-F5344CB8AC3E}">
        <p14:creationId xmlns:p14="http://schemas.microsoft.com/office/powerpoint/2010/main" val="4112591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propose a training objective for </a:t>
            </a:r>
            <a:r>
              <a:rPr lang="en-US" dirty="0" err="1"/>
              <a:t>adversarially</a:t>
            </a:r>
            <a:r>
              <a:rPr lang="en-US" dirty="0"/>
              <a:t>-robust classification with rejection called stratified adversarial training with rejection (SATR). </a:t>
            </a:r>
          </a:p>
          <a:p>
            <a:r>
              <a:rPr lang="en-US" dirty="0"/>
              <a:t>The training loss contains three terms: the first term aims to accept and correctly classify clean input x; the second term aims to accept and correctly classify all perturbed inputs in the \epsilon_0-neighborhood of x; the third term aims to either correctly classify or reject all perturbed inputs in the \epsilon-neighborhood of x. </a:t>
            </a:r>
          </a:p>
        </p:txBody>
      </p:sp>
      <p:sp>
        <p:nvSpPr>
          <p:cNvPr id="4" name="Slide Number Placeholder 3"/>
          <p:cNvSpPr>
            <a:spLocks noGrp="1"/>
          </p:cNvSpPr>
          <p:nvPr>
            <p:ph type="sldNum" sz="quarter" idx="5"/>
          </p:nvPr>
        </p:nvSpPr>
        <p:spPr/>
        <p:txBody>
          <a:bodyPr/>
          <a:lstStyle/>
          <a:p>
            <a:fld id="{7DF2BDCB-6BD4-4DE5-9F9E-1392F750BA87}" type="slidenum">
              <a:rPr lang="en-US" smtClean="0"/>
              <a:t>11</a:t>
            </a:fld>
            <a:endParaRPr lang="en-US"/>
          </a:p>
        </p:txBody>
      </p:sp>
    </p:spTree>
    <p:extLst>
      <p:ext uri="{BB962C8B-B14F-4D97-AF65-F5344CB8AC3E}">
        <p14:creationId xmlns:p14="http://schemas.microsoft.com/office/powerpoint/2010/main" val="2908553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compute the robustness with rejection at \alpha, we need to generate two adversarial examples x’ and x’’ for each clean input (x, y). x’ is in the \alpha\epsilon-neighborhood and x’’ is in the \epsilon-neighborhood. </a:t>
            </a:r>
          </a:p>
          <a:p>
            <a:r>
              <a:rPr lang="en-US" dirty="0"/>
              <a:t>We use this objective to generate adversarial example x’. The goal of the objective is to find x’ such that the model will reject it. </a:t>
            </a:r>
          </a:p>
          <a:p>
            <a:r>
              <a:rPr lang="en-US" dirty="0"/>
              <a:t>We use this objective to generate adversarial example x’’. The goal of the objective is to find x’’ such that the model will accept and misclassify it. </a:t>
            </a:r>
          </a:p>
        </p:txBody>
      </p:sp>
      <p:sp>
        <p:nvSpPr>
          <p:cNvPr id="4" name="Slide Number Placeholder 3"/>
          <p:cNvSpPr>
            <a:spLocks noGrp="1"/>
          </p:cNvSpPr>
          <p:nvPr>
            <p:ph type="sldNum" sz="quarter" idx="5"/>
          </p:nvPr>
        </p:nvSpPr>
        <p:spPr/>
        <p:txBody>
          <a:bodyPr/>
          <a:lstStyle/>
          <a:p>
            <a:fld id="{7DF2BDCB-6BD4-4DE5-9F9E-1392F750BA87}" type="slidenum">
              <a:rPr lang="en-US" smtClean="0"/>
              <a:t>12</a:t>
            </a:fld>
            <a:endParaRPr lang="en-US"/>
          </a:p>
        </p:txBody>
      </p:sp>
    </p:spTree>
    <p:extLst>
      <p:ext uri="{BB962C8B-B14F-4D97-AF65-F5344CB8AC3E}">
        <p14:creationId xmlns:p14="http://schemas.microsoft.com/office/powerpoint/2010/main" val="1203199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figure shows the results of evaluating total robust loss of different methods under seen attacks. We can see that the proposed method SATR significantly outperforms existing methods with respect to different rejection losses. </a:t>
            </a:r>
          </a:p>
        </p:txBody>
      </p:sp>
      <p:sp>
        <p:nvSpPr>
          <p:cNvPr id="4" name="Slide Number Placeholder 3"/>
          <p:cNvSpPr>
            <a:spLocks noGrp="1"/>
          </p:cNvSpPr>
          <p:nvPr>
            <p:ph type="sldNum" sz="quarter" idx="5"/>
          </p:nvPr>
        </p:nvSpPr>
        <p:spPr/>
        <p:txBody>
          <a:bodyPr/>
          <a:lstStyle/>
          <a:p>
            <a:fld id="{7DF2BDCB-6BD4-4DE5-9F9E-1392F750BA87}" type="slidenum">
              <a:rPr lang="en-US" smtClean="0"/>
              <a:t>13</a:t>
            </a:fld>
            <a:endParaRPr lang="en-US"/>
          </a:p>
        </p:txBody>
      </p:sp>
    </p:spTree>
    <p:extLst>
      <p:ext uri="{BB962C8B-B14F-4D97-AF65-F5344CB8AC3E}">
        <p14:creationId xmlns:p14="http://schemas.microsoft.com/office/powerpoint/2010/main" val="671729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also evaluate total robust loss of different methods under unseen attacks. The unseen attack have a perturbation budget that is larger than the one used for training. Under unseen attacks, our method SATR also significantly outperforms existing methods with respect to different rejection losses. </a:t>
            </a:r>
          </a:p>
          <a:p>
            <a:endParaRPr lang="en-US" dirty="0"/>
          </a:p>
        </p:txBody>
      </p:sp>
      <p:sp>
        <p:nvSpPr>
          <p:cNvPr id="4" name="Slide Number Placeholder 3"/>
          <p:cNvSpPr>
            <a:spLocks noGrp="1"/>
          </p:cNvSpPr>
          <p:nvPr>
            <p:ph type="sldNum" sz="quarter" idx="5"/>
          </p:nvPr>
        </p:nvSpPr>
        <p:spPr/>
        <p:txBody>
          <a:bodyPr/>
          <a:lstStyle/>
          <a:p>
            <a:fld id="{7DF2BDCB-6BD4-4DE5-9F9E-1392F750BA87}" type="slidenum">
              <a:rPr lang="en-US" smtClean="0"/>
              <a:t>14</a:t>
            </a:fld>
            <a:endParaRPr lang="en-US"/>
          </a:p>
        </p:txBody>
      </p:sp>
    </p:spTree>
    <p:extLst>
      <p:ext uri="{BB962C8B-B14F-4D97-AF65-F5344CB8AC3E}">
        <p14:creationId xmlns:p14="http://schemas.microsoft.com/office/powerpoint/2010/main" val="1131992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further evaluate the robustness curve of different methods. Under seen attacks, </a:t>
            </a:r>
            <a:r>
              <a:rPr lang="en-US" sz="1200" kern="1200" dirty="0">
                <a:solidFill>
                  <a:schemeClr val="tx1"/>
                </a:solidFill>
                <a:effectLst/>
                <a:latin typeface="+mn-lt"/>
                <a:ea typeface="+mn-ea"/>
                <a:cs typeface="+mn-cs"/>
              </a:rPr>
              <a:t>Our method SATR has significantly higher robustness with rejection compared to the baselines for small to moderate \alpha values. The robustness with rejection of SATR only drops for large \alpha values, which are not likely to be of practical interest.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DF2BDCB-6BD4-4DE5-9F9E-1392F750BA87}" type="slidenum">
              <a:rPr lang="en-US" smtClean="0"/>
              <a:t>15</a:t>
            </a:fld>
            <a:endParaRPr lang="en-US"/>
          </a:p>
        </p:txBody>
      </p:sp>
    </p:spTree>
    <p:extLst>
      <p:ext uri="{BB962C8B-B14F-4D97-AF65-F5344CB8AC3E}">
        <p14:creationId xmlns:p14="http://schemas.microsoft.com/office/powerpoint/2010/main" val="3643755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 unseen attacks, </a:t>
            </a:r>
            <a:r>
              <a:rPr lang="en-US" sz="1200" kern="1200" dirty="0">
                <a:solidFill>
                  <a:schemeClr val="tx1"/>
                </a:solidFill>
                <a:effectLst/>
                <a:latin typeface="+mn-lt"/>
                <a:ea typeface="+mn-ea"/>
                <a:cs typeface="+mn-cs"/>
              </a:rPr>
              <a:t>our method SATR also significantly outperforms existing methods for small to moderate \alpha values. </a:t>
            </a:r>
            <a:endParaRPr lang="en-US" dirty="0"/>
          </a:p>
        </p:txBody>
      </p:sp>
      <p:sp>
        <p:nvSpPr>
          <p:cNvPr id="4" name="Slide Number Placeholder 3"/>
          <p:cNvSpPr>
            <a:spLocks noGrp="1"/>
          </p:cNvSpPr>
          <p:nvPr>
            <p:ph type="sldNum" sz="quarter" idx="5"/>
          </p:nvPr>
        </p:nvSpPr>
        <p:spPr/>
        <p:txBody>
          <a:bodyPr/>
          <a:lstStyle/>
          <a:p>
            <a:fld id="{7DF2BDCB-6BD4-4DE5-9F9E-1392F750BA87}" type="slidenum">
              <a:rPr lang="en-US" smtClean="0"/>
              <a:t>16</a:t>
            </a:fld>
            <a:endParaRPr lang="en-US"/>
          </a:p>
        </p:txBody>
      </p:sp>
    </p:spTree>
    <p:extLst>
      <p:ext uri="{BB962C8B-B14F-4D97-AF65-F5344CB8AC3E}">
        <p14:creationId xmlns:p14="http://schemas.microsoft.com/office/powerpoint/2010/main" val="41179953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F2BDCB-6BD4-4DE5-9F9E-1392F750BA87}" type="slidenum">
              <a:rPr lang="en-US" smtClean="0"/>
              <a:t>17</a:t>
            </a:fld>
            <a:endParaRPr lang="en-US"/>
          </a:p>
        </p:txBody>
      </p:sp>
    </p:spTree>
    <p:extLst>
      <p:ext uri="{BB962C8B-B14F-4D97-AF65-F5344CB8AC3E}">
        <p14:creationId xmlns:p14="http://schemas.microsoft.com/office/powerpoint/2010/main" val="4061318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first explain what are adversarial examples. Given a stop sign image, a DNN can correctly classify it as stop sign with 97% confidence. If we add small perturbations to the stop sign image, the resulting image is very similar to the original image and clearly it is still a stop sign image. But the DNN will classify it as Max Speed 100 with 98% confidence. This is the adversarial example and it can cause severe consequences. For example, the self-driving car using the traffic sign classification system will make wrong actions before the stop sign and the car accidence may happen. </a:t>
            </a:r>
          </a:p>
        </p:txBody>
      </p:sp>
      <p:sp>
        <p:nvSpPr>
          <p:cNvPr id="4" name="Slide Number Placeholder 3"/>
          <p:cNvSpPr>
            <a:spLocks noGrp="1"/>
          </p:cNvSpPr>
          <p:nvPr>
            <p:ph type="sldNum" sz="quarter" idx="5"/>
          </p:nvPr>
        </p:nvSpPr>
        <p:spPr/>
        <p:txBody>
          <a:bodyPr/>
          <a:lstStyle/>
          <a:p>
            <a:fld id="{7DF2BDCB-6BD4-4DE5-9F9E-1392F750BA87}" type="slidenum">
              <a:rPr lang="en-US" smtClean="0"/>
              <a:t>2</a:t>
            </a:fld>
            <a:endParaRPr lang="en-US"/>
          </a:p>
        </p:txBody>
      </p:sp>
    </p:spTree>
    <p:extLst>
      <p:ext uri="{BB962C8B-B14F-4D97-AF65-F5344CB8AC3E}">
        <p14:creationId xmlns:p14="http://schemas.microsoft.com/office/powerpoint/2010/main" val="2846407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Thus, for safe deployment of DNNs, we need to make them robust to adversarial examples. Although a lot of defenses have been proposed, most of them have been broken by strong adaptive attacks. </a:t>
            </a:r>
            <a:r>
              <a:rPr lang="en-US" sz="1200" kern="1200" dirty="0">
                <a:solidFill>
                  <a:schemeClr val="tx1"/>
                </a:solidFill>
                <a:effectLst/>
                <a:latin typeface="+mn-lt"/>
                <a:ea typeface="+mn-ea"/>
                <a:cs typeface="+mn-cs"/>
              </a:rPr>
              <a:t>The most effective approach for improving adversarial robustness is adversarial training. However, adversarial training still does not achieve very high robust accuracy on complex datasets. For example, even state-of-the-art </a:t>
            </a:r>
            <a:r>
              <a:rPr lang="en-US" sz="1200" kern="1200" dirty="0" err="1">
                <a:solidFill>
                  <a:schemeClr val="tx1"/>
                </a:solidFill>
                <a:effectLst/>
                <a:latin typeface="+mn-lt"/>
                <a:ea typeface="+mn-ea"/>
                <a:cs typeface="+mn-cs"/>
              </a:rPr>
              <a:t>adversarially</a:t>
            </a:r>
            <a:r>
              <a:rPr lang="en-US" sz="1200" kern="1200" dirty="0">
                <a:solidFill>
                  <a:schemeClr val="tx1"/>
                </a:solidFill>
                <a:effectLst/>
                <a:latin typeface="+mn-lt"/>
                <a:ea typeface="+mn-ea"/>
                <a:cs typeface="+mn-cs"/>
              </a:rPr>
              <a:t> trained models struggle to exceed 67% robust test accuracy on the CIFAR-10 dataset. </a:t>
            </a:r>
            <a:endParaRPr lang="en-US" dirty="0">
              <a:effectLst/>
            </a:endParaRPr>
          </a:p>
        </p:txBody>
      </p:sp>
      <p:sp>
        <p:nvSpPr>
          <p:cNvPr id="4" name="Slide Number Placeholder 3"/>
          <p:cNvSpPr>
            <a:spLocks noGrp="1"/>
          </p:cNvSpPr>
          <p:nvPr>
            <p:ph type="sldNum" sz="quarter" idx="5"/>
          </p:nvPr>
        </p:nvSpPr>
        <p:spPr/>
        <p:txBody>
          <a:bodyPr/>
          <a:lstStyle/>
          <a:p>
            <a:fld id="{7DF2BDCB-6BD4-4DE5-9F9E-1392F750BA87}" type="slidenum">
              <a:rPr lang="en-US" smtClean="0"/>
              <a:t>3</a:t>
            </a:fld>
            <a:endParaRPr lang="en-US"/>
          </a:p>
        </p:txBody>
      </p:sp>
    </p:spTree>
    <p:extLst>
      <p:ext uri="{BB962C8B-B14F-4D97-AF65-F5344CB8AC3E}">
        <p14:creationId xmlns:p14="http://schemas.microsoft.com/office/powerpoint/2010/main" val="3131380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One approach to break this adversarial robustness bottleneck is to allow the classifier to reject adversarial examples, instead of trying to correctly classify all of them. This can be especially crucial when it comes to real-world, safety-critical systems such as self-driving cars, where abstaining from prediction is often a much safer alternative than making an incorrect decision.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DF2BDCB-6BD4-4DE5-9F9E-1392F750BA87}" type="slidenum">
              <a:rPr lang="en-US" smtClean="0"/>
              <a:t>4</a:t>
            </a:fld>
            <a:endParaRPr lang="en-US"/>
          </a:p>
        </p:txBody>
      </p:sp>
    </p:spTree>
    <p:extLst>
      <p:ext uri="{BB962C8B-B14F-4D97-AF65-F5344CB8AC3E}">
        <p14:creationId xmlns:p14="http://schemas.microsoft.com/office/powerpoint/2010/main" val="1875462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Recently, several works have studied the problem of </a:t>
            </a:r>
            <a:r>
              <a:rPr lang="en-US" sz="1200" kern="1200" dirty="0" err="1">
                <a:solidFill>
                  <a:schemeClr val="tx1"/>
                </a:solidFill>
                <a:effectLst/>
                <a:latin typeface="+mn-lt"/>
                <a:ea typeface="+mn-ea"/>
                <a:cs typeface="+mn-cs"/>
              </a:rPr>
              <a:t>adversarially</a:t>
            </a:r>
            <a:r>
              <a:rPr lang="en-US" sz="1200" kern="1200" dirty="0">
                <a:solidFill>
                  <a:schemeClr val="tx1"/>
                </a:solidFill>
                <a:effectLst/>
                <a:latin typeface="+mn-lt"/>
                <a:ea typeface="+mn-ea"/>
                <a:cs typeface="+mn-cs"/>
              </a:rPr>
              <a:t>-robust classification with rejection. However, they usually do not consider a cost for rejecting perturbed inputs, which may end up rejecting too many slightly-perturbed inputs that could be correctly classified. In fact, in many practical applications (</a:t>
            </a:r>
            <a:r>
              <a:rPr lang="en-US" sz="1200" i="1" kern="1200" dirty="0">
                <a:solidFill>
                  <a:schemeClr val="tx1"/>
                </a:solidFill>
                <a:effectLst/>
                <a:latin typeface="+mn-lt"/>
                <a:ea typeface="+mn-ea"/>
                <a:cs typeface="+mn-cs"/>
              </a:rPr>
              <a:t>e.g.</a:t>
            </a:r>
            <a:r>
              <a:rPr lang="en-US" sz="1200" kern="1200" dirty="0">
                <a:solidFill>
                  <a:schemeClr val="tx1"/>
                </a:solidFill>
                <a:effectLst/>
                <a:latin typeface="+mn-lt"/>
                <a:ea typeface="+mn-ea"/>
                <a:cs typeface="+mn-cs"/>
              </a:rPr>
              <a:t>, autonomous driving systems), rejecting an input may result in the need for human intervention, which is expensive.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7DF2BDCB-6BD4-4DE5-9F9E-1392F750BA87}" type="slidenum">
              <a:rPr lang="en-US" smtClean="0"/>
              <a:t>5</a:t>
            </a:fld>
            <a:endParaRPr lang="en-US"/>
          </a:p>
        </p:txBody>
      </p:sp>
    </p:spTree>
    <p:extLst>
      <p:ext uri="{BB962C8B-B14F-4D97-AF65-F5344CB8AC3E}">
        <p14:creationId xmlns:p14="http://schemas.microsoft.com/office/powerpoint/2010/main" val="2625527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when the model rejects the perturbed input, we will associate a loss with the rejection decision. Specifically, the rejection loss is a function of the perturbation magnitude, which is the distance between the clean input x and the perturbed input x’. We can use the </a:t>
            </a:r>
            <a:r>
              <a:rPr lang="en-US" dirty="0" err="1"/>
              <a:t>L_p</a:t>
            </a:r>
            <a:r>
              <a:rPr lang="en-US" dirty="0"/>
              <a:t> norm as the distance function. In our work, we focus on …</a:t>
            </a:r>
          </a:p>
        </p:txBody>
      </p:sp>
      <p:sp>
        <p:nvSpPr>
          <p:cNvPr id="4" name="Slide Number Placeholder 3"/>
          <p:cNvSpPr>
            <a:spLocks noGrp="1"/>
          </p:cNvSpPr>
          <p:nvPr>
            <p:ph type="sldNum" sz="quarter" idx="5"/>
          </p:nvPr>
        </p:nvSpPr>
        <p:spPr/>
        <p:txBody>
          <a:bodyPr/>
          <a:lstStyle/>
          <a:p>
            <a:fld id="{7DF2BDCB-6BD4-4DE5-9F9E-1392F750BA87}" type="slidenum">
              <a:rPr lang="en-US" smtClean="0"/>
              <a:t>6</a:t>
            </a:fld>
            <a:endParaRPr lang="en-US"/>
          </a:p>
        </p:txBody>
      </p:sp>
    </p:spTree>
    <p:extLst>
      <p:ext uri="{BB962C8B-B14F-4D97-AF65-F5344CB8AC3E}">
        <p14:creationId xmlns:p14="http://schemas.microsoft.com/office/powerpoint/2010/main" val="1767739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a rejection loss, we define a total robust loss for evaluation. We have a loss for misclassification and a loss for rejection. Then we take the maximum of the two losses to get a total loss. Finally, we find the worst-case perturbation that maximizes the total loss to get the total robust loss. </a:t>
            </a:r>
          </a:p>
        </p:txBody>
      </p:sp>
      <p:sp>
        <p:nvSpPr>
          <p:cNvPr id="4" name="Slide Number Placeholder 3"/>
          <p:cNvSpPr>
            <a:spLocks noGrp="1"/>
          </p:cNvSpPr>
          <p:nvPr>
            <p:ph type="sldNum" sz="quarter" idx="5"/>
          </p:nvPr>
        </p:nvSpPr>
        <p:spPr/>
        <p:txBody>
          <a:bodyPr/>
          <a:lstStyle/>
          <a:p>
            <a:fld id="{7DF2BDCB-6BD4-4DE5-9F9E-1392F750BA87}" type="slidenum">
              <a:rPr lang="en-US" smtClean="0"/>
              <a:t>7</a:t>
            </a:fld>
            <a:endParaRPr lang="en-US"/>
          </a:p>
        </p:txBody>
      </p:sp>
    </p:spTree>
    <p:extLst>
      <p:ext uri="{BB962C8B-B14F-4D97-AF65-F5344CB8AC3E}">
        <p14:creationId xmlns:p14="http://schemas.microsoft.com/office/powerpoint/2010/main" val="247992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define another metric called robust error with rejection at \alpha. The intuition behind the metric is that for perturbations within the \alpha\epsilon neighborhood, both misclassification and rejection are considered an error, and for perturbations within the \epsilon neighborhood, only misclassification is considered an error. Here, the V shape symbol means the maximum of the two losses and the value of \alpha is between 0 and 1. </a:t>
            </a:r>
          </a:p>
        </p:txBody>
      </p:sp>
      <p:sp>
        <p:nvSpPr>
          <p:cNvPr id="4" name="Slide Number Placeholder 3"/>
          <p:cNvSpPr>
            <a:spLocks noGrp="1"/>
          </p:cNvSpPr>
          <p:nvPr>
            <p:ph type="sldNum" sz="quarter" idx="5"/>
          </p:nvPr>
        </p:nvSpPr>
        <p:spPr/>
        <p:txBody>
          <a:bodyPr/>
          <a:lstStyle/>
          <a:p>
            <a:fld id="{7DF2BDCB-6BD4-4DE5-9F9E-1392F750BA87}" type="slidenum">
              <a:rPr lang="en-US" smtClean="0"/>
              <a:t>8</a:t>
            </a:fld>
            <a:endParaRPr lang="en-US"/>
          </a:p>
        </p:txBody>
      </p:sp>
    </p:spTree>
    <p:extLst>
      <p:ext uri="{BB962C8B-B14F-4D97-AF65-F5344CB8AC3E}">
        <p14:creationId xmlns:p14="http://schemas.microsoft.com/office/powerpoint/2010/main" val="1859062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define the robustness with rejection at \alpha as one minus robust error with rejection at \alpha. Then we define a new metric called robustness curve, which is the robustness with rejection for \alpha between 0 and 1. We can plot the robustness curve. The x-axis is \alpha and the y-axis is robustness with rejection. </a:t>
            </a:r>
          </a:p>
        </p:txBody>
      </p:sp>
      <p:sp>
        <p:nvSpPr>
          <p:cNvPr id="4" name="Slide Number Placeholder 3"/>
          <p:cNvSpPr>
            <a:spLocks noGrp="1"/>
          </p:cNvSpPr>
          <p:nvPr>
            <p:ph type="sldNum" sz="quarter" idx="5"/>
          </p:nvPr>
        </p:nvSpPr>
        <p:spPr/>
        <p:txBody>
          <a:bodyPr/>
          <a:lstStyle/>
          <a:p>
            <a:fld id="{7DF2BDCB-6BD4-4DE5-9F9E-1392F750BA87}" type="slidenum">
              <a:rPr lang="en-US" smtClean="0"/>
              <a:t>9</a:t>
            </a:fld>
            <a:endParaRPr lang="en-US"/>
          </a:p>
        </p:txBody>
      </p:sp>
    </p:spTree>
    <p:extLst>
      <p:ext uri="{BB962C8B-B14F-4D97-AF65-F5344CB8AC3E}">
        <p14:creationId xmlns:p14="http://schemas.microsoft.com/office/powerpoint/2010/main" val="22239746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587270"/>
            <a:ext cx="6858000" cy="2387600"/>
          </a:xfrm>
        </p:spPr>
        <p:txBody>
          <a:bodyPr anchor="b"/>
          <a:lstStyle>
            <a:lvl1pPr algn="ctr">
              <a:defRPr sz="45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143000" y="5202661"/>
            <a:ext cx="6858000" cy="1487389"/>
          </a:xfrm>
        </p:spPr>
        <p:txBody>
          <a:bodyPr/>
          <a:lstStyle>
            <a:lvl1pPr marL="0" indent="0" algn="ctr">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617894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2FBB3A-7266-A04B-88F3-845A28C37888}" type="slidenum">
              <a:rPr lang="en-US" smtClean="0"/>
              <a:t>‹#›</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772688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94002"/>
            <a:ext cx="7886700" cy="640936"/>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145137"/>
            <a:ext cx="7886700" cy="50489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2FBB3A-7266-A04B-88F3-845A28C37888}" type="slidenum">
              <a:rPr lang="en-US" smtClean="0"/>
              <a:t>‹#›</a:t>
            </a:fld>
            <a:endParaRPr lang="en-US"/>
          </a:p>
        </p:txBody>
      </p:sp>
    </p:spTree>
    <p:extLst>
      <p:ext uri="{BB962C8B-B14F-4D97-AF65-F5344CB8AC3E}">
        <p14:creationId xmlns:p14="http://schemas.microsoft.com/office/powerpoint/2010/main" val="51796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_no crest">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0" y="0"/>
            <a:ext cx="9139540" cy="6858000"/>
          </a:xfrm>
          <a:prstGeom prst="rect">
            <a:avLst/>
          </a:prstGeom>
        </p:spPr>
      </p:pic>
      <p:sp>
        <p:nvSpPr>
          <p:cNvPr id="2" name="Title 1"/>
          <p:cNvSpPr>
            <a:spLocks noGrp="1"/>
          </p:cNvSpPr>
          <p:nvPr>
            <p:ph type="title"/>
          </p:nvPr>
        </p:nvSpPr>
        <p:spPr>
          <a:xfrm>
            <a:off x="628650" y="94002"/>
            <a:ext cx="7886700" cy="640936"/>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145137"/>
            <a:ext cx="7886700" cy="50489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2FBB3A-7266-A04B-88F3-845A28C37888}" type="slidenum">
              <a:rPr lang="en-US" smtClean="0"/>
              <a:t>‹#›</a:t>
            </a:fld>
            <a:endParaRPr lang="en-US"/>
          </a:p>
        </p:txBody>
      </p:sp>
    </p:spTree>
    <p:extLst>
      <p:ext uri="{BB962C8B-B14F-4D97-AF65-F5344CB8AC3E}">
        <p14:creationId xmlns:p14="http://schemas.microsoft.com/office/powerpoint/2010/main" val="1690785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3888" y="1709739"/>
            <a:ext cx="7886700" cy="2852737"/>
          </a:xfrm>
        </p:spPr>
        <p:txBody>
          <a:bodyPr anchor="b">
            <a:normAutofit/>
          </a:bodyPr>
          <a:lstStyle>
            <a:lvl1pPr>
              <a:defRPr sz="3600"/>
            </a:lvl1pPr>
          </a:lstStyle>
          <a:p>
            <a:r>
              <a:rPr lang="en-US" dirty="0"/>
              <a:t>Click to edit Master subtitle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2FBB3A-7266-A04B-88F3-845A28C37888}" type="slidenum">
              <a:rPr lang="en-US" smtClean="0"/>
              <a:t>‹#›</a:t>
            </a:fld>
            <a:endParaRPr lang="en-US"/>
          </a:p>
        </p:txBody>
      </p:sp>
    </p:spTree>
    <p:extLst>
      <p:ext uri="{BB962C8B-B14F-4D97-AF65-F5344CB8AC3E}">
        <p14:creationId xmlns:p14="http://schemas.microsoft.com/office/powerpoint/2010/main" val="1534668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11096"/>
            <a:ext cx="7886700" cy="683664"/>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230597"/>
            <a:ext cx="3886200" cy="5023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230597"/>
            <a:ext cx="3886200" cy="5023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2FBB3A-7266-A04B-88F3-845A28C37888}" type="slidenum">
              <a:rPr lang="en-US" smtClean="0"/>
              <a:t>‹#›</a:t>
            </a:fld>
            <a:endParaRPr lang="en-US"/>
          </a:p>
        </p:txBody>
      </p:sp>
    </p:spTree>
    <p:extLst>
      <p:ext uri="{BB962C8B-B14F-4D97-AF65-F5344CB8AC3E}">
        <p14:creationId xmlns:p14="http://schemas.microsoft.com/office/powerpoint/2010/main" val="1887416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179463"/>
            <a:ext cx="7886700" cy="6409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168414"/>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093721"/>
            <a:ext cx="3868340" cy="40959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168414"/>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093721"/>
            <a:ext cx="3887391" cy="40959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2FBB3A-7266-A04B-88F3-845A28C37888}" type="slidenum">
              <a:rPr lang="en-US" smtClean="0"/>
              <a:t>‹#›</a:t>
            </a:fld>
            <a:endParaRPr lang="en-US"/>
          </a:p>
        </p:txBody>
      </p:sp>
    </p:spTree>
    <p:extLst>
      <p:ext uri="{BB962C8B-B14F-4D97-AF65-F5344CB8AC3E}">
        <p14:creationId xmlns:p14="http://schemas.microsoft.com/office/powerpoint/2010/main" val="1331896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179462"/>
            <a:ext cx="7886700" cy="615298"/>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2FBB3A-7266-A04B-88F3-845A28C37888}" type="slidenum">
              <a:rPr lang="en-US" smtClean="0"/>
              <a:t>‹#›</a:t>
            </a:fld>
            <a:endParaRPr lang="en-US"/>
          </a:p>
        </p:txBody>
      </p:sp>
    </p:spTree>
    <p:extLst>
      <p:ext uri="{BB962C8B-B14F-4D97-AF65-F5344CB8AC3E}">
        <p14:creationId xmlns:p14="http://schemas.microsoft.com/office/powerpoint/2010/main" val="1967750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2FBB3A-7266-A04B-88F3-845A28C37888}" type="slidenum">
              <a:rPr lang="en-US" smtClean="0"/>
              <a:t>‹#›</a:t>
            </a:fld>
            <a:endParaRPr lang="en-US"/>
          </a:p>
        </p:txBody>
      </p:sp>
    </p:spTree>
    <p:extLst>
      <p:ext uri="{BB962C8B-B14F-4D97-AF65-F5344CB8AC3E}">
        <p14:creationId xmlns:p14="http://schemas.microsoft.com/office/powerpoint/2010/main" val="736809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Content with Caption">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0" y="0"/>
            <a:ext cx="9139540" cy="6858000"/>
          </a:xfrm>
          <a:prstGeom prst="rect">
            <a:avLst/>
          </a:prstGeom>
        </p:spPr>
      </p:pic>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2FBB3A-7266-A04B-88F3-845A28C37888}" type="slidenum">
              <a:rPr lang="en-US" smtClean="0"/>
              <a:t>‹#›</a:t>
            </a:fld>
            <a:endParaRPr lang="en-US"/>
          </a:p>
        </p:txBody>
      </p:sp>
    </p:spTree>
    <p:extLst>
      <p:ext uri="{BB962C8B-B14F-4D97-AF65-F5344CB8AC3E}">
        <p14:creationId xmlns:p14="http://schemas.microsoft.com/office/powerpoint/2010/main" val="1159263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30" y="0"/>
            <a:ext cx="9139540" cy="6858000"/>
          </a:xfrm>
          <a:prstGeom prst="rect">
            <a:avLst/>
          </a:prstGeom>
        </p:spPr>
      </p:pic>
      <p:sp>
        <p:nvSpPr>
          <p:cNvPr id="2" name="Title Placeholder 1"/>
          <p:cNvSpPr>
            <a:spLocks noGrp="1"/>
          </p:cNvSpPr>
          <p:nvPr>
            <p:ph type="title"/>
          </p:nvPr>
        </p:nvSpPr>
        <p:spPr>
          <a:xfrm>
            <a:off x="628650" y="76911"/>
            <a:ext cx="7886700" cy="6665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179319"/>
            <a:ext cx="7886700" cy="492927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A2FBB3A-7266-A04B-88F3-845A28C37888}" type="slidenum">
              <a:rPr lang="en-US" smtClean="0"/>
              <a:t>‹#›</a:t>
            </a:fld>
            <a:endParaRPr lang="en-US"/>
          </a:p>
        </p:txBody>
      </p:sp>
    </p:spTree>
    <p:extLst>
      <p:ext uri="{BB962C8B-B14F-4D97-AF65-F5344CB8AC3E}">
        <p14:creationId xmlns:p14="http://schemas.microsoft.com/office/powerpoint/2010/main" val="9056247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68">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0.png"/><Relationship Id="rId4" Type="http://schemas.openxmlformats.org/officeDocument/2006/relationships/image" Target="../media/image240.png"/></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20.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7" Type="http://schemas.openxmlformats.org/officeDocument/2006/relationships/image" Target="../media/image1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0.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4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71777"/>
            <a:ext cx="9144000" cy="2387600"/>
          </a:xfrm>
          <a:noFill/>
        </p:spPr>
        <p:txBody>
          <a:bodyPr>
            <a:noAutofit/>
          </a:bodyPr>
          <a:lstStyle/>
          <a:p>
            <a:r>
              <a:rPr lang="en-US" sz="3200" b="1" spc="300" dirty="0"/>
              <a:t>Stratified Adversarial Robustness with Rejection</a:t>
            </a:r>
          </a:p>
        </p:txBody>
      </p:sp>
      <p:sp>
        <p:nvSpPr>
          <p:cNvPr id="3" name="Subtitle 2"/>
          <p:cNvSpPr>
            <a:spLocks noGrp="1"/>
          </p:cNvSpPr>
          <p:nvPr>
            <p:ph type="subTitle" idx="1"/>
          </p:nvPr>
        </p:nvSpPr>
        <p:spPr>
          <a:xfrm>
            <a:off x="451262" y="3969365"/>
            <a:ext cx="8372103" cy="1487389"/>
          </a:xfrm>
        </p:spPr>
        <p:txBody>
          <a:bodyPr>
            <a:normAutofit/>
          </a:bodyPr>
          <a:lstStyle/>
          <a:p>
            <a:r>
              <a:rPr lang="en-US" spc="200" dirty="0" err="1"/>
              <a:t>Jiefeng</a:t>
            </a:r>
            <a:r>
              <a:rPr lang="en-US" spc="200" dirty="0"/>
              <a:t> Chen</a:t>
            </a:r>
            <a:r>
              <a:rPr lang="en-US" spc="200" baseline="30000" dirty="0"/>
              <a:t>1</a:t>
            </a:r>
            <a:r>
              <a:rPr lang="en-US" spc="200" dirty="0"/>
              <a:t>, Jayaram Raghuram</a:t>
            </a:r>
            <a:r>
              <a:rPr lang="en-US" spc="200" baseline="30000" dirty="0"/>
              <a:t>1</a:t>
            </a:r>
            <a:r>
              <a:rPr lang="en-US" spc="200" dirty="0"/>
              <a:t>, </a:t>
            </a:r>
            <a:r>
              <a:rPr lang="en-US" spc="200" dirty="0" err="1"/>
              <a:t>Jihye</a:t>
            </a:r>
            <a:r>
              <a:rPr lang="en-US" spc="200" dirty="0"/>
              <a:t> Choi</a:t>
            </a:r>
            <a:r>
              <a:rPr lang="en-US" spc="200" baseline="30000" dirty="0"/>
              <a:t>1</a:t>
            </a:r>
            <a:r>
              <a:rPr lang="en-US" spc="200" dirty="0"/>
              <a:t>, Xi Wu</a:t>
            </a:r>
            <a:r>
              <a:rPr lang="en-US" spc="200" baseline="30000" dirty="0"/>
              <a:t>2</a:t>
            </a:r>
            <a:r>
              <a:rPr lang="en-US" spc="200" dirty="0"/>
              <a:t>, </a:t>
            </a:r>
            <a:r>
              <a:rPr lang="en-US" spc="200" dirty="0" err="1"/>
              <a:t>Yingyu</a:t>
            </a:r>
            <a:r>
              <a:rPr lang="en-US" spc="200" dirty="0"/>
              <a:t> Liang</a:t>
            </a:r>
            <a:r>
              <a:rPr lang="en-US" spc="200" baseline="30000" dirty="0"/>
              <a:t>1</a:t>
            </a:r>
            <a:r>
              <a:rPr lang="en-US" spc="200" dirty="0"/>
              <a:t>, Somesh Jha</a:t>
            </a:r>
            <a:r>
              <a:rPr lang="en-US" spc="200" baseline="30000" dirty="0"/>
              <a:t>1,3</a:t>
            </a:r>
            <a:endParaRPr lang="en-US" spc="200" dirty="0"/>
          </a:p>
          <a:p>
            <a:r>
              <a:rPr lang="en-US" spc="200" baseline="30000" dirty="0"/>
              <a:t>1</a:t>
            </a:r>
            <a:r>
              <a:rPr lang="en-US" spc="200" dirty="0"/>
              <a:t>University of Wisconsin-Madison    </a:t>
            </a:r>
            <a:r>
              <a:rPr lang="en-US" spc="200" baseline="30000" dirty="0"/>
              <a:t>2</a:t>
            </a:r>
            <a:r>
              <a:rPr lang="en-US" spc="200" dirty="0"/>
              <a:t>Google    </a:t>
            </a:r>
            <a:r>
              <a:rPr lang="en-US" spc="200" baseline="30000" dirty="0"/>
              <a:t>3</a:t>
            </a:r>
            <a:r>
              <a:rPr lang="en-US" spc="200" dirty="0"/>
              <a:t>XaiPient</a:t>
            </a:r>
          </a:p>
        </p:txBody>
      </p:sp>
    </p:spTree>
    <p:extLst>
      <p:ext uri="{BB962C8B-B14F-4D97-AF65-F5344CB8AC3E}">
        <p14:creationId xmlns:p14="http://schemas.microsoft.com/office/powerpoint/2010/main" val="1612785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0953C-F3C6-8345-A23E-1BA08D39A94C}"/>
              </a:ext>
            </a:extLst>
          </p:cNvPr>
          <p:cNvSpPr>
            <a:spLocks noGrp="1"/>
          </p:cNvSpPr>
          <p:nvPr>
            <p:ph type="title"/>
          </p:nvPr>
        </p:nvSpPr>
        <p:spPr/>
        <p:txBody>
          <a:bodyPr/>
          <a:lstStyle/>
          <a:p>
            <a:r>
              <a:rPr lang="en-US" dirty="0"/>
              <a:t>Utility of Robustness Curve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2B75AA0-13A6-E648-825E-D843A6D75FE0}"/>
                  </a:ext>
                </a:extLst>
              </p:cNvPr>
              <p:cNvSpPr txBox="1"/>
              <p:nvPr/>
            </p:nvSpPr>
            <p:spPr>
              <a:xfrm>
                <a:off x="298228" y="2654760"/>
                <a:ext cx="8547533" cy="8296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𝐿</m:t>
                          </m:r>
                        </m:e>
                        <m:sub>
                          <m:r>
                            <a:rPr lang="en-US" sz="2400" b="0" i="1" smtClean="0">
                              <a:latin typeface="Cambria Math" panose="02040503050406030204" pitchFamily="18" charset="0"/>
                            </a:rPr>
                            <m:t>𝜖</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𝑓</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ℓ</m:t>
                              </m:r>
                            </m:e>
                            <m:sup>
                              <m:r>
                                <a:rPr lang="en-US" sz="2400" b="0" i="1" smtClean="0">
                                  <a:latin typeface="Cambria Math" panose="02040503050406030204" pitchFamily="18" charset="0"/>
                                </a:rPr>
                                <m:t>𝑟𝑒𝑗</m:t>
                              </m:r>
                            </m:sup>
                          </m:sSup>
                        </m:e>
                      </m:d>
                      <m:r>
                        <a:rPr lang="en-US" sz="2400" b="0" i="1" smtClean="0">
                          <a:latin typeface="Cambria Math" panose="02040503050406030204" pitchFamily="18" charset="0"/>
                        </a:rPr>
                        <m:t>=</m:t>
                      </m:r>
                      <m:nary>
                        <m:naryPr>
                          <m:ctrlPr>
                            <a:rPr lang="en-US" sz="2400" i="1">
                              <a:latin typeface="Cambria Math" panose="02040503050406030204" pitchFamily="18" charset="0"/>
                            </a:rPr>
                          </m:ctrlPr>
                        </m:naryPr>
                        <m:sub>
                          <m:r>
                            <m:rPr>
                              <m:brk m:alnAt="23"/>
                            </m:rPr>
                            <a:rPr lang="en-US" sz="2400" i="1">
                              <a:latin typeface="Cambria Math" panose="02040503050406030204" pitchFamily="18" charset="0"/>
                            </a:rPr>
                            <m:t>0</m:t>
                          </m:r>
                        </m:sub>
                        <m:sup>
                          <m:r>
                            <a:rPr lang="en-US" sz="2400" i="1">
                              <a:latin typeface="Cambria Math" panose="02040503050406030204" pitchFamily="18" charset="0"/>
                            </a:rPr>
                            <m:t>1</m:t>
                          </m:r>
                        </m:sup>
                        <m:e>
                          <m:sSup>
                            <m:sSupPr>
                              <m:ctrlPr>
                                <a:rPr lang="en-US" sz="2400" i="1">
                                  <a:latin typeface="Cambria Math" panose="02040503050406030204" pitchFamily="18" charset="0"/>
                                </a:rPr>
                              </m:ctrlPr>
                            </m:sSupPr>
                            <m:e>
                              <m:r>
                                <a:rPr lang="en-US" sz="2400" i="1">
                                  <a:latin typeface="Cambria Math" panose="02040503050406030204" pitchFamily="18" charset="0"/>
                                </a:rPr>
                                <m:t>ℓ</m:t>
                              </m:r>
                            </m:e>
                            <m:sup>
                              <m:r>
                                <a:rPr lang="en-US" sz="2400" i="1">
                                  <a:latin typeface="Cambria Math" panose="02040503050406030204" pitchFamily="18" charset="0"/>
                                </a:rPr>
                                <m:t>𝑟𝑒𝑗</m:t>
                              </m:r>
                            </m:sup>
                          </m:sSup>
                          <m:r>
                            <a:rPr lang="en-US" sz="2400" i="1">
                              <a:latin typeface="Cambria Math" panose="02040503050406030204" pitchFamily="18" charset="0"/>
                            </a:rPr>
                            <m:t>(</m:t>
                          </m:r>
                          <m:r>
                            <a:rPr lang="en-US" sz="2400" i="1">
                              <a:latin typeface="Cambria Math" panose="02040503050406030204" pitchFamily="18" charset="0"/>
                            </a:rPr>
                            <m:t>𝛼𝜖</m:t>
                          </m:r>
                          <m:r>
                            <a:rPr lang="en-US" sz="2400" i="1">
                              <a:latin typeface="Cambria Math" panose="02040503050406030204" pitchFamily="18" charset="0"/>
                            </a:rPr>
                            <m:t>)ⅆ</m:t>
                          </m:r>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𝛼</m:t>
                          </m:r>
                          <m:r>
                            <a:rPr lang="en-US" sz="2400" i="1">
                              <a:latin typeface="Cambria Math" panose="02040503050406030204" pitchFamily="18" charset="0"/>
                            </a:rPr>
                            <m:t>)</m:t>
                          </m:r>
                        </m:e>
                      </m:nary>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ℓ</m:t>
                              </m:r>
                            </m:e>
                            <m:sup>
                              <m:r>
                                <a:rPr lang="en-US" sz="2400" b="0" i="1" smtClean="0">
                                  <a:latin typeface="Cambria Math" panose="02040503050406030204" pitchFamily="18" charset="0"/>
                                </a:rPr>
                                <m:t>𝑟𝑒𝑗</m:t>
                              </m:r>
                            </m:sup>
                          </m:s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0</m:t>
                              </m:r>
                            </m:e>
                          </m:d>
                          <m:r>
                            <a:rPr lang="en-US" sz="2400" b="0" i="1" smtClean="0">
                              <a:latin typeface="Cambria Math" panose="02040503050406030204" pitchFamily="18" charset="0"/>
                            </a:rPr>
                            <m:t>−1</m:t>
                          </m:r>
                        </m:e>
                      </m:d>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𝑟𝑒𝑗</m:t>
                          </m:r>
                        </m:sub>
                      </m:sSub>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𝑅</m:t>
                          </m:r>
                        </m:e>
                        <m:sub>
                          <m:r>
                            <a:rPr lang="en-US" sz="2400" i="1">
                              <a:latin typeface="Cambria Math" panose="02040503050406030204" pitchFamily="18" charset="0"/>
                            </a:rPr>
                            <m:t>𝜖</m:t>
                          </m:r>
                        </m:sub>
                        <m:sup>
                          <m:r>
                            <a:rPr lang="en-US" sz="2400" i="1">
                              <a:latin typeface="Cambria Math" panose="02040503050406030204" pitchFamily="18" charset="0"/>
                            </a:rPr>
                            <m:t>𝑟𝑒𝑗</m:t>
                          </m:r>
                        </m:sup>
                      </m:sSubSup>
                      <m:d>
                        <m:dPr>
                          <m:ctrlPr>
                            <a:rPr lang="en-US" sz="2400" i="1">
                              <a:latin typeface="Cambria Math" panose="02040503050406030204" pitchFamily="18" charset="0"/>
                            </a:rPr>
                          </m:ctrlPr>
                        </m:dPr>
                        <m:e>
                          <m:r>
                            <a:rPr lang="en-US" sz="2400" i="1">
                              <a:latin typeface="Cambria Math" panose="02040503050406030204" pitchFamily="18" charset="0"/>
                            </a:rPr>
                            <m:t>𝑓</m:t>
                          </m:r>
                          <m:r>
                            <a:rPr lang="en-US" sz="2400" i="1">
                              <a:latin typeface="Cambria Math" panose="02040503050406030204" pitchFamily="18" charset="0"/>
                            </a:rPr>
                            <m:t>,0</m:t>
                          </m:r>
                        </m:e>
                      </m:d>
                    </m:oMath>
                  </m:oMathPara>
                </a14:m>
                <a:endParaRPr lang="en-US" sz="2400" dirty="0"/>
              </a:p>
            </p:txBody>
          </p:sp>
        </mc:Choice>
        <mc:Fallback xmlns="">
          <p:sp>
            <p:nvSpPr>
              <p:cNvPr id="8" name="TextBox 7">
                <a:extLst>
                  <a:ext uri="{FF2B5EF4-FFF2-40B4-BE49-F238E27FC236}">
                    <a16:creationId xmlns:a16="http://schemas.microsoft.com/office/drawing/2014/main" id="{62B75AA0-13A6-E648-825E-D843A6D75FE0}"/>
                  </a:ext>
                </a:extLst>
              </p:cNvPr>
              <p:cNvSpPr txBox="1">
                <a:spLocks noRot="1" noChangeAspect="1" noMove="1" noResize="1" noEditPoints="1" noAdjustHandles="1" noChangeArrowheads="1" noChangeShapeType="1" noTextEdit="1"/>
              </p:cNvSpPr>
              <p:nvPr/>
            </p:nvSpPr>
            <p:spPr>
              <a:xfrm>
                <a:off x="298228" y="2654760"/>
                <a:ext cx="8547533" cy="829651"/>
              </a:xfrm>
              <a:prstGeom prst="rect">
                <a:avLst/>
              </a:prstGeom>
              <a:blipFill>
                <a:blip r:embed="rId3"/>
                <a:stretch>
                  <a:fillRect l="-297" t="-180597" b="-2656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7178C29-9589-2B4D-B2AB-A8CB9151DA2D}"/>
                  </a:ext>
                </a:extLst>
              </p:cNvPr>
              <p:cNvSpPr txBox="1"/>
              <p:nvPr/>
            </p:nvSpPr>
            <p:spPr>
              <a:xfrm>
                <a:off x="3343647" y="3608103"/>
                <a:ext cx="2456698" cy="4362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𝑠</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𝛼</m:t>
                          </m:r>
                        </m:e>
                      </m:d>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𝑅</m:t>
                          </m:r>
                        </m:e>
                        <m:sub>
                          <m:r>
                            <a:rPr lang="en-US" sz="2400" b="0" i="1" smtClean="0">
                              <a:latin typeface="Cambria Math" panose="02040503050406030204" pitchFamily="18" charset="0"/>
                            </a:rPr>
                            <m:t>𝜖</m:t>
                          </m:r>
                        </m:sub>
                        <m:sup>
                          <m:r>
                            <a:rPr lang="en-US" sz="2400" b="0" i="1" smtClean="0">
                              <a:latin typeface="Cambria Math" panose="02040503050406030204" pitchFamily="18" charset="0"/>
                            </a:rPr>
                            <m:t>𝑟𝑒𝑗</m:t>
                          </m:r>
                        </m:sup>
                      </m:sSubSup>
                      <m:r>
                        <a:rPr lang="en-US" sz="2400" b="0" i="1" smtClean="0">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𝛼</m:t>
                      </m:r>
                      <m:r>
                        <a:rPr lang="en-US" sz="2400" b="0" i="1" smtClean="0">
                          <a:latin typeface="Cambria Math" panose="02040503050406030204" pitchFamily="18" charset="0"/>
                        </a:rPr>
                        <m:t>)</m:t>
                      </m:r>
                    </m:oMath>
                  </m:oMathPara>
                </a14:m>
                <a:endParaRPr lang="en-US" sz="2400" dirty="0"/>
              </a:p>
            </p:txBody>
          </p:sp>
        </mc:Choice>
        <mc:Fallback xmlns="">
          <p:sp>
            <p:nvSpPr>
              <p:cNvPr id="9" name="TextBox 8">
                <a:extLst>
                  <a:ext uri="{FF2B5EF4-FFF2-40B4-BE49-F238E27FC236}">
                    <a16:creationId xmlns:a16="http://schemas.microsoft.com/office/drawing/2014/main" id="{E7178C29-9589-2B4D-B2AB-A8CB9151DA2D}"/>
                  </a:ext>
                </a:extLst>
              </p:cNvPr>
              <p:cNvSpPr txBox="1">
                <a:spLocks noRot="1" noChangeAspect="1" noMove="1" noResize="1" noEditPoints="1" noAdjustHandles="1" noChangeArrowheads="1" noChangeShapeType="1" noTextEdit="1"/>
              </p:cNvSpPr>
              <p:nvPr/>
            </p:nvSpPr>
            <p:spPr>
              <a:xfrm>
                <a:off x="3343647" y="3608103"/>
                <a:ext cx="2456698" cy="436210"/>
              </a:xfrm>
              <a:prstGeom prst="rect">
                <a:avLst/>
              </a:prstGeom>
              <a:blipFill>
                <a:blip r:embed="rId4"/>
                <a:stretch>
                  <a:fillRect l="-1031" t="-2857" r="-3608"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5A89323-D6F9-0C4F-935A-1182D81454E6}"/>
                  </a:ext>
                </a:extLst>
              </p:cNvPr>
              <p:cNvSpPr txBox="1"/>
              <p:nvPr/>
            </p:nvSpPr>
            <p:spPr>
              <a:xfrm>
                <a:off x="1083444" y="4400882"/>
                <a:ext cx="6977103" cy="3990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𝑟𝑒𝑗</m:t>
                          </m:r>
                        </m:sub>
                      </m:sSub>
                      <m:r>
                        <a:rPr lang="en-US" sz="2400" b="0" i="1" smtClean="0">
                          <a:latin typeface="Cambria Math" panose="02040503050406030204" pitchFamily="18" charset="0"/>
                        </a:rPr>
                        <m:t>≔</m:t>
                      </m:r>
                      <m:r>
                        <m:rPr>
                          <m:sty m:val="p"/>
                        </m:rPr>
                        <a:rPr lang="en-US" sz="2400" b="0" i="0" smtClean="0">
                          <a:latin typeface="Cambria Math" panose="02040503050406030204" pitchFamily="18" charset="0"/>
                        </a:rPr>
                        <m:t>Pr</m:t>
                      </m:r>
                      <m:r>
                        <a:rPr lang="en-US" sz="2400" b="0" i="1" smtClean="0">
                          <a:latin typeface="Cambria Math" panose="02040503050406030204" pitchFamily="18" charset="0"/>
                        </a:rPr>
                        <m:t>⁡[</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𝑥</m:t>
                          </m:r>
                        </m:e>
                        <m:sup>
                          <m:r>
                            <a:rPr lang="en-US" sz="2400" b="0" i="1" smtClean="0">
                              <a:latin typeface="Cambria Math" panose="02040503050406030204" pitchFamily="18" charset="0"/>
                              <a:ea typeface="Cambria Math" panose="02040503050406030204" pitchFamily="18" charset="0"/>
                            </a:rPr>
                            <m:t>′</m:t>
                          </m:r>
                        </m:sup>
                      </m:sSup>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𝒩</m:t>
                      </m:r>
                      <m:d>
                        <m:dPr>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𝒙</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𝜖</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𝑓</m:t>
                      </m:r>
                      <m:d>
                        <m:dPr>
                          <m:ctrlPr>
                            <a:rPr lang="en-US" sz="2400" b="0" i="1" smtClean="0">
                              <a:latin typeface="Cambria Math" panose="02040503050406030204" pitchFamily="18" charset="0"/>
                              <a:ea typeface="Cambria Math" panose="02040503050406030204" pitchFamily="18" charset="0"/>
                            </a:rPr>
                          </m:ctrlPr>
                        </m:dPr>
                        <m:e>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𝑥</m:t>
                              </m:r>
                            </m:e>
                            <m:sup>
                              <m:r>
                                <a:rPr lang="en-US" sz="2400" b="0" i="1" smtClean="0">
                                  <a:latin typeface="Cambria Math" panose="02040503050406030204" pitchFamily="18" charset="0"/>
                                  <a:ea typeface="Cambria Math" panose="02040503050406030204" pitchFamily="18" charset="0"/>
                                </a:rPr>
                                <m:t>′</m:t>
                              </m:r>
                            </m:sup>
                          </m:sSup>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11" name="TextBox 10">
                <a:extLst>
                  <a:ext uri="{FF2B5EF4-FFF2-40B4-BE49-F238E27FC236}">
                    <a16:creationId xmlns:a16="http://schemas.microsoft.com/office/drawing/2014/main" id="{15A89323-D6F9-0C4F-935A-1182D81454E6}"/>
                  </a:ext>
                </a:extLst>
              </p:cNvPr>
              <p:cNvSpPr txBox="1">
                <a:spLocks noRot="1" noChangeAspect="1" noMove="1" noResize="1" noEditPoints="1" noAdjustHandles="1" noChangeArrowheads="1" noChangeShapeType="1" noTextEdit="1"/>
              </p:cNvSpPr>
              <p:nvPr/>
            </p:nvSpPr>
            <p:spPr>
              <a:xfrm>
                <a:off x="1083444" y="4400882"/>
                <a:ext cx="6977103" cy="399084"/>
              </a:xfrm>
              <a:prstGeom prst="rect">
                <a:avLst/>
              </a:prstGeom>
              <a:blipFill>
                <a:blip r:embed="rId5"/>
                <a:stretch>
                  <a:fillRect l="-909" t="-6250" r="-1455" b="-28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B3DF172-B3E1-6C4D-AD81-8350BFE06B08}"/>
                  </a:ext>
                </a:extLst>
              </p:cNvPr>
              <p:cNvSpPr txBox="1"/>
              <p:nvPr/>
            </p:nvSpPr>
            <p:spPr>
              <a:xfrm>
                <a:off x="463821" y="1308304"/>
                <a:ext cx="8216348" cy="890437"/>
              </a:xfrm>
              <a:prstGeom prst="rect">
                <a:avLst/>
              </a:prstGeom>
              <a:noFill/>
            </p:spPr>
            <p:txBody>
              <a:bodyPr wrap="square" rtlCol="0">
                <a:spAutoFit/>
              </a:bodyPr>
              <a:lstStyle/>
              <a:p>
                <a:r>
                  <a:rPr lang="en-US" sz="2400" dirty="0"/>
                  <a:t>The robustness curve allows us to compute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𝜖</m:t>
                        </m:r>
                      </m:sub>
                    </m:sSub>
                    <m:d>
                      <m:dPr>
                        <m:ctrlPr>
                          <a:rPr lang="en-US" sz="2400" i="1">
                            <a:latin typeface="Cambria Math" panose="02040503050406030204" pitchFamily="18" charset="0"/>
                          </a:rPr>
                        </m:ctrlPr>
                      </m:dPr>
                      <m:e>
                        <m:r>
                          <a:rPr lang="en-US" sz="2400" i="1">
                            <a:latin typeface="Cambria Math" panose="02040503050406030204" pitchFamily="18" charset="0"/>
                          </a:rPr>
                          <m:t>𝑓</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ℓ</m:t>
                            </m:r>
                          </m:e>
                          <m:sup>
                            <m:r>
                              <a:rPr lang="en-US" sz="2400" i="1">
                                <a:latin typeface="Cambria Math" panose="02040503050406030204" pitchFamily="18" charset="0"/>
                              </a:rPr>
                              <m:t>𝑟𝑒𝑗</m:t>
                            </m:r>
                          </m:sup>
                        </m:sSup>
                      </m:e>
                    </m:d>
                    <m:r>
                      <a:rPr lang="en-US" sz="2400" i="1">
                        <a:latin typeface="Cambria Math" panose="02040503050406030204" pitchFamily="18" charset="0"/>
                      </a:rPr>
                      <m:t> </m:t>
                    </m:r>
                  </m:oMath>
                </a14:m>
                <a:r>
                  <a:rPr lang="en-US" sz="2400" dirty="0"/>
                  <a:t> for different definitions of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ℓ</m:t>
                        </m:r>
                      </m:e>
                      <m:sup>
                        <m:r>
                          <a:rPr lang="en-US" sz="2400" i="1">
                            <a:latin typeface="Cambria Math" panose="02040503050406030204" pitchFamily="18" charset="0"/>
                          </a:rPr>
                          <m:t>𝑟𝑒𝑗</m:t>
                        </m:r>
                      </m:sup>
                    </m:sSup>
                  </m:oMath>
                </a14:m>
                <a:r>
                  <a:rPr lang="en-US" sz="2400" dirty="0"/>
                  <a:t> !</a:t>
                </a:r>
              </a:p>
            </p:txBody>
          </p:sp>
        </mc:Choice>
        <mc:Fallback xmlns="">
          <p:sp>
            <p:nvSpPr>
              <p:cNvPr id="12" name="TextBox 11">
                <a:extLst>
                  <a:ext uri="{FF2B5EF4-FFF2-40B4-BE49-F238E27FC236}">
                    <a16:creationId xmlns:a16="http://schemas.microsoft.com/office/drawing/2014/main" id="{2B3DF172-B3E1-6C4D-AD81-8350BFE06B08}"/>
                  </a:ext>
                </a:extLst>
              </p:cNvPr>
              <p:cNvSpPr txBox="1">
                <a:spLocks noRot="1" noChangeAspect="1" noMove="1" noResize="1" noEditPoints="1" noAdjustHandles="1" noChangeArrowheads="1" noChangeShapeType="1" noTextEdit="1"/>
              </p:cNvSpPr>
              <p:nvPr/>
            </p:nvSpPr>
            <p:spPr>
              <a:xfrm>
                <a:off x="463821" y="1308304"/>
                <a:ext cx="8216348" cy="890437"/>
              </a:xfrm>
              <a:prstGeom prst="rect">
                <a:avLst/>
              </a:prstGeom>
              <a:blipFill>
                <a:blip r:embed="rId6"/>
                <a:stretch>
                  <a:fillRect l="-1235" t="-2817" b="-14085"/>
                </a:stretch>
              </a:blipFill>
            </p:spPr>
            <p:txBody>
              <a:bodyPr/>
              <a:lstStyle/>
              <a:p>
                <a:r>
                  <a:rPr lang="en-US">
                    <a:noFill/>
                  </a:rPr>
                  <a:t> </a:t>
                </a:r>
              </a:p>
            </p:txBody>
          </p:sp>
        </mc:Fallback>
      </mc:AlternateContent>
    </p:spTree>
    <p:extLst>
      <p:ext uri="{BB962C8B-B14F-4D97-AF65-F5344CB8AC3E}">
        <p14:creationId xmlns:p14="http://schemas.microsoft.com/office/powerpoint/2010/main" val="2217240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heckerboard(across)">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0953C-F3C6-8345-A23E-1BA08D39A94C}"/>
              </a:ext>
            </a:extLst>
          </p:cNvPr>
          <p:cNvSpPr>
            <a:spLocks noGrp="1"/>
          </p:cNvSpPr>
          <p:nvPr>
            <p:ph type="title"/>
          </p:nvPr>
        </p:nvSpPr>
        <p:spPr/>
        <p:txBody>
          <a:bodyPr>
            <a:normAutofit fontScale="90000"/>
          </a:bodyPr>
          <a:lstStyle/>
          <a:p>
            <a:r>
              <a:rPr lang="en-US" dirty="0"/>
              <a:t>Stratified Adversarial Training with Rejection</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01CF58F-202D-C94E-BD07-A9E6A3603500}"/>
                  </a:ext>
                </a:extLst>
              </p:cNvPr>
              <p:cNvSpPr txBox="1"/>
              <p:nvPr/>
            </p:nvSpPr>
            <p:spPr>
              <a:xfrm>
                <a:off x="295669" y="1613345"/>
                <a:ext cx="8552662" cy="5082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000" b="0" i="1" smtClean="0">
                              <a:latin typeface="Cambria Math" panose="02040503050406030204" pitchFamily="18" charset="0"/>
                            </a:rPr>
                          </m:ctrlPr>
                        </m:funcPr>
                        <m:fName>
                          <m:limLow>
                            <m:limLowPr>
                              <m:ctrlPr>
                                <a:rPr lang="en-US" sz="2000" b="0" i="1" smtClean="0">
                                  <a:latin typeface="Cambria Math" panose="02040503050406030204" pitchFamily="18" charset="0"/>
                                </a:rPr>
                              </m:ctrlPr>
                            </m:limLowPr>
                            <m:e>
                              <m:r>
                                <m:rPr>
                                  <m:sty m:val="p"/>
                                </m:rPr>
                                <a:rPr lang="en-US" sz="2000" b="0" i="0" smtClean="0">
                                  <a:latin typeface="Cambria Math" panose="02040503050406030204" pitchFamily="18" charset="0"/>
                                </a:rPr>
                                <m:t>min</m:t>
                              </m:r>
                            </m:e>
                            <m:lim>
                              <m:r>
                                <a:rPr lang="en-US" sz="2000" b="1" i="1" smtClean="0">
                                  <a:latin typeface="Cambria Math" panose="02040503050406030204" pitchFamily="18" charset="0"/>
                                </a:rPr>
                                <m:t>𝜽</m:t>
                              </m:r>
                            </m:lim>
                          </m:limLow>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𝔼</m:t>
                              </m:r>
                            </m:e>
                            <m:sub>
                              <m:d>
                                <m:dPr>
                                  <m:ctrlPr>
                                    <a:rPr lang="en-US" sz="2000" b="0" i="1" smtClean="0">
                                      <a:latin typeface="Cambria Math" panose="02040503050406030204" pitchFamily="18" charset="0"/>
                                      <a:ea typeface="Cambria Math" panose="02040503050406030204" pitchFamily="18" charset="0"/>
                                    </a:rPr>
                                  </m:ctrlPr>
                                </m:dPr>
                                <m:e>
                                  <m:r>
                                    <a:rPr lang="en-US" sz="2000" b="1" i="1" smtClean="0">
                                      <a:latin typeface="Cambria Math" panose="02040503050406030204" pitchFamily="18" charset="0"/>
                                      <a:ea typeface="Cambria Math" panose="02040503050406030204" pitchFamily="18" charset="0"/>
                                    </a:rPr>
                                    <m:t>𝒙</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𝑦</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𝒟</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ℓ</m:t>
                              </m:r>
                            </m:e>
                            <m:sub>
                              <m:r>
                                <a:rPr lang="en-US" sz="2000" b="0" i="1" smtClean="0">
                                  <a:latin typeface="Cambria Math" panose="02040503050406030204" pitchFamily="18" charset="0"/>
                                  <a:ea typeface="Cambria Math" panose="02040503050406030204" pitchFamily="18" charset="0"/>
                                </a:rPr>
                                <m:t>𝐶𝐸</m:t>
                              </m:r>
                            </m:sub>
                          </m:sSub>
                          <m:d>
                            <m:dPr>
                              <m:ctrlPr>
                                <a:rPr lang="en-US" sz="2000" b="0" i="1" smtClean="0">
                                  <a:latin typeface="Cambria Math" panose="02040503050406030204" pitchFamily="18" charset="0"/>
                                  <a:ea typeface="Cambria Math" panose="02040503050406030204" pitchFamily="18" charset="0"/>
                                </a:rPr>
                              </m:ctrlPr>
                            </m:dPr>
                            <m:e>
                              <m:r>
                                <a:rPr lang="en-US" sz="2000" b="1" i="1" smtClean="0">
                                  <a:latin typeface="Cambria Math" panose="02040503050406030204" pitchFamily="18" charset="0"/>
                                  <a:ea typeface="Cambria Math" panose="02040503050406030204" pitchFamily="18" charset="0"/>
                                </a:rPr>
                                <m:t>𝒙</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𝑦</m:t>
                              </m:r>
                              <m:r>
                                <a:rPr lang="en-US" sz="2000" b="0"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𝜽</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𝛽</m:t>
                          </m:r>
                          <m:func>
                            <m:funcPr>
                              <m:ctrlPr>
                                <a:rPr lang="en-US" sz="2000" b="0" i="1" smtClean="0">
                                  <a:latin typeface="Cambria Math" panose="02040503050406030204" pitchFamily="18" charset="0"/>
                                  <a:ea typeface="Cambria Math" panose="02040503050406030204" pitchFamily="18" charset="0"/>
                                </a:rPr>
                              </m:ctrlPr>
                            </m:funcPr>
                            <m:fName>
                              <m:limLow>
                                <m:limLowPr>
                                  <m:ctrlPr>
                                    <a:rPr lang="en-US" sz="2000" b="0" i="1" smtClean="0">
                                      <a:latin typeface="Cambria Math" panose="02040503050406030204" pitchFamily="18" charset="0"/>
                                      <a:ea typeface="Cambria Math" panose="02040503050406030204" pitchFamily="18" charset="0"/>
                                    </a:rPr>
                                  </m:ctrlPr>
                                </m:limLowPr>
                                <m:e>
                                  <m:r>
                                    <m:rPr>
                                      <m:sty m:val="p"/>
                                    </m:rPr>
                                    <a:rPr lang="en-US" sz="2000" b="0" i="0" smtClean="0">
                                      <a:latin typeface="Cambria Math" panose="02040503050406030204" pitchFamily="18" charset="0"/>
                                      <a:ea typeface="Cambria Math" panose="02040503050406030204" pitchFamily="18" charset="0"/>
                                    </a:rPr>
                                    <m:t>max</m:t>
                                  </m:r>
                                </m:e>
                                <m:lim>
                                  <m:sSup>
                                    <m:sSupPr>
                                      <m:ctrlPr>
                                        <a:rPr lang="en-US" sz="2000" b="1" i="1" smtClean="0">
                                          <a:latin typeface="Cambria Math" panose="02040503050406030204" pitchFamily="18" charset="0"/>
                                          <a:ea typeface="Cambria Math" panose="02040503050406030204" pitchFamily="18" charset="0"/>
                                        </a:rPr>
                                      </m:ctrlPr>
                                    </m:sSupPr>
                                    <m:e>
                                      <m:r>
                                        <a:rPr lang="en-US" sz="2000" b="1" i="1" smtClean="0">
                                          <a:latin typeface="Cambria Math" panose="02040503050406030204" pitchFamily="18" charset="0"/>
                                          <a:ea typeface="Cambria Math" panose="02040503050406030204" pitchFamily="18" charset="0"/>
                                        </a:rPr>
                                        <m:t>𝒙</m:t>
                                      </m:r>
                                    </m:e>
                                    <m:sup>
                                      <m:r>
                                        <a:rPr lang="en-US" sz="2000" b="1" i="1" smtClean="0">
                                          <a:latin typeface="Cambria Math" panose="02040503050406030204" pitchFamily="18" charset="0"/>
                                          <a:ea typeface="Cambria Math" panose="02040503050406030204" pitchFamily="18" charset="0"/>
                                        </a:rPr>
                                        <m:t>′</m:t>
                                      </m:r>
                                    </m:sup>
                                  </m:sSup>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𝒩</m:t>
                                  </m:r>
                                  <m:d>
                                    <m:dPr>
                                      <m:ctrlPr>
                                        <a:rPr lang="en-US" sz="2000" i="1">
                                          <a:latin typeface="Cambria Math" panose="02040503050406030204" pitchFamily="18" charset="0"/>
                                          <a:ea typeface="Cambria Math" panose="02040503050406030204" pitchFamily="18" charset="0"/>
                                        </a:rPr>
                                      </m:ctrlPr>
                                    </m:dPr>
                                    <m:e>
                                      <m:r>
                                        <a:rPr lang="en-US" sz="2000" b="1" i="1">
                                          <a:latin typeface="Cambria Math" panose="02040503050406030204" pitchFamily="18" charset="0"/>
                                          <a:ea typeface="Cambria Math" panose="02040503050406030204" pitchFamily="18" charset="0"/>
                                        </a:rPr>
                                        <m:t>𝒙</m:t>
                                      </m:r>
                                      <m:r>
                                        <a:rPr lang="en-US" sz="2000" i="1">
                                          <a:latin typeface="Cambria Math" panose="02040503050406030204" pitchFamily="18" charset="0"/>
                                          <a:ea typeface="Cambria Math" panose="02040503050406030204" pitchFamily="18" charset="0"/>
                                        </a:rPr>
                                        <m:t>,  </m:t>
                                      </m:r>
                                      <m:sSub>
                                        <m:sSubPr>
                                          <m:ctrlPr>
                                            <a:rPr lang="en-US" sz="2000" b="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𝜖</m:t>
                                          </m:r>
                                        </m:e>
                                        <m:sub>
                                          <m:r>
                                            <a:rPr lang="en-US" sz="2000" b="0" i="1" smtClean="0">
                                              <a:latin typeface="Cambria Math" panose="02040503050406030204" pitchFamily="18" charset="0"/>
                                              <a:ea typeface="Cambria Math" panose="02040503050406030204" pitchFamily="18" charset="0"/>
                                            </a:rPr>
                                            <m:t>0</m:t>
                                          </m:r>
                                        </m:sub>
                                      </m:sSub>
                                    </m:e>
                                  </m:d>
                                </m:lim>
                              </m:limLow>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ℓ</m:t>
                                  </m:r>
                                </m:e>
                                <m:sub>
                                  <m:r>
                                    <a:rPr lang="en-US" sz="2000" b="0" i="1" smtClean="0">
                                      <a:latin typeface="Cambria Math" panose="02040503050406030204" pitchFamily="18" charset="0"/>
                                      <a:ea typeface="Cambria Math" panose="02040503050406030204" pitchFamily="18" charset="0"/>
                                    </a:rPr>
                                    <m:t>𝐶𝐸</m:t>
                                  </m:r>
                                </m:sub>
                              </m:sSub>
                              <m:d>
                                <m:dPr>
                                  <m:ctrlPr>
                                    <a:rPr lang="en-US" sz="2000" b="0" i="1" smtClean="0">
                                      <a:latin typeface="Cambria Math" panose="02040503050406030204" pitchFamily="18" charset="0"/>
                                      <a:ea typeface="Cambria Math" panose="02040503050406030204" pitchFamily="18" charset="0"/>
                                    </a:rPr>
                                  </m:ctrlPr>
                                </m:dPr>
                                <m:e>
                                  <m:sSup>
                                    <m:sSupPr>
                                      <m:ctrlPr>
                                        <a:rPr lang="en-US" sz="2000" b="1" i="1" smtClean="0">
                                          <a:latin typeface="Cambria Math" panose="02040503050406030204" pitchFamily="18" charset="0"/>
                                          <a:ea typeface="Cambria Math" panose="02040503050406030204" pitchFamily="18" charset="0"/>
                                        </a:rPr>
                                      </m:ctrlPr>
                                    </m:sSupPr>
                                    <m:e>
                                      <m:r>
                                        <a:rPr lang="en-US" sz="2000" b="1" i="1" smtClean="0">
                                          <a:latin typeface="Cambria Math" panose="02040503050406030204" pitchFamily="18" charset="0"/>
                                          <a:ea typeface="Cambria Math" panose="02040503050406030204" pitchFamily="18" charset="0"/>
                                        </a:rPr>
                                        <m:t>𝒙</m:t>
                                      </m:r>
                                    </m:e>
                                    <m:sup>
                                      <m:r>
                                        <a:rPr lang="en-US" sz="2000" b="1" i="1" smtClean="0">
                                          <a:latin typeface="Cambria Math" panose="02040503050406030204" pitchFamily="18" charset="0"/>
                                          <a:ea typeface="Cambria Math" panose="02040503050406030204" pitchFamily="18" charset="0"/>
                                        </a:rPr>
                                        <m:t>′</m:t>
                                      </m:r>
                                    </m:sup>
                                  </m:sSup>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𝑦</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𝜃</m:t>
                                  </m:r>
                                </m:e>
                              </m:d>
                            </m:e>
                          </m:func>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𝛾</m:t>
                          </m:r>
                          <m:func>
                            <m:funcPr>
                              <m:ctrlPr>
                                <a:rPr lang="en-US" sz="2000" b="0" i="1" smtClean="0">
                                  <a:latin typeface="Cambria Math" panose="02040503050406030204" pitchFamily="18" charset="0"/>
                                  <a:ea typeface="Cambria Math" panose="02040503050406030204" pitchFamily="18" charset="0"/>
                                </a:rPr>
                              </m:ctrlPr>
                            </m:funcPr>
                            <m:fName>
                              <m:limLow>
                                <m:limLowPr>
                                  <m:ctrlPr>
                                    <a:rPr lang="en-US" sz="2000" b="0" i="1" smtClean="0">
                                      <a:latin typeface="Cambria Math" panose="02040503050406030204" pitchFamily="18" charset="0"/>
                                      <a:ea typeface="Cambria Math" panose="02040503050406030204" pitchFamily="18" charset="0"/>
                                    </a:rPr>
                                  </m:ctrlPr>
                                </m:limLowPr>
                                <m:e>
                                  <m:r>
                                    <m:rPr>
                                      <m:sty m:val="p"/>
                                    </m:rPr>
                                    <a:rPr lang="en-US" sz="2000" b="0" i="0" smtClean="0">
                                      <a:latin typeface="Cambria Math" panose="02040503050406030204" pitchFamily="18" charset="0"/>
                                      <a:ea typeface="Cambria Math" panose="02040503050406030204" pitchFamily="18" charset="0"/>
                                    </a:rPr>
                                    <m:t>max</m:t>
                                  </m:r>
                                </m:e>
                                <m:lim>
                                  <m:sSup>
                                    <m:sSupPr>
                                      <m:ctrlPr>
                                        <a:rPr lang="en-US" sz="2000" b="1" i="1" smtClean="0">
                                          <a:latin typeface="Cambria Math" panose="02040503050406030204" pitchFamily="18" charset="0"/>
                                          <a:ea typeface="Cambria Math" panose="02040503050406030204" pitchFamily="18" charset="0"/>
                                        </a:rPr>
                                      </m:ctrlPr>
                                    </m:sSupPr>
                                    <m:e>
                                      <m:r>
                                        <a:rPr lang="en-US" sz="2000" b="1" i="1" smtClean="0">
                                          <a:latin typeface="Cambria Math" panose="02040503050406030204" pitchFamily="18" charset="0"/>
                                          <a:ea typeface="Cambria Math" panose="02040503050406030204" pitchFamily="18" charset="0"/>
                                        </a:rPr>
                                        <m:t>𝒙</m:t>
                                      </m:r>
                                    </m:e>
                                    <m:sup>
                                      <m:r>
                                        <a:rPr lang="en-US" sz="2000" b="1" i="1" smtClean="0">
                                          <a:latin typeface="Cambria Math" panose="02040503050406030204" pitchFamily="18" charset="0"/>
                                          <a:ea typeface="Cambria Math" panose="02040503050406030204" pitchFamily="18" charset="0"/>
                                        </a:rPr>
                                        <m:t>′</m:t>
                                      </m:r>
                                    </m:sup>
                                  </m:sSup>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𝒩</m:t>
                                  </m:r>
                                  <m:r>
                                    <a:rPr lang="en-US" sz="2000" i="1">
                                      <a:latin typeface="Cambria Math" panose="02040503050406030204" pitchFamily="18" charset="0"/>
                                      <a:ea typeface="Cambria Math" panose="02040503050406030204" pitchFamily="18" charset="0"/>
                                    </a:rPr>
                                    <m:t>(</m:t>
                                  </m:r>
                                  <m:r>
                                    <a:rPr lang="en-US" sz="2000" b="1" i="1">
                                      <a:latin typeface="Cambria Math" panose="02040503050406030204" pitchFamily="18" charset="0"/>
                                      <a:ea typeface="Cambria Math" panose="02040503050406030204" pitchFamily="18" charset="0"/>
                                    </a:rPr>
                                    <m:t>𝒙</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𝜖</m:t>
                                  </m:r>
                                  <m:r>
                                    <a:rPr lang="en-US" sz="2000" i="1">
                                      <a:latin typeface="Cambria Math" panose="02040503050406030204" pitchFamily="18" charset="0"/>
                                      <a:ea typeface="Cambria Math" panose="02040503050406030204" pitchFamily="18" charset="0"/>
                                    </a:rPr>
                                    <m:t>)</m:t>
                                  </m:r>
                                </m:lim>
                              </m:limLow>
                            </m:fName>
                            <m:e>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ℓ</m:t>
                                  </m:r>
                                </m:e>
                                <m:sub>
                                  <m:r>
                                    <a:rPr lang="en-US" sz="2000" b="0" i="1" smtClean="0">
                                      <a:latin typeface="Cambria Math" panose="02040503050406030204" pitchFamily="18" charset="0"/>
                                      <a:ea typeface="Cambria Math" panose="02040503050406030204" pitchFamily="18" charset="0"/>
                                    </a:rPr>
                                    <m:t>𝐶𝐸</m:t>
                                  </m:r>
                                </m:sub>
                                <m:sup>
                                  <m:r>
                                    <a:rPr lang="en-US" sz="2000" b="0" i="1" smtClean="0">
                                      <a:latin typeface="Cambria Math" panose="02040503050406030204" pitchFamily="18" charset="0"/>
                                      <a:ea typeface="Cambria Math" panose="02040503050406030204" pitchFamily="18" charset="0"/>
                                    </a:rPr>
                                    <m:t>𝑟𝑒𝑗</m:t>
                                  </m:r>
                                </m:sup>
                              </m:sSubSup>
                              <m:r>
                                <a:rPr lang="en-US" sz="2000" b="0" i="1" smtClean="0">
                                  <a:latin typeface="Cambria Math" panose="02040503050406030204" pitchFamily="18" charset="0"/>
                                  <a:ea typeface="Cambria Math" panose="02040503050406030204" pitchFamily="18" charset="0"/>
                                </a:rPr>
                                <m:t>(</m:t>
                              </m:r>
                              <m:sSup>
                                <m:sSupPr>
                                  <m:ctrlPr>
                                    <a:rPr lang="en-US" sz="2000" b="1" i="1" smtClean="0">
                                      <a:latin typeface="Cambria Math" panose="02040503050406030204" pitchFamily="18" charset="0"/>
                                      <a:ea typeface="Cambria Math" panose="02040503050406030204" pitchFamily="18" charset="0"/>
                                    </a:rPr>
                                  </m:ctrlPr>
                                </m:sSupPr>
                                <m:e>
                                  <m:r>
                                    <a:rPr lang="en-US" sz="2000" b="1" i="1" smtClean="0">
                                      <a:latin typeface="Cambria Math" panose="02040503050406030204" pitchFamily="18" charset="0"/>
                                      <a:ea typeface="Cambria Math" panose="02040503050406030204" pitchFamily="18" charset="0"/>
                                    </a:rPr>
                                    <m:t>𝒙</m:t>
                                  </m:r>
                                </m:e>
                                <m:sup>
                                  <m:r>
                                    <a:rPr lang="en-US" sz="2000" b="1" i="1" smtClean="0">
                                      <a:latin typeface="Cambria Math" panose="02040503050406030204" pitchFamily="18" charset="0"/>
                                      <a:ea typeface="Cambria Math" panose="02040503050406030204" pitchFamily="18" charset="0"/>
                                    </a:rPr>
                                    <m:t>′</m:t>
                                  </m:r>
                                </m:sup>
                              </m:sSup>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𝑦</m:t>
                              </m:r>
                              <m:r>
                                <a:rPr lang="en-US" sz="2000" b="0"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𝜽</m:t>
                              </m:r>
                              <m:r>
                                <a:rPr lang="en-US" sz="2000" b="0" i="1" smtClean="0">
                                  <a:latin typeface="Cambria Math" panose="02040503050406030204" pitchFamily="18" charset="0"/>
                                  <a:ea typeface="Cambria Math" panose="02040503050406030204" pitchFamily="18" charset="0"/>
                                </a:rPr>
                                <m:t>)</m:t>
                              </m:r>
                            </m:e>
                          </m:func>
                          <m:r>
                            <a:rPr lang="en-US" sz="2000" b="0" i="1" smtClean="0">
                              <a:latin typeface="Cambria Math" panose="02040503050406030204" pitchFamily="18" charset="0"/>
                              <a:ea typeface="Cambria Math" panose="02040503050406030204" pitchFamily="18" charset="0"/>
                            </a:rPr>
                            <m:t>]</m:t>
                          </m:r>
                        </m:e>
                      </m:func>
                    </m:oMath>
                  </m:oMathPara>
                </a14:m>
                <a:endParaRPr lang="en-US" sz="2000" dirty="0"/>
              </a:p>
            </p:txBody>
          </p:sp>
        </mc:Choice>
        <mc:Fallback xmlns="">
          <p:sp>
            <p:nvSpPr>
              <p:cNvPr id="8" name="TextBox 7">
                <a:extLst>
                  <a:ext uri="{FF2B5EF4-FFF2-40B4-BE49-F238E27FC236}">
                    <a16:creationId xmlns:a16="http://schemas.microsoft.com/office/drawing/2014/main" id="{701CF58F-202D-C94E-BD07-A9E6A3603500}"/>
                  </a:ext>
                </a:extLst>
              </p:cNvPr>
              <p:cNvSpPr txBox="1">
                <a:spLocks noRot="1" noChangeAspect="1" noMove="1" noResize="1" noEditPoints="1" noAdjustHandles="1" noChangeArrowheads="1" noChangeShapeType="1" noTextEdit="1"/>
              </p:cNvSpPr>
              <p:nvPr/>
            </p:nvSpPr>
            <p:spPr>
              <a:xfrm>
                <a:off x="295669" y="1613345"/>
                <a:ext cx="8552662" cy="508216"/>
              </a:xfrm>
              <a:prstGeom prst="rect">
                <a:avLst/>
              </a:prstGeom>
              <a:blipFill>
                <a:blip r:embed="rId3"/>
                <a:stretch>
                  <a:fillRect t="-2439" r="-445" b="-12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0283DC5-3564-DE48-9EF9-52815ABA33C9}"/>
                  </a:ext>
                </a:extLst>
              </p:cNvPr>
              <p:cNvSpPr txBox="1"/>
              <p:nvPr/>
            </p:nvSpPr>
            <p:spPr>
              <a:xfrm>
                <a:off x="1962824" y="3982258"/>
                <a:ext cx="5218352" cy="3540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ℓ</m:t>
                          </m:r>
                        </m:e>
                        <m:sub>
                          <m:r>
                            <a:rPr lang="en-US" sz="2000" i="1">
                              <a:latin typeface="Cambria Math" panose="02040503050406030204" pitchFamily="18" charset="0"/>
                              <a:ea typeface="Cambria Math" panose="02040503050406030204" pitchFamily="18" charset="0"/>
                            </a:rPr>
                            <m:t>𝐶𝐸</m:t>
                          </m:r>
                        </m:sub>
                      </m:sSub>
                      <m:d>
                        <m:dPr>
                          <m:ctrlPr>
                            <a:rPr lang="en-US" sz="2000" i="1">
                              <a:latin typeface="Cambria Math" panose="02040503050406030204" pitchFamily="18" charset="0"/>
                              <a:ea typeface="Cambria Math" panose="02040503050406030204" pitchFamily="18" charset="0"/>
                            </a:rPr>
                          </m:ctrlPr>
                        </m:dPr>
                        <m:e>
                          <m:sSup>
                            <m:sSupPr>
                              <m:ctrlPr>
                                <a:rPr lang="en-US" sz="2000" b="1" i="1" smtClean="0">
                                  <a:latin typeface="Cambria Math" panose="02040503050406030204" pitchFamily="18" charset="0"/>
                                  <a:ea typeface="Cambria Math" panose="02040503050406030204" pitchFamily="18" charset="0"/>
                                </a:rPr>
                              </m:ctrlPr>
                            </m:sSupPr>
                            <m:e>
                              <m:r>
                                <a:rPr lang="en-US" sz="2000" b="1" i="1">
                                  <a:latin typeface="Cambria Math" panose="02040503050406030204" pitchFamily="18" charset="0"/>
                                  <a:ea typeface="Cambria Math" panose="02040503050406030204" pitchFamily="18" charset="0"/>
                                </a:rPr>
                                <m:t>𝒙</m:t>
                              </m:r>
                            </m:e>
                            <m:sup>
                              <m:r>
                                <a:rPr lang="en-US" sz="2000" b="1" i="1">
                                  <a:latin typeface="Cambria Math" panose="02040503050406030204" pitchFamily="18" charset="0"/>
                                  <a:ea typeface="Cambria Math" panose="02040503050406030204" pitchFamily="18" charset="0"/>
                                </a:rPr>
                                <m:t>′</m:t>
                              </m:r>
                            </m:sup>
                          </m:s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𝑦</m:t>
                          </m:r>
                          <m:r>
                            <a:rPr lang="en-US" sz="2000" i="1">
                              <a:latin typeface="Cambria Math" panose="02040503050406030204" pitchFamily="18" charset="0"/>
                              <a:ea typeface="Cambria Math" panose="02040503050406030204" pitchFamily="18" charset="0"/>
                            </a:rPr>
                            <m:t>;</m:t>
                          </m:r>
                          <m:r>
                            <a:rPr lang="en-US" sz="2000" b="1" i="1">
                              <a:latin typeface="Cambria Math" panose="02040503050406030204" pitchFamily="18" charset="0"/>
                              <a:ea typeface="Cambria Math" panose="02040503050406030204" pitchFamily="18" charset="0"/>
                            </a:rPr>
                            <m:t>𝜽</m:t>
                          </m:r>
                        </m:e>
                      </m:d>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log</m:t>
                          </m:r>
                        </m:fName>
                        <m:e>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1−</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h</m:t>
                                  </m:r>
                                </m:e>
                                <m:sub>
                                  <m:r>
                                    <a:rPr lang="en-US" sz="2000" b="0" i="1" smtClean="0">
                                      <a:latin typeface="Cambria Math" panose="02040503050406030204" pitchFamily="18" charset="0"/>
                                      <a:ea typeface="Cambria Math" panose="02040503050406030204" pitchFamily="18" charset="0"/>
                                    </a:rPr>
                                    <m:t>⊥</m:t>
                                  </m:r>
                                </m:sub>
                              </m:sSub>
                              <m:d>
                                <m:dPr>
                                  <m:ctrlPr>
                                    <a:rPr lang="en-US" sz="2000" b="0" i="1" smtClean="0">
                                      <a:latin typeface="Cambria Math" panose="02040503050406030204" pitchFamily="18" charset="0"/>
                                      <a:ea typeface="Cambria Math" panose="02040503050406030204" pitchFamily="18" charset="0"/>
                                    </a:rPr>
                                  </m:ctrlPr>
                                </m:dPr>
                                <m:e>
                                  <m:sSup>
                                    <m:sSupPr>
                                      <m:ctrlPr>
                                        <a:rPr lang="en-US" sz="2000" b="1" i="1" smtClean="0">
                                          <a:latin typeface="Cambria Math" panose="02040503050406030204" pitchFamily="18" charset="0"/>
                                          <a:ea typeface="Cambria Math" panose="02040503050406030204" pitchFamily="18" charset="0"/>
                                        </a:rPr>
                                      </m:ctrlPr>
                                    </m:sSupPr>
                                    <m:e>
                                      <m:r>
                                        <a:rPr lang="en-US" sz="2000" b="1" i="1" smtClean="0">
                                          <a:latin typeface="Cambria Math" panose="02040503050406030204" pitchFamily="18" charset="0"/>
                                          <a:ea typeface="Cambria Math" panose="02040503050406030204" pitchFamily="18" charset="0"/>
                                        </a:rPr>
                                        <m:t>𝒙</m:t>
                                      </m:r>
                                    </m:e>
                                    <m:sup>
                                      <m:r>
                                        <a:rPr lang="en-US" sz="2000" b="1" i="1" smtClean="0">
                                          <a:latin typeface="Cambria Math" panose="02040503050406030204" pitchFamily="18" charset="0"/>
                                          <a:ea typeface="Cambria Math" panose="02040503050406030204" pitchFamily="18" charset="0"/>
                                        </a:rPr>
                                        <m:t>′</m:t>
                                      </m:r>
                                    </m:sup>
                                  </m:sSup>
                                  <m:r>
                                    <a:rPr lang="en-US" sz="2000" b="0"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𝜽</m:t>
                                  </m:r>
                                </m:e>
                              </m:d>
                            </m:e>
                          </m:d>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h</m:t>
                              </m:r>
                            </m:e>
                            <m:sub>
                              <m:r>
                                <a:rPr lang="en-US" sz="2000" b="0" i="1" smtClean="0">
                                  <a:latin typeface="Cambria Math" panose="02040503050406030204" pitchFamily="18" charset="0"/>
                                  <a:ea typeface="Cambria Math" panose="02040503050406030204" pitchFamily="18" charset="0"/>
                                </a:rPr>
                                <m:t>𝑦</m:t>
                              </m:r>
                            </m:sub>
                          </m:sSub>
                          <m:r>
                            <a:rPr lang="en-US" sz="2000" b="0" i="1" smtClean="0">
                              <a:latin typeface="Cambria Math" panose="02040503050406030204" pitchFamily="18" charset="0"/>
                              <a:ea typeface="Cambria Math" panose="02040503050406030204" pitchFamily="18" charset="0"/>
                            </a:rPr>
                            <m:t>(</m:t>
                          </m:r>
                          <m:sSup>
                            <m:sSupPr>
                              <m:ctrlPr>
                                <a:rPr lang="en-US" sz="2000" b="1" i="1" smtClean="0">
                                  <a:latin typeface="Cambria Math" panose="02040503050406030204" pitchFamily="18" charset="0"/>
                                  <a:ea typeface="Cambria Math" panose="02040503050406030204" pitchFamily="18" charset="0"/>
                                </a:rPr>
                              </m:ctrlPr>
                            </m:sSupPr>
                            <m:e>
                              <m:r>
                                <a:rPr lang="en-US" sz="2000" b="1" i="1" smtClean="0">
                                  <a:latin typeface="Cambria Math" panose="02040503050406030204" pitchFamily="18" charset="0"/>
                                  <a:ea typeface="Cambria Math" panose="02040503050406030204" pitchFamily="18" charset="0"/>
                                </a:rPr>
                                <m:t>𝒙</m:t>
                              </m:r>
                            </m:e>
                            <m:sup>
                              <m:r>
                                <a:rPr lang="en-US" sz="2000" b="1" i="1" smtClean="0">
                                  <a:latin typeface="Cambria Math" panose="02040503050406030204" pitchFamily="18" charset="0"/>
                                  <a:ea typeface="Cambria Math" panose="02040503050406030204" pitchFamily="18" charset="0"/>
                                </a:rPr>
                                <m:t>′</m:t>
                              </m:r>
                            </m:sup>
                          </m:sSup>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𝜽</m:t>
                              </m:r>
                            </m:e>
                            <m:sub>
                              <m:r>
                                <a:rPr lang="en-US" sz="2000" b="0" i="1" smtClean="0">
                                  <a:latin typeface="Cambria Math" panose="02040503050406030204" pitchFamily="18" charset="0"/>
                                  <a:ea typeface="Cambria Math" panose="02040503050406030204" pitchFamily="18" charset="0"/>
                                </a:rPr>
                                <m:t>𝑐</m:t>
                              </m:r>
                            </m:sub>
                          </m:sSub>
                          <m:r>
                            <a:rPr lang="en-US" sz="2000" b="0" i="1" smtClean="0">
                              <a:latin typeface="Cambria Math" panose="02040503050406030204" pitchFamily="18" charset="0"/>
                              <a:ea typeface="Cambria Math" panose="02040503050406030204" pitchFamily="18" charset="0"/>
                            </a:rPr>
                            <m:t>)]</m:t>
                          </m:r>
                        </m:e>
                      </m:func>
                    </m:oMath>
                  </m:oMathPara>
                </a14:m>
                <a:endParaRPr lang="en-US" sz="2000" dirty="0"/>
              </a:p>
            </p:txBody>
          </p:sp>
        </mc:Choice>
        <mc:Fallback xmlns="">
          <p:sp>
            <p:nvSpPr>
              <p:cNvPr id="9" name="TextBox 8">
                <a:extLst>
                  <a:ext uri="{FF2B5EF4-FFF2-40B4-BE49-F238E27FC236}">
                    <a16:creationId xmlns:a16="http://schemas.microsoft.com/office/drawing/2014/main" id="{A0283DC5-3564-DE48-9EF9-52815ABA33C9}"/>
                  </a:ext>
                </a:extLst>
              </p:cNvPr>
              <p:cNvSpPr txBox="1">
                <a:spLocks noRot="1" noChangeAspect="1" noMove="1" noResize="1" noEditPoints="1" noAdjustHandles="1" noChangeArrowheads="1" noChangeShapeType="1" noTextEdit="1"/>
              </p:cNvSpPr>
              <p:nvPr/>
            </p:nvSpPr>
            <p:spPr>
              <a:xfrm>
                <a:off x="1962824" y="3982258"/>
                <a:ext cx="5218352" cy="354071"/>
              </a:xfrm>
              <a:prstGeom prst="rect">
                <a:avLst/>
              </a:prstGeom>
              <a:blipFill>
                <a:blip r:embed="rId4"/>
                <a:stretch>
                  <a:fillRect l="-971" r="-1456" b="-206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E5051C5-C499-BE49-A25F-D76B78C8114E}"/>
                  </a:ext>
                </a:extLst>
              </p:cNvPr>
              <p:cNvSpPr txBox="1"/>
              <p:nvPr/>
            </p:nvSpPr>
            <p:spPr>
              <a:xfrm>
                <a:off x="1566209" y="4758846"/>
                <a:ext cx="6567375" cy="3874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ℓ</m:t>
                          </m:r>
                        </m:e>
                        <m:sub>
                          <m:r>
                            <a:rPr lang="en-US" sz="2000" i="1">
                              <a:latin typeface="Cambria Math" panose="02040503050406030204" pitchFamily="18" charset="0"/>
                              <a:ea typeface="Cambria Math" panose="02040503050406030204" pitchFamily="18" charset="0"/>
                            </a:rPr>
                            <m:t>𝐶𝐸</m:t>
                          </m:r>
                        </m:sub>
                        <m:sup>
                          <m:r>
                            <a:rPr lang="en-US" sz="2000" i="1">
                              <a:latin typeface="Cambria Math" panose="02040503050406030204" pitchFamily="18" charset="0"/>
                              <a:ea typeface="Cambria Math" panose="02040503050406030204" pitchFamily="18" charset="0"/>
                            </a:rPr>
                            <m:t>𝑟𝑒𝑗</m:t>
                          </m:r>
                        </m:sup>
                      </m:sSubSup>
                      <m:d>
                        <m:dPr>
                          <m:ctrlPr>
                            <a:rPr lang="en-US" sz="2000" i="1">
                              <a:latin typeface="Cambria Math" panose="02040503050406030204" pitchFamily="18" charset="0"/>
                              <a:ea typeface="Cambria Math" panose="02040503050406030204" pitchFamily="18" charset="0"/>
                            </a:rPr>
                          </m:ctrlPr>
                        </m:dPr>
                        <m:e>
                          <m:sSup>
                            <m:sSupPr>
                              <m:ctrlPr>
                                <a:rPr lang="en-US" sz="2000" b="1" i="1">
                                  <a:latin typeface="Cambria Math" panose="02040503050406030204" pitchFamily="18" charset="0"/>
                                  <a:ea typeface="Cambria Math" panose="02040503050406030204" pitchFamily="18" charset="0"/>
                                </a:rPr>
                              </m:ctrlPr>
                            </m:sSupPr>
                            <m:e>
                              <m:r>
                                <a:rPr lang="en-US" sz="2000" b="1" i="1">
                                  <a:latin typeface="Cambria Math" panose="02040503050406030204" pitchFamily="18" charset="0"/>
                                  <a:ea typeface="Cambria Math" panose="02040503050406030204" pitchFamily="18" charset="0"/>
                                </a:rPr>
                                <m:t>𝒙</m:t>
                              </m:r>
                            </m:e>
                            <m:sup>
                              <m:r>
                                <a:rPr lang="en-US" sz="2000" b="1" i="1">
                                  <a:latin typeface="Cambria Math" panose="02040503050406030204" pitchFamily="18" charset="0"/>
                                  <a:ea typeface="Cambria Math" panose="02040503050406030204" pitchFamily="18" charset="0"/>
                                </a:rPr>
                                <m:t>′</m:t>
                              </m:r>
                            </m:sup>
                          </m:s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𝑦</m:t>
                          </m:r>
                          <m:r>
                            <a:rPr lang="en-US" sz="2000" i="1">
                              <a:latin typeface="Cambria Math" panose="02040503050406030204" pitchFamily="18" charset="0"/>
                              <a:ea typeface="Cambria Math" panose="02040503050406030204" pitchFamily="18" charset="0"/>
                            </a:rPr>
                            <m:t>;</m:t>
                          </m:r>
                          <m:r>
                            <a:rPr lang="en-US" sz="2000" b="1" i="1">
                              <a:latin typeface="Cambria Math" panose="02040503050406030204" pitchFamily="18" charset="0"/>
                              <a:ea typeface="Cambria Math" panose="02040503050406030204" pitchFamily="18" charset="0"/>
                            </a:rPr>
                            <m:t>𝜽</m:t>
                          </m:r>
                        </m:e>
                      </m:d>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log</m:t>
                          </m:r>
                        </m:fName>
                        <m:e>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1−</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h</m:t>
                                  </m:r>
                                </m:e>
                                <m:sub>
                                  <m:r>
                                    <a:rPr lang="en-US" sz="2000" i="1">
                                      <a:latin typeface="Cambria Math" panose="02040503050406030204" pitchFamily="18" charset="0"/>
                                      <a:ea typeface="Cambria Math" panose="02040503050406030204" pitchFamily="18" charset="0"/>
                                    </a:rPr>
                                    <m:t>⊥</m:t>
                                  </m:r>
                                </m:sub>
                              </m:sSub>
                              <m:d>
                                <m:dPr>
                                  <m:ctrlPr>
                                    <a:rPr lang="en-US" sz="2000" i="1">
                                      <a:latin typeface="Cambria Math" panose="02040503050406030204" pitchFamily="18" charset="0"/>
                                      <a:ea typeface="Cambria Math" panose="02040503050406030204" pitchFamily="18" charset="0"/>
                                    </a:rPr>
                                  </m:ctrlPr>
                                </m:dPr>
                                <m:e>
                                  <m:sSup>
                                    <m:sSupPr>
                                      <m:ctrlPr>
                                        <a:rPr lang="en-US" sz="2000" b="1" i="1">
                                          <a:latin typeface="Cambria Math" panose="02040503050406030204" pitchFamily="18" charset="0"/>
                                          <a:ea typeface="Cambria Math" panose="02040503050406030204" pitchFamily="18" charset="0"/>
                                        </a:rPr>
                                      </m:ctrlPr>
                                    </m:sSupPr>
                                    <m:e>
                                      <m:r>
                                        <a:rPr lang="en-US" sz="2000" b="1" i="1">
                                          <a:latin typeface="Cambria Math" panose="02040503050406030204" pitchFamily="18" charset="0"/>
                                          <a:ea typeface="Cambria Math" panose="02040503050406030204" pitchFamily="18" charset="0"/>
                                        </a:rPr>
                                        <m:t>𝒙</m:t>
                                      </m:r>
                                    </m:e>
                                    <m:sup>
                                      <m:r>
                                        <a:rPr lang="en-US" sz="2000" b="1" i="1">
                                          <a:latin typeface="Cambria Math" panose="02040503050406030204" pitchFamily="18" charset="0"/>
                                          <a:ea typeface="Cambria Math" panose="02040503050406030204" pitchFamily="18" charset="0"/>
                                        </a:rPr>
                                        <m:t>′</m:t>
                                      </m:r>
                                    </m:sup>
                                  </m:sSup>
                                  <m:r>
                                    <a:rPr lang="en-US" sz="2000" i="1">
                                      <a:latin typeface="Cambria Math" panose="02040503050406030204" pitchFamily="18" charset="0"/>
                                      <a:ea typeface="Cambria Math" panose="02040503050406030204" pitchFamily="18" charset="0"/>
                                    </a:rPr>
                                    <m:t>;</m:t>
                                  </m:r>
                                  <m:r>
                                    <a:rPr lang="en-US" sz="2000" b="1" i="1">
                                      <a:latin typeface="Cambria Math" panose="02040503050406030204" pitchFamily="18" charset="0"/>
                                      <a:ea typeface="Cambria Math" panose="02040503050406030204" pitchFamily="18" charset="0"/>
                                    </a:rPr>
                                    <m:t>𝜽</m:t>
                                  </m:r>
                                </m:e>
                              </m:d>
                            </m:e>
                          </m:d>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h</m:t>
                              </m:r>
                            </m:e>
                            <m:sub>
                              <m:r>
                                <a:rPr lang="en-US" sz="2000" b="0" i="1" smtClean="0">
                                  <a:latin typeface="Cambria Math" panose="02040503050406030204" pitchFamily="18" charset="0"/>
                                  <a:ea typeface="Cambria Math" panose="02040503050406030204" pitchFamily="18" charset="0"/>
                                </a:rPr>
                                <m:t>𝑦</m:t>
                              </m:r>
                            </m:sub>
                          </m:sSub>
                          <m:d>
                            <m:dPr>
                              <m:ctrlPr>
                                <a:rPr lang="en-US" sz="2000" i="1">
                                  <a:latin typeface="Cambria Math" panose="02040503050406030204" pitchFamily="18" charset="0"/>
                                  <a:ea typeface="Cambria Math" panose="02040503050406030204" pitchFamily="18" charset="0"/>
                                </a:rPr>
                              </m:ctrlPr>
                            </m:dPr>
                            <m:e>
                              <m:sSup>
                                <m:sSupPr>
                                  <m:ctrlPr>
                                    <a:rPr lang="en-US" sz="2000" b="1" i="1">
                                      <a:latin typeface="Cambria Math" panose="02040503050406030204" pitchFamily="18" charset="0"/>
                                      <a:ea typeface="Cambria Math" panose="02040503050406030204" pitchFamily="18" charset="0"/>
                                    </a:rPr>
                                  </m:ctrlPr>
                                </m:sSupPr>
                                <m:e>
                                  <m:r>
                                    <a:rPr lang="en-US" sz="2000" b="1" i="1">
                                      <a:latin typeface="Cambria Math" panose="02040503050406030204" pitchFamily="18" charset="0"/>
                                      <a:ea typeface="Cambria Math" panose="02040503050406030204" pitchFamily="18" charset="0"/>
                                    </a:rPr>
                                    <m:t>𝒙</m:t>
                                  </m:r>
                                </m:e>
                                <m:sup>
                                  <m:r>
                                    <a:rPr lang="en-US" sz="2000" b="1" i="1">
                                      <a:latin typeface="Cambria Math" panose="02040503050406030204" pitchFamily="18" charset="0"/>
                                      <a:ea typeface="Cambria Math" panose="02040503050406030204" pitchFamily="18" charset="0"/>
                                    </a:rPr>
                                    <m:t>′</m:t>
                                  </m:r>
                                </m:sup>
                              </m:sSup>
                              <m:r>
                                <a:rPr lang="en-US" sz="2000" i="1">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1" i="1">
                                      <a:latin typeface="Cambria Math" panose="02040503050406030204" pitchFamily="18" charset="0"/>
                                      <a:ea typeface="Cambria Math" panose="02040503050406030204" pitchFamily="18" charset="0"/>
                                    </a:rPr>
                                    <m:t>𝜽</m:t>
                                  </m:r>
                                </m:e>
                                <m:sub>
                                  <m:r>
                                    <a:rPr lang="en-US" sz="2000" b="0" i="1" smtClean="0">
                                      <a:latin typeface="Cambria Math" panose="02040503050406030204" pitchFamily="18" charset="0"/>
                                      <a:ea typeface="Cambria Math" panose="02040503050406030204" pitchFamily="18" charset="0"/>
                                    </a:rPr>
                                    <m:t>𝑐</m:t>
                                  </m:r>
                                </m:sub>
                              </m:sSub>
                            </m:e>
                          </m:d>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h</m:t>
                              </m:r>
                            </m:e>
                            <m:sub>
                              <m:r>
                                <a:rPr lang="en-US" sz="2000" i="1">
                                  <a:latin typeface="Cambria Math" panose="02040503050406030204" pitchFamily="18" charset="0"/>
                                  <a:ea typeface="Cambria Math" panose="02040503050406030204" pitchFamily="18" charset="0"/>
                                </a:rPr>
                                <m:t>⊥</m:t>
                              </m:r>
                            </m:sub>
                          </m:sSub>
                          <m:d>
                            <m:dPr>
                              <m:ctrlPr>
                                <a:rPr lang="en-US" sz="2000" i="1">
                                  <a:latin typeface="Cambria Math" panose="02040503050406030204" pitchFamily="18" charset="0"/>
                                  <a:ea typeface="Cambria Math" panose="02040503050406030204" pitchFamily="18" charset="0"/>
                                </a:rPr>
                              </m:ctrlPr>
                            </m:dPr>
                            <m:e>
                              <m:sSup>
                                <m:sSupPr>
                                  <m:ctrlPr>
                                    <a:rPr lang="en-US" sz="2000" b="1" i="1">
                                      <a:latin typeface="Cambria Math" panose="02040503050406030204" pitchFamily="18" charset="0"/>
                                      <a:ea typeface="Cambria Math" panose="02040503050406030204" pitchFamily="18" charset="0"/>
                                    </a:rPr>
                                  </m:ctrlPr>
                                </m:sSupPr>
                                <m:e>
                                  <m:r>
                                    <a:rPr lang="en-US" sz="2000" b="1" i="1">
                                      <a:latin typeface="Cambria Math" panose="02040503050406030204" pitchFamily="18" charset="0"/>
                                      <a:ea typeface="Cambria Math" panose="02040503050406030204" pitchFamily="18" charset="0"/>
                                    </a:rPr>
                                    <m:t>𝒙</m:t>
                                  </m:r>
                                </m:e>
                                <m:sup>
                                  <m:r>
                                    <a:rPr lang="en-US" sz="2000" b="1" i="1">
                                      <a:latin typeface="Cambria Math" panose="02040503050406030204" pitchFamily="18" charset="0"/>
                                      <a:ea typeface="Cambria Math" panose="02040503050406030204" pitchFamily="18" charset="0"/>
                                    </a:rPr>
                                    <m:t>′</m:t>
                                  </m:r>
                                </m:sup>
                              </m:sSup>
                              <m:r>
                                <a:rPr lang="en-US" sz="2000" i="1">
                                  <a:latin typeface="Cambria Math" panose="02040503050406030204" pitchFamily="18" charset="0"/>
                                  <a:ea typeface="Cambria Math" panose="02040503050406030204" pitchFamily="18" charset="0"/>
                                </a:rPr>
                                <m:t>;</m:t>
                              </m:r>
                              <m:r>
                                <a:rPr lang="en-US" sz="2000" b="1" i="1">
                                  <a:latin typeface="Cambria Math" panose="02040503050406030204" pitchFamily="18" charset="0"/>
                                  <a:ea typeface="Cambria Math" panose="02040503050406030204" pitchFamily="18" charset="0"/>
                                </a:rPr>
                                <m:t>𝜽</m:t>
                              </m:r>
                            </m:e>
                          </m:d>
                          <m:r>
                            <a:rPr lang="en-US" sz="2000" b="0" i="1" smtClean="0">
                              <a:latin typeface="Cambria Math" panose="02040503050406030204" pitchFamily="18" charset="0"/>
                              <a:ea typeface="Cambria Math" panose="02040503050406030204" pitchFamily="18" charset="0"/>
                            </a:rPr>
                            <m:t>]</m:t>
                          </m:r>
                        </m:e>
                      </m:func>
                    </m:oMath>
                  </m:oMathPara>
                </a14:m>
                <a:endParaRPr lang="en-US" sz="2000" dirty="0"/>
              </a:p>
            </p:txBody>
          </p:sp>
        </mc:Choice>
        <mc:Fallback xmlns="">
          <p:sp>
            <p:nvSpPr>
              <p:cNvPr id="11" name="TextBox 10">
                <a:extLst>
                  <a:ext uri="{FF2B5EF4-FFF2-40B4-BE49-F238E27FC236}">
                    <a16:creationId xmlns:a16="http://schemas.microsoft.com/office/drawing/2014/main" id="{CE5051C5-C499-BE49-A25F-D76B78C8114E}"/>
                  </a:ext>
                </a:extLst>
              </p:cNvPr>
              <p:cNvSpPr txBox="1">
                <a:spLocks noRot="1" noChangeAspect="1" noMove="1" noResize="1" noEditPoints="1" noAdjustHandles="1" noChangeArrowheads="1" noChangeShapeType="1" noTextEdit="1"/>
              </p:cNvSpPr>
              <p:nvPr/>
            </p:nvSpPr>
            <p:spPr>
              <a:xfrm>
                <a:off x="1566209" y="4758846"/>
                <a:ext cx="6567375" cy="387414"/>
              </a:xfrm>
              <a:prstGeom prst="rect">
                <a:avLst/>
              </a:prstGeom>
              <a:blipFill>
                <a:blip r:embed="rId5"/>
                <a:stretch>
                  <a:fillRect l="-772" t="-3125" r="-1158" b="-15625"/>
                </a:stretch>
              </a:blipFill>
            </p:spPr>
            <p:txBody>
              <a:bodyPr/>
              <a:lstStyle/>
              <a:p>
                <a:r>
                  <a:rPr lang="en-US">
                    <a:noFill/>
                  </a:rPr>
                  <a:t> </a:t>
                </a:r>
              </a:p>
            </p:txBody>
          </p:sp>
        </mc:Fallback>
      </mc:AlternateContent>
      <p:sp>
        <p:nvSpPr>
          <p:cNvPr id="6" name="Left Brace 5">
            <a:extLst>
              <a:ext uri="{FF2B5EF4-FFF2-40B4-BE49-F238E27FC236}">
                <a16:creationId xmlns:a16="http://schemas.microsoft.com/office/drawing/2014/main" id="{58466AE8-26DF-4F46-B15E-7625DDDEB415}"/>
              </a:ext>
            </a:extLst>
          </p:cNvPr>
          <p:cNvSpPr/>
          <p:nvPr/>
        </p:nvSpPr>
        <p:spPr>
          <a:xfrm rot="16200000">
            <a:off x="2210513" y="1653716"/>
            <a:ext cx="343141" cy="1278832"/>
          </a:xfrm>
          <a:prstGeom prst="leftBrace">
            <a:avLst/>
          </a:prstGeom>
          <a:ln w="38100">
            <a:solidFill>
              <a:srgbClr val="5A90E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a:extLst>
              <a:ext uri="{FF2B5EF4-FFF2-40B4-BE49-F238E27FC236}">
                <a16:creationId xmlns:a16="http://schemas.microsoft.com/office/drawing/2014/main" id="{F24E83C8-A1A2-784C-B284-DBDA8F937C9A}"/>
              </a:ext>
            </a:extLst>
          </p:cNvPr>
          <p:cNvSpPr/>
          <p:nvPr/>
        </p:nvSpPr>
        <p:spPr>
          <a:xfrm rot="16200000">
            <a:off x="4678328" y="1272316"/>
            <a:ext cx="343141" cy="2041633"/>
          </a:xfrm>
          <a:prstGeom prst="leftBrace">
            <a:avLst/>
          </a:prstGeom>
          <a:ln w="38100">
            <a:solidFill>
              <a:srgbClr val="5A90E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Left Brace 9">
            <a:extLst>
              <a:ext uri="{FF2B5EF4-FFF2-40B4-BE49-F238E27FC236}">
                <a16:creationId xmlns:a16="http://schemas.microsoft.com/office/drawing/2014/main" id="{94D55309-64D1-1148-9EEF-95B302AF825B}"/>
              </a:ext>
            </a:extLst>
          </p:cNvPr>
          <p:cNvSpPr/>
          <p:nvPr/>
        </p:nvSpPr>
        <p:spPr>
          <a:xfrm rot="16200000">
            <a:off x="7474534" y="1285365"/>
            <a:ext cx="343141" cy="2041634"/>
          </a:xfrm>
          <a:prstGeom prst="leftBrace">
            <a:avLst/>
          </a:prstGeom>
          <a:ln w="38100">
            <a:solidFill>
              <a:srgbClr val="5A90E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1267225-0B95-F940-9C15-F19C5D6EB018}"/>
                  </a:ext>
                </a:extLst>
              </p:cNvPr>
              <p:cNvSpPr txBox="1"/>
              <p:nvPr/>
            </p:nvSpPr>
            <p:spPr>
              <a:xfrm>
                <a:off x="3703887" y="2544078"/>
                <a:ext cx="2292021" cy="1015663"/>
              </a:xfrm>
              <a:prstGeom prst="rect">
                <a:avLst/>
              </a:prstGeom>
              <a:noFill/>
            </p:spPr>
            <p:txBody>
              <a:bodyPr wrap="square" rtlCol="0">
                <a:spAutoFit/>
              </a:bodyPr>
              <a:lstStyle/>
              <a:p>
                <a:pPr algn="ctr"/>
                <a:r>
                  <a:rPr lang="en-US" sz="2000" dirty="0"/>
                  <a:t>Accept and correctly classify </a:t>
                </a:r>
                <a14:m>
                  <m:oMath xmlns:m="http://schemas.openxmlformats.org/officeDocument/2006/math">
                    <m:sSup>
                      <m:sSupPr>
                        <m:ctrlPr>
                          <a:rPr lang="en-US" sz="2000" i="1">
                            <a:latin typeface="Cambria Math" panose="02040503050406030204" pitchFamily="18" charset="0"/>
                          </a:rPr>
                        </m:ctrlPr>
                      </m:sSupPr>
                      <m:e>
                        <m:r>
                          <a:rPr lang="en-US" sz="2000" b="1" i="1">
                            <a:latin typeface="Cambria Math" panose="02040503050406030204" pitchFamily="18" charset="0"/>
                          </a:rPr>
                          <m:t>𝒙</m:t>
                        </m:r>
                      </m:e>
                      <m:sup>
                        <m:r>
                          <a:rPr lang="en-US" sz="2000" i="1">
                            <a:latin typeface="Cambria Math" panose="02040503050406030204" pitchFamily="18" charset="0"/>
                          </a:rPr>
                          <m:t>′</m:t>
                        </m:r>
                      </m:sup>
                    </m:sSup>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𝒩</m:t>
                    </m:r>
                    <m:r>
                      <a:rPr lang="en-US" sz="2000" i="1">
                        <a:latin typeface="Cambria Math" panose="02040503050406030204" pitchFamily="18" charset="0"/>
                        <a:ea typeface="Cambria Math" panose="02040503050406030204" pitchFamily="18" charset="0"/>
                      </a:rPr>
                      <m:t>(</m:t>
                    </m:r>
                    <m:r>
                      <a:rPr lang="en-US" sz="2000" b="1" i="1">
                        <a:latin typeface="Cambria Math" panose="02040503050406030204" pitchFamily="18" charset="0"/>
                        <a:ea typeface="Cambria Math" panose="02040503050406030204" pitchFamily="18" charset="0"/>
                      </a:rPr>
                      <m:t>𝒙</m:t>
                    </m:r>
                    <m:r>
                      <a:rPr lang="en-US" sz="2000" i="1">
                        <a:latin typeface="Cambria Math" panose="02040503050406030204" pitchFamily="18" charset="0"/>
                        <a:ea typeface="Cambria Math" panose="02040503050406030204" pitchFamily="18" charset="0"/>
                      </a:rPr>
                      <m:t>,  </m:t>
                    </m:r>
                    <m:sSub>
                      <m:sSubPr>
                        <m:ctrlPr>
                          <a:rPr lang="en-US" sz="2000" b="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𝜖</m:t>
                        </m:r>
                      </m:e>
                      <m:sub>
                        <m:r>
                          <a:rPr lang="en-US" sz="2000" b="0" i="1" smtClean="0">
                            <a:latin typeface="Cambria Math" panose="02040503050406030204" pitchFamily="18" charset="0"/>
                            <a:ea typeface="Cambria Math" panose="02040503050406030204" pitchFamily="18" charset="0"/>
                          </a:rPr>
                          <m:t>0</m:t>
                        </m:r>
                      </m:sub>
                    </m:sSub>
                    <m:r>
                      <a:rPr lang="en-US" sz="2000" i="1">
                        <a:latin typeface="Cambria Math" panose="02040503050406030204" pitchFamily="18" charset="0"/>
                        <a:ea typeface="Cambria Math" panose="02040503050406030204" pitchFamily="18" charset="0"/>
                      </a:rPr>
                      <m:t>)</m:t>
                    </m:r>
                  </m:oMath>
                </a14:m>
                <a:endParaRPr lang="en-US" dirty="0"/>
              </a:p>
            </p:txBody>
          </p:sp>
        </mc:Choice>
        <mc:Fallback xmlns="">
          <p:sp>
            <p:nvSpPr>
              <p:cNvPr id="12" name="TextBox 11">
                <a:extLst>
                  <a:ext uri="{FF2B5EF4-FFF2-40B4-BE49-F238E27FC236}">
                    <a16:creationId xmlns:a16="http://schemas.microsoft.com/office/drawing/2014/main" id="{E1267225-0B95-F940-9C15-F19C5D6EB018}"/>
                  </a:ext>
                </a:extLst>
              </p:cNvPr>
              <p:cNvSpPr txBox="1">
                <a:spLocks noRot="1" noChangeAspect="1" noMove="1" noResize="1" noEditPoints="1" noAdjustHandles="1" noChangeArrowheads="1" noChangeShapeType="1" noTextEdit="1"/>
              </p:cNvSpPr>
              <p:nvPr/>
            </p:nvSpPr>
            <p:spPr>
              <a:xfrm>
                <a:off x="3703887" y="2544078"/>
                <a:ext cx="2292021" cy="1015663"/>
              </a:xfrm>
              <a:prstGeom prst="rect">
                <a:avLst/>
              </a:prstGeom>
              <a:blipFill>
                <a:blip r:embed="rId6"/>
                <a:stretch>
                  <a:fillRect t="-3704" b="-49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282A90B-8B86-6344-80F3-E988C3CEE8BB}"/>
                  </a:ext>
                </a:extLst>
              </p:cNvPr>
              <p:cNvSpPr txBox="1"/>
              <p:nvPr/>
            </p:nvSpPr>
            <p:spPr>
              <a:xfrm>
                <a:off x="6500093" y="2544078"/>
                <a:ext cx="2292021" cy="1015663"/>
              </a:xfrm>
              <a:prstGeom prst="rect">
                <a:avLst/>
              </a:prstGeom>
              <a:noFill/>
            </p:spPr>
            <p:txBody>
              <a:bodyPr wrap="square" rtlCol="0">
                <a:spAutoFit/>
              </a:bodyPr>
              <a:lstStyle/>
              <a:p>
                <a:pPr algn="ctr"/>
                <a:r>
                  <a:rPr lang="en-US" sz="2000" dirty="0"/>
                  <a:t>Either correctly classify or reject </a:t>
                </a:r>
                <a14:m>
                  <m:oMath xmlns:m="http://schemas.openxmlformats.org/officeDocument/2006/math">
                    <m:sSup>
                      <m:sSupPr>
                        <m:ctrlPr>
                          <a:rPr lang="en-US" sz="2000" i="1">
                            <a:latin typeface="Cambria Math" panose="02040503050406030204" pitchFamily="18" charset="0"/>
                          </a:rPr>
                        </m:ctrlPr>
                      </m:sSupPr>
                      <m:e>
                        <m:r>
                          <a:rPr lang="en-US" sz="2000" b="1" i="1">
                            <a:latin typeface="Cambria Math" panose="02040503050406030204" pitchFamily="18" charset="0"/>
                          </a:rPr>
                          <m:t>𝒙</m:t>
                        </m:r>
                      </m:e>
                      <m:sup>
                        <m:r>
                          <a:rPr lang="en-US" sz="2000" i="1">
                            <a:latin typeface="Cambria Math" panose="02040503050406030204" pitchFamily="18" charset="0"/>
                          </a:rPr>
                          <m:t>′</m:t>
                        </m:r>
                      </m:sup>
                    </m:sSup>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𝒩</m:t>
                    </m:r>
                    <m:r>
                      <a:rPr lang="en-US" sz="2000" i="1">
                        <a:latin typeface="Cambria Math" panose="02040503050406030204" pitchFamily="18" charset="0"/>
                        <a:ea typeface="Cambria Math" panose="02040503050406030204" pitchFamily="18" charset="0"/>
                      </a:rPr>
                      <m:t>(</m:t>
                    </m:r>
                    <m:r>
                      <a:rPr lang="en-US" sz="2000" b="1" i="1">
                        <a:latin typeface="Cambria Math" panose="02040503050406030204" pitchFamily="18" charset="0"/>
                        <a:ea typeface="Cambria Math" panose="02040503050406030204" pitchFamily="18" charset="0"/>
                      </a:rPr>
                      <m:t>𝒙</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𝜖</m:t>
                    </m:r>
                    <m:r>
                      <a:rPr lang="en-US" sz="2000" i="1">
                        <a:latin typeface="Cambria Math" panose="02040503050406030204" pitchFamily="18" charset="0"/>
                        <a:ea typeface="Cambria Math" panose="02040503050406030204" pitchFamily="18" charset="0"/>
                      </a:rPr>
                      <m:t>)</m:t>
                    </m:r>
                  </m:oMath>
                </a14:m>
                <a:endParaRPr lang="en-US" dirty="0"/>
              </a:p>
            </p:txBody>
          </p:sp>
        </mc:Choice>
        <mc:Fallback xmlns="">
          <p:sp>
            <p:nvSpPr>
              <p:cNvPr id="14" name="TextBox 13">
                <a:extLst>
                  <a:ext uri="{FF2B5EF4-FFF2-40B4-BE49-F238E27FC236}">
                    <a16:creationId xmlns:a16="http://schemas.microsoft.com/office/drawing/2014/main" id="{5282A90B-8B86-6344-80F3-E988C3CEE8BB}"/>
                  </a:ext>
                </a:extLst>
              </p:cNvPr>
              <p:cNvSpPr txBox="1">
                <a:spLocks noRot="1" noChangeAspect="1" noMove="1" noResize="1" noEditPoints="1" noAdjustHandles="1" noChangeArrowheads="1" noChangeShapeType="1" noTextEdit="1"/>
              </p:cNvSpPr>
              <p:nvPr/>
            </p:nvSpPr>
            <p:spPr>
              <a:xfrm>
                <a:off x="6500093" y="2544078"/>
                <a:ext cx="2292021" cy="1015663"/>
              </a:xfrm>
              <a:prstGeom prst="rect">
                <a:avLst/>
              </a:prstGeom>
              <a:blipFill>
                <a:blip r:embed="rId7"/>
                <a:stretch>
                  <a:fillRect t="-3704" b="-49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6FF06F5-A9CC-7B4C-9D75-5CE0EC6BD7C7}"/>
                  </a:ext>
                </a:extLst>
              </p:cNvPr>
              <p:cNvSpPr txBox="1"/>
              <p:nvPr/>
            </p:nvSpPr>
            <p:spPr>
              <a:xfrm>
                <a:off x="1337671" y="2544078"/>
                <a:ext cx="2088824" cy="1015663"/>
              </a:xfrm>
              <a:prstGeom prst="rect">
                <a:avLst/>
              </a:prstGeom>
              <a:noFill/>
            </p:spPr>
            <p:txBody>
              <a:bodyPr wrap="square" rtlCol="0">
                <a:spAutoFit/>
              </a:bodyPr>
              <a:lstStyle/>
              <a:p>
                <a:pPr algn="ctr"/>
                <a:r>
                  <a:rPr lang="en-US" sz="2000" dirty="0"/>
                  <a:t>Accept and correctly classify clean input </a:t>
                </a:r>
                <a14:m>
                  <m:oMath xmlns:m="http://schemas.openxmlformats.org/officeDocument/2006/math">
                    <m:r>
                      <a:rPr lang="en-US" sz="2000" b="1" i="1" smtClean="0">
                        <a:latin typeface="Cambria Math" panose="02040503050406030204" pitchFamily="18" charset="0"/>
                      </a:rPr>
                      <m:t>𝒙</m:t>
                    </m:r>
                  </m:oMath>
                </a14:m>
                <a:endParaRPr lang="en-US" b="1" dirty="0"/>
              </a:p>
            </p:txBody>
          </p:sp>
        </mc:Choice>
        <mc:Fallback xmlns="">
          <p:sp>
            <p:nvSpPr>
              <p:cNvPr id="15" name="TextBox 14">
                <a:extLst>
                  <a:ext uri="{FF2B5EF4-FFF2-40B4-BE49-F238E27FC236}">
                    <a16:creationId xmlns:a16="http://schemas.microsoft.com/office/drawing/2014/main" id="{E6FF06F5-A9CC-7B4C-9D75-5CE0EC6BD7C7}"/>
                  </a:ext>
                </a:extLst>
              </p:cNvPr>
              <p:cNvSpPr txBox="1">
                <a:spLocks noRot="1" noChangeAspect="1" noMove="1" noResize="1" noEditPoints="1" noAdjustHandles="1" noChangeArrowheads="1" noChangeShapeType="1" noTextEdit="1"/>
              </p:cNvSpPr>
              <p:nvPr/>
            </p:nvSpPr>
            <p:spPr>
              <a:xfrm>
                <a:off x="1337671" y="2544078"/>
                <a:ext cx="2088824" cy="1015663"/>
              </a:xfrm>
              <a:prstGeom prst="rect">
                <a:avLst/>
              </a:prstGeom>
              <a:blipFill>
                <a:blip r:embed="rId8"/>
                <a:stretch>
                  <a:fillRect l="-1818" t="-3704" r="-5455" b="-8642"/>
                </a:stretch>
              </a:blipFill>
            </p:spPr>
            <p:txBody>
              <a:bodyPr/>
              <a:lstStyle/>
              <a:p>
                <a:r>
                  <a:rPr lang="en-US">
                    <a:noFill/>
                  </a:rPr>
                  <a:t> </a:t>
                </a:r>
              </a:p>
            </p:txBody>
          </p:sp>
        </mc:Fallback>
      </mc:AlternateContent>
    </p:spTree>
    <p:extLst>
      <p:ext uri="{BB962C8B-B14F-4D97-AF65-F5344CB8AC3E}">
        <p14:creationId xmlns:p14="http://schemas.microsoft.com/office/powerpoint/2010/main" val="410829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checkerboard(across)">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heckerboard(across)">
                                      <p:cBhvr>
                                        <p:cTn id="15" dur="500"/>
                                        <p:tgtEl>
                                          <p:spTgt spid="7"/>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checkerboard(across)">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checkerboard(across)">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checkerboard(across)">
                                      <p:cBhvr>
                                        <p:cTn id="28" dur="500"/>
                                        <p:tgtEl>
                                          <p:spTgt spid="10"/>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checkerboard(across)">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checkerboard(across)">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P spid="7" grpId="0" animBg="1"/>
      <p:bldP spid="10" grpId="0" animBg="1"/>
      <p:bldP spid="12" grpId="0"/>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0953C-F3C6-8345-A23E-1BA08D39A94C}"/>
              </a:ext>
            </a:extLst>
          </p:cNvPr>
          <p:cNvSpPr>
            <a:spLocks noGrp="1"/>
          </p:cNvSpPr>
          <p:nvPr>
            <p:ph type="title"/>
          </p:nvPr>
        </p:nvSpPr>
        <p:spPr/>
        <p:txBody>
          <a:bodyPr/>
          <a:lstStyle/>
          <a:p>
            <a:r>
              <a:rPr lang="en-US" dirty="0"/>
              <a:t>Adaptive Attacks for Evaluation</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B69EB943-5CA3-D946-9308-F1FB9883D8AE}"/>
                  </a:ext>
                </a:extLst>
              </p:cNvPr>
              <p:cNvSpPr txBox="1"/>
              <p:nvPr/>
            </p:nvSpPr>
            <p:spPr>
              <a:xfrm>
                <a:off x="2314297" y="2775577"/>
                <a:ext cx="5172826" cy="5432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1">
                              <a:latin typeface="Cambria Math" panose="02040503050406030204" pitchFamily="18" charset="0"/>
                            </a:rPr>
                            <m:t>𝒙</m:t>
                          </m:r>
                        </m:e>
                        <m:sup>
                          <m:r>
                            <a:rPr lang="en-US" sz="2400" b="1" i="1">
                              <a:latin typeface="Cambria Math" panose="02040503050406030204" pitchFamily="18" charset="0"/>
                            </a:rPr>
                            <m:t>′</m:t>
                          </m:r>
                        </m:sup>
                      </m:sSup>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arg</m:t>
                          </m:r>
                        </m:fName>
                        <m:e>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1" i="1" smtClean="0">
                                          <a:latin typeface="Cambria Math" panose="02040503050406030204" pitchFamily="18" charset="0"/>
                                        </a:rPr>
                                        <m:t>′</m:t>
                                      </m:r>
                                    </m:sup>
                                  </m:sSup>
                                  <m:r>
                                    <a:rPr lang="en-US" sz="2400" b="0" i="1" smtClean="0">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𝒩</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𝒙</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𝛼𝜖</m:t>
                                  </m:r>
                                  <m:r>
                                    <a:rPr lang="en-US" sz="2400" i="1">
                                      <a:latin typeface="Cambria Math" panose="02040503050406030204" pitchFamily="18" charset="0"/>
                                      <a:ea typeface="Cambria Math" panose="02040503050406030204" pitchFamily="18" charset="0"/>
                                    </a:rPr>
                                    <m:t>)</m:t>
                                  </m:r>
                                </m:lim>
                              </m:limLow>
                            </m:fName>
                            <m:e>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r>
                                    <a:rPr lang="en-US" sz="2400" b="0" i="1" smtClean="0">
                                      <a:latin typeface="Cambria Math" panose="02040503050406030204" pitchFamily="18" charset="0"/>
                                    </a:rPr>
                                    <m:t>(1−</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m:t>
                                      </m:r>
                                    </m:sub>
                                  </m:sSub>
                                  <m:d>
                                    <m:dPr>
                                      <m:ctrlPr>
                                        <a:rPr lang="en-US" sz="2400" i="1">
                                          <a:latin typeface="Cambria Math" panose="02040503050406030204" pitchFamily="18" charset="0"/>
                                          <a:ea typeface="Cambria Math" panose="02040503050406030204" pitchFamily="18" charset="0"/>
                                        </a:rPr>
                                      </m:ctrlPr>
                                    </m:dPr>
                                    <m:e>
                                      <m:sSup>
                                        <m:sSupPr>
                                          <m:ctrlPr>
                                            <a:rPr lang="en-US" sz="2400" b="1"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𝒙</m:t>
                                          </m:r>
                                        </m:e>
                                        <m:sup>
                                          <m:r>
                                            <a:rPr lang="en-US" sz="2400" b="1" i="1">
                                              <a:latin typeface="Cambria Math" panose="02040503050406030204" pitchFamily="18" charset="0"/>
                                              <a:ea typeface="Cambria Math" panose="02040503050406030204" pitchFamily="18" charset="0"/>
                                            </a:rPr>
                                            <m:t>′</m:t>
                                          </m:r>
                                        </m:sup>
                                      </m:sSup>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𝜽</m:t>
                                      </m:r>
                                    </m:e>
                                  </m:d>
                                  <m:r>
                                    <a:rPr lang="en-US" sz="2400" b="0" i="1" smtClean="0">
                                      <a:latin typeface="Cambria Math" panose="02040503050406030204" pitchFamily="18" charset="0"/>
                                    </a:rPr>
                                    <m:t>)</m:t>
                                  </m:r>
                                </m:e>
                              </m:func>
                            </m:e>
                          </m:func>
                        </m:e>
                      </m:func>
                    </m:oMath>
                  </m:oMathPara>
                </a14:m>
                <a:endParaRPr lang="en-US" sz="2400" dirty="0"/>
              </a:p>
            </p:txBody>
          </p:sp>
        </mc:Choice>
        <mc:Fallback>
          <p:sp>
            <p:nvSpPr>
              <p:cNvPr id="7" name="TextBox 6">
                <a:extLst>
                  <a:ext uri="{FF2B5EF4-FFF2-40B4-BE49-F238E27FC236}">
                    <a16:creationId xmlns:a16="http://schemas.microsoft.com/office/drawing/2014/main" id="{B69EB943-5CA3-D946-9308-F1FB9883D8AE}"/>
                  </a:ext>
                </a:extLst>
              </p:cNvPr>
              <p:cNvSpPr txBox="1">
                <a:spLocks noRot="1" noChangeAspect="1" noMove="1" noResize="1" noEditPoints="1" noAdjustHandles="1" noChangeArrowheads="1" noChangeShapeType="1" noTextEdit="1"/>
              </p:cNvSpPr>
              <p:nvPr/>
            </p:nvSpPr>
            <p:spPr>
              <a:xfrm>
                <a:off x="2314297" y="2775577"/>
                <a:ext cx="5172826" cy="543290"/>
              </a:xfrm>
              <a:prstGeom prst="rect">
                <a:avLst/>
              </a:prstGeom>
              <a:blipFill>
                <a:blip r:embed="rId3"/>
                <a:stretch>
                  <a:fillRect l="-245" r="-1471" b="-1818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F21C354E-F337-F74B-A03E-5024E2887B4E}"/>
                  </a:ext>
                </a:extLst>
              </p:cNvPr>
              <p:cNvSpPr txBox="1"/>
              <p:nvPr/>
            </p:nvSpPr>
            <p:spPr>
              <a:xfrm>
                <a:off x="877653" y="3685738"/>
                <a:ext cx="8070864" cy="5697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1">
                              <a:latin typeface="Cambria Math" panose="02040503050406030204" pitchFamily="18" charset="0"/>
                            </a:rPr>
                            <m:t>𝒙</m:t>
                          </m:r>
                        </m:e>
                        <m:sup>
                          <m:r>
                            <a:rPr lang="en-US" sz="2400" b="1" i="1">
                              <a:latin typeface="Cambria Math" panose="02040503050406030204" pitchFamily="18" charset="0"/>
                            </a:rPr>
                            <m:t>′′</m:t>
                          </m:r>
                        </m:sup>
                      </m:sSup>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arg</m:t>
                          </m:r>
                        </m:fName>
                        <m:e>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1" i="1" smtClean="0">
                                          <a:latin typeface="Cambria Math" panose="02040503050406030204" pitchFamily="18" charset="0"/>
                                        </a:rPr>
                                        <m:t>′′</m:t>
                                      </m:r>
                                    </m:sup>
                                  </m:sSup>
                                  <m:r>
                                    <a:rPr lang="en-US" sz="2400" b="0" i="1" smtClean="0">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𝒩</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𝒙</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𝜖</m:t>
                                  </m:r>
                                  <m:r>
                                    <a:rPr lang="en-US" sz="2400" i="1">
                                      <a:latin typeface="Cambria Math" panose="02040503050406030204" pitchFamily="18" charset="0"/>
                                      <a:ea typeface="Cambria Math" panose="02040503050406030204" pitchFamily="18" charset="0"/>
                                    </a:rPr>
                                    <m:t>)</m:t>
                                  </m:r>
                                </m:lim>
                              </m:limLow>
                            </m:fName>
                            <m:e>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r>
                                    <a:rPr lang="en-US" sz="2400" b="0" i="1" smtClean="0">
                                      <a:latin typeface="Cambria Math" panose="02040503050406030204" pitchFamily="18" charset="0"/>
                                    </a:rPr>
                                    <m:t>(1−</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m:t>
                                          </m:r>
                                        </m:sub>
                                      </m:sSub>
                                      <m:d>
                                        <m:dPr>
                                          <m:ctrlPr>
                                            <a:rPr lang="en-US" sz="2400" i="1">
                                              <a:latin typeface="Cambria Math" panose="02040503050406030204" pitchFamily="18" charset="0"/>
                                              <a:ea typeface="Cambria Math" panose="02040503050406030204" pitchFamily="18" charset="0"/>
                                            </a:rPr>
                                          </m:ctrlPr>
                                        </m:dPr>
                                        <m:e>
                                          <m:sSup>
                                            <m:sSupPr>
                                              <m:ctrlPr>
                                                <a:rPr lang="en-US" sz="2400" b="1"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𝒙</m:t>
                                              </m:r>
                                            </m:e>
                                            <m:sup>
                                              <m:r>
                                                <a:rPr lang="en-US" sz="2400" b="1" i="1" smtClean="0">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m:t>
                                              </m:r>
                                            </m:sup>
                                          </m:sSup>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𝜽</m:t>
                                          </m:r>
                                        </m:e>
                                      </m:d>
                                    </m:e>
                                  </m:d>
                                  <m:func>
                                    <m:funcPr>
                                      <m:ctrlPr>
                                        <a:rPr lang="en-US" sz="2400" b="0" i="1" smtClean="0">
                                          <a:latin typeface="Cambria Math" panose="02040503050406030204" pitchFamily="18" charset="0"/>
                                          <a:ea typeface="Cambria Math" panose="02040503050406030204" pitchFamily="18" charset="0"/>
                                        </a:rPr>
                                      </m:ctrlPr>
                                    </m:funcPr>
                                    <m:fName>
                                      <m:limLow>
                                        <m:limLowPr>
                                          <m:ctrlPr>
                                            <a:rPr lang="en-US" sz="2400" b="0" i="1" smtClean="0">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max</m:t>
                                          </m:r>
                                        </m:e>
                                        <m:lim>
                                          <m:r>
                                            <a:rPr lang="en-US" sz="2400" b="0" i="1" smtClean="0">
                                              <a:latin typeface="Cambria Math" panose="02040503050406030204" pitchFamily="18" charset="0"/>
                                              <a:ea typeface="Cambria Math" panose="02040503050406030204" pitchFamily="18" charset="0"/>
                                            </a:rPr>
                                            <m:t>𝑗</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𝑦</m:t>
                                          </m:r>
                                        </m:lim>
                                      </m:limLow>
                                    </m:fName>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h</m:t>
                                          </m:r>
                                        </m:e>
                                        <m:sub>
                                          <m:r>
                                            <a:rPr lang="en-US" sz="2400" b="0" i="1" smtClean="0">
                                              <a:latin typeface="Cambria Math" panose="02040503050406030204" pitchFamily="18" charset="0"/>
                                              <a:ea typeface="Cambria Math" panose="02040503050406030204" pitchFamily="18" charset="0"/>
                                            </a:rPr>
                                            <m:t>𝑗</m:t>
                                          </m:r>
                                        </m:sub>
                                      </m:sSub>
                                      <m:r>
                                        <a:rPr lang="en-US" sz="2400" b="0" i="1" smtClean="0">
                                          <a:latin typeface="Cambria Math" panose="02040503050406030204" pitchFamily="18" charset="0"/>
                                          <a:ea typeface="Cambria Math" panose="02040503050406030204" pitchFamily="18" charset="0"/>
                                        </a:rPr>
                                        <m:t>(</m:t>
                                      </m:r>
                                      <m:sSup>
                                        <m:sSupPr>
                                          <m:ctrlPr>
                                            <a:rPr lang="en-US" sz="2400" b="1" i="1" smtClean="0">
                                              <a:latin typeface="Cambria Math" panose="02040503050406030204" pitchFamily="18" charset="0"/>
                                              <a:ea typeface="Cambria Math" panose="02040503050406030204" pitchFamily="18" charset="0"/>
                                            </a:rPr>
                                          </m:ctrlPr>
                                        </m:sSupPr>
                                        <m:e>
                                          <m:r>
                                            <a:rPr lang="en-US" sz="2400" b="1" i="1" smtClean="0">
                                              <a:latin typeface="Cambria Math" panose="02040503050406030204" pitchFamily="18" charset="0"/>
                                              <a:ea typeface="Cambria Math" panose="02040503050406030204" pitchFamily="18" charset="0"/>
                                            </a:rPr>
                                            <m:t>𝒙</m:t>
                                          </m:r>
                                        </m:e>
                                        <m:sup>
                                          <m:r>
                                            <a:rPr lang="en-US" sz="2400" b="1" i="1" smtClean="0">
                                              <a:latin typeface="Cambria Math" panose="02040503050406030204" pitchFamily="18" charset="0"/>
                                              <a:ea typeface="Cambria Math" panose="02040503050406030204" pitchFamily="18" charset="0"/>
                                            </a:rPr>
                                            <m:t>′′</m:t>
                                          </m:r>
                                        </m:sup>
                                      </m:sSup>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𝜽</m:t>
                                          </m:r>
                                        </m:e>
                                        <m:sub>
                                          <m:r>
                                            <a:rPr lang="en-US" sz="2400" b="0" i="1" smtClean="0">
                                              <a:latin typeface="Cambria Math" panose="02040503050406030204" pitchFamily="18" charset="0"/>
                                              <a:ea typeface="Cambria Math" panose="02040503050406030204" pitchFamily="18" charset="0"/>
                                            </a:rPr>
                                            <m:t>𝑐</m:t>
                                          </m:r>
                                        </m:sub>
                                      </m:sSub>
                                      <m:r>
                                        <a:rPr lang="en-US" sz="2400" b="0" i="1" smtClean="0">
                                          <a:latin typeface="Cambria Math" panose="02040503050406030204" pitchFamily="18" charset="0"/>
                                          <a:ea typeface="Cambria Math" panose="02040503050406030204" pitchFamily="18" charset="0"/>
                                        </a:rPr>
                                        <m:t>)</m:t>
                                      </m:r>
                                    </m:e>
                                  </m:func>
                                  <m:r>
                                    <a:rPr lang="en-US" sz="2400" b="0" i="1" smtClean="0">
                                      <a:latin typeface="Cambria Math" panose="02040503050406030204" pitchFamily="18" charset="0"/>
                                    </a:rPr>
                                    <m:t>)</m:t>
                                  </m:r>
                                </m:e>
                              </m:func>
                            </m:e>
                          </m:func>
                        </m:e>
                      </m:func>
                    </m:oMath>
                  </m:oMathPara>
                </a14:m>
                <a:endParaRPr lang="en-US" sz="2400" dirty="0"/>
              </a:p>
            </p:txBody>
          </p:sp>
        </mc:Choice>
        <mc:Fallback>
          <p:sp>
            <p:nvSpPr>
              <p:cNvPr id="12" name="TextBox 11">
                <a:extLst>
                  <a:ext uri="{FF2B5EF4-FFF2-40B4-BE49-F238E27FC236}">
                    <a16:creationId xmlns:a16="http://schemas.microsoft.com/office/drawing/2014/main" id="{F21C354E-F337-F74B-A03E-5024E2887B4E}"/>
                  </a:ext>
                </a:extLst>
              </p:cNvPr>
              <p:cNvSpPr txBox="1">
                <a:spLocks noRot="1" noChangeAspect="1" noMove="1" noResize="1" noEditPoints="1" noAdjustHandles="1" noChangeArrowheads="1" noChangeShapeType="1" noTextEdit="1"/>
              </p:cNvSpPr>
              <p:nvPr/>
            </p:nvSpPr>
            <p:spPr>
              <a:xfrm>
                <a:off x="877653" y="3685738"/>
                <a:ext cx="8070864" cy="569708"/>
              </a:xfrm>
              <a:prstGeom prst="rect">
                <a:avLst/>
              </a:prstGeom>
              <a:blipFill>
                <a:blip r:embed="rId4"/>
                <a:stretch>
                  <a:fillRect r="-786"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EE26DE6-92CD-0344-8949-5F6485E4E5D6}"/>
                  </a:ext>
                </a:extLst>
              </p:cNvPr>
              <p:cNvSpPr txBox="1"/>
              <p:nvPr/>
            </p:nvSpPr>
            <p:spPr>
              <a:xfrm>
                <a:off x="512014" y="1645099"/>
                <a:ext cx="8119970" cy="763607"/>
              </a:xfrm>
              <a:prstGeom prst="rect">
                <a:avLst/>
              </a:prstGeom>
              <a:noFill/>
            </p:spPr>
            <p:txBody>
              <a:bodyPr wrap="square" rtlCol="0">
                <a:spAutoFit/>
              </a:bodyPr>
              <a:lstStyle/>
              <a:p>
                <a:r>
                  <a:rPr lang="en-US" sz="2000" dirty="0"/>
                  <a:t>To compute </a:t>
                </a:r>
                <a14:m>
                  <m:oMath xmlns:m="http://schemas.openxmlformats.org/officeDocument/2006/math">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𝑅</m:t>
                        </m:r>
                      </m:e>
                      <m:sub>
                        <m:r>
                          <a:rPr lang="en-US" sz="2000" i="1">
                            <a:latin typeface="Cambria Math" panose="02040503050406030204" pitchFamily="18" charset="0"/>
                            <a:ea typeface="Cambria Math" panose="02040503050406030204" pitchFamily="18" charset="0"/>
                          </a:rPr>
                          <m:t>𝜖</m:t>
                        </m:r>
                      </m:sub>
                      <m:sup>
                        <m:r>
                          <a:rPr lang="en-US" sz="2000" i="1">
                            <a:latin typeface="Cambria Math" panose="02040503050406030204" pitchFamily="18" charset="0"/>
                            <a:ea typeface="Cambria Math" panose="02040503050406030204" pitchFamily="18" charset="0"/>
                          </a:rPr>
                          <m:t>𝑟𝑒𝑗</m:t>
                        </m:r>
                      </m:sup>
                    </m:sSubSup>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𝑓</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𝛼</m:t>
                        </m:r>
                      </m:e>
                    </m:d>
                  </m:oMath>
                </a14:m>
                <a:r>
                  <a:rPr lang="en-US" sz="2000" dirty="0"/>
                  <a:t>, we need to generate two adversarial examples </a:t>
                </a:r>
                <a14:m>
                  <m:oMath xmlns:m="http://schemas.openxmlformats.org/officeDocument/2006/math">
                    <m:sSup>
                      <m:sSupPr>
                        <m:ctrlPr>
                          <a:rPr lang="en-US" sz="2000" b="1" i="1">
                            <a:latin typeface="Cambria Math" panose="02040503050406030204" pitchFamily="18" charset="0"/>
                          </a:rPr>
                        </m:ctrlPr>
                      </m:sSupPr>
                      <m:e>
                        <m:r>
                          <a:rPr lang="en-US" sz="2000" b="1" i="1">
                            <a:latin typeface="Cambria Math" panose="02040503050406030204" pitchFamily="18" charset="0"/>
                          </a:rPr>
                          <m:t>𝒙</m:t>
                        </m:r>
                      </m:e>
                      <m:sup>
                        <m:r>
                          <a:rPr lang="en-US" sz="2000" b="1" i="1">
                            <a:latin typeface="Cambria Math" panose="02040503050406030204" pitchFamily="18" charset="0"/>
                          </a:rPr>
                          <m:t>′</m:t>
                        </m:r>
                      </m:sup>
                    </m:sSup>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𝒩</m:t>
                    </m:r>
                    <m:r>
                      <a:rPr lang="en-US" sz="2000" i="1">
                        <a:latin typeface="Cambria Math" panose="02040503050406030204" pitchFamily="18" charset="0"/>
                        <a:ea typeface="Cambria Math" panose="02040503050406030204" pitchFamily="18" charset="0"/>
                      </a:rPr>
                      <m:t>(</m:t>
                    </m:r>
                    <m:r>
                      <a:rPr lang="en-US" sz="2000" b="1" i="1">
                        <a:latin typeface="Cambria Math" panose="02040503050406030204" pitchFamily="18" charset="0"/>
                        <a:ea typeface="Cambria Math" panose="02040503050406030204" pitchFamily="18" charset="0"/>
                      </a:rPr>
                      <m:t>𝒙</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𝛼𝜖</m:t>
                    </m:r>
                    <m:r>
                      <a:rPr lang="en-US" sz="2000" i="1">
                        <a:latin typeface="Cambria Math" panose="02040503050406030204" pitchFamily="18" charset="0"/>
                        <a:ea typeface="Cambria Math" panose="02040503050406030204" pitchFamily="18" charset="0"/>
                      </a:rPr>
                      <m:t>)</m:t>
                    </m:r>
                  </m:oMath>
                </a14:m>
                <a:r>
                  <a:rPr lang="en-US" sz="2000" dirty="0"/>
                  <a:t> and </a:t>
                </a:r>
                <a14:m>
                  <m:oMath xmlns:m="http://schemas.openxmlformats.org/officeDocument/2006/math">
                    <m:sSup>
                      <m:sSupPr>
                        <m:ctrlPr>
                          <a:rPr lang="en-US" sz="2000" b="1" i="1">
                            <a:latin typeface="Cambria Math" panose="02040503050406030204" pitchFamily="18" charset="0"/>
                          </a:rPr>
                        </m:ctrlPr>
                      </m:sSupPr>
                      <m:e>
                        <m:r>
                          <a:rPr lang="en-US" sz="2000" b="1" i="1">
                            <a:latin typeface="Cambria Math" panose="02040503050406030204" pitchFamily="18" charset="0"/>
                          </a:rPr>
                          <m:t>𝒙</m:t>
                        </m:r>
                      </m:e>
                      <m:sup>
                        <m:r>
                          <a:rPr lang="en-US" sz="2000" b="1" i="1">
                            <a:latin typeface="Cambria Math" panose="02040503050406030204" pitchFamily="18" charset="0"/>
                          </a:rPr>
                          <m:t>′′</m:t>
                        </m:r>
                      </m:sup>
                    </m:sSup>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𝒩</m:t>
                    </m:r>
                    <m:r>
                      <a:rPr lang="en-US" sz="2000" i="1">
                        <a:latin typeface="Cambria Math" panose="02040503050406030204" pitchFamily="18" charset="0"/>
                        <a:ea typeface="Cambria Math" panose="02040503050406030204" pitchFamily="18" charset="0"/>
                      </a:rPr>
                      <m:t>(</m:t>
                    </m:r>
                    <m:r>
                      <a:rPr lang="en-US" sz="2000" b="1" i="1">
                        <a:latin typeface="Cambria Math" panose="02040503050406030204" pitchFamily="18" charset="0"/>
                        <a:ea typeface="Cambria Math" panose="02040503050406030204" pitchFamily="18" charset="0"/>
                      </a:rPr>
                      <m:t>𝒙</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𝜖</m:t>
                    </m:r>
                    <m:r>
                      <a:rPr lang="en-US" sz="2000" i="1">
                        <a:latin typeface="Cambria Math" panose="02040503050406030204" pitchFamily="18" charset="0"/>
                        <a:ea typeface="Cambria Math" panose="02040503050406030204" pitchFamily="18" charset="0"/>
                      </a:rPr>
                      <m:t>)</m:t>
                    </m:r>
                  </m:oMath>
                </a14:m>
                <a:r>
                  <a:rPr lang="en-US" sz="2000" dirty="0"/>
                  <a:t> for each clean input </a:t>
                </a:r>
                <a14:m>
                  <m:oMath xmlns:m="http://schemas.openxmlformats.org/officeDocument/2006/math">
                    <m:r>
                      <a:rPr lang="en-US" sz="2000" b="0" i="1" smtClean="0">
                        <a:latin typeface="Cambria Math" panose="02040503050406030204" pitchFamily="18" charset="0"/>
                      </a:rPr>
                      <m:t>(</m:t>
                    </m:r>
                    <m:r>
                      <a:rPr lang="en-US" sz="2000" b="1" i="1" smtClean="0">
                        <a:latin typeface="Cambria Math" panose="02040503050406030204" pitchFamily="18" charset="0"/>
                      </a:rPr>
                      <m:t>𝒙</m:t>
                    </m:r>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oMath>
                </a14:m>
                <a:r>
                  <a:rPr lang="en-US" sz="2000" dirty="0"/>
                  <a:t>.</a:t>
                </a:r>
              </a:p>
            </p:txBody>
          </p:sp>
        </mc:Choice>
        <mc:Fallback xmlns="">
          <p:sp>
            <p:nvSpPr>
              <p:cNvPr id="13" name="TextBox 12">
                <a:extLst>
                  <a:ext uri="{FF2B5EF4-FFF2-40B4-BE49-F238E27FC236}">
                    <a16:creationId xmlns:a16="http://schemas.microsoft.com/office/drawing/2014/main" id="{1EE26DE6-92CD-0344-8949-5F6485E4E5D6}"/>
                  </a:ext>
                </a:extLst>
              </p:cNvPr>
              <p:cNvSpPr txBox="1">
                <a:spLocks noRot="1" noChangeAspect="1" noMove="1" noResize="1" noEditPoints="1" noAdjustHandles="1" noChangeArrowheads="1" noChangeShapeType="1" noTextEdit="1"/>
              </p:cNvSpPr>
              <p:nvPr/>
            </p:nvSpPr>
            <p:spPr>
              <a:xfrm>
                <a:off x="512014" y="1645099"/>
                <a:ext cx="8119970" cy="763607"/>
              </a:xfrm>
              <a:prstGeom prst="rect">
                <a:avLst/>
              </a:prstGeom>
              <a:blipFill>
                <a:blip r:embed="rId5"/>
                <a:stretch>
                  <a:fillRect l="-781" r="-625" b="-14754"/>
                </a:stretch>
              </a:blipFill>
            </p:spPr>
            <p:txBody>
              <a:bodyPr/>
              <a:lstStyle/>
              <a:p>
                <a:r>
                  <a:rPr lang="en-US">
                    <a:noFill/>
                  </a:rPr>
                  <a:t> </a:t>
                </a:r>
              </a:p>
            </p:txBody>
          </p:sp>
        </mc:Fallback>
      </mc:AlternateContent>
    </p:spTree>
    <p:extLst>
      <p:ext uri="{BB962C8B-B14F-4D97-AF65-F5344CB8AC3E}">
        <p14:creationId xmlns:p14="http://schemas.microsoft.com/office/powerpoint/2010/main" val="2557223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across)">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heckerboard(across)">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0953C-F3C6-8345-A23E-1BA08D39A94C}"/>
              </a:ext>
            </a:extLst>
          </p:cNvPr>
          <p:cNvSpPr>
            <a:spLocks noGrp="1"/>
          </p:cNvSpPr>
          <p:nvPr>
            <p:ph type="title"/>
          </p:nvPr>
        </p:nvSpPr>
        <p:spPr/>
        <p:txBody>
          <a:bodyPr/>
          <a:lstStyle/>
          <a:p>
            <a:r>
              <a:rPr lang="en-US" dirty="0"/>
              <a:t>Results of Total Robust Loss</a:t>
            </a:r>
          </a:p>
        </p:txBody>
      </p:sp>
      <p:graphicFrame>
        <p:nvGraphicFramePr>
          <p:cNvPr id="3" name="Chart 2">
            <a:extLst>
              <a:ext uri="{FF2B5EF4-FFF2-40B4-BE49-F238E27FC236}">
                <a16:creationId xmlns:a16="http://schemas.microsoft.com/office/drawing/2014/main" id="{A8134577-03F1-8840-8FFF-1929E48DCB7F}"/>
              </a:ext>
            </a:extLst>
          </p:cNvPr>
          <p:cNvGraphicFramePr/>
          <p:nvPr>
            <p:extLst>
              <p:ext uri="{D42A27DB-BD31-4B8C-83A1-F6EECF244321}">
                <p14:modId xmlns:p14="http://schemas.microsoft.com/office/powerpoint/2010/main" val="1360143009"/>
              </p:ext>
            </p:extLst>
          </p:nvPr>
        </p:nvGraphicFramePr>
        <p:xfrm>
          <a:off x="1524000" y="1397000"/>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94314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0953C-F3C6-8345-A23E-1BA08D39A94C}"/>
              </a:ext>
            </a:extLst>
          </p:cNvPr>
          <p:cNvSpPr>
            <a:spLocks noGrp="1"/>
          </p:cNvSpPr>
          <p:nvPr>
            <p:ph type="title"/>
          </p:nvPr>
        </p:nvSpPr>
        <p:spPr/>
        <p:txBody>
          <a:bodyPr/>
          <a:lstStyle/>
          <a:p>
            <a:r>
              <a:rPr lang="en-US" dirty="0"/>
              <a:t>Results of Total Robust Loss</a:t>
            </a:r>
          </a:p>
        </p:txBody>
      </p:sp>
      <p:graphicFrame>
        <p:nvGraphicFramePr>
          <p:cNvPr id="5" name="Chart 4">
            <a:extLst>
              <a:ext uri="{FF2B5EF4-FFF2-40B4-BE49-F238E27FC236}">
                <a16:creationId xmlns:a16="http://schemas.microsoft.com/office/drawing/2014/main" id="{374F5634-1E69-FA4C-A207-2570B571F380}"/>
              </a:ext>
            </a:extLst>
          </p:cNvPr>
          <p:cNvGraphicFramePr/>
          <p:nvPr>
            <p:extLst>
              <p:ext uri="{D42A27DB-BD31-4B8C-83A1-F6EECF244321}">
                <p14:modId xmlns:p14="http://schemas.microsoft.com/office/powerpoint/2010/main" val="3700703074"/>
              </p:ext>
            </p:extLst>
          </p:nvPr>
        </p:nvGraphicFramePr>
        <p:xfrm>
          <a:off x="1524000" y="1397000"/>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22641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0953C-F3C6-8345-A23E-1BA08D39A94C}"/>
              </a:ext>
            </a:extLst>
          </p:cNvPr>
          <p:cNvSpPr>
            <a:spLocks noGrp="1"/>
          </p:cNvSpPr>
          <p:nvPr>
            <p:ph type="title"/>
          </p:nvPr>
        </p:nvSpPr>
        <p:spPr/>
        <p:txBody>
          <a:bodyPr/>
          <a:lstStyle/>
          <a:p>
            <a:r>
              <a:rPr lang="en-US" dirty="0"/>
              <a:t>Results of Robustness Curve</a:t>
            </a:r>
          </a:p>
        </p:txBody>
      </p:sp>
      <p:pic>
        <p:nvPicPr>
          <p:cNvPr id="4" name="Picture 3">
            <a:extLst>
              <a:ext uri="{FF2B5EF4-FFF2-40B4-BE49-F238E27FC236}">
                <a16:creationId xmlns:a16="http://schemas.microsoft.com/office/drawing/2014/main" id="{760788B7-0C82-BE49-B167-58A8BD8BC573}"/>
              </a:ext>
            </a:extLst>
          </p:cNvPr>
          <p:cNvPicPr>
            <a:picLocks noChangeAspect="1"/>
          </p:cNvPicPr>
          <p:nvPr/>
        </p:nvPicPr>
        <p:blipFill>
          <a:blip r:embed="rId3"/>
          <a:stretch>
            <a:fillRect/>
          </a:stretch>
        </p:blipFill>
        <p:spPr>
          <a:xfrm>
            <a:off x="1769165" y="1444666"/>
            <a:ext cx="5605669" cy="4710788"/>
          </a:xfrm>
          <a:prstGeom prst="rect">
            <a:avLst/>
          </a:prstGeom>
        </p:spPr>
      </p:pic>
    </p:spTree>
    <p:extLst>
      <p:ext uri="{BB962C8B-B14F-4D97-AF65-F5344CB8AC3E}">
        <p14:creationId xmlns:p14="http://schemas.microsoft.com/office/powerpoint/2010/main" val="2947589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0953C-F3C6-8345-A23E-1BA08D39A94C}"/>
              </a:ext>
            </a:extLst>
          </p:cNvPr>
          <p:cNvSpPr>
            <a:spLocks noGrp="1"/>
          </p:cNvSpPr>
          <p:nvPr>
            <p:ph type="title"/>
          </p:nvPr>
        </p:nvSpPr>
        <p:spPr/>
        <p:txBody>
          <a:bodyPr/>
          <a:lstStyle/>
          <a:p>
            <a:r>
              <a:rPr lang="en-US" dirty="0"/>
              <a:t>Results of Robustness Curve</a:t>
            </a:r>
          </a:p>
        </p:txBody>
      </p:sp>
      <p:pic>
        <p:nvPicPr>
          <p:cNvPr id="6" name="Picture 5">
            <a:extLst>
              <a:ext uri="{FF2B5EF4-FFF2-40B4-BE49-F238E27FC236}">
                <a16:creationId xmlns:a16="http://schemas.microsoft.com/office/drawing/2014/main" id="{07DF4954-8C66-5944-AE63-7EF41C12CB94}"/>
              </a:ext>
            </a:extLst>
          </p:cNvPr>
          <p:cNvPicPr>
            <a:picLocks noChangeAspect="1"/>
          </p:cNvPicPr>
          <p:nvPr/>
        </p:nvPicPr>
        <p:blipFill>
          <a:blip r:embed="rId3"/>
          <a:stretch>
            <a:fillRect/>
          </a:stretch>
        </p:blipFill>
        <p:spPr>
          <a:xfrm>
            <a:off x="1770134" y="1445316"/>
            <a:ext cx="5603732" cy="4709160"/>
          </a:xfrm>
          <a:prstGeom prst="rect">
            <a:avLst/>
          </a:prstGeom>
        </p:spPr>
      </p:pic>
    </p:spTree>
    <p:extLst>
      <p:ext uri="{BB962C8B-B14F-4D97-AF65-F5344CB8AC3E}">
        <p14:creationId xmlns:p14="http://schemas.microsoft.com/office/powerpoint/2010/main" val="552710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68C10-ABD9-E849-8292-624FF7559CD1}"/>
              </a:ext>
            </a:extLst>
          </p:cNvPr>
          <p:cNvSpPr>
            <a:spLocks noGrp="1"/>
          </p:cNvSpPr>
          <p:nvPr>
            <p:ph type="title"/>
          </p:nvPr>
        </p:nvSpPr>
        <p:spPr/>
        <p:txBody>
          <a:bodyPr/>
          <a:lstStyle/>
          <a:p>
            <a:r>
              <a:rPr lang="en-US" dirty="0"/>
              <a:t>Key Takeaways</a:t>
            </a:r>
          </a:p>
        </p:txBody>
      </p:sp>
      <p:sp>
        <p:nvSpPr>
          <p:cNvPr id="3" name="Content Placeholder 2">
            <a:extLst>
              <a:ext uri="{FF2B5EF4-FFF2-40B4-BE49-F238E27FC236}">
                <a16:creationId xmlns:a16="http://schemas.microsoft.com/office/drawing/2014/main" id="{C6C8691D-E91A-AF4B-BB99-831B82935284}"/>
              </a:ext>
            </a:extLst>
          </p:cNvPr>
          <p:cNvSpPr>
            <a:spLocks noGrp="1"/>
          </p:cNvSpPr>
          <p:nvPr>
            <p:ph idx="1"/>
          </p:nvPr>
        </p:nvSpPr>
        <p:spPr/>
        <p:txBody>
          <a:bodyPr anchor="ctr"/>
          <a:lstStyle/>
          <a:p>
            <a:pPr marL="0" indent="0">
              <a:buNone/>
            </a:pPr>
            <a:r>
              <a:rPr lang="en-US" b="1" dirty="0"/>
              <a:t>We propose new evaluation metrics – the </a:t>
            </a:r>
            <a:r>
              <a:rPr lang="en-US" b="1" dirty="0">
                <a:solidFill>
                  <a:srgbClr val="FF0000"/>
                </a:solidFill>
              </a:rPr>
              <a:t>total robust loss </a:t>
            </a:r>
            <a:r>
              <a:rPr lang="en-US" b="1" dirty="0"/>
              <a:t>and the </a:t>
            </a:r>
            <a:r>
              <a:rPr lang="en-US" b="1" dirty="0">
                <a:solidFill>
                  <a:srgbClr val="FF0000"/>
                </a:solidFill>
              </a:rPr>
              <a:t>robustness curve </a:t>
            </a:r>
            <a:r>
              <a:rPr lang="en-US" b="1" dirty="0"/>
              <a:t>– that provide a fine-grained evaluation of the robustness with rejection. </a:t>
            </a:r>
          </a:p>
          <a:p>
            <a:pPr marL="0" indent="0">
              <a:buNone/>
            </a:pPr>
            <a:endParaRPr lang="en-US" b="1" dirty="0"/>
          </a:p>
          <a:p>
            <a:pPr marL="0" indent="0">
              <a:buNone/>
            </a:pPr>
            <a:r>
              <a:rPr lang="en-US" b="1" dirty="0"/>
              <a:t>We propose a novel training method </a:t>
            </a:r>
            <a:r>
              <a:rPr lang="en-US" b="1" dirty="0">
                <a:solidFill>
                  <a:srgbClr val="FF0000"/>
                </a:solidFill>
              </a:rPr>
              <a:t>SATR</a:t>
            </a:r>
            <a:r>
              <a:rPr lang="en-US" b="1" dirty="0"/>
              <a:t> that achieves the </a:t>
            </a:r>
            <a:r>
              <a:rPr lang="en-US" b="1" dirty="0">
                <a:solidFill>
                  <a:srgbClr val="FF0000"/>
                </a:solidFill>
              </a:rPr>
              <a:t>state-of-the-art</a:t>
            </a:r>
            <a:r>
              <a:rPr lang="en-US" b="1" dirty="0"/>
              <a:t> results under strong adaptive attacks. </a:t>
            </a:r>
          </a:p>
        </p:txBody>
      </p:sp>
      <p:pic>
        <p:nvPicPr>
          <p:cNvPr id="9" name="Picture 8">
            <a:extLst>
              <a:ext uri="{FF2B5EF4-FFF2-40B4-BE49-F238E27FC236}">
                <a16:creationId xmlns:a16="http://schemas.microsoft.com/office/drawing/2014/main" id="{22B34912-F87E-EF4A-A449-4DB3CF805CCA}"/>
              </a:ext>
            </a:extLst>
          </p:cNvPr>
          <p:cNvPicPr>
            <a:picLocks noChangeAspect="1"/>
          </p:cNvPicPr>
          <p:nvPr/>
        </p:nvPicPr>
        <p:blipFill>
          <a:blip r:embed="rId3"/>
          <a:stretch>
            <a:fillRect/>
          </a:stretch>
        </p:blipFill>
        <p:spPr>
          <a:xfrm>
            <a:off x="366317" y="2638479"/>
            <a:ext cx="262333" cy="451213"/>
          </a:xfrm>
          <a:prstGeom prst="rect">
            <a:avLst/>
          </a:prstGeom>
        </p:spPr>
      </p:pic>
      <p:pic>
        <p:nvPicPr>
          <p:cNvPr id="5" name="Picture 4">
            <a:extLst>
              <a:ext uri="{FF2B5EF4-FFF2-40B4-BE49-F238E27FC236}">
                <a16:creationId xmlns:a16="http://schemas.microsoft.com/office/drawing/2014/main" id="{EE9EB491-53FB-1A48-8D76-30DE8B816138}"/>
              </a:ext>
            </a:extLst>
          </p:cNvPr>
          <p:cNvPicPr>
            <a:picLocks noChangeAspect="1"/>
          </p:cNvPicPr>
          <p:nvPr/>
        </p:nvPicPr>
        <p:blipFill>
          <a:blip r:embed="rId3"/>
          <a:stretch>
            <a:fillRect/>
          </a:stretch>
        </p:blipFill>
        <p:spPr>
          <a:xfrm>
            <a:off x="366317" y="3993914"/>
            <a:ext cx="262333" cy="451213"/>
          </a:xfrm>
          <a:prstGeom prst="rect">
            <a:avLst/>
          </a:prstGeom>
        </p:spPr>
      </p:pic>
    </p:spTree>
    <p:extLst>
      <p:ext uri="{BB962C8B-B14F-4D97-AF65-F5344CB8AC3E}">
        <p14:creationId xmlns:p14="http://schemas.microsoft.com/office/powerpoint/2010/main" val="4086981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429639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0953C-F3C6-8345-A23E-1BA08D39A94C}"/>
              </a:ext>
            </a:extLst>
          </p:cNvPr>
          <p:cNvSpPr>
            <a:spLocks noGrp="1"/>
          </p:cNvSpPr>
          <p:nvPr>
            <p:ph type="title"/>
          </p:nvPr>
        </p:nvSpPr>
        <p:spPr/>
        <p:txBody>
          <a:bodyPr/>
          <a:lstStyle/>
          <a:p>
            <a:r>
              <a:rPr lang="en-US" dirty="0"/>
              <a:t>Adversarial Examples</a:t>
            </a:r>
          </a:p>
        </p:txBody>
      </p:sp>
      <p:pic>
        <p:nvPicPr>
          <p:cNvPr id="4" name="Picture 2" descr="Robust Attribution Regularization">
            <a:extLst>
              <a:ext uri="{FF2B5EF4-FFF2-40B4-BE49-F238E27FC236}">
                <a16:creationId xmlns:a16="http://schemas.microsoft.com/office/drawing/2014/main" id="{2670AE34-8330-CA47-8B6A-BE9BBB2881A4}"/>
              </a:ext>
            </a:extLst>
          </p:cNvPr>
          <p:cNvPicPr>
            <a:picLocks noChangeArrowheads="1"/>
          </p:cNvPicPr>
          <p:nvPr/>
        </p:nvPicPr>
        <p:blipFill rotWithShape="1">
          <a:blip r:embed="rId3">
            <a:extLst>
              <a:ext uri="{28A0092B-C50C-407E-A947-70E740481C1C}">
                <a14:useLocalDpi xmlns:a14="http://schemas.microsoft.com/office/drawing/2010/main" val="0"/>
              </a:ext>
            </a:extLst>
          </a:blip>
          <a:srcRect l="972" t="1702" r="77139" b="33449"/>
          <a:stretch/>
        </p:blipFill>
        <p:spPr bwMode="auto">
          <a:xfrm>
            <a:off x="712562" y="2275535"/>
            <a:ext cx="2093844" cy="23326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F6E5F6D-D8EC-5848-90DF-1B9BAA14849F}"/>
              </a:ext>
            </a:extLst>
          </p:cNvPr>
          <p:cNvSpPr txBox="1"/>
          <p:nvPr/>
        </p:nvSpPr>
        <p:spPr>
          <a:xfrm>
            <a:off x="569922" y="4834108"/>
            <a:ext cx="2377574" cy="1200329"/>
          </a:xfrm>
          <a:prstGeom prst="rect">
            <a:avLst/>
          </a:prstGeom>
          <a:noFill/>
        </p:spPr>
        <p:txBody>
          <a:bodyPr wrap="none" rtlCol="0">
            <a:spAutoFit/>
          </a:bodyPr>
          <a:lstStyle/>
          <a:p>
            <a:pPr algn="ctr"/>
            <a:r>
              <a:rPr lang="en-US" sz="2400" dirty="0">
                <a:solidFill>
                  <a:schemeClr val="bg1">
                    <a:lumMod val="50000"/>
                  </a:schemeClr>
                </a:solidFill>
              </a:rPr>
              <a:t>classified as</a:t>
            </a:r>
          </a:p>
          <a:p>
            <a:pPr algn="ctr"/>
            <a:r>
              <a:rPr lang="en-US" sz="2400" dirty="0">
                <a:solidFill>
                  <a:srgbClr val="00B050"/>
                </a:solidFill>
              </a:rPr>
              <a:t>Stop Sign</a:t>
            </a:r>
          </a:p>
          <a:p>
            <a:pPr algn="ctr"/>
            <a:r>
              <a:rPr lang="en-US" sz="2400" dirty="0">
                <a:solidFill>
                  <a:srgbClr val="00B050"/>
                </a:solidFill>
              </a:rPr>
              <a:t>97% confidence</a:t>
            </a:r>
          </a:p>
        </p:txBody>
      </p:sp>
      <p:sp>
        <p:nvSpPr>
          <p:cNvPr id="6" name="TextBox 5">
            <a:extLst>
              <a:ext uri="{FF2B5EF4-FFF2-40B4-BE49-F238E27FC236}">
                <a16:creationId xmlns:a16="http://schemas.microsoft.com/office/drawing/2014/main" id="{014B7000-574A-CA48-8A18-F546F66CB230}"/>
              </a:ext>
            </a:extLst>
          </p:cNvPr>
          <p:cNvSpPr txBox="1"/>
          <p:nvPr/>
        </p:nvSpPr>
        <p:spPr>
          <a:xfrm>
            <a:off x="6278092" y="4834108"/>
            <a:ext cx="2377574" cy="1200329"/>
          </a:xfrm>
          <a:prstGeom prst="rect">
            <a:avLst/>
          </a:prstGeom>
          <a:noFill/>
          <a:ln>
            <a:noFill/>
          </a:ln>
        </p:spPr>
        <p:txBody>
          <a:bodyPr wrap="none" rtlCol="0">
            <a:spAutoFit/>
          </a:bodyPr>
          <a:lstStyle/>
          <a:p>
            <a:pPr algn="ctr"/>
            <a:r>
              <a:rPr lang="en-US" sz="2400" dirty="0">
                <a:solidFill>
                  <a:schemeClr val="bg1">
                    <a:lumMod val="50000"/>
                  </a:schemeClr>
                </a:solidFill>
              </a:rPr>
              <a:t>classified as</a:t>
            </a:r>
          </a:p>
          <a:p>
            <a:pPr algn="ctr"/>
            <a:r>
              <a:rPr lang="en-US" sz="2400" dirty="0">
                <a:solidFill>
                  <a:srgbClr val="FF0000"/>
                </a:solidFill>
              </a:rPr>
              <a:t>Max Speed 100</a:t>
            </a:r>
          </a:p>
          <a:p>
            <a:pPr algn="ctr"/>
            <a:r>
              <a:rPr lang="en-US" sz="2400" dirty="0">
                <a:solidFill>
                  <a:srgbClr val="FF0000"/>
                </a:solidFill>
              </a:rPr>
              <a:t>98% confidence</a:t>
            </a:r>
          </a:p>
        </p:txBody>
      </p:sp>
      <p:pic>
        <p:nvPicPr>
          <p:cNvPr id="8" name="Picture 2" descr="Robust Attribution Regularization">
            <a:extLst>
              <a:ext uri="{FF2B5EF4-FFF2-40B4-BE49-F238E27FC236}">
                <a16:creationId xmlns:a16="http://schemas.microsoft.com/office/drawing/2014/main" id="{3AE23A97-86F5-2E4F-A980-AB18625B5FB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288" t="1078" r="40844" b="32554"/>
          <a:stretch/>
        </p:blipFill>
        <p:spPr bwMode="auto">
          <a:xfrm>
            <a:off x="3487831" y="2200800"/>
            <a:ext cx="2250701" cy="245639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74F8E6D-BD73-DA4B-8D86-F6455AFA3389}"/>
              </a:ext>
            </a:extLst>
          </p:cNvPr>
          <p:cNvSpPr/>
          <p:nvPr/>
        </p:nvSpPr>
        <p:spPr>
          <a:xfrm>
            <a:off x="711013" y="2267779"/>
            <a:ext cx="2095393" cy="2340375"/>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Robust Attribution Regularization">
            <a:extLst>
              <a:ext uri="{FF2B5EF4-FFF2-40B4-BE49-F238E27FC236}">
                <a16:creationId xmlns:a16="http://schemas.microsoft.com/office/drawing/2014/main" id="{1B1E4697-E7B1-7340-9DD0-BBDA4EB74ADB}"/>
              </a:ext>
            </a:extLst>
          </p:cNvPr>
          <p:cNvPicPr>
            <a:picLocks noChangeArrowheads="1"/>
          </p:cNvPicPr>
          <p:nvPr/>
        </p:nvPicPr>
        <p:blipFill rotWithShape="1">
          <a:blip r:embed="rId3">
            <a:extLst>
              <a:ext uri="{28A0092B-C50C-407E-A947-70E740481C1C}">
                <a14:useLocalDpi xmlns:a14="http://schemas.microsoft.com/office/drawing/2010/main" val="0"/>
              </a:ext>
            </a:extLst>
          </a:blip>
          <a:srcRect l="972" t="1702" r="77139" b="33449"/>
          <a:stretch/>
        </p:blipFill>
        <p:spPr bwMode="auto">
          <a:xfrm>
            <a:off x="6419957" y="2275535"/>
            <a:ext cx="2093844" cy="233261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CAA9B34B-D4A3-5F48-9C53-E8878F73075B}"/>
              </a:ext>
            </a:extLst>
          </p:cNvPr>
          <p:cNvSpPr/>
          <p:nvPr/>
        </p:nvSpPr>
        <p:spPr>
          <a:xfrm>
            <a:off x="6419957" y="2275535"/>
            <a:ext cx="2095393" cy="234037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7E2FE6F-36D5-0D4F-B3CC-0D80DCF5AD52}"/>
                  </a:ext>
                </a:extLst>
              </p:cNvPr>
              <p:cNvSpPr txBox="1"/>
              <p:nvPr/>
            </p:nvSpPr>
            <p:spPr>
              <a:xfrm>
                <a:off x="2963575" y="3213555"/>
                <a:ext cx="36708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m:t>
                      </m:r>
                    </m:oMath>
                  </m:oMathPara>
                </a14:m>
                <a:endParaRPr lang="en-US" sz="2800" b="1" dirty="0"/>
              </a:p>
            </p:txBody>
          </p:sp>
        </mc:Choice>
        <mc:Fallback xmlns="">
          <p:sp>
            <p:nvSpPr>
              <p:cNvPr id="9" name="TextBox 8">
                <a:extLst>
                  <a:ext uri="{FF2B5EF4-FFF2-40B4-BE49-F238E27FC236}">
                    <a16:creationId xmlns:a16="http://schemas.microsoft.com/office/drawing/2014/main" id="{67E2FE6F-36D5-0D4F-B3CC-0D80DCF5AD52}"/>
                  </a:ext>
                </a:extLst>
              </p:cNvPr>
              <p:cNvSpPr txBox="1">
                <a:spLocks noRot="1" noChangeAspect="1" noMove="1" noResize="1" noEditPoints="1" noAdjustHandles="1" noChangeArrowheads="1" noChangeShapeType="1" noTextEdit="1"/>
              </p:cNvSpPr>
              <p:nvPr/>
            </p:nvSpPr>
            <p:spPr>
              <a:xfrm>
                <a:off x="2963575" y="3213555"/>
                <a:ext cx="367087" cy="430887"/>
              </a:xfrm>
              <a:prstGeom prst="rect">
                <a:avLst/>
              </a:prstGeom>
              <a:blipFill>
                <a:blip r:embed="rId4"/>
                <a:stretch>
                  <a:fillRect l="-16667" r="-16667"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E2FA8A8-F3A6-9340-91A3-B6D805BC3FD2}"/>
                  </a:ext>
                </a:extLst>
              </p:cNvPr>
              <p:cNvSpPr txBox="1"/>
              <p:nvPr/>
            </p:nvSpPr>
            <p:spPr>
              <a:xfrm>
                <a:off x="5895701" y="3230278"/>
                <a:ext cx="36708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m:t>
                      </m:r>
                    </m:oMath>
                  </m:oMathPara>
                </a14:m>
                <a:endParaRPr lang="en-US" sz="2800" b="1" dirty="0"/>
              </a:p>
            </p:txBody>
          </p:sp>
        </mc:Choice>
        <mc:Fallback xmlns="">
          <p:sp>
            <p:nvSpPr>
              <p:cNvPr id="13" name="TextBox 12">
                <a:extLst>
                  <a:ext uri="{FF2B5EF4-FFF2-40B4-BE49-F238E27FC236}">
                    <a16:creationId xmlns:a16="http://schemas.microsoft.com/office/drawing/2014/main" id="{4E2FA8A8-F3A6-9340-91A3-B6D805BC3FD2}"/>
                  </a:ext>
                </a:extLst>
              </p:cNvPr>
              <p:cNvSpPr txBox="1">
                <a:spLocks noRot="1" noChangeAspect="1" noMove="1" noResize="1" noEditPoints="1" noAdjustHandles="1" noChangeArrowheads="1" noChangeShapeType="1" noTextEdit="1"/>
              </p:cNvSpPr>
              <p:nvPr/>
            </p:nvSpPr>
            <p:spPr>
              <a:xfrm>
                <a:off x="5895701" y="3230278"/>
                <a:ext cx="367087" cy="430887"/>
              </a:xfrm>
              <a:prstGeom prst="rect">
                <a:avLst/>
              </a:prstGeom>
              <a:blipFill>
                <a:blip r:embed="rId5"/>
                <a:stretch>
                  <a:fillRect l="-10345" r="-10345"/>
                </a:stretch>
              </a:blipFill>
            </p:spPr>
            <p:txBody>
              <a:bodyPr/>
              <a:lstStyle/>
              <a:p>
                <a:r>
                  <a:rPr lang="en-US">
                    <a:noFill/>
                  </a:rPr>
                  <a:t> </a:t>
                </a:r>
              </a:p>
            </p:txBody>
          </p:sp>
        </mc:Fallback>
      </mc:AlternateContent>
      <p:sp>
        <p:nvSpPr>
          <p:cNvPr id="14" name="Rounded Rectangular Callout 13">
            <a:extLst>
              <a:ext uri="{FF2B5EF4-FFF2-40B4-BE49-F238E27FC236}">
                <a16:creationId xmlns:a16="http://schemas.microsoft.com/office/drawing/2014/main" id="{3ACF8D8D-903A-5D4A-8EE1-5D5CF6E0D7E8}"/>
              </a:ext>
            </a:extLst>
          </p:cNvPr>
          <p:cNvSpPr/>
          <p:nvPr/>
        </p:nvSpPr>
        <p:spPr>
          <a:xfrm>
            <a:off x="6627959" y="1043838"/>
            <a:ext cx="1677839" cy="938770"/>
          </a:xfrm>
          <a:prstGeom prst="wedgeRoundRectCallout">
            <a:avLst>
              <a:gd name="adj1" fmla="val 4559"/>
              <a:gd name="adj2" fmla="val 73138"/>
              <a:gd name="adj3" fmla="val 1666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Adversarial Example</a:t>
            </a:r>
          </a:p>
        </p:txBody>
      </p:sp>
    </p:spTree>
    <p:extLst>
      <p:ext uri="{BB962C8B-B14F-4D97-AF65-F5344CB8AC3E}">
        <p14:creationId xmlns:p14="http://schemas.microsoft.com/office/powerpoint/2010/main" val="1823822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heckerboard(across)">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heckerboard(across)">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checkerboard(across)">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checkerboard(across)">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checkerboard(across)">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checkerboard(across)">
                                      <p:cBhvr>
                                        <p:cTn id="35" dur="500"/>
                                        <p:tgtEl>
                                          <p:spTgt spid="11"/>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checkerboard(across)">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checkerboard(across)">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checkerboard(across)">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3" grpId="0" animBg="1"/>
      <p:bldP spid="12" grpId="0" animBg="1"/>
      <p:bldP spid="9" grpId="0"/>
      <p:bldP spid="13" grpId="0"/>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0953C-F3C6-8345-A23E-1BA08D39A94C}"/>
              </a:ext>
            </a:extLst>
          </p:cNvPr>
          <p:cNvSpPr>
            <a:spLocks noGrp="1"/>
          </p:cNvSpPr>
          <p:nvPr>
            <p:ph type="title"/>
          </p:nvPr>
        </p:nvSpPr>
        <p:spPr/>
        <p:txBody>
          <a:bodyPr/>
          <a:lstStyle/>
          <a:p>
            <a:r>
              <a:rPr lang="en-US" dirty="0"/>
              <a:t>Challenges for Defense</a:t>
            </a:r>
          </a:p>
        </p:txBody>
      </p:sp>
      <p:pic>
        <p:nvPicPr>
          <p:cNvPr id="13" name="Picture 12" descr="Icon&#10;&#10;Description automatically generated">
            <a:extLst>
              <a:ext uri="{FF2B5EF4-FFF2-40B4-BE49-F238E27FC236}">
                <a16:creationId xmlns:a16="http://schemas.microsoft.com/office/drawing/2014/main" id="{B8560FAD-C3DC-2B42-8C88-E8149848343F}"/>
              </a:ext>
            </a:extLst>
          </p:cNvPr>
          <p:cNvPicPr>
            <a:picLocks noChangeAspect="1"/>
          </p:cNvPicPr>
          <p:nvPr/>
        </p:nvPicPr>
        <p:blipFill>
          <a:blip r:embed="rId3"/>
          <a:stretch>
            <a:fillRect/>
          </a:stretch>
        </p:blipFill>
        <p:spPr>
          <a:xfrm>
            <a:off x="4572000" y="2738976"/>
            <a:ext cx="3053891" cy="3053891"/>
          </a:xfrm>
          <a:prstGeom prst="rect">
            <a:avLst/>
          </a:prstGeom>
        </p:spPr>
      </p:pic>
      <p:pic>
        <p:nvPicPr>
          <p:cNvPr id="14" name="Picture 13" descr="Arrow&#10;&#10;Description automatically generated with medium confidence">
            <a:extLst>
              <a:ext uri="{FF2B5EF4-FFF2-40B4-BE49-F238E27FC236}">
                <a16:creationId xmlns:a16="http://schemas.microsoft.com/office/drawing/2014/main" id="{FC153DFA-10E3-4A4D-A1A8-56706096DDF4}"/>
              </a:ext>
            </a:extLst>
          </p:cNvPr>
          <p:cNvPicPr>
            <a:picLocks noChangeAspect="1"/>
          </p:cNvPicPr>
          <p:nvPr/>
        </p:nvPicPr>
        <p:blipFill rotWithShape="1">
          <a:blip r:embed="rId4"/>
          <a:srcRect l="17012" t="11181" r="14527" b="9613"/>
          <a:stretch/>
        </p:blipFill>
        <p:spPr>
          <a:xfrm>
            <a:off x="1280513" y="2738976"/>
            <a:ext cx="2639624" cy="3053891"/>
          </a:xfrm>
          <a:prstGeom prst="rect">
            <a:avLst/>
          </a:prstGeom>
        </p:spPr>
      </p:pic>
      <p:sp>
        <p:nvSpPr>
          <p:cNvPr id="15" name="Rounded Rectangular Callout 14">
            <a:extLst>
              <a:ext uri="{FF2B5EF4-FFF2-40B4-BE49-F238E27FC236}">
                <a16:creationId xmlns:a16="http://schemas.microsoft.com/office/drawing/2014/main" id="{FE2ECE71-99EB-4049-A3C0-C1E2C5A64773}"/>
              </a:ext>
            </a:extLst>
          </p:cNvPr>
          <p:cNvSpPr/>
          <p:nvPr/>
        </p:nvSpPr>
        <p:spPr>
          <a:xfrm>
            <a:off x="1518109" y="1546282"/>
            <a:ext cx="2127690" cy="1192694"/>
          </a:xfrm>
          <a:prstGeom prst="wedgeRoundRectCallout">
            <a:avLst>
              <a:gd name="adj1" fmla="val -5407"/>
              <a:gd name="adj2" fmla="val 75360"/>
              <a:gd name="adj3" fmla="val 16667"/>
            </a:avLst>
          </a:prstGeom>
          <a:solidFill>
            <a:srgbClr val="5A90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 have made progress</a:t>
            </a:r>
          </a:p>
        </p:txBody>
      </p:sp>
      <p:sp>
        <p:nvSpPr>
          <p:cNvPr id="16" name="Rounded Rectangular Callout 15">
            <a:extLst>
              <a:ext uri="{FF2B5EF4-FFF2-40B4-BE49-F238E27FC236}">
                <a16:creationId xmlns:a16="http://schemas.microsoft.com/office/drawing/2014/main" id="{2F0AB5B4-B840-8D46-BAD0-28039DF7ED6A}"/>
              </a:ext>
            </a:extLst>
          </p:cNvPr>
          <p:cNvSpPr/>
          <p:nvPr/>
        </p:nvSpPr>
        <p:spPr>
          <a:xfrm>
            <a:off x="5016729" y="1546282"/>
            <a:ext cx="2127690" cy="1192694"/>
          </a:xfrm>
          <a:prstGeom prst="wedgeRoundRectCallout">
            <a:avLst>
              <a:gd name="adj1" fmla="val 4559"/>
              <a:gd name="adj2" fmla="val 73138"/>
              <a:gd name="adj3" fmla="val 1666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 have been stronger</a:t>
            </a:r>
          </a:p>
        </p:txBody>
      </p:sp>
      <p:sp>
        <p:nvSpPr>
          <p:cNvPr id="18" name="TextBox 17">
            <a:extLst>
              <a:ext uri="{FF2B5EF4-FFF2-40B4-BE49-F238E27FC236}">
                <a16:creationId xmlns:a16="http://schemas.microsoft.com/office/drawing/2014/main" id="{84A78BA7-618F-A241-869B-4EACD444D6B8}"/>
              </a:ext>
            </a:extLst>
          </p:cNvPr>
          <p:cNvSpPr txBox="1"/>
          <p:nvPr/>
        </p:nvSpPr>
        <p:spPr>
          <a:xfrm>
            <a:off x="1821970" y="5562033"/>
            <a:ext cx="1519968" cy="461665"/>
          </a:xfrm>
          <a:prstGeom prst="rect">
            <a:avLst/>
          </a:prstGeom>
          <a:noFill/>
        </p:spPr>
        <p:txBody>
          <a:bodyPr wrap="none" rtlCol="0">
            <a:spAutoFit/>
          </a:bodyPr>
          <a:lstStyle/>
          <a:p>
            <a:r>
              <a:rPr lang="en-US" sz="2400" b="1" dirty="0"/>
              <a:t>Defender</a:t>
            </a:r>
          </a:p>
        </p:txBody>
      </p:sp>
      <p:sp>
        <p:nvSpPr>
          <p:cNvPr id="19" name="TextBox 18">
            <a:extLst>
              <a:ext uri="{FF2B5EF4-FFF2-40B4-BE49-F238E27FC236}">
                <a16:creationId xmlns:a16="http://schemas.microsoft.com/office/drawing/2014/main" id="{5B3206B7-65BD-4943-8048-D3F3219D4319}"/>
              </a:ext>
            </a:extLst>
          </p:cNvPr>
          <p:cNvSpPr txBox="1"/>
          <p:nvPr/>
        </p:nvSpPr>
        <p:spPr>
          <a:xfrm>
            <a:off x="5371085" y="5562034"/>
            <a:ext cx="1418978" cy="461665"/>
          </a:xfrm>
          <a:prstGeom prst="rect">
            <a:avLst/>
          </a:prstGeom>
          <a:noFill/>
        </p:spPr>
        <p:txBody>
          <a:bodyPr wrap="none" rtlCol="0">
            <a:spAutoFit/>
          </a:bodyPr>
          <a:lstStyle/>
          <a:p>
            <a:r>
              <a:rPr lang="en-US" sz="2400" b="1" dirty="0"/>
              <a:t>Attacker</a:t>
            </a:r>
          </a:p>
        </p:txBody>
      </p:sp>
      <p:sp>
        <p:nvSpPr>
          <p:cNvPr id="20" name="Rounded Rectangular Callout 19">
            <a:extLst>
              <a:ext uri="{FF2B5EF4-FFF2-40B4-BE49-F238E27FC236}">
                <a16:creationId xmlns:a16="http://schemas.microsoft.com/office/drawing/2014/main" id="{CE4E028E-7427-5044-816D-72D840265144}"/>
              </a:ext>
            </a:extLst>
          </p:cNvPr>
          <p:cNvSpPr/>
          <p:nvPr/>
        </p:nvSpPr>
        <p:spPr>
          <a:xfrm>
            <a:off x="1484282" y="1546282"/>
            <a:ext cx="2127690" cy="1192694"/>
          </a:xfrm>
          <a:prstGeom prst="wedgeRoundRectCallout">
            <a:avLst>
              <a:gd name="adj1" fmla="val -5407"/>
              <a:gd name="adj2" fmla="val 75360"/>
              <a:gd name="adj3" fmla="val 16667"/>
            </a:avLst>
          </a:prstGeom>
          <a:solidFill>
            <a:srgbClr val="5A90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 have adversarial training</a:t>
            </a:r>
          </a:p>
        </p:txBody>
      </p:sp>
      <p:sp>
        <p:nvSpPr>
          <p:cNvPr id="21" name="Rounded Rectangular Callout 20">
            <a:extLst>
              <a:ext uri="{FF2B5EF4-FFF2-40B4-BE49-F238E27FC236}">
                <a16:creationId xmlns:a16="http://schemas.microsoft.com/office/drawing/2014/main" id="{138C52B6-86E5-284F-B6D5-185315CD12A2}"/>
              </a:ext>
            </a:extLst>
          </p:cNvPr>
          <p:cNvSpPr/>
          <p:nvPr/>
        </p:nvSpPr>
        <p:spPr>
          <a:xfrm>
            <a:off x="4982902" y="1546282"/>
            <a:ext cx="2127690" cy="1192694"/>
          </a:xfrm>
          <a:prstGeom prst="wedgeRoundRectCallout">
            <a:avLst>
              <a:gd name="adj1" fmla="val 4559"/>
              <a:gd name="adj2" fmla="val 73138"/>
              <a:gd name="adj3" fmla="val 1666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Its robustness is still limited</a:t>
            </a:r>
          </a:p>
        </p:txBody>
      </p:sp>
    </p:spTree>
    <p:extLst>
      <p:ext uri="{BB962C8B-B14F-4D97-AF65-F5344CB8AC3E}">
        <p14:creationId xmlns:p14="http://schemas.microsoft.com/office/powerpoint/2010/main" val="23914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heckerboard(across)">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checkerboard(across)">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2" nodeType="clickEffect">
                                  <p:stCondLst>
                                    <p:cond delay="0"/>
                                  </p:stCondLst>
                                  <p:childTnLst>
                                    <p:set>
                                      <p:cBhvr>
                                        <p:cTn id="16" dur="1" fill="hold">
                                          <p:stCondLst>
                                            <p:cond delay="0"/>
                                          </p:stCondLst>
                                        </p:cTn>
                                        <p:tgtEl>
                                          <p:spTgt spid="15"/>
                                        </p:tgtEl>
                                        <p:attrNameLst>
                                          <p:attrName>style.visibility</p:attrName>
                                        </p:attrNameLst>
                                      </p:cBhvr>
                                      <p:to>
                                        <p:strVal val="hidden"/>
                                      </p:to>
                                    </p:set>
                                  </p:childTnLst>
                                </p:cTn>
                              </p:par>
                              <p:par>
                                <p:cTn id="17" presetID="1" presetClass="exit" presetSubtype="0" fill="hold" grpId="2" nodeType="withEffect">
                                  <p:stCondLst>
                                    <p:cond delay="0"/>
                                  </p:stCondLst>
                                  <p:childTnLst>
                                    <p:set>
                                      <p:cBhvr>
                                        <p:cTn id="18" dur="1" fill="hold">
                                          <p:stCondLst>
                                            <p:cond delay="0"/>
                                          </p:stCondLst>
                                        </p:cTn>
                                        <p:tgtEl>
                                          <p:spTgt spid="1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checkerboard(across)">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checkerboard(across)">
                                      <p:cBhvr>
                                        <p:cTn id="2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2" animBg="1"/>
      <p:bldP spid="16" grpId="0" animBg="1"/>
      <p:bldP spid="16" grpId="2" animBg="1"/>
      <p:bldP spid="20" grpId="0" animBg="1"/>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0953C-F3C6-8345-A23E-1BA08D39A94C}"/>
              </a:ext>
            </a:extLst>
          </p:cNvPr>
          <p:cNvSpPr>
            <a:spLocks noGrp="1"/>
          </p:cNvSpPr>
          <p:nvPr>
            <p:ph type="title"/>
          </p:nvPr>
        </p:nvSpPr>
        <p:spPr/>
        <p:txBody>
          <a:bodyPr/>
          <a:lstStyle/>
          <a:p>
            <a:r>
              <a:rPr lang="en-US" dirty="0"/>
              <a:t>A Rejection Option</a:t>
            </a:r>
          </a:p>
        </p:txBody>
      </p:sp>
      <p:sp>
        <p:nvSpPr>
          <p:cNvPr id="10" name="Content Placeholder 9">
            <a:extLst>
              <a:ext uri="{FF2B5EF4-FFF2-40B4-BE49-F238E27FC236}">
                <a16:creationId xmlns:a16="http://schemas.microsoft.com/office/drawing/2014/main" id="{E175022D-BF2B-F249-93D3-7BACB0012AEB}"/>
              </a:ext>
            </a:extLst>
          </p:cNvPr>
          <p:cNvSpPr>
            <a:spLocks noGrp="1"/>
          </p:cNvSpPr>
          <p:nvPr>
            <p:ph idx="1"/>
          </p:nvPr>
        </p:nvSpPr>
        <p:spPr/>
        <p:txBody>
          <a:bodyPr/>
          <a:lstStyle/>
          <a:p>
            <a:pPr marL="0" indent="0">
              <a:buNone/>
            </a:pPr>
            <a:r>
              <a:rPr lang="en-US" dirty="0"/>
              <a:t> </a:t>
            </a:r>
          </a:p>
        </p:txBody>
      </p:sp>
      <p:pic>
        <p:nvPicPr>
          <p:cNvPr id="4" name="Picture 2" descr="Robust Attribution Regularization">
            <a:extLst>
              <a:ext uri="{FF2B5EF4-FFF2-40B4-BE49-F238E27FC236}">
                <a16:creationId xmlns:a16="http://schemas.microsoft.com/office/drawing/2014/main" id="{A09EE2D3-A9BB-ED47-A223-FDD5893BA8D1}"/>
              </a:ext>
            </a:extLst>
          </p:cNvPr>
          <p:cNvPicPr>
            <a:picLocks noChangeArrowheads="1"/>
          </p:cNvPicPr>
          <p:nvPr/>
        </p:nvPicPr>
        <p:blipFill rotWithShape="1">
          <a:blip r:embed="rId3">
            <a:extLst>
              <a:ext uri="{28A0092B-C50C-407E-A947-70E740481C1C}">
                <a14:useLocalDpi xmlns:a14="http://schemas.microsoft.com/office/drawing/2010/main" val="0"/>
              </a:ext>
            </a:extLst>
          </a:blip>
          <a:srcRect l="972" t="1702" r="77139" b="33449"/>
          <a:stretch/>
        </p:blipFill>
        <p:spPr bwMode="auto">
          <a:xfrm>
            <a:off x="496235" y="2368707"/>
            <a:ext cx="2093844" cy="233261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DFF6059-7AF0-7441-AB81-95DAE0D5CC18}"/>
              </a:ext>
            </a:extLst>
          </p:cNvPr>
          <p:cNvSpPr/>
          <p:nvPr/>
        </p:nvSpPr>
        <p:spPr>
          <a:xfrm>
            <a:off x="496235" y="2368707"/>
            <a:ext cx="2095393" cy="234037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1553D069-EE20-0549-A7F6-10AC801DA9AA}"/>
              </a:ext>
            </a:extLst>
          </p:cNvPr>
          <p:cNvSpPr/>
          <p:nvPr/>
        </p:nvSpPr>
        <p:spPr>
          <a:xfrm>
            <a:off x="3434494" y="2622213"/>
            <a:ext cx="2623930" cy="1825605"/>
          </a:xfrm>
          <a:prstGeom prst="roundRect">
            <a:avLst/>
          </a:prstGeom>
          <a:solidFill>
            <a:srgbClr val="446B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Model</a:t>
            </a:r>
          </a:p>
        </p:txBody>
      </p:sp>
      <p:cxnSp>
        <p:nvCxnSpPr>
          <p:cNvPr id="7" name="Straight Arrow Connector 6">
            <a:extLst>
              <a:ext uri="{FF2B5EF4-FFF2-40B4-BE49-F238E27FC236}">
                <a16:creationId xmlns:a16="http://schemas.microsoft.com/office/drawing/2014/main" id="{62111B5F-BBC4-9143-B087-161E778704F3}"/>
              </a:ext>
            </a:extLst>
          </p:cNvPr>
          <p:cNvCxnSpPr>
            <a:cxnSpLocks/>
          </p:cNvCxnSpPr>
          <p:nvPr/>
        </p:nvCxnSpPr>
        <p:spPr>
          <a:xfrm flipV="1">
            <a:off x="2618764" y="3535015"/>
            <a:ext cx="814181" cy="3879"/>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C55DEA2-7DD8-2E4E-A7B7-FAEB1DC04408}"/>
              </a:ext>
            </a:extLst>
          </p:cNvPr>
          <p:cNvCxnSpPr>
            <a:cxnSpLocks/>
          </p:cNvCxnSpPr>
          <p:nvPr/>
        </p:nvCxnSpPr>
        <p:spPr>
          <a:xfrm flipV="1">
            <a:off x="6044188" y="3531136"/>
            <a:ext cx="814181" cy="3879"/>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E255C75-571F-9E48-B6DF-A5571CB5ACD5}"/>
              </a:ext>
            </a:extLst>
          </p:cNvPr>
          <p:cNvSpPr txBox="1"/>
          <p:nvPr/>
        </p:nvSpPr>
        <p:spPr>
          <a:xfrm>
            <a:off x="6774394" y="3184951"/>
            <a:ext cx="2117815" cy="707886"/>
          </a:xfrm>
          <a:prstGeom prst="rect">
            <a:avLst/>
          </a:prstGeom>
          <a:noFill/>
        </p:spPr>
        <p:txBody>
          <a:bodyPr wrap="square">
            <a:spAutoFit/>
          </a:bodyPr>
          <a:lstStyle/>
          <a:p>
            <a:pPr algn="ctr"/>
            <a:r>
              <a:rPr lang="en-US" sz="2000" dirty="0">
                <a:solidFill>
                  <a:srgbClr val="FF0000"/>
                </a:solidFill>
              </a:rPr>
              <a:t>Max Speed 100</a:t>
            </a:r>
          </a:p>
          <a:p>
            <a:pPr algn="ctr"/>
            <a:r>
              <a:rPr lang="en-US" sz="2000" dirty="0">
                <a:solidFill>
                  <a:srgbClr val="FF0000"/>
                </a:solidFill>
              </a:rPr>
              <a:t>98% confidence</a:t>
            </a:r>
            <a:endParaRPr lang="en-US" sz="2000" dirty="0"/>
          </a:p>
        </p:txBody>
      </p:sp>
      <p:sp>
        <p:nvSpPr>
          <p:cNvPr id="12" name="TextBox 11">
            <a:extLst>
              <a:ext uri="{FF2B5EF4-FFF2-40B4-BE49-F238E27FC236}">
                <a16:creationId xmlns:a16="http://schemas.microsoft.com/office/drawing/2014/main" id="{FA360B54-6FBC-134B-BD42-CB6CB42F4263}"/>
              </a:ext>
            </a:extLst>
          </p:cNvPr>
          <p:cNvSpPr txBox="1"/>
          <p:nvPr/>
        </p:nvSpPr>
        <p:spPr>
          <a:xfrm>
            <a:off x="6728733" y="3308061"/>
            <a:ext cx="1482378" cy="461665"/>
          </a:xfrm>
          <a:prstGeom prst="rect">
            <a:avLst/>
          </a:prstGeom>
          <a:noFill/>
        </p:spPr>
        <p:txBody>
          <a:bodyPr wrap="square">
            <a:spAutoFit/>
          </a:bodyPr>
          <a:lstStyle/>
          <a:p>
            <a:pPr algn="ctr"/>
            <a:r>
              <a:rPr lang="en-US" sz="2400" dirty="0">
                <a:solidFill>
                  <a:srgbClr val="00B050"/>
                </a:solidFill>
              </a:rPr>
              <a:t>Reject</a:t>
            </a:r>
          </a:p>
        </p:txBody>
      </p:sp>
    </p:spTree>
    <p:extLst>
      <p:ext uri="{BB962C8B-B14F-4D97-AF65-F5344CB8AC3E}">
        <p14:creationId xmlns:p14="http://schemas.microsoft.com/office/powerpoint/2010/main" val="1857307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p:tgtEl>
                                          <p:spTgt spid="12"/>
                                        </p:tgtEl>
                                        <p:attrNameLst>
                                          <p:attrName>ppt_y</p:attrName>
                                        </p:attrNameLst>
                                      </p:cBhvr>
                                      <p:tavLst>
                                        <p:tav tm="0">
                                          <p:val>
                                            <p:strVal val="#ppt_y+#ppt_h*1.125000"/>
                                          </p:val>
                                        </p:tav>
                                        <p:tav tm="100000">
                                          <p:val>
                                            <p:strVal val="#ppt_y"/>
                                          </p:val>
                                        </p:tav>
                                      </p:tavLst>
                                    </p:anim>
                                    <p:animEffect transition="in" filter="wipe(up)">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0953C-F3C6-8345-A23E-1BA08D39A94C}"/>
              </a:ext>
            </a:extLst>
          </p:cNvPr>
          <p:cNvSpPr>
            <a:spLocks noGrp="1"/>
          </p:cNvSpPr>
          <p:nvPr>
            <p:ph type="title"/>
          </p:nvPr>
        </p:nvSpPr>
        <p:spPr/>
        <p:txBody>
          <a:bodyPr/>
          <a:lstStyle/>
          <a:p>
            <a:r>
              <a:rPr lang="en-US" dirty="0"/>
              <a:t>Cost for Rejection</a:t>
            </a:r>
          </a:p>
        </p:txBody>
      </p:sp>
      <p:pic>
        <p:nvPicPr>
          <p:cNvPr id="1032" name="Picture 8">
            <a:extLst>
              <a:ext uri="{FF2B5EF4-FFF2-40B4-BE49-F238E27FC236}">
                <a16:creationId xmlns:a16="http://schemas.microsoft.com/office/drawing/2014/main" id="{3BA414EF-5A26-5144-9BA9-E8783E0FCAB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863" t="6393" r="13543" b="5409"/>
          <a:stretch/>
        </p:blipFill>
        <p:spPr bwMode="auto">
          <a:xfrm>
            <a:off x="1427249" y="2250238"/>
            <a:ext cx="3419060" cy="280946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Robust Attribution Regularization">
            <a:extLst>
              <a:ext uri="{FF2B5EF4-FFF2-40B4-BE49-F238E27FC236}">
                <a16:creationId xmlns:a16="http://schemas.microsoft.com/office/drawing/2014/main" id="{D743A95D-4AB6-E24C-9AE7-5300FDF28CC3}"/>
              </a:ext>
            </a:extLst>
          </p:cNvPr>
          <p:cNvPicPr>
            <a:picLocks noChangeArrowheads="1"/>
          </p:cNvPicPr>
          <p:nvPr/>
        </p:nvPicPr>
        <p:blipFill rotWithShape="1">
          <a:blip r:embed="rId4">
            <a:extLst>
              <a:ext uri="{28A0092B-C50C-407E-A947-70E740481C1C}">
                <a14:useLocalDpi xmlns:a14="http://schemas.microsoft.com/office/drawing/2010/main" val="0"/>
              </a:ext>
            </a:extLst>
          </a:blip>
          <a:srcRect l="972" t="1702" r="77139" b="33449"/>
          <a:stretch/>
        </p:blipFill>
        <p:spPr bwMode="auto">
          <a:xfrm>
            <a:off x="800474" y="2484783"/>
            <a:ext cx="2093844" cy="233261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7B4B6BEF-0893-BF4F-BE61-A7DEDBB6E832}"/>
              </a:ext>
            </a:extLst>
          </p:cNvPr>
          <p:cNvSpPr/>
          <p:nvPr/>
        </p:nvSpPr>
        <p:spPr>
          <a:xfrm>
            <a:off x="800474" y="2484783"/>
            <a:ext cx="2095393" cy="234037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8F97B8BF-1C39-1948-8518-6A19741B23B7}"/>
              </a:ext>
            </a:extLst>
          </p:cNvPr>
          <p:cNvSpPr/>
          <p:nvPr/>
        </p:nvSpPr>
        <p:spPr>
          <a:xfrm>
            <a:off x="3738733" y="2738289"/>
            <a:ext cx="2623930" cy="1825605"/>
          </a:xfrm>
          <a:prstGeom prst="roundRect">
            <a:avLst/>
          </a:prstGeom>
          <a:solidFill>
            <a:srgbClr val="446B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Model</a:t>
            </a:r>
          </a:p>
        </p:txBody>
      </p:sp>
      <p:cxnSp>
        <p:nvCxnSpPr>
          <p:cNvPr id="12" name="Straight Arrow Connector 11">
            <a:extLst>
              <a:ext uri="{FF2B5EF4-FFF2-40B4-BE49-F238E27FC236}">
                <a16:creationId xmlns:a16="http://schemas.microsoft.com/office/drawing/2014/main" id="{5CD4618D-6E7B-F344-B14D-044E61B624ED}"/>
              </a:ext>
            </a:extLst>
          </p:cNvPr>
          <p:cNvCxnSpPr>
            <a:cxnSpLocks/>
          </p:cNvCxnSpPr>
          <p:nvPr/>
        </p:nvCxnSpPr>
        <p:spPr>
          <a:xfrm flipV="1">
            <a:off x="2923003" y="3651091"/>
            <a:ext cx="814181" cy="3879"/>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BEA972E-93F3-CE4C-9D67-03E2DEA5920D}"/>
              </a:ext>
            </a:extLst>
          </p:cNvPr>
          <p:cNvCxnSpPr>
            <a:cxnSpLocks/>
          </p:cNvCxnSpPr>
          <p:nvPr/>
        </p:nvCxnSpPr>
        <p:spPr>
          <a:xfrm flipV="1">
            <a:off x="6348427" y="3647212"/>
            <a:ext cx="814181" cy="3879"/>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73F17A0-D5E7-7647-BCA2-3363BCAC3707}"/>
              </a:ext>
            </a:extLst>
          </p:cNvPr>
          <p:cNvSpPr txBox="1"/>
          <p:nvPr/>
        </p:nvSpPr>
        <p:spPr>
          <a:xfrm>
            <a:off x="7032972" y="3424137"/>
            <a:ext cx="1482378" cy="461665"/>
          </a:xfrm>
          <a:prstGeom prst="rect">
            <a:avLst/>
          </a:prstGeom>
          <a:noFill/>
        </p:spPr>
        <p:txBody>
          <a:bodyPr wrap="square">
            <a:spAutoFit/>
          </a:bodyPr>
          <a:lstStyle/>
          <a:p>
            <a:pPr algn="ctr"/>
            <a:r>
              <a:rPr lang="en-US" sz="2400" dirty="0">
                <a:solidFill>
                  <a:srgbClr val="00B050"/>
                </a:solidFill>
              </a:rPr>
              <a:t>Reject</a:t>
            </a:r>
          </a:p>
        </p:txBody>
      </p:sp>
    </p:spTree>
    <p:extLst>
      <p:ext uri="{BB962C8B-B14F-4D97-AF65-F5344CB8AC3E}">
        <p14:creationId xmlns:p14="http://schemas.microsoft.com/office/powerpoint/2010/main" val="86413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3"/>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nodeType="clickEffect">
                                  <p:stCondLst>
                                    <p:cond delay="0"/>
                                  </p:stCondLst>
                                  <p:childTnLst>
                                    <p:animMotion origin="layout" path="M 0 0 L 0.51389 0.00116 " pathEditMode="relative" ptsTypes="AA">
                                      <p:cBhvr>
                                        <p:cTn id="16" dur="2000" fill="hold"/>
                                        <p:tgtEl>
                                          <p:spTgt spid="8"/>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0 0 L 0.51389 0.00116 " pathEditMode="relative" ptsTypes="AA">
                                      <p:cBhvr>
                                        <p:cTn id="18" dur="2000" fill="hold"/>
                                        <p:tgtEl>
                                          <p:spTgt spid="9"/>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1032"/>
                                        </p:tgtEl>
                                        <p:attrNameLst>
                                          <p:attrName>style.visibility</p:attrName>
                                        </p:attrNameLst>
                                      </p:cBhvr>
                                      <p:to>
                                        <p:strVal val="visible"/>
                                      </p:to>
                                    </p:set>
                                    <p:animEffect transition="in" filter="checkerboard(across)">
                                      <p:cBhvr>
                                        <p:cTn id="23" dur="5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0953C-F3C6-8345-A23E-1BA08D39A94C}"/>
              </a:ext>
            </a:extLst>
          </p:cNvPr>
          <p:cNvSpPr>
            <a:spLocks noGrp="1"/>
          </p:cNvSpPr>
          <p:nvPr>
            <p:ph type="title"/>
          </p:nvPr>
        </p:nvSpPr>
        <p:spPr/>
        <p:txBody>
          <a:bodyPr/>
          <a:lstStyle/>
          <a:p>
            <a:r>
              <a:rPr lang="en-US" dirty="0"/>
              <a:t>Rejection Loss</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4995D47-6D40-BE4D-BDC7-A5C2DC07EBDD}"/>
                  </a:ext>
                </a:extLst>
              </p:cNvPr>
              <p:cNvSpPr txBox="1"/>
              <p:nvPr/>
            </p:nvSpPr>
            <p:spPr>
              <a:xfrm>
                <a:off x="3332204" y="3429000"/>
                <a:ext cx="2479590" cy="5084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ℓ</m:t>
                          </m:r>
                        </m:e>
                        <m:sup>
                          <m:r>
                            <a:rPr lang="en-US" sz="3200" b="0" i="1" smtClean="0">
                              <a:latin typeface="Cambria Math" panose="02040503050406030204" pitchFamily="18" charset="0"/>
                            </a:rPr>
                            <m:t>𝑟𝑒𝑗</m:t>
                          </m:r>
                        </m:sup>
                      </m:sSup>
                      <m:r>
                        <a:rPr lang="en-US" sz="3200" b="0" i="1" smtClean="0">
                          <a:latin typeface="Cambria Math" panose="02040503050406030204" pitchFamily="18" charset="0"/>
                        </a:rPr>
                        <m:t>(</m:t>
                      </m:r>
                      <m:r>
                        <a:rPr lang="en-US" sz="3200" b="0" i="1" smtClean="0">
                          <a:latin typeface="Cambria Math" panose="02040503050406030204" pitchFamily="18" charset="0"/>
                        </a:rPr>
                        <m:t>𝑑</m:t>
                      </m:r>
                      <m:r>
                        <a:rPr lang="en-US" sz="3200" b="0" i="1" smtClean="0">
                          <a:latin typeface="Cambria Math" panose="02040503050406030204" pitchFamily="18" charset="0"/>
                        </a:rPr>
                        <m:t>(</m:t>
                      </m:r>
                      <m:r>
                        <a:rPr lang="en-US" sz="3200" b="1" i="1" smtClean="0">
                          <a:latin typeface="Cambria Math" panose="02040503050406030204" pitchFamily="18" charset="0"/>
                        </a:rPr>
                        <m:t>𝒙</m:t>
                      </m:r>
                      <m:r>
                        <a:rPr lang="en-US" sz="3200" b="0" i="1" smtClean="0">
                          <a:latin typeface="Cambria Math" panose="02040503050406030204" pitchFamily="18" charset="0"/>
                        </a:rPr>
                        <m:t>, </m:t>
                      </m:r>
                      <m:r>
                        <a:rPr lang="en-US" sz="3200" b="1" i="1" smtClean="0">
                          <a:latin typeface="Cambria Math" panose="02040503050406030204" pitchFamily="18" charset="0"/>
                        </a:rPr>
                        <m:t>𝒙</m:t>
                      </m:r>
                      <m:r>
                        <a:rPr lang="en-US" sz="3200" b="1" i="1" smtClean="0">
                          <a:latin typeface="Cambria Math" panose="02040503050406030204" pitchFamily="18" charset="0"/>
                        </a:rPr>
                        <m:t>′</m:t>
                      </m:r>
                      <m:r>
                        <a:rPr lang="en-US" sz="3200" b="0" i="1" smtClean="0">
                          <a:latin typeface="Cambria Math" panose="02040503050406030204" pitchFamily="18" charset="0"/>
                        </a:rPr>
                        <m:t>))</m:t>
                      </m:r>
                    </m:oMath>
                  </m:oMathPara>
                </a14:m>
                <a:endParaRPr lang="en-US" sz="3200" dirty="0"/>
              </a:p>
            </p:txBody>
          </p:sp>
        </mc:Choice>
        <mc:Fallback xmlns="">
          <p:sp>
            <p:nvSpPr>
              <p:cNvPr id="10" name="TextBox 9">
                <a:extLst>
                  <a:ext uri="{FF2B5EF4-FFF2-40B4-BE49-F238E27FC236}">
                    <a16:creationId xmlns:a16="http://schemas.microsoft.com/office/drawing/2014/main" id="{14995D47-6D40-BE4D-BDC7-A5C2DC07EBDD}"/>
                  </a:ext>
                </a:extLst>
              </p:cNvPr>
              <p:cNvSpPr txBox="1">
                <a:spLocks noRot="1" noChangeAspect="1" noMove="1" noResize="1" noEditPoints="1" noAdjustHandles="1" noChangeArrowheads="1" noChangeShapeType="1" noTextEdit="1"/>
              </p:cNvSpPr>
              <p:nvPr/>
            </p:nvSpPr>
            <p:spPr>
              <a:xfrm>
                <a:off x="3332204" y="3429000"/>
                <a:ext cx="2479590" cy="508473"/>
              </a:xfrm>
              <a:prstGeom prst="rect">
                <a:avLst/>
              </a:prstGeom>
              <a:blipFill>
                <a:blip r:embed="rId3"/>
                <a:stretch>
                  <a:fillRect l="-3061" t="-2439" r="-5102" b="-31707"/>
                </a:stretch>
              </a:blipFill>
            </p:spPr>
            <p:txBody>
              <a:bodyPr/>
              <a:lstStyle/>
              <a:p>
                <a:r>
                  <a:rPr lang="en-US">
                    <a:noFill/>
                  </a:rPr>
                  <a:t> </a:t>
                </a:r>
              </a:p>
            </p:txBody>
          </p:sp>
        </mc:Fallback>
      </mc:AlternateContent>
      <p:sp>
        <p:nvSpPr>
          <p:cNvPr id="14" name="Rounded Rectangular Callout 13">
            <a:extLst>
              <a:ext uri="{FF2B5EF4-FFF2-40B4-BE49-F238E27FC236}">
                <a16:creationId xmlns:a16="http://schemas.microsoft.com/office/drawing/2014/main" id="{AA51EAC9-F3A9-5449-897C-86CB5C541DDB}"/>
              </a:ext>
            </a:extLst>
          </p:cNvPr>
          <p:cNvSpPr/>
          <p:nvPr/>
        </p:nvSpPr>
        <p:spPr>
          <a:xfrm>
            <a:off x="3332204" y="4349161"/>
            <a:ext cx="2127690" cy="1192694"/>
          </a:xfrm>
          <a:prstGeom prst="wedgeRoundRectCallout">
            <a:avLst>
              <a:gd name="adj1" fmla="val -2293"/>
              <a:gd name="adj2" fmla="val -76862"/>
              <a:gd name="adj3" fmla="val 16667"/>
            </a:avLst>
          </a:prstGeom>
          <a:solidFill>
            <a:srgbClr val="5A90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Perturbation Magnitude</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762B7E6-AE98-994B-9E75-0A01D023B45D}"/>
                  </a:ext>
                </a:extLst>
              </p:cNvPr>
              <p:cNvSpPr txBox="1"/>
              <p:nvPr/>
            </p:nvSpPr>
            <p:spPr>
              <a:xfrm>
                <a:off x="94266" y="1316021"/>
                <a:ext cx="8955465" cy="473591"/>
              </a:xfrm>
              <a:prstGeom prst="rect">
                <a:avLst/>
              </a:prstGeom>
              <a:noFill/>
            </p:spPr>
            <p:txBody>
              <a:bodyPr wrap="none" rtlCol="0">
                <a:spAutoFit/>
              </a:bodyPr>
              <a:lstStyle/>
              <a:p>
                <a:r>
                  <a:rPr lang="en-US" sz="2400" dirty="0"/>
                  <a:t>We focus on </a:t>
                </a:r>
                <a:r>
                  <a:rPr lang="en-US" sz="2400" i="1" dirty="0"/>
                  <a:t>monotonically non-increasing </a:t>
                </a:r>
                <a:r>
                  <a:rPr lang="en-US" sz="2400" dirty="0"/>
                  <a:t>rejection loss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ℓ</m:t>
                        </m:r>
                      </m:e>
                      <m:sup>
                        <m:r>
                          <a:rPr lang="en-US" sz="2400" b="0" i="1" smtClean="0">
                            <a:latin typeface="Cambria Math" panose="02040503050406030204" pitchFamily="18" charset="0"/>
                          </a:rPr>
                          <m:t>𝑟𝑒𝑗</m:t>
                        </m:r>
                      </m:sup>
                    </m:sSup>
                    <m:r>
                      <a:rPr lang="en-US" sz="2400" b="0" i="1" smtClean="0">
                        <a:latin typeface="Cambria Math" panose="02040503050406030204" pitchFamily="18" charset="0"/>
                      </a:rPr>
                      <m:t>(</m:t>
                    </m:r>
                    <m:r>
                      <a:rPr lang="en-US" sz="2400" b="0" i="1" smtClean="0">
                        <a:latin typeface="Cambria Math" panose="02040503050406030204" pitchFamily="18" charset="0"/>
                      </a:rPr>
                      <m:t>𝑟</m:t>
                    </m:r>
                    <m:r>
                      <a:rPr lang="en-US" sz="2400" b="0" i="1" smtClean="0">
                        <a:latin typeface="Cambria Math" panose="02040503050406030204" pitchFamily="18" charset="0"/>
                      </a:rPr>
                      <m:t>)</m:t>
                    </m:r>
                  </m:oMath>
                </a14:m>
                <a:r>
                  <a:rPr lang="en-US" sz="2400" dirty="0"/>
                  <a:t>.</a:t>
                </a:r>
              </a:p>
            </p:txBody>
          </p:sp>
        </mc:Choice>
        <mc:Fallback xmlns="">
          <p:sp>
            <p:nvSpPr>
              <p:cNvPr id="15" name="TextBox 14">
                <a:extLst>
                  <a:ext uri="{FF2B5EF4-FFF2-40B4-BE49-F238E27FC236}">
                    <a16:creationId xmlns:a16="http://schemas.microsoft.com/office/drawing/2014/main" id="{0762B7E6-AE98-994B-9E75-0A01D023B45D}"/>
                  </a:ext>
                </a:extLst>
              </p:cNvPr>
              <p:cNvSpPr txBox="1">
                <a:spLocks noRot="1" noChangeAspect="1" noMove="1" noResize="1" noEditPoints="1" noAdjustHandles="1" noChangeArrowheads="1" noChangeShapeType="1" noTextEdit="1"/>
              </p:cNvSpPr>
              <p:nvPr/>
            </p:nvSpPr>
            <p:spPr>
              <a:xfrm>
                <a:off x="94266" y="1316021"/>
                <a:ext cx="8955465" cy="473591"/>
              </a:xfrm>
              <a:prstGeom prst="rect">
                <a:avLst/>
              </a:prstGeom>
              <a:blipFill>
                <a:blip r:embed="rId4"/>
                <a:stretch>
                  <a:fillRect l="-992" t="-7692" r="-142" b="-25641"/>
                </a:stretch>
              </a:blipFill>
            </p:spPr>
            <p:txBody>
              <a:bodyPr/>
              <a:lstStyle/>
              <a:p>
                <a:r>
                  <a:rPr lang="en-US">
                    <a:noFill/>
                  </a:rPr>
                  <a:t> </a:t>
                </a:r>
              </a:p>
            </p:txBody>
          </p:sp>
        </mc:Fallback>
      </mc:AlternateContent>
      <p:sp>
        <p:nvSpPr>
          <p:cNvPr id="6" name="Rounded Rectangular Callout 5">
            <a:extLst>
              <a:ext uri="{FF2B5EF4-FFF2-40B4-BE49-F238E27FC236}">
                <a16:creationId xmlns:a16="http://schemas.microsoft.com/office/drawing/2014/main" id="{3BF45299-DD4B-124D-877A-682AB455AA1C}"/>
              </a:ext>
            </a:extLst>
          </p:cNvPr>
          <p:cNvSpPr/>
          <p:nvPr/>
        </p:nvSpPr>
        <p:spPr>
          <a:xfrm>
            <a:off x="3488991" y="2370696"/>
            <a:ext cx="1463650" cy="852460"/>
          </a:xfrm>
          <a:prstGeom prst="wedgeRoundRectCallout">
            <a:avLst>
              <a:gd name="adj1" fmla="val 42297"/>
              <a:gd name="adj2" fmla="val 87792"/>
              <a:gd name="adj3" fmla="val 16667"/>
            </a:avLst>
          </a:prstGeom>
          <a:solidFill>
            <a:srgbClr val="5A90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Clean input</a:t>
            </a:r>
          </a:p>
        </p:txBody>
      </p:sp>
      <p:sp>
        <p:nvSpPr>
          <p:cNvPr id="7" name="Rounded Rectangular Callout 6">
            <a:extLst>
              <a:ext uri="{FF2B5EF4-FFF2-40B4-BE49-F238E27FC236}">
                <a16:creationId xmlns:a16="http://schemas.microsoft.com/office/drawing/2014/main" id="{AFECE5F1-F133-A54C-AA14-6A835B041FEA}"/>
              </a:ext>
            </a:extLst>
          </p:cNvPr>
          <p:cNvSpPr/>
          <p:nvPr/>
        </p:nvSpPr>
        <p:spPr>
          <a:xfrm>
            <a:off x="5255202" y="2370696"/>
            <a:ext cx="1463650" cy="852460"/>
          </a:xfrm>
          <a:prstGeom prst="wedgeRoundRectCallout">
            <a:avLst>
              <a:gd name="adj1" fmla="val -53997"/>
              <a:gd name="adj2" fmla="val 90901"/>
              <a:gd name="adj3" fmla="val 16667"/>
            </a:avLst>
          </a:prstGeom>
          <a:solidFill>
            <a:srgbClr val="5A90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Perturbed input</a:t>
            </a:r>
          </a:p>
        </p:txBody>
      </p:sp>
    </p:spTree>
    <p:extLst>
      <p:ext uri="{BB962C8B-B14F-4D97-AF65-F5344CB8AC3E}">
        <p14:creationId xmlns:p14="http://schemas.microsoft.com/office/powerpoint/2010/main" val="3572497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heckerboard(across)">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heckerboard(across)">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checkerboard(across)">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0953C-F3C6-8345-A23E-1BA08D39A94C}"/>
              </a:ext>
            </a:extLst>
          </p:cNvPr>
          <p:cNvSpPr>
            <a:spLocks noGrp="1"/>
          </p:cNvSpPr>
          <p:nvPr>
            <p:ph type="title"/>
          </p:nvPr>
        </p:nvSpPr>
        <p:spPr/>
        <p:txBody>
          <a:bodyPr/>
          <a:lstStyle/>
          <a:p>
            <a:r>
              <a:rPr lang="en-US" dirty="0"/>
              <a:t>Total Robust Loss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00B3D53-FAEE-1D40-914F-56D4B262BCB3}"/>
                  </a:ext>
                </a:extLst>
              </p:cNvPr>
              <p:cNvSpPr txBox="1"/>
              <p:nvPr/>
            </p:nvSpPr>
            <p:spPr>
              <a:xfrm>
                <a:off x="2752575" y="2924765"/>
                <a:ext cx="23113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𝟏</m:t>
                      </m:r>
                      <m:r>
                        <a:rPr lang="en-US" sz="2400" b="0" i="1" smtClean="0">
                          <a:latin typeface="Cambria Math" panose="02040503050406030204" pitchFamily="18" charset="0"/>
                        </a:rPr>
                        <m:t>{</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1" i="1" smtClean="0">
                                  <a:latin typeface="Cambria Math" panose="02040503050406030204" pitchFamily="18" charset="0"/>
                                </a:rPr>
                                <m:t>′</m:t>
                              </m:r>
                            </m:sup>
                          </m:sSup>
                        </m:e>
                      </m:d>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1" i="1" smtClean="0">
                          <a:latin typeface="Cambria Math" panose="02040503050406030204" pitchFamily="18" charset="0"/>
                        </a:rPr>
                        <m:t>}</m:t>
                      </m:r>
                    </m:oMath>
                  </m:oMathPara>
                </a14:m>
                <a:endParaRPr lang="en-US" sz="2400" b="1" dirty="0"/>
              </a:p>
            </p:txBody>
          </p:sp>
        </mc:Choice>
        <mc:Fallback xmlns="">
          <p:sp>
            <p:nvSpPr>
              <p:cNvPr id="6" name="TextBox 5">
                <a:extLst>
                  <a:ext uri="{FF2B5EF4-FFF2-40B4-BE49-F238E27FC236}">
                    <a16:creationId xmlns:a16="http://schemas.microsoft.com/office/drawing/2014/main" id="{D00B3D53-FAEE-1D40-914F-56D4B262BCB3}"/>
                  </a:ext>
                </a:extLst>
              </p:cNvPr>
              <p:cNvSpPr txBox="1">
                <a:spLocks noRot="1" noChangeAspect="1" noMove="1" noResize="1" noEditPoints="1" noAdjustHandles="1" noChangeArrowheads="1" noChangeShapeType="1" noTextEdit="1"/>
              </p:cNvSpPr>
              <p:nvPr/>
            </p:nvSpPr>
            <p:spPr>
              <a:xfrm>
                <a:off x="2752575" y="2924765"/>
                <a:ext cx="2311338" cy="369332"/>
              </a:xfrm>
              <a:prstGeom prst="rect">
                <a:avLst/>
              </a:prstGeom>
              <a:blipFill>
                <a:blip r:embed="rId4"/>
                <a:stretch>
                  <a:fillRect l="-2186" r="-3825" b="-33333"/>
                </a:stretch>
              </a:blipFill>
            </p:spPr>
            <p:txBody>
              <a:bodyPr/>
              <a:lstStyle/>
              <a:p>
                <a:r>
                  <a:rPr lang="en-US">
                    <a:noFill/>
                  </a:rPr>
                  <a:t> </a:t>
                </a:r>
              </a:p>
            </p:txBody>
          </p:sp>
        </mc:Fallback>
      </mc:AlternateContent>
      <p:sp>
        <p:nvSpPr>
          <p:cNvPr id="8" name="Rounded Rectangular Callout 7">
            <a:extLst>
              <a:ext uri="{FF2B5EF4-FFF2-40B4-BE49-F238E27FC236}">
                <a16:creationId xmlns:a16="http://schemas.microsoft.com/office/drawing/2014/main" id="{06EB936C-8AC9-4D46-BF49-07DD69471CDE}"/>
              </a:ext>
            </a:extLst>
          </p:cNvPr>
          <p:cNvSpPr/>
          <p:nvPr/>
        </p:nvSpPr>
        <p:spPr>
          <a:xfrm>
            <a:off x="2752575" y="3714198"/>
            <a:ext cx="2064524" cy="1126432"/>
          </a:xfrm>
          <a:prstGeom prst="wedgeRoundRectCallout">
            <a:avLst>
              <a:gd name="adj1" fmla="val -2293"/>
              <a:gd name="adj2" fmla="val -76862"/>
              <a:gd name="adj3" fmla="val 16667"/>
            </a:avLst>
          </a:prstGeom>
          <a:solidFill>
            <a:srgbClr val="5A90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Mis-classification loss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F147796-01E8-A247-97D7-16A2639E3732}"/>
                  </a:ext>
                </a:extLst>
              </p:cNvPr>
              <p:cNvSpPr txBox="1"/>
              <p:nvPr/>
            </p:nvSpPr>
            <p:spPr>
              <a:xfrm>
                <a:off x="5376741" y="2912839"/>
                <a:ext cx="3507114" cy="3812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𝟏</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1" i="1" smtClean="0">
                                      <a:latin typeface="Cambria Math" panose="02040503050406030204" pitchFamily="18" charset="0"/>
                                    </a:rPr>
                                    <m:t>′</m:t>
                                  </m:r>
                                </m:sup>
                              </m:sSup>
                            </m:e>
                          </m:d>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e>
                      </m:d>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ℓ</m:t>
                          </m:r>
                        </m:e>
                        <m:sup>
                          <m:r>
                            <a:rPr lang="en-US" sz="2400" b="0" i="1" smtClean="0">
                              <a:latin typeface="Cambria Math" panose="02040503050406030204" pitchFamily="18" charset="0"/>
                            </a:rPr>
                            <m:t>𝑟𝑒𝑗</m:t>
                          </m:r>
                        </m:sup>
                      </m:sSup>
                      <m:r>
                        <a:rPr lang="en-US" sz="2400" b="0" i="1" smtClean="0">
                          <a:latin typeface="Cambria Math" panose="02040503050406030204" pitchFamily="18" charset="0"/>
                        </a:rPr>
                        <m:t>(</m:t>
                      </m:r>
                      <m:r>
                        <a:rPr lang="en-US" sz="2400" b="0" i="1" smtClean="0">
                          <a:latin typeface="Cambria Math" panose="02040503050406030204" pitchFamily="18" charset="0"/>
                        </a:rPr>
                        <m:t>𝑑</m:t>
                      </m:r>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1" i="1" smtClean="0">
                          <a:latin typeface="Cambria Math" panose="02040503050406030204" pitchFamily="18" charset="0"/>
                        </a:rPr>
                        <m:t>′</m:t>
                      </m:r>
                      <m:r>
                        <a:rPr lang="en-US" sz="2400" b="0" i="1" smtClean="0">
                          <a:latin typeface="Cambria Math" panose="02040503050406030204" pitchFamily="18" charset="0"/>
                        </a:rPr>
                        <m:t>))</m:t>
                      </m:r>
                    </m:oMath>
                  </m:oMathPara>
                </a14:m>
                <a:endParaRPr lang="en-US" sz="2400" dirty="0"/>
              </a:p>
            </p:txBody>
          </p:sp>
        </mc:Choice>
        <mc:Fallback xmlns="">
          <p:sp>
            <p:nvSpPr>
              <p:cNvPr id="7" name="TextBox 6">
                <a:extLst>
                  <a:ext uri="{FF2B5EF4-FFF2-40B4-BE49-F238E27FC236}">
                    <a16:creationId xmlns:a16="http://schemas.microsoft.com/office/drawing/2014/main" id="{6F147796-01E8-A247-97D7-16A2639E3732}"/>
                  </a:ext>
                </a:extLst>
              </p:cNvPr>
              <p:cNvSpPr txBox="1">
                <a:spLocks noRot="1" noChangeAspect="1" noMove="1" noResize="1" noEditPoints="1" noAdjustHandles="1" noChangeArrowheads="1" noChangeShapeType="1" noTextEdit="1"/>
              </p:cNvSpPr>
              <p:nvPr/>
            </p:nvSpPr>
            <p:spPr>
              <a:xfrm>
                <a:off x="5376741" y="2912839"/>
                <a:ext cx="3507114" cy="381258"/>
              </a:xfrm>
              <a:prstGeom prst="rect">
                <a:avLst/>
              </a:prstGeom>
              <a:blipFill>
                <a:blip r:embed="rId5"/>
                <a:stretch>
                  <a:fillRect l="-1083" t="-3226" r="-2527" b="-32258"/>
                </a:stretch>
              </a:blipFill>
            </p:spPr>
            <p:txBody>
              <a:bodyPr/>
              <a:lstStyle/>
              <a:p>
                <a:r>
                  <a:rPr lang="en-US">
                    <a:noFill/>
                  </a:rPr>
                  <a:t> </a:t>
                </a:r>
              </a:p>
            </p:txBody>
          </p:sp>
        </mc:Fallback>
      </mc:AlternateContent>
      <p:sp>
        <p:nvSpPr>
          <p:cNvPr id="11" name="Rounded Rectangular Callout 10">
            <a:extLst>
              <a:ext uri="{FF2B5EF4-FFF2-40B4-BE49-F238E27FC236}">
                <a16:creationId xmlns:a16="http://schemas.microsoft.com/office/drawing/2014/main" id="{A632C6C1-8740-3B4F-BDF6-258E5011475E}"/>
              </a:ext>
            </a:extLst>
          </p:cNvPr>
          <p:cNvSpPr/>
          <p:nvPr/>
        </p:nvSpPr>
        <p:spPr>
          <a:xfrm>
            <a:off x="6055828" y="3714198"/>
            <a:ext cx="2064524" cy="1126432"/>
          </a:xfrm>
          <a:prstGeom prst="wedgeRoundRectCallout">
            <a:avLst>
              <a:gd name="adj1" fmla="val 275"/>
              <a:gd name="adj2" fmla="val -78039"/>
              <a:gd name="adj3" fmla="val 16667"/>
            </a:avLst>
          </a:prstGeom>
          <a:solidFill>
            <a:srgbClr val="5A90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Rejection loss </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9BAC61A-1E26-4A41-8039-1BFE88EEF45B}"/>
                  </a:ext>
                </a:extLst>
              </p:cNvPr>
              <p:cNvSpPr txBox="1"/>
              <p:nvPr/>
            </p:nvSpPr>
            <p:spPr>
              <a:xfrm>
                <a:off x="5087278" y="2924765"/>
                <a:ext cx="26609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9" name="TextBox 8">
                <a:extLst>
                  <a:ext uri="{FF2B5EF4-FFF2-40B4-BE49-F238E27FC236}">
                    <a16:creationId xmlns:a16="http://schemas.microsoft.com/office/drawing/2014/main" id="{09BAC61A-1E26-4A41-8039-1BFE88EEF45B}"/>
                  </a:ext>
                </a:extLst>
              </p:cNvPr>
              <p:cNvSpPr txBox="1">
                <a:spLocks noRot="1" noChangeAspect="1" noMove="1" noResize="1" noEditPoints="1" noAdjustHandles="1" noChangeArrowheads="1" noChangeShapeType="1" noTextEdit="1"/>
              </p:cNvSpPr>
              <p:nvPr/>
            </p:nvSpPr>
            <p:spPr>
              <a:xfrm>
                <a:off x="5087278" y="2924765"/>
                <a:ext cx="266098" cy="369332"/>
              </a:xfrm>
              <a:prstGeom prst="rect">
                <a:avLst/>
              </a:prstGeom>
              <a:blipFill>
                <a:blip r:embed="rId6"/>
                <a:stretch>
                  <a:fillRect l="-18182" r="-18182" b="-3333"/>
                </a:stretch>
              </a:blipFill>
            </p:spPr>
            <p:txBody>
              <a:bodyPr/>
              <a:lstStyle/>
              <a:p>
                <a:r>
                  <a:rPr lang="en-US">
                    <a:noFill/>
                  </a:rPr>
                  <a:t> </a:t>
                </a:r>
              </a:p>
            </p:txBody>
          </p:sp>
        </mc:Fallback>
      </mc:AlternateContent>
      <p:sp>
        <p:nvSpPr>
          <p:cNvPr id="12" name="Rounded Rectangular Callout 11">
            <a:extLst>
              <a:ext uri="{FF2B5EF4-FFF2-40B4-BE49-F238E27FC236}">
                <a16:creationId xmlns:a16="http://schemas.microsoft.com/office/drawing/2014/main" id="{6C07646C-BF4D-2A45-9967-435B2E658E4F}"/>
              </a:ext>
            </a:extLst>
          </p:cNvPr>
          <p:cNvSpPr/>
          <p:nvPr/>
        </p:nvSpPr>
        <p:spPr>
          <a:xfrm>
            <a:off x="4321114" y="1492644"/>
            <a:ext cx="2064524" cy="1126432"/>
          </a:xfrm>
          <a:prstGeom prst="wedgeRoundRectCallout">
            <a:avLst>
              <a:gd name="adj1" fmla="val -7428"/>
              <a:gd name="adj2" fmla="val 72550"/>
              <a:gd name="adj3" fmla="val 16667"/>
            </a:avLst>
          </a:prstGeom>
          <a:solidFill>
            <a:srgbClr val="5A90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Maximum of the two losses</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E1F1DE5-E887-B540-8C31-D575630CFE04}"/>
                  </a:ext>
                </a:extLst>
              </p:cNvPr>
              <p:cNvSpPr txBox="1"/>
              <p:nvPr/>
            </p:nvSpPr>
            <p:spPr>
              <a:xfrm>
                <a:off x="1447083" y="2924765"/>
                <a:ext cx="7546488" cy="5432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1" i="1" smtClean="0">
                                      <a:latin typeface="Cambria Math" panose="02040503050406030204" pitchFamily="18" charset="0"/>
                                    </a:rPr>
                                    <m:t>′</m:t>
                                  </m:r>
                                </m:sup>
                              </m:sSup>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𝒩</m:t>
                              </m:r>
                              <m:r>
                                <a:rPr lang="en-US" sz="2400" b="0"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𝒙</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𝜖</m:t>
                              </m:r>
                              <m:r>
                                <a:rPr lang="en-US" sz="2400" b="0" i="1" smtClean="0">
                                  <a:latin typeface="Cambria Math" panose="02040503050406030204" pitchFamily="18" charset="0"/>
                                  <a:ea typeface="Cambria Math" panose="02040503050406030204" pitchFamily="18" charset="0"/>
                                </a:rPr>
                                <m:t>)</m:t>
                              </m:r>
                            </m:lim>
                          </m:limLow>
                        </m:fName>
                        <m:e>
                          <m:r>
                            <a:rPr lang="en-US" sz="2400" b="0" i="1" smtClean="0">
                              <a:latin typeface="Cambria Math" panose="02040503050406030204" pitchFamily="18" charset="0"/>
                            </a:rPr>
                            <m:t>[                                                                                           ]</m:t>
                          </m:r>
                        </m:e>
                      </m:func>
                    </m:oMath>
                  </m:oMathPara>
                </a14:m>
                <a:endParaRPr lang="en-US" sz="2400" dirty="0"/>
              </a:p>
            </p:txBody>
          </p:sp>
        </mc:Choice>
        <mc:Fallback xmlns="">
          <p:sp>
            <p:nvSpPr>
              <p:cNvPr id="13" name="TextBox 12">
                <a:extLst>
                  <a:ext uri="{FF2B5EF4-FFF2-40B4-BE49-F238E27FC236}">
                    <a16:creationId xmlns:a16="http://schemas.microsoft.com/office/drawing/2014/main" id="{4E1F1DE5-E887-B540-8C31-D575630CFE04}"/>
                  </a:ext>
                </a:extLst>
              </p:cNvPr>
              <p:cNvSpPr txBox="1">
                <a:spLocks noRot="1" noChangeAspect="1" noMove="1" noResize="1" noEditPoints="1" noAdjustHandles="1" noChangeArrowheads="1" noChangeShapeType="1" noTextEdit="1"/>
              </p:cNvSpPr>
              <p:nvPr/>
            </p:nvSpPr>
            <p:spPr>
              <a:xfrm>
                <a:off x="1447083" y="2924765"/>
                <a:ext cx="7546488" cy="543290"/>
              </a:xfrm>
              <a:prstGeom prst="rect">
                <a:avLst/>
              </a:prstGeom>
              <a:blipFill>
                <a:blip r:embed="rId7"/>
                <a:stretch>
                  <a:fillRect t="-4545" r="-672" b="-18182"/>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3639602E-ECCE-A34B-9B57-01314816C14E}"/>
              </a:ext>
            </a:extLst>
          </p:cNvPr>
          <p:cNvSpPr txBox="1"/>
          <p:nvPr/>
        </p:nvSpPr>
        <p:spPr>
          <a:xfrm>
            <a:off x="405690" y="2959690"/>
            <a:ext cx="65" cy="369332"/>
          </a:xfrm>
          <a:prstGeom prst="rect">
            <a:avLst/>
          </a:prstGeom>
          <a:noFill/>
        </p:spPr>
        <p:txBody>
          <a:bodyPr wrap="none" lIns="0" tIns="0" rIns="0" bIns="0" rtlCol="0">
            <a:spAutoFit/>
          </a:bodyPr>
          <a:lstStyle/>
          <a:p>
            <a:endParaRPr lang="en-US" sz="24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C6B194C-C607-F249-8CEF-65F5DE4D15C7}"/>
                  </a:ext>
                </a:extLst>
              </p:cNvPr>
              <p:cNvSpPr txBox="1"/>
              <p:nvPr/>
            </p:nvSpPr>
            <p:spPr>
              <a:xfrm>
                <a:off x="405690" y="2930515"/>
                <a:ext cx="1134221" cy="398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m:rPr>
                              <m:brk m:alnAt="7"/>
                            </m:rPr>
                            <a:rPr lang="en-US" sz="2400" i="1">
                              <a:latin typeface="Cambria Math" panose="02040503050406030204" pitchFamily="18" charset="0"/>
                              <a:ea typeface="Cambria Math" panose="02040503050406030204" pitchFamily="18" charset="0"/>
                            </a:rPr>
                            <m:t>𝔼</m:t>
                          </m:r>
                        </m:e>
                        <m:sub>
                          <m:d>
                            <m:dPr>
                              <m:ctrlPr>
                                <a:rPr lang="en-US" sz="2400" i="1">
                                  <a:latin typeface="Cambria Math" panose="02040503050406030204" pitchFamily="18" charset="0"/>
                                </a:rPr>
                              </m:ctrlPr>
                            </m:dPr>
                            <m:e>
                              <m:r>
                                <a:rPr lang="en-US" sz="2400" b="1" i="1">
                                  <a:latin typeface="Cambria Math" panose="02040503050406030204" pitchFamily="18" charset="0"/>
                                </a:rPr>
                                <m:t>𝒙</m:t>
                              </m:r>
                              <m:r>
                                <a:rPr lang="en-US" sz="2400" i="1">
                                  <a:latin typeface="Cambria Math" panose="02040503050406030204" pitchFamily="18" charset="0"/>
                                </a:rPr>
                                <m:t>,</m:t>
                              </m:r>
                              <m:r>
                                <a:rPr lang="en-US" sz="2400" i="1">
                                  <a:latin typeface="Cambria Math" panose="02040503050406030204" pitchFamily="18" charset="0"/>
                                </a:rPr>
                                <m:t>𝑦</m:t>
                              </m:r>
                            </m:e>
                          </m:d>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𝒟</m:t>
                          </m:r>
                        </m:sub>
                      </m:sSub>
                    </m:oMath>
                  </m:oMathPara>
                </a14:m>
                <a:endParaRPr lang="en-US" sz="2400" dirty="0"/>
              </a:p>
            </p:txBody>
          </p:sp>
        </mc:Choice>
        <mc:Fallback xmlns="">
          <p:sp>
            <p:nvSpPr>
              <p:cNvPr id="5" name="TextBox 4">
                <a:extLst>
                  <a:ext uri="{FF2B5EF4-FFF2-40B4-BE49-F238E27FC236}">
                    <a16:creationId xmlns:a16="http://schemas.microsoft.com/office/drawing/2014/main" id="{DC6B194C-C607-F249-8CEF-65F5DE4D15C7}"/>
                  </a:ext>
                </a:extLst>
              </p:cNvPr>
              <p:cNvSpPr txBox="1">
                <a:spLocks noRot="1" noChangeAspect="1" noMove="1" noResize="1" noEditPoints="1" noAdjustHandles="1" noChangeArrowheads="1" noChangeShapeType="1" noTextEdit="1"/>
              </p:cNvSpPr>
              <p:nvPr/>
            </p:nvSpPr>
            <p:spPr>
              <a:xfrm>
                <a:off x="405690" y="2930515"/>
                <a:ext cx="1134221" cy="398507"/>
              </a:xfrm>
              <a:prstGeom prst="rect">
                <a:avLst/>
              </a:prstGeom>
              <a:blipFill>
                <a:blip r:embed="rId8"/>
                <a:stretch>
                  <a:fillRect l="-5556" r="-1111" b="-15152"/>
                </a:stretch>
              </a:blipFill>
            </p:spPr>
            <p:txBody>
              <a:bodyPr/>
              <a:lstStyle/>
              <a:p>
                <a:r>
                  <a:rPr lang="en-US">
                    <a:noFill/>
                  </a:rPr>
                  <a:t> </a:t>
                </a:r>
              </a:p>
            </p:txBody>
          </p:sp>
        </mc:Fallback>
      </mc:AlternateContent>
      <p:sp>
        <p:nvSpPr>
          <p:cNvPr id="16" name="Rounded Rectangular Callout 15">
            <a:extLst>
              <a:ext uri="{FF2B5EF4-FFF2-40B4-BE49-F238E27FC236}">
                <a16:creationId xmlns:a16="http://schemas.microsoft.com/office/drawing/2014/main" id="{864F41BA-2749-2942-AAC3-CD5B77EDFEB8}"/>
              </a:ext>
            </a:extLst>
          </p:cNvPr>
          <p:cNvSpPr/>
          <p:nvPr/>
        </p:nvSpPr>
        <p:spPr>
          <a:xfrm>
            <a:off x="628650" y="3714198"/>
            <a:ext cx="2064524" cy="1126432"/>
          </a:xfrm>
          <a:prstGeom prst="wedgeRoundRectCallout">
            <a:avLst>
              <a:gd name="adj1" fmla="val 2201"/>
              <a:gd name="adj2" fmla="val -73332"/>
              <a:gd name="adj3" fmla="val 16667"/>
            </a:avLst>
          </a:prstGeom>
          <a:solidFill>
            <a:srgbClr val="5A90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Worst-case perturbation</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2D9696C-24E6-1546-A37A-D629C2CAD97F}"/>
                  </a:ext>
                </a:extLst>
              </p:cNvPr>
              <p:cNvSpPr txBox="1"/>
              <p:nvPr/>
            </p:nvSpPr>
            <p:spPr>
              <a:xfrm>
                <a:off x="405690" y="2332208"/>
                <a:ext cx="1873270" cy="4168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𝐿</m:t>
                          </m:r>
                        </m:e>
                        <m:sub>
                          <m:r>
                            <a:rPr lang="en-US" sz="2400" b="0" i="1" smtClean="0">
                              <a:latin typeface="Cambria Math" panose="02040503050406030204" pitchFamily="18" charset="0"/>
                            </a:rPr>
                            <m:t>𝜖</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𝑓</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ℓ</m:t>
                              </m:r>
                            </m:e>
                            <m:sup>
                              <m:r>
                                <a:rPr lang="en-US" sz="2400" b="0" i="1" smtClean="0">
                                  <a:latin typeface="Cambria Math" panose="02040503050406030204" pitchFamily="18" charset="0"/>
                                </a:rPr>
                                <m:t>𝑟𝑒𝑗</m:t>
                              </m:r>
                            </m:sup>
                          </m:sSup>
                        </m:e>
                      </m:d>
                      <m:r>
                        <a:rPr lang="en-US" sz="2400" b="0" i="1" smtClean="0">
                          <a:latin typeface="Cambria Math" panose="02040503050406030204" pitchFamily="18" charset="0"/>
                        </a:rPr>
                        <m:t>≔</m:t>
                      </m:r>
                    </m:oMath>
                  </m:oMathPara>
                </a14:m>
                <a:endParaRPr lang="en-US" sz="2400" dirty="0"/>
              </a:p>
            </p:txBody>
          </p:sp>
        </mc:Choice>
        <mc:Fallback xmlns="">
          <p:sp>
            <p:nvSpPr>
              <p:cNvPr id="10" name="TextBox 9">
                <a:extLst>
                  <a:ext uri="{FF2B5EF4-FFF2-40B4-BE49-F238E27FC236}">
                    <a16:creationId xmlns:a16="http://schemas.microsoft.com/office/drawing/2014/main" id="{22D9696C-24E6-1546-A37A-D629C2CAD97F}"/>
                  </a:ext>
                </a:extLst>
              </p:cNvPr>
              <p:cNvSpPr txBox="1">
                <a:spLocks noRot="1" noChangeAspect="1" noMove="1" noResize="1" noEditPoints="1" noAdjustHandles="1" noChangeArrowheads="1" noChangeShapeType="1" noTextEdit="1"/>
              </p:cNvSpPr>
              <p:nvPr/>
            </p:nvSpPr>
            <p:spPr>
              <a:xfrm>
                <a:off x="405690" y="2332208"/>
                <a:ext cx="1873270" cy="416845"/>
              </a:xfrm>
              <a:prstGeom prst="rect">
                <a:avLst/>
              </a:prstGeom>
              <a:blipFill>
                <a:blip r:embed="rId9"/>
                <a:stretch>
                  <a:fillRect l="-3378" r="-676" b="-23529"/>
                </a:stretch>
              </a:blipFill>
            </p:spPr>
            <p:txBody>
              <a:bodyPr/>
              <a:lstStyle/>
              <a:p>
                <a:r>
                  <a:rPr lang="en-US">
                    <a:noFill/>
                  </a:rPr>
                  <a:t> </a:t>
                </a:r>
              </a:p>
            </p:txBody>
          </p:sp>
        </mc:Fallback>
      </mc:AlternateContent>
    </p:spTree>
    <p:extLst>
      <p:ext uri="{BB962C8B-B14F-4D97-AF65-F5344CB8AC3E}">
        <p14:creationId xmlns:p14="http://schemas.microsoft.com/office/powerpoint/2010/main" val="520726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heckerboard(across)">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heckerboard(across)">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checkerboard(across)">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checkerboard(across)">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checkerboard(across)">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checkerboard(across)">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checkerboard(across)">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checkerboard(across)">
                                      <p:cBhvr>
                                        <p:cTn id="5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7" grpId="0"/>
      <p:bldP spid="11" grpId="0" animBg="1"/>
      <p:bldP spid="9" grpId="0"/>
      <p:bldP spid="12" grpId="0" animBg="1"/>
      <p:bldP spid="13" grpId="0"/>
      <p:bldP spid="5" grpId="0"/>
      <p:bldP spid="16" grpId="0" animBg="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0953C-F3C6-8345-A23E-1BA08D39A94C}"/>
              </a:ext>
            </a:extLst>
          </p:cNvPr>
          <p:cNvSpPr>
            <a:spLocks noGrp="1"/>
          </p:cNvSpPr>
          <p:nvPr>
            <p:ph type="title"/>
          </p:nvPr>
        </p:nvSpPr>
        <p:spPr/>
        <p:txBody>
          <a:bodyPr/>
          <a:lstStyle/>
          <a:p>
            <a:r>
              <a:rPr lang="en-US" dirty="0"/>
              <a:t>Robust Error with Rejection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873CF11-927A-894B-8002-9727B5C02228}"/>
                  </a:ext>
                </a:extLst>
              </p:cNvPr>
              <p:cNvSpPr txBox="1"/>
              <p:nvPr/>
            </p:nvSpPr>
            <p:spPr>
              <a:xfrm>
                <a:off x="5162200" y="2741465"/>
                <a:ext cx="3591688" cy="5432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sSup>
                                <m:sSupPr>
                                  <m:ctrlPr>
                                    <a:rPr lang="en-US" sz="2400" i="1">
                                      <a:latin typeface="Cambria Math" panose="02040503050406030204" pitchFamily="18" charset="0"/>
                                    </a:rPr>
                                  </m:ctrlPr>
                                </m:sSupPr>
                                <m:e>
                                  <m:r>
                                    <a:rPr lang="en-US" sz="2400" b="1" i="1">
                                      <a:latin typeface="Cambria Math" panose="02040503050406030204" pitchFamily="18" charset="0"/>
                                    </a:rPr>
                                    <m:t>𝒙</m:t>
                                  </m:r>
                                </m:e>
                                <m:sup>
                                  <m:r>
                                    <a:rPr lang="en-US" sz="2400" i="1">
                                      <a:latin typeface="Cambria Math" panose="02040503050406030204" pitchFamily="18" charset="0"/>
                                    </a:rPr>
                                    <m:t>′</m:t>
                                  </m:r>
                                  <m:r>
                                    <a:rPr lang="en-US" sz="2400" b="0" i="1" smtClean="0">
                                      <a:latin typeface="Cambria Math" panose="02040503050406030204" pitchFamily="18" charset="0"/>
                                    </a:rPr>
                                    <m:t>′</m:t>
                                  </m:r>
                                </m:sup>
                              </m:sSup>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𝒩</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𝒙</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𝜖</m:t>
                              </m:r>
                              <m:r>
                                <a:rPr lang="en-US" sz="2400" i="1">
                                  <a:latin typeface="Cambria Math" panose="02040503050406030204" pitchFamily="18" charset="0"/>
                                  <a:ea typeface="Cambria Math" panose="02040503050406030204" pitchFamily="18" charset="0"/>
                                </a:rPr>
                                <m:t>)</m:t>
                              </m:r>
                            </m:lim>
                          </m:limLow>
                        </m:fName>
                        <m:e>
                          <m:r>
                            <a:rPr lang="en-US" sz="2400" b="1" i="1">
                              <a:latin typeface="Cambria Math" panose="02040503050406030204" pitchFamily="18" charset="0"/>
                            </a:rPr>
                            <m:t>𝟏</m:t>
                          </m:r>
                          <m:r>
                            <a:rPr lang="en-US" sz="2400" i="1">
                              <a:latin typeface="Cambria Math" panose="02040503050406030204" pitchFamily="18" charset="0"/>
                            </a:rPr>
                            <m:t>{</m:t>
                          </m:r>
                          <m:r>
                            <a:rPr lang="en-US" sz="2400" i="1">
                              <a:latin typeface="Cambria Math" panose="02040503050406030204" pitchFamily="18" charset="0"/>
                            </a:rPr>
                            <m:t>𝑓</m:t>
                          </m:r>
                          <m:d>
                            <m:dPr>
                              <m:ctrlPr>
                                <a:rPr lang="en-US" sz="2400" i="1">
                                  <a:latin typeface="Cambria Math" panose="02040503050406030204" pitchFamily="18" charset="0"/>
                                </a:rPr>
                              </m:ctrlPr>
                            </m:dPr>
                            <m:e>
                              <m:sSup>
                                <m:sSupPr>
                                  <m:ctrlPr>
                                    <a:rPr lang="en-US" sz="2400" b="1" i="1">
                                      <a:latin typeface="Cambria Math" panose="02040503050406030204" pitchFamily="18" charset="0"/>
                                    </a:rPr>
                                  </m:ctrlPr>
                                </m:sSupPr>
                                <m:e>
                                  <m:r>
                                    <a:rPr lang="en-US" sz="2400" b="1" i="1">
                                      <a:latin typeface="Cambria Math" panose="02040503050406030204" pitchFamily="18" charset="0"/>
                                    </a:rPr>
                                    <m:t>𝒙</m:t>
                                  </m:r>
                                </m:e>
                                <m:sup>
                                  <m:r>
                                    <a:rPr lang="en-US" sz="2400" b="1" i="1">
                                      <a:latin typeface="Cambria Math" panose="02040503050406030204" pitchFamily="18" charset="0"/>
                                    </a:rPr>
                                    <m:t>′′</m:t>
                                  </m:r>
                                </m:sup>
                              </m:sSup>
                            </m:e>
                          </m:d>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m:t>
                          </m:r>
                          <m:r>
                            <a:rPr lang="en-US" sz="2400" b="1" i="1">
                              <a:latin typeface="Cambria Math" panose="02040503050406030204" pitchFamily="18" charset="0"/>
                            </a:rPr>
                            <m:t>}</m:t>
                          </m:r>
                        </m:e>
                      </m:func>
                    </m:oMath>
                  </m:oMathPara>
                </a14:m>
                <a:endParaRPr lang="en-US" sz="2400" b="1" dirty="0"/>
              </a:p>
            </p:txBody>
          </p:sp>
        </mc:Choice>
        <mc:Fallback xmlns="">
          <p:sp>
            <p:nvSpPr>
              <p:cNvPr id="6" name="TextBox 5">
                <a:extLst>
                  <a:ext uri="{FF2B5EF4-FFF2-40B4-BE49-F238E27FC236}">
                    <a16:creationId xmlns:a16="http://schemas.microsoft.com/office/drawing/2014/main" id="{6873CF11-927A-894B-8002-9727B5C02228}"/>
                  </a:ext>
                </a:extLst>
              </p:cNvPr>
              <p:cNvSpPr txBox="1">
                <a:spLocks noRot="1" noChangeAspect="1" noMove="1" noResize="1" noEditPoints="1" noAdjustHandles="1" noChangeArrowheads="1" noChangeShapeType="1" noTextEdit="1"/>
              </p:cNvSpPr>
              <p:nvPr/>
            </p:nvSpPr>
            <p:spPr>
              <a:xfrm>
                <a:off x="5162200" y="2741465"/>
                <a:ext cx="3591688" cy="543290"/>
              </a:xfrm>
              <a:prstGeom prst="rect">
                <a:avLst/>
              </a:prstGeom>
              <a:blipFill>
                <a:blip r:embed="rId3"/>
                <a:stretch>
                  <a:fillRect r="-2113" b="-186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456D9FC-86C4-1347-8AE4-9A5F7E2DA4E3}"/>
                  </a:ext>
                </a:extLst>
              </p:cNvPr>
              <p:cNvSpPr txBox="1"/>
              <p:nvPr/>
            </p:nvSpPr>
            <p:spPr>
              <a:xfrm>
                <a:off x="1670105" y="2774802"/>
                <a:ext cx="3060646" cy="5432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𝒩</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𝒙</m:t>
                              </m:r>
                              <m:r>
                                <a:rPr lang="en-US" sz="2400" i="1">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𝛼</m:t>
                              </m:r>
                              <m:r>
                                <a:rPr lang="en-US" sz="2400" i="1">
                                  <a:latin typeface="Cambria Math" panose="02040503050406030204" pitchFamily="18" charset="0"/>
                                  <a:ea typeface="Cambria Math" panose="02040503050406030204" pitchFamily="18" charset="0"/>
                                </a:rPr>
                                <m:t>𝜖</m:t>
                              </m:r>
                              <m:r>
                                <a:rPr lang="en-US" sz="2400" i="1">
                                  <a:latin typeface="Cambria Math" panose="02040503050406030204" pitchFamily="18" charset="0"/>
                                  <a:ea typeface="Cambria Math" panose="02040503050406030204" pitchFamily="18" charset="0"/>
                                </a:rPr>
                                <m:t>)</m:t>
                              </m:r>
                            </m:lim>
                          </m:limLow>
                        </m:fName>
                        <m:e>
                          <m:r>
                            <a:rPr lang="en-US" sz="2400" b="1" i="1">
                              <a:latin typeface="Cambria Math" panose="02040503050406030204" pitchFamily="18" charset="0"/>
                            </a:rPr>
                            <m:t>𝟏</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𝑓</m:t>
                              </m:r>
                              <m:d>
                                <m:dPr>
                                  <m:ctrlPr>
                                    <a:rPr lang="en-US" sz="2400" i="1">
                                      <a:latin typeface="Cambria Math" panose="02040503050406030204" pitchFamily="18" charset="0"/>
                                    </a:rPr>
                                  </m:ctrlPr>
                                </m:dPr>
                                <m:e>
                                  <m:sSup>
                                    <m:sSupPr>
                                      <m:ctrlPr>
                                        <a:rPr lang="en-US" sz="2400" b="1" i="1">
                                          <a:latin typeface="Cambria Math" panose="02040503050406030204" pitchFamily="18" charset="0"/>
                                        </a:rPr>
                                      </m:ctrlPr>
                                    </m:sSupPr>
                                    <m:e>
                                      <m:r>
                                        <a:rPr lang="en-US" sz="2400" b="1" i="1">
                                          <a:latin typeface="Cambria Math" panose="02040503050406030204" pitchFamily="18" charset="0"/>
                                        </a:rPr>
                                        <m:t>𝒙</m:t>
                                      </m:r>
                                    </m:e>
                                    <m:sup>
                                      <m:r>
                                        <a:rPr lang="en-US" sz="2400" b="1" i="1">
                                          <a:latin typeface="Cambria Math" panose="02040503050406030204" pitchFamily="18" charset="0"/>
                                        </a:rPr>
                                        <m:t>′</m:t>
                                      </m:r>
                                    </m:sup>
                                  </m:sSup>
                                </m:e>
                              </m:d>
                              <m:r>
                                <a:rPr lang="en-US" sz="2400" i="1">
                                  <a:latin typeface="Cambria Math" panose="02040503050406030204" pitchFamily="18" charset="0"/>
                                </a:rPr>
                                <m:t>≠</m:t>
                              </m:r>
                              <m:r>
                                <a:rPr lang="en-US" sz="2400" i="1">
                                  <a:latin typeface="Cambria Math" panose="02040503050406030204" pitchFamily="18" charset="0"/>
                                </a:rPr>
                                <m:t>𝑦</m:t>
                              </m:r>
                            </m:e>
                          </m:d>
                        </m:e>
                      </m:func>
                    </m:oMath>
                  </m:oMathPara>
                </a14:m>
                <a:endParaRPr lang="en-US" sz="2400" dirty="0"/>
              </a:p>
            </p:txBody>
          </p:sp>
        </mc:Choice>
        <mc:Fallback xmlns="">
          <p:sp>
            <p:nvSpPr>
              <p:cNvPr id="7" name="TextBox 6">
                <a:extLst>
                  <a:ext uri="{FF2B5EF4-FFF2-40B4-BE49-F238E27FC236}">
                    <a16:creationId xmlns:a16="http://schemas.microsoft.com/office/drawing/2014/main" id="{8456D9FC-86C4-1347-8AE4-9A5F7E2DA4E3}"/>
                  </a:ext>
                </a:extLst>
              </p:cNvPr>
              <p:cNvSpPr txBox="1">
                <a:spLocks noRot="1" noChangeAspect="1" noMove="1" noResize="1" noEditPoints="1" noAdjustHandles="1" noChangeArrowheads="1" noChangeShapeType="1" noTextEdit="1"/>
              </p:cNvSpPr>
              <p:nvPr/>
            </p:nvSpPr>
            <p:spPr>
              <a:xfrm>
                <a:off x="1670105" y="2774802"/>
                <a:ext cx="3060646" cy="543290"/>
              </a:xfrm>
              <a:prstGeom prst="rect">
                <a:avLst/>
              </a:prstGeom>
              <a:blipFill>
                <a:blip r:embed="rId4"/>
                <a:stretch>
                  <a:fillRect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F823AFB-2258-9F4F-940E-A1A5BD38F788}"/>
                  </a:ext>
                </a:extLst>
              </p:cNvPr>
              <p:cNvSpPr txBox="1"/>
              <p:nvPr/>
            </p:nvSpPr>
            <p:spPr>
              <a:xfrm>
                <a:off x="453208" y="2813856"/>
                <a:ext cx="1134221" cy="398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m:rPr>
                              <m:brk m:alnAt="7"/>
                            </m:rPr>
                            <a:rPr lang="en-US" sz="2400" i="1">
                              <a:latin typeface="Cambria Math" panose="02040503050406030204" pitchFamily="18" charset="0"/>
                              <a:ea typeface="Cambria Math" panose="02040503050406030204" pitchFamily="18" charset="0"/>
                            </a:rPr>
                            <m:t>𝔼</m:t>
                          </m:r>
                        </m:e>
                        <m:sub>
                          <m:d>
                            <m:dPr>
                              <m:ctrlPr>
                                <a:rPr lang="en-US" sz="2400" i="1">
                                  <a:latin typeface="Cambria Math" panose="02040503050406030204" pitchFamily="18" charset="0"/>
                                </a:rPr>
                              </m:ctrlPr>
                            </m:dPr>
                            <m:e>
                              <m:r>
                                <a:rPr lang="en-US" sz="2400" b="1" i="1">
                                  <a:latin typeface="Cambria Math" panose="02040503050406030204" pitchFamily="18" charset="0"/>
                                </a:rPr>
                                <m:t>𝒙</m:t>
                              </m:r>
                              <m:r>
                                <a:rPr lang="en-US" sz="2400" i="1">
                                  <a:latin typeface="Cambria Math" panose="02040503050406030204" pitchFamily="18" charset="0"/>
                                </a:rPr>
                                <m:t>,</m:t>
                              </m:r>
                              <m:r>
                                <a:rPr lang="en-US" sz="2400" i="1">
                                  <a:latin typeface="Cambria Math" panose="02040503050406030204" pitchFamily="18" charset="0"/>
                                </a:rPr>
                                <m:t>𝑦</m:t>
                              </m:r>
                            </m:e>
                          </m:d>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𝒟</m:t>
                          </m:r>
                        </m:sub>
                      </m:sSub>
                    </m:oMath>
                  </m:oMathPara>
                </a14:m>
                <a:endParaRPr lang="en-US" sz="2400" dirty="0"/>
              </a:p>
            </p:txBody>
          </p:sp>
        </mc:Choice>
        <mc:Fallback xmlns="">
          <p:sp>
            <p:nvSpPr>
              <p:cNvPr id="8" name="TextBox 7">
                <a:extLst>
                  <a:ext uri="{FF2B5EF4-FFF2-40B4-BE49-F238E27FC236}">
                    <a16:creationId xmlns:a16="http://schemas.microsoft.com/office/drawing/2014/main" id="{5F823AFB-2258-9F4F-940E-A1A5BD38F788}"/>
                  </a:ext>
                </a:extLst>
              </p:cNvPr>
              <p:cNvSpPr txBox="1">
                <a:spLocks noRot="1" noChangeAspect="1" noMove="1" noResize="1" noEditPoints="1" noAdjustHandles="1" noChangeArrowheads="1" noChangeShapeType="1" noTextEdit="1"/>
              </p:cNvSpPr>
              <p:nvPr/>
            </p:nvSpPr>
            <p:spPr>
              <a:xfrm>
                <a:off x="453208" y="2813856"/>
                <a:ext cx="1134221" cy="398507"/>
              </a:xfrm>
              <a:prstGeom prst="rect">
                <a:avLst/>
              </a:prstGeom>
              <a:blipFill>
                <a:blip r:embed="rId5"/>
                <a:stretch>
                  <a:fillRect l="-4444" r="-2222"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74AF409-9BBA-C644-B345-48FC74727E87}"/>
                  </a:ext>
                </a:extLst>
              </p:cNvPr>
              <p:cNvSpPr txBox="1"/>
              <p:nvPr/>
            </p:nvSpPr>
            <p:spPr>
              <a:xfrm>
                <a:off x="4813426" y="2828444"/>
                <a:ext cx="26609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11" name="TextBox 10">
                <a:extLst>
                  <a:ext uri="{FF2B5EF4-FFF2-40B4-BE49-F238E27FC236}">
                    <a16:creationId xmlns:a16="http://schemas.microsoft.com/office/drawing/2014/main" id="{F74AF409-9BBA-C644-B345-48FC74727E87}"/>
                  </a:ext>
                </a:extLst>
              </p:cNvPr>
              <p:cNvSpPr txBox="1">
                <a:spLocks noRot="1" noChangeAspect="1" noMove="1" noResize="1" noEditPoints="1" noAdjustHandles="1" noChangeArrowheads="1" noChangeShapeType="1" noTextEdit="1"/>
              </p:cNvSpPr>
              <p:nvPr/>
            </p:nvSpPr>
            <p:spPr>
              <a:xfrm>
                <a:off x="4813426" y="2828444"/>
                <a:ext cx="266098" cy="369332"/>
              </a:xfrm>
              <a:prstGeom prst="rect">
                <a:avLst/>
              </a:prstGeom>
              <a:blipFill>
                <a:blip r:embed="rId6"/>
                <a:stretch>
                  <a:fillRect l="-19048" r="-190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9A64F1B-8F05-DE44-A7A0-2DA9369F3601}"/>
                  </a:ext>
                </a:extLst>
              </p:cNvPr>
              <p:cNvSpPr txBox="1"/>
              <p:nvPr/>
            </p:nvSpPr>
            <p:spPr>
              <a:xfrm>
                <a:off x="453208" y="2212490"/>
                <a:ext cx="1772152" cy="4362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ea typeface="Cambria Math" panose="02040503050406030204" pitchFamily="18" charset="0"/>
                            </a:rPr>
                          </m:ctrlPr>
                        </m:sSubSupPr>
                        <m:e>
                          <m:r>
                            <a:rPr lang="en-US" sz="2400" i="1" smtClean="0">
                              <a:latin typeface="Cambria Math" panose="02040503050406030204" pitchFamily="18" charset="0"/>
                              <a:ea typeface="Cambria Math" panose="02040503050406030204" pitchFamily="18" charset="0"/>
                            </a:rPr>
                            <m:t>𝑅</m:t>
                          </m:r>
                        </m:e>
                        <m:sub>
                          <m:r>
                            <a:rPr lang="en-US" sz="2400" b="0" i="1" smtClean="0">
                              <a:latin typeface="Cambria Math" panose="02040503050406030204" pitchFamily="18" charset="0"/>
                              <a:ea typeface="Cambria Math" panose="02040503050406030204" pitchFamily="18" charset="0"/>
                            </a:rPr>
                            <m:t>𝜖</m:t>
                          </m:r>
                        </m:sub>
                        <m:sup>
                          <m:r>
                            <a:rPr lang="en-US" sz="2400" b="0" i="1" smtClean="0">
                              <a:latin typeface="Cambria Math" panose="02040503050406030204" pitchFamily="18" charset="0"/>
                              <a:ea typeface="Cambria Math" panose="02040503050406030204" pitchFamily="18" charset="0"/>
                            </a:rPr>
                            <m:t>𝑟𝑒𝑗</m:t>
                          </m:r>
                        </m:sup>
                      </m:sSubSup>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𝑓</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𝛼</m:t>
                          </m:r>
                        </m:e>
                      </m:d>
                      <m:r>
                        <a:rPr lang="en-US" sz="2400" b="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09A64F1B-8F05-DE44-A7A0-2DA9369F3601}"/>
                  </a:ext>
                </a:extLst>
              </p:cNvPr>
              <p:cNvSpPr txBox="1">
                <a:spLocks noRot="1" noChangeAspect="1" noMove="1" noResize="1" noEditPoints="1" noAdjustHandles="1" noChangeArrowheads="1" noChangeShapeType="1" noTextEdit="1"/>
              </p:cNvSpPr>
              <p:nvPr/>
            </p:nvSpPr>
            <p:spPr>
              <a:xfrm>
                <a:off x="453208" y="2212490"/>
                <a:ext cx="1772152" cy="436210"/>
              </a:xfrm>
              <a:prstGeom prst="rect">
                <a:avLst/>
              </a:prstGeom>
              <a:blipFill>
                <a:blip r:embed="rId7"/>
                <a:stretch>
                  <a:fillRect l="-2837" t="-2857" r="-1418"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AB5F327-51E3-A245-B6BA-05061009D120}"/>
                  </a:ext>
                </a:extLst>
              </p:cNvPr>
              <p:cNvSpPr txBox="1"/>
              <p:nvPr/>
            </p:nvSpPr>
            <p:spPr>
              <a:xfrm>
                <a:off x="1784314" y="3757518"/>
                <a:ext cx="2984572" cy="1600438"/>
              </a:xfrm>
              <a:prstGeom prst="rect">
                <a:avLst/>
              </a:prstGeom>
              <a:noFill/>
            </p:spPr>
            <p:txBody>
              <a:bodyPr wrap="square" rtlCol="0">
                <a:spAutoFit/>
              </a:bodyPr>
              <a:lstStyle/>
              <a:p>
                <a:pPr algn="ctr"/>
                <a:r>
                  <a:rPr lang="en-US" sz="2000" dirty="0"/>
                  <a:t>For </a:t>
                </a:r>
                <a14:m>
                  <m:oMath xmlns:m="http://schemas.openxmlformats.org/officeDocument/2006/math">
                    <m:sSup>
                      <m:sSupPr>
                        <m:ctrlPr>
                          <a:rPr lang="en-US" sz="2000" i="1">
                            <a:latin typeface="Cambria Math" panose="02040503050406030204" pitchFamily="18" charset="0"/>
                          </a:rPr>
                        </m:ctrlPr>
                      </m:sSupPr>
                      <m:e>
                        <m:r>
                          <a:rPr lang="en-US" sz="2000" b="1" i="1">
                            <a:latin typeface="Cambria Math" panose="02040503050406030204" pitchFamily="18" charset="0"/>
                          </a:rPr>
                          <m:t>𝒙</m:t>
                        </m:r>
                      </m:e>
                      <m:sup>
                        <m:r>
                          <a:rPr lang="en-US" sz="2000" i="1">
                            <a:latin typeface="Cambria Math" panose="02040503050406030204" pitchFamily="18" charset="0"/>
                          </a:rPr>
                          <m:t>′</m:t>
                        </m:r>
                      </m:sup>
                    </m:sSup>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𝒩</m:t>
                    </m:r>
                    <m:r>
                      <a:rPr lang="en-US" sz="2000" i="1">
                        <a:latin typeface="Cambria Math" panose="02040503050406030204" pitchFamily="18" charset="0"/>
                        <a:ea typeface="Cambria Math" panose="02040503050406030204" pitchFamily="18" charset="0"/>
                      </a:rPr>
                      <m:t>(</m:t>
                    </m:r>
                    <m:r>
                      <a:rPr lang="en-US" sz="2000" b="1" i="1">
                        <a:latin typeface="Cambria Math" panose="02040503050406030204" pitchFamily="18" charset="0"/>
                        <a:ea typeface="Cambria Math" panose="02040503050406030204" pitchFamily="18" charset="0"/>
                      </a:rPr>
                      <m:t>𝒙</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𝛼𝜖</m:t>
                    </m:r>
                    <m:r>
                      <a:rPr lang="en-US" sz="2000" i="1">
                        <a:latin typeface="Cambria Math" panose="02040503050406030204" pitchFamily="18" charset="0"/>
                        <a:ea typeface="Cambria Math" panose="02040503050406030204" pitchFamily="18" charset="0"/>
                      </a:rPr>
                      <m:t>)</m:t>
                    </m:r>
                  </m:oMath>
                </a14:m>
                <a:r>
                  <a:rPr lang="en-US" sz="2000" dirty="0"/>
                  <a:t>, both misclassification</a:t>
                </a:r>
              </a:p>
              <a:p>
                <a:pPr algn="ctr"/>
                <a:r>
                  <a:rPr lang="en-US" sz="2000" dirty="0"/>
                  <a:t>and rejection are considered an error.</a:t>
                </a:r>
              </a:p>
              <a:p>
                <a:endParaRPr lang="en-US" dirty="0"/>
              </a:p>
            </p:txBody>
          </p:sp>
        </mc:Choice>
        <mc:Fallback xmlns="">
          <p:sp>
            <p:nvSpPr>
              <p:cNvPr id="3" name="TextBox 2">
                <a:extLst>
                  <a:ext uri="{FF2B5EF4-FFF2-40B4-BE49-F238E27FC236}">
                    <a16:creationId xmlns:a16="http://schemas.microsoft.com/office/drawing/2014/main" id="{2AB5F327-51E3-A245-B6BA-05061009D120}"/>
                  </a:ext>
                </a:extLst>
              </p:cNvPr>
              <p:cNvSpPr txBox="1">
                <a:spLocks noRot="1" noChangeAspect="1" noMove="1" noResize="1" noEditPoints="1" noAdjustHandles="1" noChangeArrowheads="1" noChangeShapeType="1" noTextEdit="1"/>
              </p:cNvSpPr>
              <p:nvPr/>
            </p:nvSpPr>
            <p:spPr>
              <a:xfrm>
                <a:off x="1784314" y="3757518"/>
                <a:ext cx="2984572" cy="1600438"/>
              </a:xfrm>
              <a:prstGeom prst="rect">
                <a:avLst/>
              </a:prstGeom>
              <a:blipFill>
                <a:blip r:embed="rId8"/>
                <a:stretch>
                  <a:fillRect t="-1575" r="-2542"/>
                </a:stretch>
              </a:blipFill>
            </p:spPr>
            <p:txBody>
              <a:bodyPr/>
              <a:lstStyle/>
              <a:p>
                <a:r>
                  <a:rPr lang="en-US">
                    <a:noFill/>
                  </a:rPr>
                  <a:t> </a:t>
                </a:r>
              </a:p>
            </p:txBody>
          </p:sp>
        </mc:Fallback>
      </mc:AlternateContent>
      <p:sp>
        <p:nvSpPr>
          <p:cNvPr id="5" name="Left Brace 4">
            <a:extLst>
              <a:ext uri="{FF2B5EF4-FFF2-40B4-BE49-F238E27FC236}">
                <a16:creationId xmlns:a16="http://schemas.microsoft.com/office/drawing/2014/main" id="{44B79CEE-4AE3-0149-8A10-174A3338E397}"/>
              </a:ext>
            </a:extLst>
          </p:cNvPr>
          <p:cNvSpPr/>
          <p:nvPr/>
        </p:nvSpPr>
        <p:spPr>
          <a:xfrm rot="16200000">
            <a:off x="3105030" y="2242405"/>
            <a:ext cx="343141" cy="2590800"/>
          </a:xfrm>
          <a:prstGeom prst="leftBrace">
            <a:avLst/>
          </a:prstGeom>
          <a:ln w="38100">
            <a:solidFill>
              <a:srgbClr val="5A90E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Left Brace 12">
            <a:extLst>
              <a:ext uri="{FF2B5EF4-FFF2-40B4-BE49-F238E27FC236}">
                <a16:creationId xmlns:a16="http://schemas.microsoft.com/office/drawing/2014/main" id="{A4A562FD-AB96-D849-AA26-948564F322F2}"/>
              </a:ext>
            </a:extLst>
          </p:cNvPr>
          <p:cNvSpPr/>
          <p:nvPr/>
        </p:nvSpPr>
        <p:spPr>
          <a:xfrm rot="16200000">
            <a:off x="6786474" y="2242406"/>
            <a:ext cx="343141" cy="2590800"/>
          </a:xfrm>
          <a:prstGeom prst="leftBrace">
            <a:avLst/>
          </a:prstGeom>
          <a:ln w="38100">
            <a:solidFill>
              <a:srgbClr val="5A90E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B3224FE-4BB1-A543-8E87-A69A06098A1D}"/>
                  </a:ext>
                </a:extLst>
              </p:cNvPr>
              <p:cNvSpPr txBox="1"/>
              <p:nvPr/>
            </p:nvSpPr>
            <p:spPr>
              <a:xfrm>
                <a:off x="5465758" y="3790857"/>
                <a:ext cx="2984572" cy="1292662"/>
              </a:xfrm>
              <a:prstGeom prst="rect">
                <a:avLst/>
              </a:prstGeom>
              <a:noFill/>
            </p:spPr>
            <p:txBody>
              <a:bodyPr wrap="square" rtlCol="0">
                <a:spAutoFit/>
              </a:bodyPr>
              <a:lstStyle/>
              <a:p>
                <a:pPr algn="ctr"/>
                <a:r>
                  <a:rPr lang="en-US" sz="2000" dirty="0"/>
                  <a:t>For </a:t>
                </a:r>
                <a14:m>
                  <m:oMath xmlns:m="http://schemas.openxmlformats.org/officeDocument/2006/math">
                    <m:sSup>
                      <m:sSupPr>
                        <m:ctrlPr>
                          <a:rPr lang="en-US" sz="2000" i="1">
                            <a:latin typeface="Cambria Math" panose="02040503050406030204" pitchFamily="18" charset="0"/>
                          </a:rPr>
                        </m:ctrlPr>
                      </m:sSupPr>
                      <m:e>
                        <m:r>
                          <a:rPr lang="en-US" sz="2000" b="1" i="1">
                            <a:latin typeface="Cambria Math" panose="02040503050406030204" pitchFamily="18" charset="0"/>
                          </a:rPr>
                          <m:t>𝒙</m:t>
                        </m:r>
                      </m:e>
                      <m:sup>
                        <m:r>
                          <a:rPr lang="en-US" sz="2000" i="1">
                            <a:latin typeface="Cambria Math" panose="02040503050406030204" pitchFamily="18" charset="0"/>
                          </a:rPr>
                          <m:t>′</m:t>
                        </m:r>
                        <m:r>
                          <a:rPr lang="en-US" sz="2000" b="0" i="1" smtClean="0">
                            <a:latin typeface="Cambria Math" panose="02040503050406030204" pitchFamily="18" charset="0"/>
                          </a:rPr>
                          <m:t>′</m:t>
                        </m:r>
                      </m:sup>
                    </m:sSup>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𝒩</m:t>
                    </m:r>
                    <m:r>
                      <a:rPr lang="en-US" sz="2000" i="1">
                        <a:latin typeface="Cambria Math" panose="02040503050406030204" pitchFamily="18" charset="0"/>
                        <a:ea typeface="Cambria Math" panose="02040503050406030204" pitchFamily="18" charset="0"/>
                      </a:rPr>
                      <m:t>(</m:t>
                    </m:r>
                    <m:r>
                      <a:rPr lang="en-US" sz="2000" b="1" i="1">
                        <a:latin typeface="Cambria Math" panose="02040503050406030204" pitchFamily="18" charset="0"/>
                        <a:ea typeface="Cambria Math" panose="02040503050406030204" pitchFamily="18" charset="0"/>
                      </a:rPr>
                      <m:t>𝒙</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𝜖</m:t>
                    </m:r>
                    <m:r>
                      <a:rPr lang="en-US" sz="2000" i="1">
                        <a:latin typeface="Cambria Math" panose="02040503050406030204" pitchFamily="18" charset="0"/>
                        <a:ea typeface="Cambria Math" panose="02040503050406030204" pitchFamily="18" charset="0"/>
                      </a:rPr>
                      <m:t>)</m:t>
                    </m:r>
                  </m:oMath>
                </a14:m>
                <a:r>
                  <a:rPr lang="en-US" sz="2000" dirty="0"/>
                  <a:t>, only misclassification is considered an error.</a:t>
                </a:r>
              </a:p>
              <a:p>
                <a:endParaRPr lang="en-US" dirty="0"/>
              </a:p>
            </p:txBody>
          </p:sp>
        </mc:Choice>
        <mc:Fallback xmlns="">
          <p:sp>
            <p:nvSpPr>
              <p:cNvPr id="14" name="TextBox 13">
                <a:extLst>
                  <a:ext uri="{FF2B5EF4-FFF2-40B4-BE49-F238E27FC236}">
                    <a16:creationId xmlns:a16="http://schemas.microsoft.com/office/drawing/2014/main" id="{1B3224FE-4BB1-A543-8E87-A69A06098A1D}"/>
                  </a:ext>
                </a:extLst>
              </p:cNvPr>
              <p:cNvSpPr txBox="1">
                <a:spLocks noRot="1" noChangeAspect="1" noMove="1" noResize="1" noEditPoints="1" noAdjustHandles="1" noChangeArrowheads="1" noChangeShapeType="1" noTextEdit="1"/>
              </p:cNvSpPr>
              <p:nvPr/>
            </p:nvSpPr>
            <p:spPr>
              <a:xfrm>
                <a:off x="5465758" y="3790857"/>
                <a:ext cx="2984572" cy="1292662"/>
              </a:xfrm>
              <a:prstGeom prst="rect">
                <a:avLst/>
              </a:prstGeom>
              <a:blipFill>
                <a:blip r:embed="rId9"/>
                <a:stretch>
                  <a:fillRect t="-2913" r="-424"/>
                </a:stretch>
              </a:blipFill>
            </p:spPr>
            <p:txBody>
              <a:bodyPr/>
              <a:lstStyle/>
              <a:p>
                <a:r>
                  <a:rPr lang="en-US">
                    <a:noFill/>
                  </a:rPr>
                  <a:t> </a:t>
                </a:r>
              </a:p>
            </p:txBody>
          </p:sp>
        </mc:Fallback>
      </mc:AlternateContent>
      <p:sp>
        <p:nvSpPr>
          <p:cNvPr id="15" name="Rounded Rectangular Callout 14">
            <a:extLst>
              <a:ext uri="{FF2B5EF4-FFF2-40B4-BE49-F238E27FC236}">
                <a16:creationId xmlns:a16="http://schemas.microsoft.com/office/drawing/2014/main" id="{E169A2E7-3C94-4742-B4C3-76A4B4F8E19C}"/>
              </a:ext>
            </a:extLst>
          </p:cNvPr>
          <p:cNvSpPr/>
          <p:nvPr/>
        </p:nvSpPr>
        <p:spPr>
          <a:xfrm>
            <a:off x="4047262" y="1395319"/>
            <a:ext cx="2064524" cy="1126432"/>
          </a:xfrm>
          <a:prstGeom prst="wedgeRoundRectCallout">
            <a:avLst>
              <a:gd name="adj1" fmla="val -7428"/>
              <a:gd name="adj2" fmla="val 72550"/>
              <a:gd name="adj3" fmla="val 16667"/>
            </a:avLst>
          </a:prstGeom>
          <a:solidFill>
            <a:srgbClr val="5A90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Maximum of the two losses</a:t>
            </a:r>
          </a:p>
        </p:txBody>
      </p:sp>
      <mc:AlternateContent xmlns:mc="http://schemas.openxmlformats.org/markup-compatibility/2006" xmlns:a14="http://schemas.microsoft.com/office/drawing/2010/main">
        <mc:Choice Requires="a14">
          <p:sp>
            <p:nvSpPr>
              <p:cNvPr id="4" name="Line Callout 1 3">
                <a:extLst>
                  <a:ext uri="{FF2B5EF4-FFF2-40B4-BE49-F238E27FC236}">
                    <a16:creationId xmlns:a16="http://schemas.microsoft.com/office/drawing/2014/main" id="{4DC34058-1BBD-0644-892B-BB0BB63E984E}"/>
                  </a:ext>
                </a:extLst>
              </p:cNvPr>
              <p:cNvSpPr/>
              <p:nvPr/>
            </p:nvSpPr>
            <p:spPr>
              <a:xfrm>
                <a:off x="563117" y="3709376"/>
                <a:ext cx="1221197" cy="612648"/>
              </a:xfrm>
              <a:prstGeom prst="borderCallout1">
                <a:avLst>
                  <a:gd name="adj1" fmla="val -718"/>
                  <a:gd name="adj2" fmla="val 51087"/>
                  <a:gd name="adj3" fmla="val -64874"/>
                  <a:gd name="adj4" fmla="val 168642"/>
                </a:avLst>
              </a:prstGeom>
              <a:solidFill>
                <a:srgbClr val="5A90E4"/>
              </a:solidFill>
              <a:ln>
                <a:solidFill>
                  <a:srgbClr val="5A90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𝛼</m:t>
                      </m:r>
                      <m:r>
                        <a:rPr lang="en-US" sz="2000" b="0" i="1" smtClean="0">
                          <a:latin typeface="Cambria Math" panose="02040503050406030204" pitchFamily="18" charset="0"/>
                        </a:rPr>
                        <m:t>∈[0,1]</m:t>
                      </m:r>
                    </m:oMath>
                  </m:oMathPara>
                </a14:m>
                <a:endParaRPr lang="en-US" sz="2000" dirty="0"/>
              </a:p>
            </p:txBody>
          </p:sp>
        </mc:Choice>
        <mc:Fallback xmlns="">
          <p:sp>
            <p:nvSpPr>
              <p:cNvPr id="4" name="Line Callout 1 3">
                <a:extLst>
                  <a:ext uri="{FF2B5EF4-FFF2-40B4-BE49-F238E27FC236}">
                    <a16:creationId xmlns:a16="http://schemas.microsoft.com/office/drawing/2014/main" id="{4DC34058-1BBD-0644-892B-BB0BB63E984E}"/>
                  </a:ext>
                </a:extLst>
              </p:cNvPr>
              <p:cNvSpPr>
                <a:spLocks noRot="1" noChangeAspect="1" noMove="1" noResize="1" noEditPoints="1" noAdjustHandles="1" noChangeArrowheads="1" noChangeShapeType="1" noTextEdit="1"/>
              </p:cNvSpPr>
              <p:nvPr/>
            </p:nvSpPr>
            <p:spPr>
              <a:xfrm>
                <a:off x="563117" y="3709376"/>
                <a:ext cx="1221197" cy="612648"/>
              </a:xfrm>
              <a:prstGeom prst="borderCallout1">
                <a:avLst>
                  <a:gd name="adj1" fmla="val -718"/>
                  <a:gd name="adj2" fmla="val 51087"/>
                  <a:gd name="adj3" fmla="val -64874"/>
                  <a:gd name="adj4" fmla="val 168642"/>
                </a:avLst>
              </a:prstGeom>
              <a:blipFill>
                <a:blip r:embed="rId10"/>
                <a:stretch>
                  <a:fillRect/>
                </a:stretch>
              </a:blipFill>
              <a:ln>
                <a:solidFill>
                  <a:srgbClr val="5A90E4"/>
                </a:solidFill>
              </a:ln>
            </p:spPr>
            <p:txBody>
              <a:bodyPr/>
              <a:lstStyle/>
              <a:p>
                <a:r>
                  <a:rPr lang="en-US">
                    <a:noFill/>
                  </a:rPr>
                  <a:t> </a:t>
                </a:r>
              </a:p>
            </p:txBody>
          </p:sp>
        </mc:Fallback>
      </mc:AlternateContent>
    </p:spTree>
    <p:extLst>
      <p:ext uri="{BB962C8B-B14F-4D97-AF65-F5344CB8AC3E}">
        <p14:creationId xmlns:p14="http://schemas.microsoft.com/office/powerpoint/2010/main" val="174452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checkerboard(across)">
                                      <p:cBhvr>
                                        <p:cTn id="15" dur="500"/>
                                        <p:tgtEl>
                                          <p:spTgt spid="13"/>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checkerboard(across)">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checkerboard(across)">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checkerboard(across)">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13" grpId="0" animBg="1"/>
      <p:bldP spid="14" grpId="0"/>
      <p:bldP spid="15" grpId="0" animBg="1"/>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0953C-F3C6-8345-A23E-1BA08D39A94C}"/>
              </a:ext>
            </a:extLst>
          </p:cNvPr>
          <p:cNvSpPr>
            <a:spLocks noGrp="1"/>
          </p:cNvSpPr>
          <p:nvPr>
            <p:ph type="title"/>
          </p:nvPr>
        </p:nvSpPr>
        <p:spPr/>
        <p:txBody>
          <a:bodyPr/>
          <a:lstStyle/>
          <a:p>
            <a:r>
              <a:rPr lang="en-US" dirty="0"/>
              <a:t>Robustness Curve</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9A64F1B-8F05-DE44-A7A0-2DA9369F3601}"/>
                  </a:ext>
                </a:extLst>
              </p:cNvPr>
              <p:cNvSpPr txBox="1"/>
              <p:nvPr/>
            </p:nvSpPr>
            <p:spPr>
              <a:xfrm>
                <a:off x="2807094" y="2528966"/>
                <a:ext cx="3529812" cy="4362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{1−</m:t>
                      </m:r>
                      <m:sSubSup>
                        <m:sSubSupPr>
                          <m:ctrlPr>
                            <a:rPr lang="en-US" sz="2400" b="0" i="1" smtClean="0">
                              <a:latin typeface="Cambria Math" panose="02040503050406030204" pitchFamily="18" charset="0"/>
                              <a:ea typeface="Cambria Math" panose="02040503050406030204" pitchFamily="18" charset="0"/>
                            </a:rPr>
                          </m:ctrlPr>
                        </m:sSubSupPr>
                        <m:e>
                          <m:r>
                            <a:rPr lang="en-US" sz="2400" i="1" smtClean="0">
                              <a:latin typeface="Cambria Math" panose="02040503050406030204" pitchFamily="18" charset="0"/>
                              <a:ea typeface="Cambria Math" panose="02040503050406030204" pitchFamily="18" charset="0"/>
                            </a:rPr>
                            <m:t>𝑅</m:t>
                          </m:r>
                        </m:e>
                        <m:sub>
                          <m:r>
                            <a:rPr lang="en-US" sz="2400" b="0" i="1" smtClean="0">
                              <a:latin typeface="Cambria Math" panose="02040503050406030204" pitchFamily="18" charset="0"/>
                              <a:ea typeface="Cambria Math" panose="02040503050406030204" pitchFamily="18" charset="0"/>
                            </a:rPr>
                            <m:t>𝜖</m:t>
                          </m:r>
                        </m:sub>
                        <m:sup>
                          <m:r>
                            <a:rPr lang="en-US" sz="2400" b="0" i="1" smtClean="0">
                              <a:latin typeface="Cambria Math" panose="02040503050406030204" pitchFamily="18" charset="0"/>
                              <a:ea typeface="Cambria Math" panose="02040503050406030204" pitchFamily="18" charset="0"/>
                            </a:rPr>
                            <m:t>𝑟𝑒𝑗</m:t>
                          </m:r>
                        </m:sup>
                      </m:sSubSup>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𝑓</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𝛼</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∈[0, 1]}</m:t>
                      </m:r>
                    </m:oMath>
                  </m:oMathPara>
                </a14:m>
                <a:endParaRPr lang="en-US" sz="2400" dirty="0"/>
              </a:p>
            </p:txBody>
          </p:sp>
        </mc:Choice>
        <mc:Fallback xmlns="">
          <p:sp>
            <p:nvSpPr>
              <p:cNvPr id="12" name="TextBox 11">
                <a:extLst>
                  <a:ext uri="{FF2B5EF4-FFF2-40B4-BE49-F238E27FC236}">
                    <a16:creationId xmlns:a16="http://schemas.microsoft.com/office/drawing/2014/main" id="{09A64F1B-8F05-DE44-A7A0-2DA9369F3601}"/>
                  </a:ext>
                </a:extLst>
              </p:cNvPr>
              <p:cNvSpPr txBox="1">
                <a:spLocks noRot="1" noChangeAspect="1" noMove="1" noResize="1" noEditPoints="1" noAdjustHandles="1" noChangeArrowheads="1" noChangeShapeType="1" noTextEdit="1"/>
              </p:cNvSpPr>
              <p:nvPr/>
            </p:nvSpPr>
            <p:spPr>
              <a:xfrm>
                <a:off x="2807094" y="2528966"/>
                <a:ext cx="3529812" cy="436210"/>
              </a:xfrm>
              <a:prstGeom prst="rect">
                <a:avLst/>
              </a:prstGeom>
              <a:blipFill>
                <a:blip r:embed="rId3"/>
                <a:stretch>
                  <a:fillRect l="-2143" t="-2857" r="-2143" b="-28571"/>
                </a:stretch>
              </a:blipFill>
            </p:spPr>
            <p:txBody>
              <a:bodyPr/>
              <a:lstStyle/>
              <a:p>
                <a:r>
                  <a:rPr lang="en-US">
                    <a:noFill/>
                  </a:rPr>
                  <a:t> </a:t>
                </a:r>
              </a:p>
            </p:txBody>
          </p:sp>
        </mc:Fallback>
      </mc:AlternateContent>
      <p:graphicFrame>
        <p:nvGraphicFramePr>
          <p:cNvPr id="3" name="Chart 2">
            <a:extLst>
              <a:ext uri="{FF2B5EF4-FFF2-40B4-BE49-F238E27FC236}">
                <a16:creationId xmlns:a16="http://schemas.microsoft.com/office/drawing/2014/main" id="{926C003C-CA17-5747-B2D6-0DE0437F8A8F}"/>
              </a:ext>
            </a:extLst>
          </p:cNvPr>
          <p:cNvGraphicFramePr/>
          <p:nvPr>
            <p:extLst>
              <p:ext uri="{D42A27DB-BD31-4B8C-83A1-F6EECF244321}">
                <p14:modId xmlns:p14="http://schemas.microsoft.com/office/powerpoint/2010/main" val="786147688"/>
              </p:ext>
            </p:extLst>
          </p:nvPr>
        </p:nvGraphicFramePr>
        <p:xfrm>
          <a:off x="1782417" y="3301462"/>
          <a:ext cx="5579166" cy="3440043"/>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xmlns:a14="http://schemas.microsoft.com/office/drawing/2010/main">
        <mc:Choice Requires="a14">
          <p:sp>
            <p:nvSpPr>
              <p:cNvPr id="5" name="Rounded Rectangular Callout 4">
                <a:extLst>
                  <a:ext uri="{FF2B5EF4-FFF2-40B4-BE49-F238E27FC236}">
                    <a16:creationId xmlns:a16="http://schemas.microsoft.com/office/drawing/2014/main" id="{DB59EAB5-9392-FB41-B2FA-E6499F75318D}"/>
                  </a:ext>
                </a:extLst>
              </p:cNvPr>
              <p:cNvSpPr/>
              <p:nvPr/>
            </p:nvSpPr>
            <p:spPr>
              <a:xfrm>
                <a:off x="2343267" y="1068736"/>
                <a:ext cx="2480523" cy="1126432"/>
              </a:xfrm>
              <a:prstGeom prst="wedgeRoundRectCallout">
                <a:avLst>
                  <a:gd name="adj1" fmla="val -7428"/>
                  <a:gd name="adj2" fmla="val 72550"/>
                  <a:gd name="adj3" fmla="val 16667"/>
                </a:avLst>
              </a:prstGeom>
              <a:solidFill>
                <a:srgbClr val="5A90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Robustness with Rejection at </a:t>
                </a:r>
                <a14:m>
                  <m:oMath xmlns:m="http://schemas.openxmlformats.org/officeDocument/2006/math">
                    <m:r>
                      <a:rPr lang="en-US" sz="2000" b="0" i="1" smtClean="0">
                        <a:latin typeface="Cambria Math" panose="02040503050406030204" pitchFamily="18" charset="0"/>
                      </a:rPr>
                      <m:t>𝛼</m:t>
                    </m:r>
                  </m:oMath>
                </a14:m>
                <a:endParaRPr lang="en-US" sz="2000" dirty="0"/>
              </a:p>
            </p:txBody>
          </p:sp>
        </mc:Choice>
        <mc:Fallback xmlns="">
          <p:sp>
            <p:nvSpPr>
              <p:cNvPr id="5" name="Rounded Rectangular Callout 4">
                <a:extLst>
                  <a:ext uri="{FF2B5EF4-FFF2-40B4-BE49-F238E27FC236}">
                    <a16:creationId xmlns:a16="http://schemas.microsoft.com/office/drawing/2014/main" id="{DB59EAB5-9392-FB41-B2FA-E6499F75318D}"/>
                  </a:ext>
                </a:extLst>
              </p:cNvPr>
              <p:cNvSpPr>
                <a:spLocks noRot="1" noChangeAspect="1" noMove="1" noResize="1" noEditPoints="1" noAdjustHandles="1" noChangeArrowheads="1" noChangeShapeType="1" noTextEdit="1"/>
              </p:cNvSpPr>
              <p:nvPr/>
            </p:nvSpPr>
            <p:spPr>
              <a:xfrm>
                <a:off x="2343267" y="1068736"/>
                <a:ext cx="2480523" cy="1126432"/>
              </a:xfrm>
              <a:prstGeom prst="wedgeRoundRectCallout">
                <a:avLst>
                  <a:gd name="adj1" fmla="val -7428"/>
                  <a:gd name="adj2" fmla="val 72550"/>
                  <a:gd name="adj3" fmla="val 16667"/>
                </a:avLst>
              </a:prstGeom>
              <a:blipFill>
                <a:blip r:embed="rId5"/>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869919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5" grpId="0" animBg="1"/>
    </p:bldLst>
  </p:timing>
</p:sld>
</file>

<file path=ppt/theme/theme1.xml><?xml version="1.0" encoding="utf-8"?>
<a:theme xmlns:a="http://schemas.openxmlformats.org/drawingml/2006/main" name="Standard_Lake">
  <a:themeElements>
    <a:clrScheme name="UWBrand">
      <a:dk1>
        <a:sysClr val="windowText" lastClr="000000"/>
      </a:dk1>
      <a:lt1>
        <a:srgbClr val="FFFFFF"/>
      </a:lt1>
      <a:dk2>
        <a:srgbClr val="FFFFFF"/>
      </a:dk2>
      <a:lt2>
        <a:srgbClr val="FFFFFF"/>
      </a:lt2>
      <a:accent1>
        <a:srgbClr val="C5050C"/>
      </a:accent1>
      <a:accent2>
        <a:srgbClr val="FF8000"/>
      </a:accent2>
      <a:accent3>
        <a:srgbClr val="FFBF00"/>
      </a:accent3>
      <a:accent4>
        <a:srgbClr val="97B85F"/>
      </a:accent4>
      <a:accent5>
        <a:srgbClr val="6B9999"/>
      </a:accent5>
      <a:accent6>
        <a:srgbClr val="386666"/>
      </a:accent6>
      <a:hlink>
        <a:srgbClr val="0479A8"/>
      </a:hlink>
      <a:folHlink>
        <a:srgbClr val="0479A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ndard_Lake" id="{78104EA4-C2E9-8645-938C-70FEFA0AE152}" vid="{03ADA09F-A2B8-124D-B5C9-7F3B60520B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Standard_Lake</Template>
  <TotalTime>9765</TotalTime>
  <Words>1542</Words>
  <Application>Microsoft Macintosh PowerPoint</Application>
  <PresentationFormat>On-screen Show (4:3)</PresentationFormat>
  <Paragraphs>130</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Cambria Math</vt:lpstr>
      <vt:lpstr>Standard_Lake</vt:lpstr>
      <vt:lpstr>Stratified Adversarial Robustness with Rejection</vt:lpstr>
      <vt:lpstr>Adversarial Examples</vt:lpstr>
      <vt:lpstr>Challenges for Defense</vt:lpstr>
      <vt:lpstr>A Rejection Option</vt:lpstr>
      <vt:lpstr>Cost for Rejection</vt:lpstr>
      <vt:lpstr>Rejection Loss</vt:lpstr>
      <vt:lpstr>Total Robust Loss</vt:lpstr>
      <vt:lpstr>Robust Error with Rejection</vt:lpstr>
      <vt:lpstr>Robustness Curve</vt:lpstr>
      <vt:lpstr>Utility of Robustness Curve</vt:lpstr>
      <vt:lpstr>Stratified Adversarial Training with Rejection</vt:lpstr>
      <vt:lpstr>Adaptive Attacks for Evaluation</vt:lpstr>
      <vt:lpstr>Results of Total Robust Loss</vt:lpstr>
      <vt:lpstr>Results of Total Robust Loss</vt:lpstr>
      <vt:lpstr>Results of Robustness Curve</vt:lpstr>
      <vt:lpstr>Results of Robustness Curve</vt:lpstr>
      <vt:lpstr>Key Takeaways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FACTS</dc:title>
  <dc:creator>Microsoft Office User</dc:creator>
  <cp:lastModifiedBy>JIEFENG CHEN</cp:lastModifiedBy>
  <cp:revision>607</cp:revision>
  <dcterms:created xsi:type="dcterms:W3CDTF">2017-11-07T17:07:58Z</dcterms:created>
  <dcterms:modified xsi:type="dcterms:W3CDTF">2022-03-25T02:46:19Z</dcterms:modified>
</cp:coreProperties>
</file>