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74" r:id="rId4"/>
    <p:sldId id="258" r:id="rId5"/>
    <p:sldId id="259" r:id="rId6"/>
    <p:sldId id="272" r:id="rId7"/>
    <p:sldId id="261" r:id="rId8"/>
    <p:sldId id="289" r:id="rId9"/>
    <p:sldId id="270" r:id="rId10"/>
    <p:sldId id="275" r:id="rId11"/>
    <p:sldId id="288" r:id="rId12"/>
    <p:sldId id="268" r:id="rId13"/>
    <p:sldId id="269" r:id="rId14"/>
    <p:sldId id="278" r:id="rId15"/>
    <p:sldId id="279" r:id="rId16"/>
    <p:sldId id="280" r:id="rId17"/>
    <p:sldId id="281" r:id="rId18"/>
    <p:sldId id="282" r:id="rId19"/>
    <p:sldId id="283" r:id="rId20"/>
    <p:sldId id="286" r:id="rId21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libri Light" panose="020F0302020204030204" pitchFamily="34" charset="0"/>
      <p:regular r:id="rId28"/>
      <p:italic r:id="rId29"/>
    </p:embeddedFont>
    <p:embeddedFont>
      <p:font typeface="Cambria Math" panose="02040503050406030204" pitchFamily="18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Cover slide" id="{08C6ECDC-156F-437A-9D4F-7F84153AF4B7}">
          <p14:sldIdLst>
            <p14:sldId id="256"/>
          </p14:sldIdLst>
        </p14:section>
        <p14:section name="Motivation" id="{47BBEDA3-EABA-4D34-B9D2-089E1AFCB5C0}">
          <p14:sldIdLst>
            <p14:sldId id="257"/>
            <p14:sldId id="274"/>
            <p14:sldId id="258"/>
            <p14:sldId id="259"/>
            <p14:sldId id="272"/>
          </p14:sldIdLst>
        </p14:section>
        <p14:section name="Title-slide" id="{8EF62221-BC5E-435E-A35E-D96BB343F16A}">
          <p14:sldIdLst>
            <p14:sldId id="261"/>
          </p14:sldIdLst>
        </p14:section>
        <p14:section name="Challenge-1" id="{6BFE043C-A72B-4699-AC69-961290106D4B}">
          <p14:sldIdLst>
            <p14:sldId id="289"/>
            <p14:sldId id="270"/>
            <p14:sldId id="275"/>
          </p14:sldIdLst>
        </p14:section>
        <p14:section name="Breach extraction" id="{5AF45801-AC26-46D2-91CB-9D7DE29CC46D}">
          <p14:sldIdLst>
            <p14:sldId id="288"/>
            <p14:sldId id="268"/>
            <p14:sldId id="269"/>
            <p14:sldId id="278"/>
            <p14:sldId id="279"/>
            <p14:sldId id="280"/>
            <p14:sldId id="281"/>
            <p14:sldId id="282"/>
            <p14:sldId id="283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923" autoAdjust="0"/>
  </p:normalViewPr>
  <p:slideViewPr>
    <p:cSldViewPr snapToGrid="0">
      <p:cViewPr varScale="1">
        <p:scale>
          <a:sx n="132" d="100"/>
          <a:sy n="132" d="100"/>
        </p:scale>
        <p:origin x="450" y="5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" panose="020F0502020204030204" pitchFamily="34" charset="0"/>
        <a:ea typeface="Verdana" panose="020B0604030504040204" pitchFamily="34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other </a:t>
            </a:r>
            <a:r>
              <a:rPr lang="en-US" dirty="0" err="1"/>
              <a:t>affliations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was surprising to us that the rule-based approaches (Das-</a:t>
            </a:r>
            <a:r>
              <a:rPr lang="en-US" dirty="0" err="1"/>
              <a:t>R,wEdit</a:t>
            </a:r>
            <a:r>
              <a:rPr lang="en-US" dirty="0"/>
              <a:t>) end up matching or exceeding the performance of the much more complex deep learning approach underlying P2P.</a:t>
            </a:r>
          </a:p>
          <a:p>
            <a:endParaRPr lang="en-US" dirty="0"/>
          </a:p>
          <a:p>
            <a:r>
              <a:rPr lang="en-US" dirty="0"/>
              <a:t>This is because rule-based approaches can easily capture frequently seen variants, for low values of n. The deep learning approach works better for large n by finding and ordering less frequently seen similarity relationships. For example, for n = 103 , P2P outperforms </a:t>
            </a:r>
            <a:r>
              <a:rPr lang="en-US" dirty="0" err="1"/>
              <a:t>wEdit</a:t>
            </a:r>
            <a:r>
              <a:rPr lang="en-US" dirty="0"/>
              <a:t> by 4%.</a:t>
            </a:r>
          </a:p>
        </p:txBody>
      </p:sp>
    </p:spTree>
    <p:extLst>
      <p:ext uri="{BB962C8B-B14F-4D97-AF65-F5344CB8AC3E}">
        <p14:creationId xmlns:p14="http://schemas.microsoft.com/office/powerpoint/2010/main" val="2030968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deaa38b79_3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deaa38b79_3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a video demo here… like </a:t>
            </a:r>
            <a:r>
              <a:rPr lang="en-US" dirty="0" err="1"/>
              <a:t>Davd</a:t>
            </a:r>
            <a:r>
              <a:rPr lang="en-US" dirty="0"/>
              <a:t> did.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Remove the demo right side here…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4518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170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Threat model requirements. 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Server side  </a:t>
            </a:r>
            <a:r>
              <a:rPr lang="en-US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OPRF based protocol </a:t>
            </a:r>
            <a:endParaRPr lang="en-US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Client side </a:t>
            </a:r>
            <a:r>
              <a:rPr lang="en-US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Security loss show here.. Malicious client…..  </a:t>
            </a:r>
            <a:r>
              <a:rPr lang="en-US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/>
              <a:t>Security loss. </a:t>
            </a:r>
          </a:p>
          <a:p>
            <a:r>
              <a:rPr lang="en-US" dirty="0"/>
              <a:t>Similarity rules</a:t>
            </a:r>
          </a:p>
          <a:p>
            <a:r>
              <a:rPr lang="en-US" dirty="0"/>
              <a:t>Performance simulation. </a:t>
            </a:r>
          </a:p>
        </p:txBody>
      </p:sp>
    </p:spTree>
    <p:extLst>
      <p:ext uri="{BB962C8B-B14F-4D97-AF65-F5344CB8AC3E}">
        <p14:creationId xmlns:p14="http://schemas.microsoft.com/office/powerpoint/2010/main" val="3474604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Threat model requirements. 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Server side  </a:t>
            </a:r>
            <a:r>
              <a:rPr lang="en-US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OPRF based protocol </a:t>
            </a:r>
            <a:endParaRPr lang="en-US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Client side </a:t>
            </a:r>
            <a:r>
              <a:rPr lang="en-US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Security loss show here.. Malicious client…..  </a:t>
            </a:r>
            <a:r>
              <a:rPr lang="en-US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/>
              <a:t>Security loss. </a:t>
            </a:r>
          </a:p>
          <a:p>
            <a:r>
              <a:rPr lang="en-US" dirty="0"/>
              <a:t>Similarity rules</a:t>
            </a:r>
          </a:p>
          <a:p>
            <a:r>
              <a:rPr lang="en-US" dirty="0"/>
              <a:t>Performance simulation. </a:t>
            </a:r>
          </a:p>
        </p:txBody>
      </p:sp>
    </p:spTree>
    <p:extLst>
      <p:ext uri="{BB962C8B-B14F-4D97-AF65-F5344CB8AC3E}">
        <p14:creationId xmlns:p14="http://schemas.microsoft.com/office/powerpoint/2010/main" val="1171829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Threat model requirements. 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Server side  </a:t>
            </a:r>
            <a:r>
              <a:rPr lang="en-US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OPRF based protocol </a:t>
            </a:r>
            <a:endParaRPr lang="en-US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Client side </a:t>
            </a:r>
            <a:r>
              <a:rPr lang="en-US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Security loss show here.. Malicious client…..  </a:t>
            </a:r>
            <a:r>
              <a:rPr lang="en-US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/>
              <a:t>Security loss. </a:t>
            </a:r>
          </a:p>
          <a:p>
            <a:r>
              <a:rPr lang="en-US" dirty="0"/>
              <a:t>Similarity rules</a:t>
            </a:r>
          </a:p>
          <a:p>
            <a:r>
              <a:rPr lang="en-US" dirty="0"/>
              <a:t>Performance simulation. </a:t>
            </a:r>
          </a:p>
        </p:txBody>
      </p:sp>
    </p:spTree>
    <p:extLst>
      <p:ext uri="{BB962C8B-B14F-4D97-AF65-F5344CB8AC3E}">
        <p14:creationId xmlns:p14="http://schemas.microsoft.com/office/powerpoint/2010/main" val="641444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03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54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40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67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80290dc4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80290dc4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0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80290dc4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80290dc4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5715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0290dc4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0290dc4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Just to give a mor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 concrete idea ….. Automatically </a:t>
            </a:r>
            <a:r>
              <a:rPr lang="en-US" dirty="0" err="1"/>
              <a:t>anitmate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(add u, w)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80290dc4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80290dc4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0290dc4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0290dc4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Just to give a more concrete idea ….. Automatically </a:t>
            </a:r>
            <a:r>
              <a:rPr lang="en-US" dirty="0" err="1"/>
              <a:t>anitmate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Mention the third paper introduced CT attack.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Cite the paper at the bottom and mention the point in the slide.</a:t>
            </a:r>
          </a:p>
        </p:txBody>
      </p:sp>
    </p:spTree>
    <p:extLst>
      <p:ext uri="{BB962C8B-B14F-4D97-AF65-F5344CB8AC3E}">
        <p14:creationId xmlns:p14="http://schemas.microsoft.com/office/powerpoint/2010/main" val="723824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deaa38b79_3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deaa38b79_3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a video demo here… like </a:t>
            </a:r>
            <a:r>
              <a:rPr lang="en-US" dirty="0" err="1"/>
              <a:t>Davd</a:t>
            </a:r>
            <a:r>
              <a:rPr lang="en-US" dirty="0"/>
              <a:t> did.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Remove the demo right side here…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deaa38b79_3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deaa38b79_3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a video demo here… like </a:t>
            </a:r>
            <a:r>
              <a:rPr lang="en-US" dirty="0" err="1"/>
              <a:t>Davd</a:t>
            </a:r>
            <a:r>
              <a:rPr lang="en-US" dirty="0"/>
              <a:t> did.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Remove the demo right side here…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9068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training datasets </a:t>
            </a:r>
          </a:p>
        </p:txBody>
      </p:sp>
    </p:spTree>
    <p:extLst>
      <p:ext uri="{BB962C8B-B14F-4D97-AF65-F5344CB8AC3E}">
        <p14:creationId xmlns:p14="http://schemas.microsoft.com/office/powerpoint/2010/main" val="1214096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Verdana" panose="020B0604030504040204" pitchFamily="34" charset="0"/>
          <a:cs typeface="Calibri" panose="020F05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Verdana" panose="020B0604030504040204" pitchFamily="34" charset="0"/>
          <a:cs typeface="Calibri" panose="020F05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5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Might I Get Pawned: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 Second Generation Compromised Credential Checking Services</a:t>
            </a:r>
            <a:endParaRPr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691" y="2797175"/>
            <a:ext cx="8775513" cy="11301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 err="1">
                <a:solidFill>
                  <a:srgbClr val="000000"/>
                </a:solidFill>
                <a:latin typeface="+mn-lt"/>
                <a:ea typeface="Roboto Mono"/>
                <a:cs typeface="Roboto Mono"/>
                <a:sym typeface="Roboto Mono"/>
              </a:rPr>
              <a:t>Bijeeta</a:t>
            </a:r>
            <a:r>
              <a:rPr lang="en-GB" sz="1400" dirty="0">
                <a:solidFill>
                  <a:srgbClr val="000000"/>
                </a:solidFill>
                <a:latin typeface="+mn-lt"/>
                <a:ea typeface="Roboto Mono"/>
                <a:cs typeface="Roboto Mono"/>
                <a:sym typeface="Roboto Mono"/>
              </a:rPr>
              <a:t> Pal, </a:t>
            </a:r>
            <a:r>
              <a:rPr lang="en-GB" sz="1400" b="1" u="sng" dirty="0">
                <a:solidFill>
                  <a:srgbClr val="000000"/>
                </a:solidFill>
                <a:latin typeface="+mn-lt"/>
                <a:ea typeface="Roboto Mono"/>
                <a:cs typeface="Roboto Mono"/>
                <a:sym typeface="Roboto Mono"/>
              </a:rPr>
              <a:t>Mazharul Islam</a:t>
            </a:r>
            <a:r>
              <a:rPr lang="en-GB" sz="1400" dirty="0">
                <a:solidFill>
                  <a:srgbClr val="000000"/>
                </a:solidFill>
                <a:latin typeface="+mn-lt"/>
                <a:ea typeface="Roboto Mono"/>
                <a:cs typeface="Roboto Mono"/>
                <a:sym typeface="Roboto Mono"/>
              </a:rPr>
              <a:t>, Marina Sanusi, Nick Sullivan, Luke </a:t>
            </a:r>
            <a:r>
              <a:rPr lang="en-GB" sz="1400" dirty="0" err="1">
                <a:solidFill>
                  <a:srgbClr val="000000"/>
                </a:solidFill>
                <a:latin typeface="+mn-lt"/>
                <a:ea typeface="Roboto Mono"/>
                <a:cs typeface="Roboto Mono"/>
                <a:sym typeface="Roboto Mono"/>
              </a:rPr>
              <a:t>Valenta</a:t>
            </a:r>
            <a:r>
              <a:rPr lang="en-GB" sz="1400" dirty="0">
                <a:solidFill>
                  <a:srgbClr val="000000"/>
                </a:solidFill>
                <a:latin typeface="+mn-lt"/>
                <a:ea typeface="Roboto Mono"/>
                <a:cs typeface="Roboto Mono"/>
                <a:sym typeface="Roboto Mono"/>
              </a:rPr>
              <a:t>, Tara Whalen, Christopher Wood, Thomas </a:t>
            </a:r>
            <a:r>
              <a:rPr lang="en-GB" sz="1400" dirty="0" err="1">
                <a:solidFill>
                  <a:srgbClr val="000000"/>
                </a:solidFill>
                <a:latin typeface="+mn-lt"/>
                <a:ea typeface="Roboto Mono"/>
                <a:cs typeface="Roboto Mono"/>
                <a:sym typeface="Roboto Mono"/>
              </a:rPr>
              <a:t>Ristenpart</a:t>
            </a:r>
            <a:r>
              <a:rPr lang="en-GB" sz="1400" dirty="0">
                <a:solidFill>
                  <a:srgbClr val="000000"/>
                </a:solidFill>
                <a:latin typeface="+mn-lt"/>
                <a:ea typeface="Roboto Mono"/>
                <a:cs typeface="Roboto Mono"/>
                <a:sym typeface="Roboto Mono"/>
              </a:rPr>
              <a:t>, Rahul </a:t>
            </a:r>
            <a:r>
              <a:rPr lang="en-GB" sz="1400" dirty="0" err="1">
                <a:solidFill>
                  <a:srgbClr val="000000"/>
                </a:solidFill>
                <a:latin typeface="+mn-lt"/>
                <a:ea typeface="Roboto Mono"/>
                <a:cs typeface="Roboto Mono"/>
                <a:sym typeface="Roboto Mono"/>
              </a:rPr>
              <a:t>Chattejee</a:t>
            </a:r>
            <a:endParaRPr sz="1400" dirty="0">
              <a:solidFill>
                <a:srgbClr val="000000"/>
              </a:solidFill>
              <a:latin typeface="+mn-lt"/>
              <a:ea typeface="Roboto Mono"/>
              <a:cs typeface="Roboto Mono"/>
              <a:sym typeface="Roboto Mono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 dirty="0"/>
          </a:p>
        </p:txBody>
      </p:sp>
      <p:pic>
        <p:nvPicPr>
          <p:cNvPr id="1028" name="Picture 4" descr="Cornell University - Wikipedia">
            <a:extLst>
              <a:ext uri="{FF2B5EF4-FFF2-40B4-BE49-F238E27FC236}">
                <a16:creationId xmlns:a16="http://schemas.microsoft.com/office/drawing/2014/main" id="{29BDF2E3-35B2-4660-AADC-827A0DF0B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34" y="3628455"/>
            <a:ext cx="1130168" cy="113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loudflare SVG Vector Logos - Vector Logo Zone">
            <a:extLst>
              <a:ext uri="{FF2B5EF4-FFF2-40B4-BE49-F238E27FC236}">
                <a16:creationId xmlns:a16="http://schemas.microsoft.com/office/drawing/2014/main" id="{C16A90EB-D9BB-4C58-8F3F-80A6C5FF8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714" y="3469656"/>
            <a:ext cx="2760238" cy="138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9FE38FF-A76A-4449-9712-0EF269A05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657" y="3692749"/>
            <a:ext cx="5781610" cy="93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3D3DBF-51A6-4939-9015-AA72E73A5C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9713FE2-935D-429C-9F16-A4CA9BD3B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11" y="416019"/>
            <a:ext cx="9209056" cy="841800"/>
          </a:xfrm>
        </p:spPr>
        <p:txBody>
          <a:bodyPr/>
          <a:lstStyle/>
          <a:p>
            <a:pPr algn="l"/>
            <a:r>
              <a:rPr lang="en-US" sz="2800" dirty="0"/>
              <a:t>Designing similarity measure for two passwords (</a:t>
            </a:r>
            <a:r>
              <a:rPr lang="en-US" sz="2800" dirty="0" err="1"/>
              <a:t>cntd</a:t>
            </a:r>
            <a:r>
              <a:rPr lang="en-US" sz="2800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672CD0-D830-4594-B594-03E640A44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284" y="1311432"/>
            <a:ext cx="4843690" cy="32981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AE0B915-70E5-474C-8504-43367B56046A}"/>
              </a:ext>
            </a:extLst>
          </p:cNvPr>
          <p:cNvSpPr/>
          <p:nvPr/>
        </p:nvSpPr>
        <p:spPr>
          <a:xfrm>
            <a:off x="256611" y="1588918"/>
            <a:ext cx="4206532" cy="2612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Slopes for all similarity measure decrease rapidly after n &gt;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Das-R has the can explain a maximum of 52.6% similar passwords chosen by users</a:t>
            </a:r>
          </a:p>
        </p:txBody>
      </p:sp>
    </p:spTree>
    <p:extLst>
      <p:ext uri="{BB962C8B-B14F-4D97-AF65-F5344CB8AC3E}">
        <p14:creationId xmlns:p14="http://schemas.microsoft.com/office/powerpoint/2010/main" val="4030495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 dirty="0"/>
          </a:p>
        </p:txBody>
      </p:sp>
      <p:sp>
        <p:nvSpPr>
          <p:cNvPr id="9" name="Google Shape;118;p17">
            <a:extLst>
              <a:ext uri="{FF2B5EF4-FFF2-40B4-BE49-F238E27FC236}">
                <a16:creationId xmlns:a16="http://schemas.microsoft.com/office/drawing/2014/main" id="{61000969-134A-4D81-A002-95D33A9683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600" b="0" i="0" dirty="0">
                <a:solidFill>
                  <a:srgbClr val="1C1E21"/>
                </a:solidFill>
                <a:effectLst/>
                <a:latin typeface="Arial Black" panose="020B0A04020102020204" pitchFamily="34" charset="0"/>
              </a:rPr>
              <a:t>MIGP ("Might I Get </a:t>
            </a:r>
            <a:r>
              <a:rPr lang="en-US" sz="3600" b="0" i="0" dirty="0" err="1">
                <a:solidFill>
                  <a:srgbClr val="1C1E21"/>
                </a:solidFill>
                <a:effectLst/>
                <a:latin typeface="Arial Black" panose="020B0A04020102020204" pitchFamily="34" charset="0"/>
              </a:rPr>
              <a:t>Pwned</a:t>
            </a:r>
            <a:r>
              <a:rPr lang="en-US" sz="3600" b="0" i="0" dirty="0">
                <a:solidFill>
                  <a:srgbClr val="1C1E21"/>
                </a:solidFill>
                <a:effectLst/>
                <a:latin typeface="Arial Black" panose="020B0A04020102020204" pitchFamily="34" charset="0"/>
              </a:rPr>
              <a:t>")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DCD7DD-E1E5-4066-BC1A-A29D18012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464" y="1495361"/>
            <a:ext cx="3552845" cy="32834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6D119A-5238-4B87-AF25-CF07159633D7}"/>
              </a:ext>
            </a:extLst>
          </p:cNvPr>
          <p:cNvSpPr/>
          <p:nvPr/>
        </p:nvSpPr>
        <p:spPr>
          <a:xfrm>
            <a:off x="311700" y="1733751"/>
            <a:ext cx="8547652" cy="312626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Challenges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C000"/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Designing similarity measure for two passwords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Preventing attacker from extracting privately leaked password?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C000"/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Handling latency for massive size breach password?</a:t>
            </a:r>
          </a:p>
        </p:txBody>
      </p:sp>
    </p:spTree>
    <p:extLst>
      <p:ext uri="{BB962C8B-B14F-4D97-AF65-F5344CB8AC3E}">
        <p14:creationId xmlns:p14="http://schemas.microsoft.com/office/powerpoint/2010/main" val="535890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F828B1-5BD9-4B2A-B94A-4364B61F05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 dirty="0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87E02B91-E3D8-4F09-A402-ADCAF956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865" y="1592475"/>
            <a:ext cx="1197792" cy="1934895"/>
          </a:xfrm>
          <a:prstGeom prst="rect">
            <a:avLst/>
          </a:prstGeom>
        </p:spPr>
      </p:pic>
      <p:pic>
        <p:nvPicPr>
          <p:cNvPr id="1026" name="Picture 2" descr="Church Clipart Server - Database Server Icon Png PNG Image | Transparent  PNG Free Download on SeekPNG">
            <a:extLst>
              <a:ext uri="{FF2B5EF4-FFF2-40B4-BE49-F238E27FC236}">
                <a16:creationId xmlns:a16="http://schemas.microsoft.com/office/drawing/2014/main" id="{A3EA6609-071B-498C-A4EB-19152AB9F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882" y="1572371"/>
            <a:ext cx="1496116" cy="191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vil Free Transparent Png - Evil Icon Clipart (#223144) - PikPng">
            <a:extLst>
              <a:ext uri="{FF2B5EF4-FFF2-40B4-BE49-F238E27FC236}">
                <a16:creationId xmlns:a16="http://schemas.microsoft.com/office/drawing/2014/main" id="{2A50C735-B0DD-423C-B45C-00194A49A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251" y="2133637"/>
            <a:ext cx="778867" cy="8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17;p17">
            <a:extLst>
              <a:ext uri="{FF2B5EF4-FFF2-40B4-BE49-F238E27FC236}">
                <a16:creationId xmlns:a16="http://schemas.microsoft.com/office/drawing/2014/main" id="{22BC8FE4-0612-401D-9DE2-CFADB5B1B052}"/>
              </a:ext>
            </a:extLst>
          </p:cNvPr>
          <p:cNvSpPr txBox="1"/>
          <p:nvPr/>
        </p:nvSpPr>
        <p:spPr>
          <a:xfrm>
            <a:off x="1772765" y="3680655"/>
            <a:ext cx="710210" cy="4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Client</a:t>
            </a:r>
            <a:endParaRPr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Google Shape;117;p17">
            <a:extLst>
              <a:ext uri="{FF2B5EF4-FFF2-40B4-BE49-F238E27FC236}">
                <a16:creationId xmlns:a16="http://schemas.microsoft.com/office/drawing/2014/main" id="{DCBCD142-3629-4A80-9FA4-C554F10BD7F3}"/>
              </a:ext>
            </a:extLst>
          </p:cNvPr>
          <p:cNvSpPr txBox="1"/>
          <p:nvPr/>
        </p:nvSpPr>
        <p:spPr>
          <a:xfrm>
            <a:off x="6084033" y="3680655"/>
            <a:ext cx="1269814" cy="4000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MIGP Server</a:t>
            </a:r>
            <a:endParaRPr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Google Shape;118;p17">
            <a:extLst>
              <a:ext uri="{FF2B5EF4-FFF2-40B4-BE49-F238E27FC236}">
                <a16:creationId xmlns:a16="http://schemas.microsoft.com/office/drawing/2014/main" id="{4047EB14-4FD4-4BC7-96AF-AC6A08C113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Traditional Threat model: Malicious Server</a:t>
            </a:r>
            <a:endParaRPr dirty="0"/>
          </a:p>
        </p:txBody>
      </p:sp>
      <p:sp>
        <p:nvSpPr>
          <p:cNvPr id="10" name="Google Shape;117;p17">
            <a:extLst>
              <a:ext uri="{FF2B5EF4-FFF2-40B4-BE49-F238E27FC236}">
                <a16:creationId xmlns:a16="http://schemas.microsoft.com/office/drawing/2014/main" id="{F5273128-3915-4C70-9450-5799812340E1}"/>
              </a:ext>
            </a:extLst>
          </p:cNvPr>
          <p:cNvSpPr txBox="1"/>
          <p:nvPr/>
        </p:nvSpPr>
        <p:spPr>
          <a:xfrm>
            <a:off x="8070212" y="2526004"/>
            <a:ext cx="804491" cy="830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Public Leaked Dataset</a:t>
            </a:r>
            <a:endParaRPr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EF5C43-0CF9-40F3-B1CC-4B0798613E53}"/>
              </a:ext>
            </a:extLst>
          </p:cNvPr>
          <p:cNvCxnSpPr/>
          <p:nvPr/>
        </p:nvCxnSpPr>
        <p:spPr>
          <a:xfrm flipH="1">
            <a:off x="7584135" y="2822713"/>
            <a:ext cx="327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876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F828B1-5BD9-4B2A-B94A-4364B61F05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 dirty="0"/>
          </a:p>
        </p:txBody>
      </p:sp>
      <p:pic>
        <p:nvPicPr>
          <p:cNvPr id="1026" name="Picture 2" descr="Church Clipart Server - Database Server Icon Png PNG Image | Transparent  PNG Free Download on SeekPNG">
            <a:extLst>
              <a:ext uri="{FF2B5EF4-FFF2-40B4-BE49-F238E27FC236}">
                <a16:creationId xmlns:a16="http://schemas.microsoft.com/office/drawing/2014/main" id="{A3EA6609-071B-498C-A4EB-19152AB9F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882" y="1572371"/>
            <a:ext cx="1496116" cy="191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F51F205-2D97-4A90-9FA1-6FBCCAA76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336" y="1615175"/>
            <a:ext cx="1358543" cy="1934895"/>
          </a:xfrm>
          <a:prstGeom prst="rect">
            <a:avLst/>
          </a:prstGeom>
        </p:spPr>
      </p:pic>
      <p:sp>
        <p:nvSpPr>
          <p:cNvPr id="9" name="Google Shape;117;p17">
            <a:extLst>
              <a:ext uri="{FF2B5EF4-FFF2-40B4-BE49-F238E27FC236}">
                <a16:creationId xmlns:a16="http://schemas.microsoft.com/office/drawing/2014/main" id="{40F4BF18-E9BC-4E7C-92B8-9EB3BBE82041}"/>
              </a:ext>
            </a:extLst>
          </p:cNvPr>
          <p:cNvSpPr txBox="1"/>
          <p:nvPr/>
        </p:nvSpPr>
        <p:spPr>
          <a:xfrm>
            <a:off x="6084033" y="3677146"/>
            <a:ext cx="1269814" cy="4000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MIGP Server</a:t>
            </a:r>
            <a:endParaRPr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Google Shape;117;p17">
            <a:extLst>
              <a:ext uri="{FF2B5EF4-FFF2-40B4-BE49-F238E27FC236}">
                <a16:creationId xmlns:a16="http://schemas.microsoft.com/office/drawing/2014/main" id="{C066C06D-7A7D-40A2-AD1C-4F2FCDE414B0}"/>
              </a:ext>
            </a:extLst>
          </p:cNvPr>
          <p:cNvSpPr txBox="1"/>
          <p:nvPr/>
        </p:nvSpPr>
        <p:spPr>
          <a:xfrm>
            <a:off x="1819750" y="3727640"/>
            <a:ext cx="710210" cy="4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Client</a:t>
            </a:r>
            <a:endParaRPr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118;p17">
            <a:extLst>
              <a:ext uri="{FF2B5EF4-FFF2-40B4-BE49-F238E27FC236}">
                <a16:creationId xmlns:a16="http://schemas.microsoft.com/office/drawing/2014/main" id="{A6E34996-CC8F-4573-9F35-D624C6999A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New Threat Model: Malicious Client</a:t>
            </a:r>
            <a:endParaRPr dirty="0"/>
          </a:p>
        </p:txBody>
      </p:sp>
      <p:sp>
        <p:nvSpPr>
          <p:cNvPr id="11" name="Google Shape;117;p17">
            <a:extLst>
              <a:ext uri="{FF2B5EF4-FFF2-40B4-BE49-F238E27FC236}">
                <a16:creationId xmlns:a16="http://schemas.microsoft.com/office/drawing/2014/main" id="{05C2D950-4F49-4E21-B5F6-8B0070F46A78}"/>
              </a:ext>
            </a:extLst>
          </p:cNvPr>
          <p:cNvSpPr txBox="1"/>
          <p:nvPr/>
        </p:nvSpPr>
        <p:spPr>
          <a:xfrm>
            <a:off x="8070212" y="2438156"/>
            <a:ext cx="804491" cy="1046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Leaked Dataset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Can be private</a:t>
            </a:r>
            <a:endParaRPr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0B71AE-8943-45E6-94C0-91907E95B8F7}"/>
              </a:ext>
            </a:extLst>
          </p:cNvPr>
          <p:cNvCxnSpPr/>
          <p:nvPr/>
        </p:nvCxnSpPr>
        <p:spPr>
          <a:xfrm flipH="1">
            <a:off x="7584135" y="2822713"/>
            <a:ext cx="327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5BD13240-5A69-404B-B3AE-956F9F3629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5959" y="1604302"/>
            <a:ext cx="1206998" cy="194976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2064C4-C00C-4DD0-B011-74951B671660}"/>
              </a:ext>
            </a:extLst>
          </p:cNvPr>
          <p:cNvCxnSpPr>
            <a:cxnSpLocks/>
          </p:cNvCxnSpPr>
          <p:nvPr/>
        </p:nvCxnSpPr>
        <p:spPr>
          <a:xfrm>
            <a:off x="2932879" y="2976060"/>
            <a:ext cx="3604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7407C7-687E-4D25-9822-F1042A582147}"/>
              </a:ext>
            </a:extLst>
          </p:cNvPr>
          <p:cNvSpPr txBox="1"/>
          <p:nvPr/>
        </p:nvSpPr>
        <p:spPr>
          <a:xfrm>
            <a:off x="3543372" y="2668824"/>
            <a:ext cx="2125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Breach Extraction attack</a:t>
            </a:r>
          </a:p>
        </p:txBody>
      </p:sp>
    </p:spTree>
    <p:extLst>
      <p:ext uri="{BB962C8B-B14F-4D97-AF65-F5344CB8AC3E}">
        <p14:creationId xmlns:p14="http://schemas.microsoft.com/office/powerpoint/2010/main" val="232939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F828B1-5BD9-4B2A-B94A-4364B61F05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 dirty="0"/>
          </a:p>
        </p:txBody>
      </p:sp>
      <p:pic>
        <p:nvPicPr>
          <p:cNvPr id="1026" name="Picture 2" descr="Church Clipart Server - Database Server Icon Png PNG Image | Transparent  PNG Free Download on SeekPNG">
            <a:extLst>
              <a:ext uri="{FF2B5EF4-FFF2-40B4-BE49-F238E27FC236}">
                <a16:creationId xmlns:a16="http://schemas.microsoft.com/office/drawing/2014/main" id="{A3EA6609-071B-498C-A4EB-19152AB9F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882" y="1572371"/>
            <a:ext cx="1496116" cy="191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F51F205-2D97-4A90-9FA1-6FBCCAA76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336" y="1615175"/>
            <a:ext cx="1358543" cy="1934895"/>
          </a:xfrm>
          <a:prstGeom prst="rect">
            <a:avLst/>
          </a:prstGeom>
        </p:spPr>
      </p:pic>
      <p:sp>
        <p:nvSpPr>
          <p:cNvPr id="9" name="Google Shape;117;p17">
            <a:extLst>
              <a:ext uri="{FF2B5EF4-FFF2-40B4-BE49-F238E27FC236}">
                <a16:creationId xmlns:a16="http://schemas.microsoft.com/office/drawing/2014/main" id="{40F4BF18-E9BC-4E7C-92B8-9EB3BBE82041}"/>
              </a:ext>
            </a:extLst>
          </p:cNvPr>
          <p:cNvSpPr txBox="1"/>
          <p:nvPr/>
        </p:nvSpPr>
        <p:spPr>
          <a:xfrm>
            <a:off x="6084033" y="3677146"/>
            <a:ext cx="1269814" cy="4000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MIGP Server</a:t>
            </a:r>
            <a:endParaRPr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Google Shape;117;p17">
            <a:extLst>
              <a:ext uri="{FF2B5EF4-FFF2-40B4-BE49-F238E27FC236}">
                <a16:creationId xmlns:a16="http://schemas.microsoft.com/office/drawing/2014/main" id="{C066C06D-7A7D-40A2-AD1C-4F2FCDE414B0}"/>
              </a:ext>
            </a:extLst>
          </p:cNvPr>
          <p:cNvSpPr txBox="1"/>
          <p:nvPr/>
        </p:nvSpPr>
        <p:spPr>
          <a:xfrm>
            <a:off x="1819750" y="3727640"/>
            <a:ext cx="710210" cy="4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Client</a:t>
            </a:r>
            <a:endParaRPr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118;p17">
            <a:extLst>
              <a:ext uri="{FF2B5EF4-FFF2-40B4-BE49-F238E27FC236}">
                <a16:creationId xmlns:a16="http://schemas.microsoft.com/office/drawing/2014/main" id="{A6E34996-CC8F-4573-9F35-D624C6999A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Improved Threat Model: Malicious Client</a:t>
            </a:r>
            <a:endParaRPr dirty="0"/>
          </a:p>
        </p:txBody>
      </p:sp>
      <p:sp>
        <p:nvSpPr>
          <p:cNvPr id="11" name="Google Shape;117;p17">
            <a:extLst>
              <a:ext uri="{FF2B5EF4-FFF2-40B4-BE49-F238E27FC236}">
                <a16:creationId xmlns:a16="http://schemas.microsoft.com/office/drawing/2014/main" id="{05C2D950-4F49-4E21-B5F6-8B0070F46A78}"/>
              </a:ext>
            </a:extLst>
          </p:cNvPr>
          <p:cNvSpPr txBox="1"/>
          <p:nvPr/>
        </p:nvSpPr>
        <p:spPr>
          <a:xfrm>
            <a:off x="8070212" y="2438156"/>
            <a:ext cx="804491" cy="1046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Leaked Dataset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Can be private</a:t>
            </a:r>
            <a:endParaRPr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0B71AE-8943-45E6-94C0-91907E95B8F7}"/>
              </a:ext>
            </a:extLst>
          </p:cNvPr>
          <p:cNvCxnSpPr/>
          <p:nvPr/>
        </p:nvCxnSpPr>
        <p:spPr>
          <a:xfrm flipH="1">
            <a:off x="7584135" y="2822713"/>
            <a:ext cx="327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5BD13240-5A69-404B-B3AE-956F9F3629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5959" y="1604302"/>
            <a:ext cx="1206998" cy="194976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2064C4-C00C-4DD0-B011-74951B671660}"/>
              </a:ext>
            </a:extLst>
          </p:cNvPr>
          <p:cNvCxnSpPr>
            <a:cxnSpLocks/>
          </p:cNvCxnSpPr>
          <p:nvPr/>
        </p:nvCxnSpPr>
        <p:spPr>
          <a:xfrm>
            <a:off x="2932879" y="2976060"/>
            <a:ext cx="3604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7407C7-687E-4D25-9822-F1042A582147}"/>
              </a:ext>
            </a:extLst>
          </p:cNvPr>
          <p:cNvSpPr txBox="1"/>
          <p:nvPr/>
        </p:nvSpPr>
        <p:spPr>
          <a:xfrm>
            <a:off x="3543372" y="2668824"/>
            <a:ext cx="2125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Breach Extraction attack</a:t>
            </a:r>
          </a:p>
        </p:txBody>
      </p:sp>
    </p:spTree>
    <p:extLst>
      <p:ext uri="{BB962C8B-B14F-4D97-AF65-F5344CB8AC3E}">
        <p14:creationId xmlns:p14="http://schemas.microsoft.com/office/powerpoint/2010/main" val="3131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F828B1-5BD9-4B2A-B94A-4364B61F05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</a:t>
            </a:fld>
            <a:endParaRPr lang="en-GB" dirty="0"/>
          </a:p>
        </p:txBody>
      </p:sp>
      <p:pic>
        <p:nvPicPr>
          <p:cNvPr id="1026" name="Picture 2" descr="Church Clipart Server - Database Server Icon Png PNG Image | Transparent  PNG Free Download on SeekPNG">
            <a:extLst>
              <a:ext uri="{FF2B5EF4-FFF2-40B4-BE49-F238E27FC236}">
                <a16:creationId xmlns:a16="http://schemas.microsoft.com/office/drawing/2014/main" id="{A3EA6609-071B-498C-A4EB-19152AB9F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882" y="1572371"/>
            <a:ext cx="1496116" cy="191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F51F205-2D97-4A90-9FA1-6FBCCAA76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336" y="1615175"/>
            <a:ext cx="1358543" cy="1934895"/>
          </a:xfrm>
          <a:prstGeom prst="rect">
            <a:avLst/>
          </a:prstGeom>
        </p:spPr>
      </p:pic>
      <p:sp>
        <p:nvSpPr>
          <p:cNvPr id="9" name="Google Shape;117;p17">
            <a:extLst>
              <a:ext uri="{FF2B5EF4-FFF2-40B4-BE49-F238E27FC236}">
                <a16:creationId xmlns:a16="http://schemas.microsoft.com/office/drawing/2014/main" id="{40F4BF18-E9BC-4E7C-92B8-9EB3BBE82041}"/>
              </a:ext>
            </a:extLst>
          </p:cNvPr>
          <p:cNvSpPr txBox="1"/>
          <p:nvPr/>
        </p:nvSpPr>
        <p:spPr>
          <a:xfrm>
            <a:off x="6084033" y="3677146"/>
            <a:ext cx="1269814" cy="4000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MIGP Server</a:t>
            </a:r>
            <a:endParaRPr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Google Shape;117;p17">
            <a:extLst>
              <a:ext uri="{FF2B5EF4-FFF2-40B4-BE49-F238E27FC236}">
                <a16:creationId xmlns:a16="http://schemas.microsoft.com/office/drawing/2014/main" id="{C066C06D-7A7D-40A2-AD1C-4F2FCDE414B0}"/>
              </a:ext>
            </a:extLst>
          </p:cNvPr>
          <p:cNvSpPr txBox="1"/>
          <p:nvPr/>
        </p:nvSpPr>
        <p:spPr>
          <a:xfrm>
            <a:off x="1819750" y="3727640"/>
            <a:ext cx="710210" cy="4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Client</a:t>
            </a:r>
            <a:endParaRPr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118;p17">
            <a:extLst>
              <a:ext uri="{FF2B5EF4-FFF2-40B4-BE49-F238E27FC236}">
                <a16:creationId xmlns:a16="http://schemas.microsoft.com/office/drawing/2014/main" id="{A6E34996-CC8F-4573-9F35-D624C6999A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Improved Threat Model: Malicious Client</a:t>
            </a:r>
            <a:endParaRPr dirty="0"/>
          </a:p>
        </p:txBody>
      </p:sp>
      <p:sp>
        <p:nvSpPr>
          <p:cNvPr id="11" name="Google Shape;117;p17">
            <a:extLst>
              <a:ext uri="{FF2B5EF4-FFF2-40B4-BE49-F238E27FC236}">
                <a16:creationId xmlns:a16="http://schemas.microsoft.com/office/drawing/2014/main" id="{05C2D950-4F49-4E21-B5F6-8B0070F46A78}"/>
              </a:ext>
            </a:extLst>
          </p:cNvPr>
          <p:cNvSpPr txBox="1"/>
          <p:nvPr/>
        </p:nvSpPr>
        <p:spPr>
          <a:xfrm>
            <a:off x="8070212" y="2438156"/>
            <a:ext cx="804491" cy="1046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Leaked Dataset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Can be private</a:t>
            </a:r>
            <a:endParaRPr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0B71AE-8943-45E6-94C0-91907E95B8F7}"/>
              </a:ext>
            </a:extLst>
          </p:cNvPr>
          <p:cNvCxnSpPr/>
          <p:nvPr/>
        </p:nvCxnSpPr>
        <p:spPr>
          <a:xfrm flipH="1">
            <a:off x="7584135" y="2822713"/>
            <a:ext cx="327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5BD13240-5A69-404B-B3AE-956F9F3629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5959" y="1604302"/>
            <a:ext cx="1206998" cy="194976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2064C4-C00C-4DD0-B011-74951B671660}"/>
              </a:ext>
            </a:extLst>
          </p:cNvPr>
          <p:cNvCxnSpPr>
            <a:cxnSpLocks/>
          </p:cNvCxnSpPr>
          <p:nvPr/>
        </p:nvCxnSpPr>
        <p:spPr>
          <a:xfrm>
            <a:off x="2932879" y="2976060"/>
            <a:ext cx="3604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7407C7-687E-4D25-9822-F1042A582147}"/>
              </a:ext>
            </a:extLst>
          </p:cNvPr>
          <p:cNvSpPr txBox="1"/>
          <p:nvPr/>
        </p:nvSpPr>
        <p:spPr>
          <a:xfrm>
            <a:off x="3543372" y="2668824"/>
            <a:ext cx="2125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Breach Extraction attack</a:t>
            </a:r>
          </a:p>
        </p:txBody>
      </p:sp>
    </p:spTree>
    <p:extLst>
      <p:ext uri="{BB962C8B-B14F-4D97-AF65-F5344CB8AC3E}">
        <p14:creationId xmlns:p14="http://schemas.microsoft.com/office/powerpoint/2010/main" val="332535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A6084B-810D-4550-AE5D-40BA4FE95E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4" name="Google Shape;118;p17">
            <a:extLst>
              <a:ext uri="{FF2B5EF4-FFF2-40B4-BE49-F238E27FC236}">
                <a16:creationId xmlns:a16="http://schemas.microsoft.com/office/drawing/2014/main" id="{C3450287-B6BE-461C-89B2-105A5D3CB1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Improved Threat Model: Malicious Client</a:t>
            </a:r>
            <a:endParaRPr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6FD0EA8-EEED-4C64-8FC9-70DCE6A55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39" y="1074780"/>
            <a:ext cx="5872606" cy="3631228"/>
          </a:xfrm>
          <a:prstGeom prst="rect">
            <a:avLst/>
          </a:prstGeom>
        </p:spPr>
      </p:pic>
      <p:sp>
        <p:nvSpPr>
          <p:cNvPr id="7" name="Google Shape;117;p17">
            <a:extLst>
              <a:ext uri="{FF2B5EF4-FFF2-40B4-BE49-F238E27FC236}">
                <a16:creationId xmlns:a16="http://schemas.microsoft.com/office/drawing/2014/main" id="{0C5036B3-6649-4C0A-BB22-5A94E371FDB5}"/>
              </a:ext>
            </a:extLst>
          </p:cNvPr>
          <p:cNvSpPr txBox="1"/>
          <p:nvPr/>
        </p:nvSpPr>
        <p:spPr>
          <a:xfrm>
            <a:off x="4750767" y="1580309"/>
            <a:ext cx="2621227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+mn-lt"/>
                <a:ea typeface="Verdana" panose="020B0604030504040204" pitchFamily="34" charset="0"/>
                <a:cs typeface="Calibri" panose="020F0502020204030204" pitchFamily="34" charset="0"/>
              </a:rPr>
              <a:t>Blocklisting</a:t>
            </a:r>
            <a:r>
              <a:rPr lang="en-GB" dirty="0">
                <a:latin typeface="+mn-lt"/>
                <a:ea typeface="Verdana" panose="020B0604030504040204" pitchFamily="34" charset="0"/>
                <a:cs typeface="Calibri" panose="020F0502020204030204" pitchFamily="34" charset="0"/>
              </a:rPr>
              <a:t> 10^4 popular passwords</a:t>
            </a:r>
            <a:endParaRPr dirty="0">
              <a:latin typeface="+mn-lt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AACFCA-79C4-4DB4-AF77-5BA890BEA872}"/>
              </a:ext>
            </a:extLst>
          </p:cNvPr>
          <p:cNvCxnSpPr/>
          <p:nvPr/>
        </p:nvCxnSpPr>
        <p:spPr>
          <a:xfrm flipH="1">
            <a:off x="4668552" y="2152532"/>
            <a:ext cx="738335" cy="109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117;p17">
            <a:extLst>
              <a:ext uri="{FF2B5EF4-FFF2-40B4-BE49-F238E27FC236}">
                <a16:creationId xmlns:a16="http://schemas.microsoft.com/office/drawing/2014/main" id="{AFE494D6-E045-41D3-BAF9-11CA0868466A}"/>
              </a:ext>
            </a:extLst>
          </p:cNvPr>
          <p:cNvSpPr txBox="1"/>
          <p:nvPr/>
        </p:nvSpPr>
        <p:spPr>
          <a:xfrm>
            <a:off x="5885318" y="2639907"/>
            <a:ext cx="2621227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n-lt"/>
                <a:ea typeface="Verdana" panose="020B0604030504040204" pitchFamily="34" charset="0"/>
                <a:cs typeface="Calibri" panose="020F0502020204030204" pitchFamily="34" charset="0"/>
              </a:rPr>
              <a:t>Rate limiting the client to 100 queries</a:t>
            </a:r>
            <a:endParaRPr dirty="0">
              <a:latin typeface="+mn-lt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DC7AF4-2F4C-41F0-88E1-A453A034D68A}"/>
              </a:ext>
            </a:extLst>
          </p:cNvPr>
          <p:cNvCxnSpPr>
            <a:cxnSpLocks/>
          </p:cNvCxnSpPr>
          <p:nvPr/>
        </p:nvCxnSpPr>
        <p:spPr>
          <a:xfrm flipH="1">
            <a:off x="5815811" y="3242996"/>
            <a:ext cx="161393" cy="23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28AB4-2675-432C-B247-AAF676BD069C}"/>
              </a:ext>
            </a:extLst>
          </p:cNvPr>
          <p:cNvSpPr/>
          <p:nvPr/>
        </p:nvSpPr>
        <p:spPr>
          <a:xfrm>
            <a:off x="4282345" y="1334684"/>
            <a:ext cx="3981332" cy="31805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5AFFE1-C18B-473F-B7D4-12E2C1917898}"/>
              </a:ext>
            </a:extLst>
          </p:cNvPr>
          <p:cNvCxnSpPr>
            <a:cxnSpLocks/>
          </p:cNvCxnSpPr>
          <p:nvPr/>
        </p:nvCxnSpPr>
        <p:spPr>
          <a:xfrm>
            <a:off x="2070953" y="3310634"/>
            <a:ext cx="511774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Google Shape;117;p17">
            <a:extLst>
              <a:ext uri="{FF2B5EF4-FFF2-40B4-BE49-F238E27FC236}">
                <a16:creationId xmlns:a16="http://schemas.microsoft.com/office/drawing/2014/main" id="{B158B3AC-C2DB-4270-B56F-395639120703}"/>
              </a:ext>
            </a:extLst>
          </p:cNvPr>
          <p:cNvSpPr txBox="1"/>
          <p:nvPr/>
        </p:nvSpPr>
        <p:spPr>
          <a:xfrm>
            <a:off x="7371994" y="3078376"/>
            <a:ext cx="1027474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n-lt"/>
                <a:ea typeface="Verdana" panose="020B0604030504040204" pitchFamily="34" charset="0"/>
                <a:cs typeface="Calibri" panose="020F0502020204030204" pitchFamily="34" charset="0"/>
              </a:rPr>
              <a:t>Baseline</a:t>
            </a:r>
            <a:endParaRPr dirty="0">
              <a:latin typeface="+mn-lt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062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A6084B-810D-4550-AE5D-40BA4FE95E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4" name="Google Shape;118;p17">
            <a:extLst>
              <a:ext uri="{FF2B5EF4-FFF2-40B4-BE49-F238E27FC236}">
                <a16:creationId xmlns:a16="http://schemas.microsoft.com/office/drawing/2014/main" id="{C3450287-B6BE-461C-89B2-105A5D3CB1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Improved Threat Model: Malicious Client</a:t>
            </a:r>
            <a:endParaRPr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6FD0EA8-EEED-4C64-8FC9-70DCE6A55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39" y="1074780"/>
            <a:ext cx="5872606" cy="3631228"/>
          </a:xfrm>
          <a:prstGeom prst="rect">
            <a:avLst/>
          </a:prstGeom>
        </p:spPr>
      </p:pic>
      <p:sp>
        <p:nvSpPr>
          <p:cNvPr id="7" name="Google Shape;117;p17">
            <a:extLst>
              <a:ext uri="{FF2B5EF4-FFF2-40B4-BE49-F238E27FC236}">
                <a16:creationId xmlns:a16="http://schemas.microsoft.com/office/drawing/2014/main" id="{0C5036B3-6649-4C0A-BB22-5A94E371FDB5}"/>
              </a:ext>
            </a:extLst>
          </p:cNvPr>
          <p:cNvSpPr txBox="1"/>
          <p:nvPr/>
        </p:nvSpPr>
        <p:spPr>
          <a:xfrm>
            <a:off x="4750767" y="1580309"/>
            <a:ext cx="2621227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n-lt"/>
                <a:ea typeface="Verdana" panose="020B0604030504040204" pitchFamily="34" charset="0"/>
                <a:cs typeface="Calibri" panose="020F0502020204030204" pitchFamily="34" charset="0"/>
              </a:rPr>
              <a:t>Block-listing 10^4 popular passwords</a:t>
            </a:r>
            <a:endParaRPr dirty="0">
              <a:latin typeface="+mn-lt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AACFCA-79C4-4DB4-AF77-5BA890BEA872}"/>
              </a:ext>
            </a:extLst>
          </p:cNvPr>
          <p:cNvCxnSpPr/>
          <p:nvPr/>
        </p:nvCxnSpPr>
        <p:spPr>
          <a:xfrm flipH="1">
            <a:off x="4668552" y="2152532"/>
            <a:ext cx="738335" cy="109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117;p17">
            <a:extLst>
              <a:ext uri="{FF2B5EF4-FFF2-40B4-BE49-F238E27FC236}">
                <a16:creationId xmlns:a16="http://schemas.microsoft.com/office/drawing/2014/main" id="{AFE494D6-E045-41D3-BAF9-11CA0868466A}"/>
              </a:ext>
            </a:extLst>
          </p:cNvPr>
          <p:cNvSpPr txBox="1"/>
          <p:nvPr/>
        </p:nvSpPr>
        <p:spPr>
          <a:xfrm>
            <a:off x="5885318" y="2639907"/>
            <a:ext cx="2621227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n-lt"/>
                <a:ea typeface="Verdana" panose="020B0604030504040204" pitchFamily="34" charset="0"/>
                <a:cs typeface="Calibri" panose="020F0502020204030204" pitchFamily="34" charset="0"/>
              </a:rPr>
              <a:t>Rate limiting the client to 100 queries</a:t>
            </a:r>
            <a:endParaRPr dirty="0">
              <a:latin typeface="+mn-lt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DC7AF4-2F4C-41F0-88E1-A453A034D68A}"/>
              </a:ext>
            </a:extLst>
          </p:cNvPr>
          <p:cNvCxnSpPr>
            <a:cxnSpLocks/>
          </p:cNvCxnSpPr>
          <p:nvPr/>
        </p:nvCxnSpPr>
        <p:spPr>
          <a:xfrm flipH="1">
            <a:off x="5815811" y="3242996"/>
            <a:ext cx="161393" cy="23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28AB4-2675-432C-B247-AAF676BD069C}"/>
              </a:ext>
            </a:extLst>
          </p:cNvPr>
          <p:cNvSpPr/>
          <p:nvPr/>
        </p:nvSpPr>
        <p:spPr>
          <a:xfrm>
            <a:off x="5406887" y="2639906"/>
            <a:ext cx="2856790" cy="1875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D497F91-81F0-4F51-9D5B-2A45AA083426}"/>
              </a:ext>
            </a:extLst>
          </p:cNvPr>
          <p:cNvCxnSpPr>
            <a:cxnSpLocks/>
          </p:cNvCxnSpPr>
          <p:nvPr/>
        </p:nvCxnSpPr>
        <p:spPr>
          <a:xfrm>
            <a:off x="2070953" y="3310634"/>
            <a:ext cx="511774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Google Shape;117;p17">
            <a:extLst>
              <a:ext uri="{FF2B5EF4-FFF2-40B4-BE49-F238E27FC236}">
                <a16:creationId xmlns:a16="http://schemas.microsoft.com/office/drawing/2014/main" id="{C3E9D70A-5689-462F-B9C9-50E1642DC96D}"/>
              </a:ext>
            </a:extLst>
          </p:cNvPr>
          <p:cNvSpPr txBox="1"/>
          <p:nvPr/>
        </p:nvSpPr>
        <p:spPr>
          <a:xfrm>
            <a:off x="7371994" y="3078376"/>
            <a:ext cx="1027474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n-lt"/>
                <a:ea typeface="Verdana" panose="020B0604030504040204" pitchFamily="34" charset="0"/>
                <a:cs typeface="Calibri" panose="020F0502020204030204" pitchFamily="34" charset="0"/>
              </a:rPr>
              <a:t>Baseline</a:t>
            </a:r>
            <a:endParaRPr dirty="0">
              <a:latin typeface="+mn-lt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63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A6084B-810D-4550-AE5D-40BA4FE95E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4" name="Google Shape;118;p17">
            <a:extLst>
              <a:ext uri="{FF2B5EF4-FFF2-40B4-BE49-F238E27FC236}">
                <a16:creationId xmlns:a16="http://schemas.microsoft.com/office/drawing/2014/main" id="{C3450287-B6BE-461C-89B2-105A5D3CB1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Improved Threat Model: Malicious Client</a:t>
            </a:r>
            <a:endParaRPr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6FD0EA8-EEED-4C64-8FC9-70DCE6A55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39" y="1074780"/>
            <a:ext cx="5872606" cy="3631228"/>
          </a:xfrm>
          <a:prstGeom prst="rect">
            <a:avLst/>
          </a:prstGeom>
        </p:spPr>
      </p:pic>
      <p:sp>
        <p:nvSpPr>
          <p:cNvPr id="7" name="Google Shape;117;p17">
            <a:extLst>
              <a:ext uri="{FF2B5EF4-FFF2-40B4-BE49-F238E27FC236}">
                <a16:creationId xmlns:a16="http://schemas.microsoft.com/office/drawing/2014/main" id="{0C5036B3-6649-4C0A-BB22-5A94E371FDB5}"/>
              </a:ext>
            </a:extLst>
          </p:cNvPr>
          <p:cNvSpPr txBox="1"/>
          <p:nvPr/>
        </p:nvSpPr>
        <p:spPr>
          <a:xfrm>
            <a:off x="4750767" y="1580309"/>
            <a:ext cx="2621227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n-lt"/>
                <a:ea typeface="Verdana" panose="020B0604030504040204" pitchFamily="34" charset="0"/>
                <a:cs typeface="Calibri" panose="020F0502020204030204" pitchFamily="34" charset="0"/>
              </a:rPr>
              <a:t>Block-listing 10^4 popular passwords</a:t>
            </a:r>
            <a:endParaRPr dirty="0">
              <a:latin typeface="+mn-lt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AACFCA-79C4-4DB4-AF77-5BA890BEA872}"/>
              </a:ext>
            </a:extLst>
          </p:cNvPr>
          <p:cNvCxnSpPr/>
          <p:nvPr/>
        </p:nvCxnSpPr>
        <p:spPr>
          <a:xfrm flipH="1">
            <a:off x="4668552" y="2152532"/>
            <a:ext cx="738335" cy="109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117;p17">
            <a:extLst>
              <a:ext uri="{FF2B5EF4-FFF2-40B4-BE49-F238E27FC236}">
                <a16:creationId xmlns:a16="http://schemas.microsoft.com/office/drawing/2014/main" id="{AFE494D6-E045-41D3-BAF9-11CA0868466A}"/>
              </a:ext>
            </a:extLst>
          </p:cNvPr>
          <p:cNvSpPr txBox="1"/>
          <p:nvPr/>
        </p:nvSpPr>
        <p:spPr>
          <a:xfrm>
            <a:off x="5885318" y="2639907"/>
            <a:ext cx="2621227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n-lt"/>
                <a:ea typeface="Verdana" panose="020B0604030504040204" pitchFamily="34" charset="0"/>
                <a:cs typeface="Calibri" panose="020F0502020204030204" pitchFamily="34" charset="0"/>
              </a:rPr>
              <a:t>Rate limiting the client to 100 queries</a:t>
            </a:r>
            <a:endParaRPr dirty="0">
              <a:latin typeface="+mn-lt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DC7AF4-2F4C-41F0-88E1-A453A034D68A}"/>
              </a:ext>
            </a:extLst>
          </p:cNvPr>
          <p:cNvCxnSpPr>
            <a:cxnSpLocks/>
          </p:cNvCxnSpPr>
          <p:nvPr/>
        </p:nvCxnSpPr>
        <p:spPr>
          <a:xfrm flipH="1">
            <a:off x="5815811" y="3242996"/>
            <a:ext cx="161393" cy="23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6E4295-D445-4EA3-A969-D1FAA050F1DA}"/>
              </a:ext>
            </a:extLst>
          </p:cNvPr>
          <p:cNvCxnSpPr>
            <a:cxnSpLocks/>
          </p:cNvCxnSpPr>
          <p:nvPr/>
        </p:nvCxnSpPr>
        <p:spPr>
          <a:xfrm>
            <a:off x="2070953" y="3310634"/>
            <a:ext cx="511774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Google Shape;117;p17">
            <a:extLst>
              <a:ext uri="{FF2B5EF4-FFF2-40B4-BE49-F238E27FC236}">
                <a16:creationId xmlns:a16="http://schemas.microsoft.com/office/drawing/2014/main" id="{FE9FC353-99B1-4E01-8EF3-AEFED0ACE6D6}"/>
              </a:ext>
            </a:extLst>
          </p:cNvPr>
          <p:cNvSpPr txBox="1"/>
          <p:nvPr/>
        </p:nvSpPr>
        <p:spPr>
          <a:xfrm>
            <a:off x="7371994" y="3078376"/>
            <a:ext cx="1027474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n-lt"/>
                <a:ea typeface="Verdana" panose="020B0604030504040204" pitchFamily="34" charset="0"/>
                <a:cs typeface="Calibri" panose="020F0502020204030204" pitchFamily="34" charset="0"/>
              </a:rPr>
              <a:t>Baseline</a:t>
            </a:r>
            <a:endParaRPr dirty="0">
              <a:latin typeface="+mn-lt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25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04893-AF47-4215-98E1-F3599BBD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0A2DBE-319D-4625-BC26-A1EC5FBE43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E46A3D-3105-4920-99C5-72775699AAAB}"/>
              </a:ext>
            </a:extLst>
          </p:cNvPr>
          <p:cNvSpPr/>
          <p:nvPr/>
        </p:nvSpPr>
        <p:spPr>
          <a:xfrm>
            <a:off x="382202" y="1745672"/>
            <a:ext cx="8547652" cy="2876885"/>
          </a:xfrm>
          <a:prstGeom prst="rect">
            <a:avLst/>
          </a:prstGeom>
          <a:gradFill flip="none" rotWithShape="1">
            <a:gsLst>
              <a:gs pos="70350">
                <a:srgbClr val="EE9C2C"/>
              </a:gs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Challenges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Designing similarity measure for two passwords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Preventing attacker from extracting privately leaked password?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Handling latency for massive size breach password?</a:t>
            </a:r>
          </a:p>
        </p:txBody>
      </p:sp>
    </p:spTree>
    <p:extLst>
      <p:ext uri="{BB962C8B-B14F-4D97-AF65-F5344CB8AC3E}">
        <p14:creationId xmlns:p14="http://schemas.microsoft.com/office/powerpoint/2010/main" val="4105247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24132" y="266555"/>
            <a:ext cx="86226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Motivation of </a:t>
            </a:r>
            <a:r>
              <a:rPr lang="en-GB" sz="2800" dirty="0"/>
              <a:t>Compromised Credential Checking Services</a:t>
            </a:r>
            <a:r>
              <a:rPr lang="en-GB" dirty="0"/>
              <a:t> 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 dirty="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57" y="1420277"/>
            <a:ext cx="2775504" cy="1420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3435" y="1404317"/>
            <a:ext cx="3382531" cy="1514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8D85269-70C7-4C39-A416-6ABAC8828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082" y="3230768"/>
            <a:ext cx="638833" cy="63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CF393AE-6D2C-4AB1-B9F7-340FA2547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483" y="3272741"/>
            <a:ext cx="1032742" cy="59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123RF logo">
            <a:extLst>
              <a:ext uri="{FF2B5EF4-FFF2-40B4-BE49-F238E27FC236}">
                <a16:creationId xmlns:a16="http://schemas.microsoft.com/office/drawing/2014/main" id="{7B19F76B-A803-44F1-8782-6323881FE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795" y="3149869"/>
            <a:ext cx="109537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22" descr="Chegg logo">
            <a:extLst>
              <a:ext uri="{FF2B5EF4-FFF2-40B4-BE49-F238E27FC236}">
                <a16:creationId xmlns:a16="http://schemas.microsoft.com/office/drawing/2014/main" id="{150FEF2E-C85C-41F3-A1F9-E945185744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84675" y="161221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A6084B-810D-4550-AE5D-40BA4FE95E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4" name="Google Shape;118;p17">
            <a:extLst>
              <a:ext uri="{FF2B5EF4-FFF2-40B4-BE49-F238E27FC236}">
                <a16:creationId xmlns:a16="http://schemas.microsoft.com/office/drawing/2014/main" id="{C3450287-B6BE-461C-89B2-105A5D3CB1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</a:t>
            </a:r>
            <a:endParaRPr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746A4B-B005-4054-A292-4332A9940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25" y="1086437"/>
            <a:ext cx="1728536" cy="1597492"/>
          </a:xfrm>
          <a:prstGeom prst="rect">
            <a:avLst/>
          </a:prstGeom>
        </p:spPr>
      </p:pic>
      <p:sp>
        <p:nvSpPr>
          <p:cNvPr id="13" name="Google Shape;118;p17">
            <a:extLst>
              <a:ext uri="{FF2B5EF4-FFF2-40B4-BE49-F238E27FC236}">
                <a16:creationId xmlns:a16="http://schemas.microsoft.com/office/drawing/2014/main" id="{4FD0A579-A120-4DED-AA39-AD363790BC7D}"/>
              </a:ext>
            </a:extLst>
          </p:cNvPr>
          <p:cNvSpPr txBox="1">
            <a:spLocks/>
          </p:cNvSpPr>
          <p:nvPr/>
        </p:nvSpPr>
        <p:spPr>
          <a:xfrm>
            <a:off x="219883" y="2571750"/>
            <a:ext cx="275049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>
                <a:solidFill>
                  <a:srgbClr val="1C1E21"/>
                </a:solidFill>
                <a:latin typeface="Arial Black" panose="020B0A04020102020204" pitchFamily="34" charset="0"/>
              </a:rPr>
              <a:t>MIGP ("Might I Get </a:t>
            </a:r>
            <a:r>
              <a:rPr lang="en-US" sz="1400" dirty="0" err="1">
                <a:solidFill>
                  <a:srgbClr val="1C1E21"/>
                </a:solidFill>
                <a:latin typeface="Arial Black" panose="020B0A04020102020204" pitchFamily="34" charset="0"/>
              </a:rPr>
              <a:t>Pwned</a:t>
            </a:r>
            <a:r>
              <a:rPr lang="en-US" sz="1400" dirty="0">
                <a:solidFill>
                  <a:srgbClr val="1C1E21"/>
                </a:solidFill>
                <a:latin typeface="Arial Black" panose="020B0A04020102020204" pitchFamily="34" charset="0"/>
              </a:rPr>
              <a:t>")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CB4B97-838C-412E-83B6-F0C9EB0E03F2}"/>
              </a:ext>
            </a:extLst>
          </p:cNvPr>
          <p:cNvSpPr/>
          <p:nvPr/>
        </p:nvSpPr>
        <p:spPr>
          <a:xfrm>
            <a:off x="3305123" y="731375"/>
            <a:ext cx="2226713" cy="21935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Naïve handcrafted tweaking rules </a:t>
            </a:r>
            <a:r>
              <a:rPr lang="en-US" dirty="0" err="1"/>
              <a:t>wEdit</a:t>
            </a:r>
            <a:r>
              <a:rPr lang="en-US" dirty="0"/>
              <a:t>, Das-R outperforms powerful Deep Learning based tweaking rules for small tweaks.</a:t>
            </a:r>
          </a:p>
        </p:txBody>
      </p:sp>
      <p:sp>
        <p:nvSpPr>
          <p:cNvPr id="15" name="Google Shape;118;p17">
            <a:extLst>
              <a:ext uri="{FF2B5EF4-FFF2-40B4-BE49-F238E27FC236}">
                <a16:creationId xmlns:a16="http://schemas.microsoft.com/office/drawing/2014/main" id="{CDECDA25-5C0E-4043-8756-C310F7125046}"/>
              </a:ext>
            </a:extLst>
          </p:cNvPr>
          <p:cNvSpPr txBox="1">
            <a:spLocks/>
          </p:cNvSpPr>
          <p:nvPr/>
        </p:nvSpPr>
        <p:spPr>
          <a:xfrm>
            <a:off x="2970381" y="3013805"/>
            <a:ext cx="275049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>
                <a:solidFill>
                  <a:srgbClr val="1C1E21"/>
                </a:solidFill>
                <a:latin typeface="Arial Black" panose="020B0A04020102020204" pitchFamily="34" charset="0"/>
              </a:rPr>
              <a:t>Similarity Rules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96EF89-76F6-471E-9725-32D28C10FCF9}"/>
              </a:ext>
            </a:extLst>
          </p:cNvPr>
          <p:cNvSpPr/>
          <p:nvPr/>
        </p:nvSpPr>
        <p:spPr>
          <a:xfrm>
            <a:off x="6245745" y="731375"/>
            <a:ext cx="2226713" cy="21935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Block-listing and rate limiting the client can motivate companies to share their private leaked Dataset to MIGP</a:t>
            </a:r>
          </a:p>
        </p:txBody>
      </p:sp>
      <p:sp>
        <p:nvSpPr>
          <p:cNvPr id="18" name="Google Shape;118;p17">
            <a:extLst>
              <a:ext uri="{FF2B5EF4-FFF2-40B4-BE49-F238E27FC236}">
                <a16:creationId xmlns:a16="http://schemas.microsoft.com/office/drawing/2014/main" id="{0C0BEFB5-70B7-469E-8041-87E0F1C25F3B}"/>
              </a:ext>
            </a:extLst>
          </p:cNvPr>
          <p:cNvSpPr txBox="1">
            <a:spLocks/>
          </p:cNvSpPr>
          <p:nvPr/>
        </p:nvSpPr>
        <p:spPr>
          <a:xfrm>
            <a:off x="5983852" y="3013805"/>
            <a:ext cx="275049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>
                <a:solidFill>
                  <a:srgbClr val="1C1E21"/>
                </a:solidFill>
                <a:latin typeface="Arial Black" panose="020B0A04020102020204" pitchFamily="34" charset="0"/>
              </a:rPr>
              <a:t>Breach Extraction Attack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2BD218-5A97-42DC-A734-C11F6A1B274D}"/>
              </a:ext>
            </a:extLst>
          </p:cNvPr>
          <p:cNvSpPr/>
          <p:nvPr/>
        </p:nvSpPr>
        <p:spPr>
          <a:xfrm>
            <a:off x="382202" y="3586505"/>
            <a:ext cx="8547652" cy="1470312"/>
          </a:xfrm>
          <a:prstGeom prst="rect">
            <a:avLst/>
          </a:prstGeom>
          <a:gradFill flip="none" rotWithShape="1">
            <a:gsLst>
              <a:gs pos="70350">
                <a:srgbClr val="EE9C2C"/>
              </a:gs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Future work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Our Breach Extraction is not optimal.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Our Protocol is relatively Naive. </a:t>
            </a:r>
          </a:p>
        </p:txBody>
      </p:sp>
    </p:spTree>
    <p:extLst>
      <p:ext uri="{BB962C8B-B14F-4D97-AF65-F5344CB8AC3E}">
        <p14:creationId xmlns:p14="http://schemas.microsoft.com/office/powerpoint/2010/main" val="257702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8" grpId="0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24132" y="266555"/>
            <a:ext cx="86226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Motivation of </a:t>
            </a:r>
            <a:r>
              <a:rPr lang="en-GB" sz="2800" dirty="0"/>
              <a:t>Compromised Credential Checking Services</a:t>
            </a:r>
            <a:r>
              <a:rPr lang="en-GB" dirty="0"/>
              <a:t> 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 dirty="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57" y="1420277"/>
            <a:ext cx="2775504" cy="1420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3435" y="1404317"/>
            <a:ext cx="3382531" cy="1514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CD8AF7B-5FC6-4AF8-9FE5-759EEA5CC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76" y="3335401"/>
            <a:ext cx="1339202" cy="33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8D85269-70C7-4C39-A416-6ABAC8828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082" y="3230768"/>
            <a:ext cx="638833" cy="63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CF393AE-6D2C-4AB1-B9F7-340FA2547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483" y="3272741"/>
            <a:ext cx="1032742" cy="59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000webhost logo">
            <a:extLst>
              <a:ext uri="{FF2B5EF4-FFF2-40B4-BE49-F238E27FC236}">
                <a16:creationId xmlns:a16="http://schemas.microsoft.com/office/drawing/2014/main" id="{3ABF1D9D-784B-4CF3-BFBD-EAF4D02A4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1" y="2408431"/>
            <a:ext cx="638854" cy="54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123RF logo">
            <a:extLst>
              <a:ext uri="{FF2B5EF4-FFF2-40B4-BE49-F238E27FC236}">
                <a16:creationId xmlns:a16="http://schemas.microsoft.com/office/drawing/2014/main" id="{7B19F76B-A803-44F1-8782-6323881FE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795" y="3146255"/>
            <a:ext cx="109537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126 logo">
            <a:extLst>
              <a:ext uri="{FF2B5EF4-FFF2-40B4-BE49-F238E27FC236}">
                <a16:creationId xmlns:a16="http://schemas.microsoft.com/office/drawing/2014/main" id="{92868439-2406-4D6F-9D7C-14565228A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518" y="3349769"/>
            <a:ext cx="711243" cy="36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A45315D-F8A0-44D5-8256-A385C73B6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323" y="3393021"/>
            <a:ext cx="109537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NVIDIA logo">
            <a:extLst>
              <a:ext uri="{FF2B5EF4-FFF2-40B4-BE49-F238E27FC236}">
                <a16:creationId xmlns:a16="http://schemas.microsoft.com/office/drawing/2014/main" id="{36A15086-5DCD-44BF-8D72-204E17D23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45" y="4110643"/>
            <a:ext cx="790817" cy="52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GiveSendGo logo">
            <a:extLst>
              <a:ext uri="{FF2B5EF4-FFF2-40B4-BE49-F238E27FC236}">
                <a16:creationId xmlns:a16="http://schemas.microsoft.com/office/drawing/2014/main" id="{4789F5C4-917C-4AEE-9D11-B33B2C615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458" y="4002516"/>
            <a:ext cx="109537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ZAP-Hosting logo">
            <a:extLst>
              <a:ext uri="{FF2B5EF4-FFF2-40B4-BE49-F238E27FC236}">
                <a16:creationId xmlns:a16="http://schemas.microsoft.com/office/drawing/2014/main" id="{7DD4DAF4-3CA8-4EE6-AD71-370B68E73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567" y="4110643"/>
            <a:ext cx="712475" cy="71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pen Subtitles logo">
            <a:extLst>
              <a:ext uri="{FF2B5EF4-FFF2-40B4-BE49-F238E27FC236}">
                <a16:creationId xmlns:a16="http://schemas.microsoft.com/office/drawing/2014/main" id="{0CBC42B9-C113-403B-A5B3-901088A3F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987" y="4097259"/>
            <a:ext cx="712475" cy="66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Wattpad logo">
            <a:extLst>
              <a:ext uri="{FF2B5EF4-FFF2-40B4-BE49-F238E27FC236}">
                <a16:creationId xmlns:a16="http://schemas.microsoft.com/office/drawing/2014/main" id="{51AB567B-09D6-4F27-8FC8-62E0C4B30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84" y="4221591"/>
            <a:ext cx="712476" cy="52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7k7k logo">
            <a:extLst>
              <a:ext uri="{FF2B5EF4-FFF2-40B4-BE49-F238E27FC236}">
                <a16:creationId xmlns:a16="http://schemas.microsoft.com/office/drawing/2014/main" id="{4A4F93BA-C03D-4D10-A8CA-B08BCA50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167" y="4432593"/>
            <a:ext cx="109537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 descr="Avast logo">
            <a:extLst>
              <a:ext uri="{FF2B5EF4-FFF2-40B4-BE49-F238E27FC236}">
                <a16:creationId xmlns:a16="http://schemas.microsoft.com/office/drawing/2014/main" id="{BB67110D-A128-476C-B4E8-6F7ED7591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133" y="4035178"/>
            <a:ext cx="806961" cy="81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adoo logo">
            <a:extLst>
              <a:ext uri="{FF2B5EF4-FFF2-40B4-BE49-F238E27FC236}">
                <a16:creationId xmlns:a16="http://schemas.microsoft.com/office/drawing/2014/main" id="{56D5658E-54C5-4A7C-901A-A5B54FD85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518" y="2571750"/>
            <a:ext cx="971701" cy="27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howbus logo">
            <a:extLst>
              <a:ext uri="{FF2B5EF4-FFF2-40B4-BE49-F238E27FC236}">
                <a16:creationId xmlns:a16="http://schemas.microsoft.com/office/drawing/2014/main" id="{248CE9D2-48AE-453B-88C1-0A81EA812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069" y="1246209"/>
            <a:ext cx="513348" cy="42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22" descr="Chegg logo">
            <a:extLst>
              <a:ext uri="{FF2B5EF4-FFF2-40B4-BE49-F238E27FC236}">
                <a16:creationId xmlns:a16="http://schemas.microsoft.com/office/drawing/2014/main" id="{150FEF2E-C85C-41F3-A1F9-E945185744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84675" y="161221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8" name="Picture 24" descr="Chegg logo">
            <a:extLst>
              <a:ext uri="{FF2B5EF4-FFF2-40B4-BE49-F238E27FC236}">
                <a16:creationId xmlns:a16="http://schemas.microsoft.com/office/drawing/2014/main" id="{3BBCF502-9A30-4E85-8978-F5D7994BC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133" y="1989290"/>
            <a:ext cx="1095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Clash of Kings logo">
            <a:extLst>
              <a:ext uri="{FF2B5EF4-FFF2-40B4-BE49-F238E27FC236}">
                <a16:creationId xmlns:a16="http://schemas.microsoft.com/office/drawing/2014/main" id="{CD011E8F-2E2F-4738-98D5-D4796051B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1" y="1512655"/>
            <a:ext cx="547688" cy="54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Comcast logo">
            <a:extLst>
              <a:ext uri="{FF2B5EF4-FFF2-40B4-BE49-F238E27FC236}">
                <a16:creationId xmlns:a16="http://schemas.microsoft.com/office/drawing/2014/main" id="{4FC4ED8B-B770-41BC-853F-5BC316E26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5" y="960563"/>
            <a:ext cx="657083" cy="37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68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486100" y="1132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 dirty="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1864075" cy="12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5500" y="1199893"/>
            <a:ext cx="941725" cy="11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4072" y="1076862"/>
            <a:ext cx="1276875" cy="1371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5"/>
          <p:cNvCxnSpPr>
            <a:stCxn id="75" idx="3"/>
            <a:endCxn id="76" idx="1"/>
          </p:cNvCxnSpPr>
          <p:nvPr/>
        </p:nvCxnSpPr>
        <p:spPr>
          <a:xfrm>
            <a:off x="2175775" y="1759800"/>
            <a:ext cx="130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5"/>
          <p:cNvCxnSpPr>
            <a:stCxn id="76" idx="3"/>
            <a:endCxn id="77" idx="1"/>
          </p:cNvCxnSpPr>
          <p:nvPr/>
        </p:nvCxnSpPr>
        <p:spPr>
          <a:xfrm>
            <a:off x="4427225" y="1759793"/>
            <a:ext cx="1696847" cy="299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" name="Google Shape;80;p15"/>
          <p:cNvSpPr txBox="1"/>
          <p:nvPr/>
        </p:nvSpPr>
        <p:spPr>
          <a:xfrm>
            <a:off x="486100" y="2198325"/>
            <a:ext cx="186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 Light" panose="020F030202020403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Breach Passwords</a:t>
            </a:r>
            <a:endParaRPr dirty="0">
              <a:latin typeface="Calibri Light" panose="020F0302020204030204" pitchFamily="34" charset="0"/>
              <a:ea typeface="Verdana" panose="020B060403050404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7629" y="3162346"/>
            <a:ext cx="994125" cy="11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11956" y="3515527"/>
            <a:ext cx="941725" cy="1000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80165" y="2756910"/>
            <a:ext cx="847675" cy="84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5"/>
          <p:cNvCxnSpPr>
            <a:cxnSpLocks/>
          </p:cNvCxnSpPr>
          <p:nvPr/>
        </p:nvCxnSpPr>
        <p:spPr>
          <a:xfrm>
            <a:off x="2066445" y="3880628"/>
            <a:ext cx="3994617" cy="143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5"/>
          <p:cNvCxnSpPr>
            <a:cxnSpLocks/>
          </p:cNvCxnSpPr>
          <p:nvPr/>
        </p:nvCxnSpPr>
        <p:spPr>
          <a:xfrm flipV="1">
            <a:off x="6762510" y="2379893"/>
            <a:ext cx="0" cy="112204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15"/>
          <p:cNvSpPr txBox="1"/>
          <p:nvPr/>
        </p:nvSpPr>
        <p:spPr>
          <a:xfrm>
            <a:off x="6730362" y="2930329"/>
            <a:ext cx="1961499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 Light" panose="020F030202020403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Password Reset Request</a:t>
            </a:r>
            <a:endParaRPr dirty="0">
              <a:latin typeface="Calibri Light" panose="020F0302020204030204" pitchFamily="34" charset="0"/>
              <a:ea typeface="Verdana" panose="020B060403050404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89" name="Google Shape;89;p15"/>
          <p:cNvCxnSpPr>
            <a:endCxn id="82" idx="0"/>
          </p:cNvCxnSpPr>
          <p:nvPr/>
        </p:nvCxnSpPr>
        <p:spPr>
          <a:xfrm flipH="1">
            <a:off x="2074691" y="2626846"/>
            <a:ext cx="7200" cy="53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" name="Google Shape;63;p14">
            <a:extLst>
              <a:ext uri="{FF2B5EF4-FFF2-40B4-BE49-F238E27FC236}">
                <a16:creationId xmlns:a16="http://schemas.microsoft.com/office/drawing/2014/main" id="{96523E95-2A05-4377-B895-00C0B9331CFA}"/>
              </a:ext>
            </a:extLst>
          </p:cNvPr>
          <p:cNvSpPr txBox="1">
            <a:spLocks/>
          </p:cNvSpPr>
          <p:nvPr/>
        </p:nvSpPr>
        <p:spPr>
          <a:xfrm>
            <a:off x="124132" y="266555"/>
            <a:ext cx="862267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Motivation of Compromised Credential Checking Services </a:t>
            </a:r>
          </a:p>
        </p:txBody>
      </p:sp>
      <p:sp>
        <p:nvSpPr>
          <p:cNvPr id="22" name="Google Shape;88;p15">
            <a:extLst>
              <a:ext uri="{FF2B5EF4-FFF2-40B4-BE49-F238E27FC236}">
                <a16:creationId xmlns:a16="http://schemas.microsoft.com/office/drawing/2014/main" id="{A06ECD73-299A-4ADB-A4F5-0CC49745E027}"/>
              </a:ext>
            </a:extLst>
          </p:cNvPr>
          <p:cNvSpPr txBox="1"/>
          <p:nvPr/>
        </p:nvSpPr>
        <p:spPr>
          <a:xfrm>
            <a:off x="486100" y="2448712"/>
            <a:ext cx="8391292" cy="67707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Compromised Credential Checking Services</a:t>
            </a:r>
            <a:endParaRPr sz="3200" dirty="0">
              <a:latin typeface="Calibri Light" panose="020F0302020204030204" pitchFamily="34" charset="0"/>
              <a:ea typeface="Verdana" panose="020B0604030504040204" pitchFamily="34" charset="0"/>
              <a:cs typeface="Calibri Light" panose="020F0302020204030204" pitchFamily="34" charset="0"/>
            </a:endParaRPr>
          </a:p>
        </p:txBody>
      </p:sp>
      <p:sp>
        <p:nvSpPr>
          <p:cNvPr id="23" name="Google Shape;87;p15">
            <a:extLst>
              <a:ext uri="{FF2B5EF4-FFF2-40B4-BE49-F238E27FC236}">
                <a16:creationId xmlns:a16="http://schemas.microsoft.com/office/drawing/2014/main" id="{55E68187-B35D-42BB-9D6B-BFF65864D123}"/>
              </a:ext>
            </a:extLst>
          </p:cNvPr>
          <p:cNvSpPr txBox="1"/>
          <p:nvPr/>
        </p:nvSpPr>
        <p:spPr>
          <a:xfrm>
            <a:off x="2922295" y="3501938"/>
            <a:ext cx="257836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Your password has been leaked!</a:t>
            </a:r>
            <a:endParaRPr dirty="0">
              <a:latin typeface="Calibri Light" panose="020F0302020204030204" pitchFamily="34" charset="0"/>
              <a:ea typeface="Verdana" panose="020B060403050404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7C044F56-000C-41CA-A010-5234F4EE1F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53335" y="1291154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Google Shape;87;p15">
                <a:extLst>
                  <a:ext uri="{FF2B5EF4-FFF2-40B4-BE49-F238E27FC236}">
                    <a16:creationId xmlns:a16="http://schemas.microsoft.com/office/drawing/2014/main" id="{DEBFFE4C-8FA5-4C42-9F42-79F626A92EBA}"/>
                  </a:ext>
                </a:extLst>
              </p:cNvPr>
              <p:cNvSpPr txBox="1"/>
              <p:nvPr/>
            </p:nvSpPr>
            <p:spPr>
              <a:xfrm>
                <a:off x="3986465" y="1382025"/>
                <a:ext cx="2578368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libri Light" panose="020F0302020204030204" pitchFamily="34" charset="0"/>
                    <a:ea typeface="Verdana" panose="020B0604030504040204" pitchFamily="34" charset="0"/>
                    <a:cs typeface="Calibri Light" panose="020F0302020204030204" pitchFamily="34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Calibri Light" panose="020F0302020204030204" pitchFamily="34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Calibri Light" panose="020F0302020204030204" pitchFamily="34" charset="0"/>
                      </a:rPr>
                      <m:t>𝐴𝑙𝑖𝑐𝑒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Calibri Light" panose="020F0302020204030204" pitchFamily="34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Calibri Light" panose="020F0302020204030204" pitchFamily="34" charset="0"/>
                      </a:rPr>
                      <m:t>𝑠𝑝𝑖𝑑𝑒𝑟𝑚𝑎𝑛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endParaRPr dirty="0">
                  <a:latin typeface="Calibri Light" panose="020F0302020204030204" pitchFamily="34" charset="0"/>
                  <a:ea typeface="Verdana" panose="020B060403050404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3" name="Google Shape;87;p15">
                <a:extLst>
                  <a:ext uri="{FF2B5EF4-FFF2-40B4-BE49-F238E27FC236}">
                    <a16:creationId xmlns:a16="http://schemas.microsoft.com/office/drawing/2014/main" id="{DEBFFE4C-8FA5-4C42-9F42-79F626A92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465" y="1382025"/>
                <a:ext cx="2578368" cy="4000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Google Shape;87;p15">
                <a:extLst>
                  <a:ext uri="{FF2B5EF4-FFF2-40B4-BE49-F238E27FC236}">
                    <a16:creationId xmlns:a16="http://schemas.microsoft.com/office/drawing/2014/main" id="{2A659DE4-F98C-42EE-95F7-9183FE681359}"/>
                  </a:ext>
                </a:extLst>
              </p:cNvPr>
              <p:cNvSpPr txBox="1"/>
              <p:nvPr/>
            </p:nvSpPr>
            <p:spPr>
              <a:xfrm>
                <a:off x="6379687" y="3137623"/>
                <a:ext cx="2578368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libri Light" panose="020F0302020204030204" pitchFamily="34" charset="0"/>
                    <a:ea typeface="Verdana" panose="020B0604030504040204" pitchFamily="34" charset="0"/>
                    <a:cs typeface="Calibri Light" panose="020F0302020204030204" pitchFamily="34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Calibri Light" panose="020F0302020204030204" pitchFamily="34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Calibri Light" panose="020F0302020204030204" pitchFamily="34" charset="0"/>
                      </a:rPr>
                      <m:t>𝐴𝑙𝑖𝑐𝑒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Calibri Light" panose="020F0302020204030204" pitchFamily="34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Calibri Light" panose="020F0302020204030204" pitchFamily="34" charset="0"/>
                      </a:rPr>
                      <m:t>𝑠𝑝𝑖𝑑𝑒𝑟𝑚𝑎𝑛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Calibri Light" panose="020F0302020204030204" pitchFamily="34" charset="0"/>
                      </a:rPr>
                      <m:t>123)</m:t>
                    </m:r>
                  </m:oMath>
                </a14:m>
                <a:endParaRPr dirty="0">
                  <a:latin typeface="Calibri Light" panose="020F0302020204030204" pitchFamily="34" charset="0"/>
                  <a:ea typeface="Verdana" panose="020B060403050404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4" name="Google Shape;87;p15">
                <a:extLst>
                  <a:ext uri="{FF2B5EF4-FFF2-40B4-BE49-F238E27FC236}">
                    <a16:creationId xmlns:a16="http://schemas.microsoft.com/office/drawing/2014/main" id="{2A659DE4-F98C-42EE-95F7-9183FE681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687" y="3137623"/>
                <a:ext cx="2578368" cy="40007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Google Shape;87;p15">
            <a:extLst>
              <a:ext uri="{FF2B5EF4-FFF2-40B4-BE49-F238E27FC236}">
                <a16:creationId xmlns:a16="http://schemas.microsoft.com/office/drawing/2014/main" id="{BFE5963E-DEEE-41CA-B43F-5F2C45B45349}"/>
              </a:ext>
            </a:extLst>
          </p:cNvPr>
          <p:cNvSpPr txBox="1"/>
          <p:nvPr/>
        </p:nvSpPr>
        <p:spPr>
          <a:xfrm>
            <a:off x="4380804" y="1752068"/>
            <a:ext cx="257836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Credential Stuffing attack</a:t>
            </a:r>
            <a:endParaRPr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7" grpId="0"/>
      <p:bldP spid="22" grpId="0" animBg="1"/>
      <p:bldP spid="22" grpId="1" animBg="1"/>
      <p:bldP spid="23" grpId="0"/>
      <p:bldP spid="33" grpId="0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Popular Breach Altering Services</a:t>
            </a:r>
            <a:endParaRPr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 dirty="0"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63399"/>
            <a:ext cx="2782949" cy="104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2525" y="1920275"/>
            <a:ext cx="2445300" cy="11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5700" y="1868000"/>
            <a:ext cx="2325750" cy="123329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/>
        </p:nvSpPr>
        <p:spPr>
          <a:xfrm>
            <a:off x="449475" y="3382100"/>
            <a:ext cx="25074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Have I Been </a:t>
            </a:r>
            <a:r>
              <a:rPr lang="en-GB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Pwned</a:t>
            </a:r>
            <a:r>
              <a:rPr lang="en-GB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?</a:t>
            </a:r>
            <a:endParaRPr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3461475" y="3382100"/>
            <a:ext cx="2507400" cy="4000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Google  Password </a:t>
            </a:r>
            <a:r>
              <a:rPr lang="en-GB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Checkup</a:t>
            </a:r>
            <a:endParaRPr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244875" y="3429975"/>
            <a:ext cx="25074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Password Monitor</a:t>
            </a:r>
            <a:endParaRPr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486100" y="1132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 dirty="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1864075" cy="12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5500" y="1199893"/>
            <a:ext cx="941725" cy="11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1925" y="1073875"/>
            <a:ext cx="1276875" cy="1371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5"/>
          <p:cNvCxnSpPr>
            <a:stCxn id="75" idx="3"/>
            <a:endCxn id="76" idx="1"/>
          </p:cNvCxnSpPr>
          <p:nvPr/>
        </p:nvCxnSpPr>
        <p:spPr>
          <a:xfrm>
            <a:off x="2175775" y="1759800"/>
            <a:ext cx="130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5"/>
          <p:cNvCxnSpPr>
            <a:stCxn id="76" idx="3"/>
            <a:endCxn id="77" idx="1"/>
          </p:cNvCxnSpPr>
          <p:nvPr/>
        </p:nvCxnSpPr>
        <p:spPr>
          <a:xfrm>
            <a:off x="4427225" y="1759793"/>
            <a:ext cx="166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" name="Google Shape;80;p15"/>
          <p:cNvSpPr txBox="1"/>
          <p:nvPr/>
        </p:nvSpPr>
        <p:spPr>
          <a:xfrm>
            <a:off x="486100" y="2198325"/>
            <a:ext cx="186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 Light" panose="020F030202020403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Breach Passwords</a:t>
            </a:r>
            <a:endParaRPr dirty="0">
              <a:latin typeface="Calibri Light" panose="020F0302020204030204" pitchFamily="34" charset="0"/>
              <a:ea typeface="Verdana" panose="020B060403050404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Google Shape;63;p14">
            <a:extLst>
              <a:ext uri="{FF2B5EF4-FFF2-40B4-BE49-F238E27FC236}">
                <a16:creationId xmlns:a16="http://schemas.microsoft.com/office/drawing/2014/main" id="{96523E95-2A05-4377-B895-00C0B9331CFA}"/>
              </a:ext>
            </a:extLst>
          </p:cNvPr>
          <p:cNvSpPr txBox="1">
            <a:spLocks/>
          </p:cNvSpPr>
          <p:nvPr/>
        </p:nvSpPr>
        <p:spPr>
          <a:xfrm>
            <a:off x="124132" y="266555"/>
            <a:ext cx="862267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Motivation of Compromised Credential Checking Services </a:t>
            </a:r>
          </a:p>
        </p:txBody>
      </p:sp>
      <p:sp>
        <p:nvSpPr>
          <p:cNvPr id="25" name="Google Shape;80;p15">
            <a:extLst>
              <a:ext uri="{FF2B5EF4-FFF2-40B4-BE49-F238E27FC236}">
                <a16:creationId xmlns:a16="http://schemas.microsoft.com/office/drawing/2014/main" id="{64FA84C8-F2B1-4FF1-8470-4FA980E17B51}"/>
              </a:ext>
            </a:extLst>
          </p:cNvPr>
          <p:cNvSpPr txBox="1"/>
          <p:nvPr/>
        </p:nvSpPr>
        <p:spPr>
          <a:xfrm>
            <a:off x="450561" y="2899416"/>
            <a:ext cx="7428460" cy="1046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alibri" panose="020F0502020204030204" pitchFamily="34" charset="0"/>
              </a:rPr>
              <a:t>Credential Tweaking attack works because users choose </a:t>
            </a:r>
            <a:r>
              <a:rPr lang="en-US" b="1" dirty="0">
                <a:latin typeface="+mn-lt"/>
                <a:cs typeface="Calibri" panose="020F0502020204030204" pitchFamily="34" charset="0"/>
              </a:rPr>
              <a:t>similar passwords</a:t>
            </a:r>
            <a:r>
              <a:rPr lang="en-US" dirty="0">
                <a:latin typeface="+mn-lt"/>
                <a:cs typeface="Calibri" panose="020F0502020204030204" pitchFamily="34" charset="0"/>
              </a:rPr>
              <a:t> across different websites [1, 2]</a:t>
            </a:r>
            <a:endParaRPr lang="en-US" dirty="0">
              <a:latin typeface="+mn-lt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Verdana" panose="020B0604030504040204" pitchFamily="34" charset="0"/>
                <a:cs typeface="Calibri" panose="020F0502020204030204" pitchFamily="34" charset="0"/>
              </a:rPr>
              <a:t>Credential tweaking attacker can compromise 16% of user accounts that appear in a breach in less than a thousand guesses [3]</a:t>
            </a:r>
            <a:endParaRPr dirty="0">
              <a:latin typeface="+mn-lt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Google Shape;87;p15">
                <a:extLst>
                  <a:ext uri="{FF2B5EF4-FFF2-40B4-BE49-F238E27FC236}">
                    <a16:creationId xmlns:a16="http://schemas.microsoft.com/office/drawing/2014/main" id="{F86DA349-A170-40AD-AB03-B955360C908E}"/>
                  </a:ext>
                </a:extLst>
              </p:cNvPr>
              <p:cNvSpPr txBox="1"/>
              <p:nvPr/>
            </p:nvSpPr>
            <p:spPr>
              <a:xfrm>
                <a:off x="3893295" y="1322422"/>
                <a:ext cx="2578368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libri Light" panose="020F0302020204030204" pitchFamily="34" charset="0"/>
                    <a:ea typeface="Verdana" panose="020B0604030504040204" pitchFamily="34" charset="0"/>
                    <a:cs typeface="Calibri Light" panose="020F0302020204030204" pitchFamily="34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Calibri Light" panose="020F0302020204030204" pitchFamily="34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Calibri Light" panose="020F0302020204030204" pitchFamily="34" charset="0"/>
                      </a:rPr>
                      <m:t>𝐴𝑙𝑖𝑐𝑒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Calibri Light" panose="020F0302020204030204" pitchFamily="34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Calibri Light" panose="020F0302020204030204" pitchFamily="34" charset="0"/>
                      </a:rPr>
                      <m:t>𝑠𝑝𝑖𝑑𝑒𝑟𝑚𝑎𝑛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Calibri Light" panose="020F0302020204030204" pitchFamily="34" charset="0"/>
                      </a:rPr>
                      <m:t>123)</m:t>
                    </m:r>
                  </m:oMath>
                </a14:m>
                <a:endParaRPr dirty="0">
                  <a:latin typeface="Calibri Light" panose="020F0302020204030204" pitchFamily="34" charset="0"/>
                  <a:ea typeface="Verdana" panose="020B060403050404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6" name="Google Shape;87;p15">
                <a:extLst>
                  <a:ext uri="{FF2B5EF4-FFF2-40B4-BE49-F238E27FC236}">
                    <a16:creationId xmlns:a16="http://schemas.microsoft.com/office/drawing/2014/main" id="{F86DA349-A170-40AD-AB03-B955360C9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295" y="1322422"/>
                <a:ext cx="2578368" cy="4000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Google Shape;80;p15">
            <a:extLst>
              <a:ext uri="{FF2B5EF4-FFF2-40B4-BE49-F238E27FC236}">
                <a16:creationId xmlns:a16="http://schemas.microsoft.com/office/drawing/2014/main" id="{7E29B776-1073-4714-A3FD-280B3C663EA5}"/>
              </a:ext>
            </a:extLst>
          </p:cNvPr>
          <p:cNvSpPr txBox="1"/>
          <p:nvPr/>
        </p:nvSpPr>
        <p:spPr>
          <a:xfrm>
            <a:off x="486100" y="4064239"/>
            <a:ext cx="742846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+mn-lt"/>
                <a:ea typeface="Verdana" panose="020B0604030504040204" pitchFamily="34" charset="0"/>
                <a:cs typeface="Calibri Light" panose="020F0302020204030204" pitchFamily="34" charset="0"/>
              </a:rPr>
              <a:t>[1] DAS, A., BONNEAU, J., CAESAR, M., BORISOV, N., AND WANG, X. The tangled web of password reuse. In NDSS (2014), vol. 14, pp. 23–26.</a:t>
            </a:r>
          </a:p>
          <a:p>
            <a:pPr lvl="0"/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+mn-lt"/>
                <a:ea typeface="Verdana" panose="020B0604030504040204" pitchFamily="34" charset="0"/>
                <a:cs typeface="Calibri Light" panose="020F0302020204030204" pitchFamily="34" charset="0"/>
              </a:rPr>
              <a:t>[2] </a:t>
            </a:r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ANG, D., ZHANG, Z., WANG, P., YAN, J., AND HUANG, X. </a:t>
            </a:r>
            <a:r>
              <a:rPr lang="en-US" sz="8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Targeted</a:t>
            </a:r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online password guessing: An underestimated threat. In </a:t>
            </a:r>
            <a:r>
              <a:rPr lang="en-US" sz="8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Proceedings</a:t>
            </a:r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of the 2016 ACM SIGSAC conference on computer and </a:t>
            </a:r>
            <a:r>
              <a:rPr lang="en-US" sz="8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communications</a:t>
            </a:r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security (2016), ACM, pp. 1242–1254</a:t>
            </a:r>
          </a:p>
          <a:p>
            <a:pPr lvl="0"/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+mn-lt"/>
                <a:ea typeface="Verdana" panose="020B0604030504040204" pitchFamily="34" charset="0"/>
                <a:cs typeface="Calibri Light" panose="020F0302020204030204" pitchFamily="34" charset="0"/>
              </a:rPr>
              <a:t>[3] </a:t>
            </a:r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] PAL, B., DANIEL, T., CHATTERJEE, R., AND RISTENPART, T. Beyond credential stuffing: Password similarity using neural networks. IEEE Symposium on Security and Privacy (2019)</a:t>
            </a:r>
            <a:endParaRPr sz="800" dirty="0">
              <a:solidFill>
                <a:schemeClr val="tx2">
                  <a:lumMod val="50000"/>
                </a:schemeClr>
              </a:solidFill>
              <a:latin typeface="+mn-lt"/>
              <a:ea typeface="Verdana" panose="020B060403050404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D5A90E5-F764-44A8-9D04-5F865196F31E}"/>
              </a:ext>
            </a:extLst>
          </p:cNvPr>
          <p:cNvCxnSpPr/>
          <p:nvPr/>
        </p:nvCxnSpPr>
        <p:spPr>
          <a:xfrm flipH="1" flipV="1">
            <a:off x="5363516" y="1734932"/>
            <a:ext cx="802359" cy="125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B00F34F-D599-448F-9DB1-974B32B9CA35}"/>
              </a:ext>
            </a:extLst>
          </p:cNvPr>
          <p:cNvSpPr/>
          <p:nvPr/>
        </p:nvSpPr>
        <p:spPr>
          <a:xfrm>
            <a:off x="4454025" y="1375262"/>
            <a:ext cx="1803706" cy="305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oogle Shape;88;p15">
            <a:extLst>
              <a:ext uri="{FF2B5EF4-FFF2-40B4-BE49-F238E27FC236}">
                <a16:creationId xmlns:a16="http://schemas.microsoft.com/office/drawing/2014/main" id="{06E512CE-8F2F-4FE5-8082-85DE4F28416D}"/>
              </a:ext>
            </a:extLst>
          </p:cNvPr>
          <p:cNvSpPr txBox="1"/>
          <p:nvPr/>
        </p:nvSpPr>
        <p:spPr>
          <a:xfrm>
            <a:off x="355516" y="1763885"/>
            <a:ext cx="8391292" cy="1169521"/>
          </a:xfrm>
          <a:prstGeom prst="rect">
            <a:avLst/>
          </a:prstGeom>
          <a:solidFill>
            <a:srgbClr val="00B050">
              <a:alpha val="98000"/>
            </a:srgbClr>
          </a:solidFill>
          <a:ln w="158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+mj-lt"/>
                <a:cs typeface="Calibri Light" panose="020F0302020204030204" pitchFamily="34" charset="0"/>
              </a:rPr>
              <a:t>Building a compromised credential checking services to stop credential tweaking attack</a:t>
            </a:r>
            <a:endParaRPr sz="3200" dirty="0">
              <a:latin typeface="+mj-lt"/>
              <a:ea typeface="Verdana" panose="020B060403050404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67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6" grpId="0"/>
      <p:bldP spid="17" grpId="0"/>
      <p:bldP spid="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 dirty="0"/>
          </a:p>
        </p:txBody>
      </p:sp>
      <p:sp>
        <p:nvSpPr>
          <p:cNvPr id="9" name="Google Shape;118;p17">
            <a:extLst>
              <a:ext uri="{FF2B5EF4-FFF2-40B4-BE49-F238E27FC236}">
                <a16:creationId xmlns:a16="http://schemas.microsoft.com/office/drawing/2014/main" id="{61000969-134A-4D81-A002-95D33A9683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600" b="0" i="0" dirty="0">
                <a:solidFill>
                  <a:srgbClr val="1C1E21"/>
                </a:solidFill>
                <a:effectLst/>
                <a:latin typeface="Arial Black" panose="020B0A04020102020204" pitchFamily="34" charset="0"/>
              </a:rPr>
              <a:t>MIGP ("Might I Get </a:t>
            </a:r>
            <a:r>
              <a:rPr lang="en-US" sz="3600" b="0" i="0" dirty="0" err="1">
                <a:solidFill>
                  <a:srgbClr val="1C1E21"/>
                </a:solidFill>
                <a:effectLst/>
                <a:latin typeface="Arial Black" panose="020B0A04020102020204" pitchFamily="34" charset="0"/>
              </a:rPr>
              <a:t>Pwned</a:t>
            </a:r>
            <a:r>
              <a:rPr lang="en-US" sz="3600" b="0" i="0" dirty="0">
                <a:solidFill>
                  <a:srgbClr val="1C1E21"/>
                </a:solidFill>
                <a:effectLst/>
                <a:latin typeface="Arial Black" panose="020B0A04020102020204" pitchFamily="34" charset="0"/>
              </a:rPr>
              <a:t>")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DCD7DD-E1E5-4066-BC1A-A29D18012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335" y="1194347"/>
            <a:ext cx="3552845" cy="32834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6D119A-5238-4B87-AF25-CF07159633D7}"/>
              </a:ext>
            </a:extLst>
          </p:cNvPr>
          <p:cNvSpPr/>
          <p:nvPr/>
        </p:nvSpPr>
        <p:spPr>
          <a:xfrm>
            <a:off x="367745" y="1869543"/>
            <a:ext cx="8547652" cy="312626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Challenges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Designing similarity measure for two passwords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Preventing attacker from extracting privately leaked password?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Handling latency for massive size breach password?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 dirty="0"/>
          </a:p>
        </p:txBody>
      </p:sp>
      <p:sp>
        <p:nvSpPr>
          <p:cNvPr id="9" name="Google Shape;118;p17">
            <a:extLst>
              <a:ext uri="{FF2B5EF4-FFF2-40B4-BE49-F238E27FC236}">
                <a16:creationId xmlns:a16="http://schemas.microsoft.com/office/drawing/2014/main" id="{61000969-134A-4D81-A002-95D33A9683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600" b="0" i="0" dirty="0">
                <a:solidFill>
                  <a:srgbClr val="1C1E21"/>
                </a:solidFill>
                <a:effectLst/>
                <a:latin typeface="Arial Black" panose="020B0A04020102020204" pitchFamily="34" charset="0"/>
              </a:rPr>
              <a:t>MIGP ("Might I Get </a:t>
            </a:r>
            <a:r>
              <a:rPr lang="en-US" sz="3600" b="0" i="0" dirty="0" err="1">
                <a:solidFill>
                  <a:srgbClr val="1C1E21"/>
                </a:solidFill>
                <a:effectLst/>
                <a:latin typeface="Arial Black" panose="020B0A04020102020204" pitchFamily="34" charset="0"/>
              </a:rPr>
              <a:t>Pwned</a:t>
            </a:r>
            <a:r>
              <a:rPr lang="en-US" sz="3600" b="0" i="0" dirty="0">
                <a:solidFill>
                  <a:srgbClr val="1C1E21"/>
                </a:solidFill>
                <a:effectLst/>
                <a:latin typeface="Arial Black" panose="020B0A04020102020204" pitchFamily="34" charset="0"/>
              </a:rPr>
              <a:t>")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DCD7DD-E1E5-4066-BC1A-A29D18012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335" y="1194347"/>
            <a:ext cx="3552845" cy="32834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6D119A-5238-4B87-AF25-CF07159633D7}"/>
              </a:ext>
            </a:extLst>
          </p:cNvPr>
          <p:cNvSpPr/>
          <p:nvPr/>
        </p:nvSpPr>
        <p:spPr>
          <a:xfrm>
            <a:off x="367745" y="1869543"/>
            <a:ext cx="8547652" cy="312626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600" dirty="0">
                <a:ea typeface="Verdana" panose="020B0604030504040204" pitchFamily="34" charset="0"/>
                <a:cs typeface="Calibri Light" panose="020F0302020204030204" pitchFamily="34" charset="0"/>
              </a:rPr>
              <a:t>Challenges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ea typeface="Verdana" panose="020B0604030504040204" pitchFamily="34" charset="0"/>
                <a:cs typeface="Calibri Light" panose="020F0302020204030204" pitchFamily="34" charset="0"/>
              </a:rPr>
              <a:t>Designing similarity measure for two passwords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C000"/>
                </a:solidFill>
                <a:ea typeface="Verdana" panose="020B0604030504040204" pitchFamily="34" charset="0"/>
                <a:cs typeface="Calibri Light" panose="020F0302020204030204" pitchFamily="34" charset="0"/>
              </a:rPr>
              <a:t>Preventing attacker from extracting privately leaked password?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C000"/>
                </a:solidFill>
                <a:ea typeface="Verdana" panose="020B0604030504040204" pitchFamily="34" charset="0"/>
                <a:cs typeface="Calibri Light" panose="020F0302020204030204" pitchFamily="34" charset="0"/>
              </a:rPr>
              <a:t>Handling latency for massive size breach password?</a:t>
            </a:r>
          </a:p>
        </p:txBody>
      </p:sp>
    </p:spTree>
    <p:extLst>
      <p:ext uri="{BB962C8B-B14F-4D97-AF65-F5344CB8AC3E}">
        <p14:creationId xmlns:p14="http://schemas.microsoft.com/office/powerpoint/2010/main" val="600077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0;p15">
            <a:extLst>
              <a:ext uri="{FF2B5EF4-FFF2-40B4-BE49-F238E27FC236}">
                <a16:creationId xmlns:a16="http://schemas.microsoft.com/office/drawing/2014/main" id="{19EC54C6-E19A-4C08-A001-612F52B57AB8}"/>
              </a:ext>
            </a:extLst>
          </p:cNvPr>
          <p:cNvSpPr txBox="1"/>
          <p:nvPr/>
        </p:nvSpPr>
        <p:spPr>
          <a:xfrm>
            <a:off x="539272" y="2946477"/>
            <a:ext cx="18642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n-lt"/>
                <a:ea typeface="Verdana" panose="020B0604030504040204" pitchFamily="34" charset="0"/>
                <a:cs typeface="Calibri Light" panose="020F0302020204030204" pitchFamily="34" charset="0"/>
              </a:rPr>
              <a:t>Test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n-lt"/>
                <a:ea typeface="Verdana" panose="020B0604030504040204" pitchFamily="34" charset="0"/>
                <a:cs typeface="Calibri Light" panose="020F0302020204030204" pitchFamily="34" charset="0"/>
              </a:rPr>
              <a:t>Dataset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n-lt"/>
                <a:ea typeface="Verdana" panose="020B0604030504040204" pitchFamily="34" charset="0"/>
                <a:cs typeface="Calibri Light" panose="020F0302020204030204" pitchFamily="34" charset="0"/>
              </a:rPr>
              <a:t>(20%)  </a:t>
            </a:r>
            <a:endParaRPr dirty="0">
              <a:latin typeface="+mn-lt"/>
              <a:ea typeface="Verdana" panose="020B060403050404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AF0EA-C598-4331-9A8E-1D0A916D4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11" y="416019"/>
            <a:ext cx="9209056" cy="841800"/>
          </a:xfrm>
        </p:spPr>
        <p:txBody>
          <a:bodyPr/>
          <a:lstStyle/>
          <a:p>
            <a:pPr algn="l"/>
            <a:r>
              <a:rPr lang="en-US" sz="3200" dirty="0"/>
              <a:t>Designing similarity measure for two passwords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C7564-75E8-4D0E-B27A-7F4A113A6B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 dirty="0"/>
          </a:p>
        </p:txBody>
      </p:sp>
      <p:pic>
        <p:nvPicPr>
          <p:cNvPr id="4" name="Google Shape;75;p15">
            <a:extLst>
              <a:ext uri="{FF2B5EF4-FFF2-40B4-BE49-F238E27FC236}">
                <a16:creationId xmlns:a16="http://schemas.microsoft.com/office/drawing/2014/main" id="{64A7A718-A391-4DE8-B8D0-3402A38B56C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397" y="1138543"/>
            <a:ext cx="1864075" cy="12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0;p15">
            <a:extLst>
              <a:ext uri="{FF2B5EF4-FFF2-40B4-BE49-F238E27FC236}">
                <a16:creationId xmlns:a16="http://schemas.microsoft.com/office/drawing/2014/main" id="{576950D0-F02A-4F04-AF5B-DC99A6BE2B44}"/>
              </a:ext>
            </a:extLst>
          </p:cNvPr>
          <p:cNvSpPr txBox="1"/>
          <p:nvPr/>
        </p:nvSpPr>
        <p:spPr>
          <a:xfrm>
            <a:off x="688496" y="2145451"/>
            <a:ext cx="2246257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n-lt"/>
                <a:ea typeface="Verdana" panose="020B0604030504040204" pitchFamily="34" charset="0"/>
                <a:cs typeface="Calibri Light" panose="020F0302020204030204" pitchFamily="34" charset="0"/>
              </a:rPr>
              <a:t>Breach Dataset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n-lt"/>
                <a:ea typeface="Verdana" panose="020B0604030504040204" pitchFamily="34" charset="0"/>
                <a:cs typeface="Calibri Light" panose="020F0302020204030204" pitchFamily="34" charset="0"/>
              </a:rPr>
              <a:t>1.3 Billion  &lt;user-pw pair&gt;</a:t>
            </a:r>
            <a:endParaRPr dirty="0">
              <a:latin typeface="+mn-lt"/>
              <a:ea typeface="Verdana" panose="020B060403050404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Picture 7" descr="Shape, icon&#10;&#10;Description automatically generated">
            <a:extLst>
              <a:ext uri="{FF2B5EF4-FFF2-40B4-BE49-F238E27FC236}">
                <a16:creationId xmlns:a16="http://schemas.microsoft.com/office/drawing/2014/main" id="{E40512E9-8A23-4531-9DB2-771334350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373" y="2720442"/>
            <a:ext cx="829128" cy="1213209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3B53F9F3-60B4-4ECE-B84E-D5E1543DC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2651" y="1095031"/>
            <a:ext cx="926672" cy="1213209"/>
          </a:xfrm>
          <a:prstGeom prst="rect">
            <a:avLst/>
          </a:prstGeom>
        </p:spPr>
      </p:pic>
      <p:sp>
        <p:nvSpPr>
          <p:cNvPr id="12" name="Google Shape;80;p15">
            <a:extLst>
              <a:ext uri="{FF2B5EF4-FFF2-40B4-BE49-F238E27FC236}">
                <a16:creationId xmlns:a16="http://schemas.microsoft.com/office/drawing/2014/main" id="{4ACD7C05-C38A-4EFF-A4F5-963ED0404C6B}"/>
              </a:ext>
            </a:extLst>
          </p:cNvPr>
          <p:cNvSpPr txBox="1"/>
          <p:nvPr/>
        </p:nvSpPr>
        <p:spPr>
          <a:xfrm>
            <a:off x="3935645" y="2180939"/>
            <a:ext cx="2198067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n-lt"/>
                <a:ea typeface="Verdana" panose="020B0604030504040204" pitchFamily="34" charset="0"/>
                <a:cs typeface="Calibri Light" panose="020F0302020204030204" pitchFamily="34" charset="0"/>
              </a:rPr>
              <a:t>Training Dataset (80%)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6DC688E8-5CBE-4F4E-9ECF-5060D7F66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5786" y="1137157"/>
            <a:ext cx="926672" cy="12132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80;p15">
                <a:extLst>
                  <a:ext uri="{FF2B5EF4-FFF2-40B4-BE49-F238E27FC236}">
                    <a16:creationId xmlns:a16="http://schemas.microsoft.com/office/drawing/2014/main" id="{F1F184C2-3950-49B5-86B2-200562718A63}"/>
                  </a:ext>
                </a:extLst>
              </p:cNvPr>
              <p:cNvSpPr txBox="1"/>
              <p:nvPr/>
            </p:nvSpPr>
            <p:spPr>
              <a:xfrm>
                <a:off x="7168350" y="2396235"/>
                <a:ext cx="3011269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>
                    <a:latin typeface="+mn-lt"/>
                    <a:ea typeface="Verdana" panose="020B0604030504040204" pitchFamily="34" charset="0"/>
                    <a:cs typeface="Calibri Light" panose="020F0302020204030204" pitchFamily="34" charset="0"/>
                  </a:rPr>
                  <a:t>Training Dataset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Calibri Light" panose="020F0302020204030204" pitchFamily="34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Calibri Light" panose="020F0302020204030204" pitchFamily="34" charset="0"/>
                      </a:rPr>
                      <m:t>𝑆</m:t>
                    </m:r>
                    <m:r>
                      <a:rPr lang="en-GB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Calibri Light" panose="020F0302020204030204" pitchFamily="34" charset="0"/>
                      </a:rPr>
                      <m:t>1</m:t>
                    </m:r>
                  </m:oMath>
                </a14:m>
                <a:r>
                  <a:rPr lang="en-GB" dirty="0">
                    <a:latin typeface="+mn-lt"/>
                    <a:ea typeface="Verdana" panose="020B0604030504040204" pitchFamily="34" charset="0"/>
                    <a:cs typeface="Calibri Light" panose="020F0302020204030204" pitchFamily="34" charset="0"/>
                  </a:rPr>
                  <a:t>)</a:t>
                </a:r>
                <a:endParaRPr dirty="0">
                  <a:latin typeface="+mn-lt"/>
                  <a:ea typeface="Verdana" panose="020B060403050404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5" name="Google Shape;80;p15">
                <a:extLst>
                  <a:ext uri="{FF2B5EF4-FFF2-40B4-BE49-F238E27FC236}">
                    <a16:creationId xmlns:a16="http://schemas.microsoft.com/office/drawing/2014/main" id="{F1F184C2-3950-49B5-86B2-20056271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350" y="2396235"/>
                <a:ext cx="3011269" cy="400079"/>
              </a:xfrm>
              <a:prstGeom prst="rect">
                <a:avLst/>
              </a:prstGeom>
              <a:blipFill>
                <a:blip r:embed="rId6"/>
                <a:stretch>
                  <a:fillRect l="-607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F9B10981-1BFC-40FC-91D8-80F0C06E63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3703" y="2683601"/>
            <a:ext cx="926672" cy="12132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80;p15">
                <a:extLst>
                  <a:ext uri="{FF2B5EF4-FFF2-40B4-BE49-F238E27FC236}">
                    <a16:creationId xmlns:a16="http://schemas.microsoft.com/office/drawing/2014/main" id="{0DF37E80-C255-4DEB-8279-99845803940F}"/>
                  </a:ext>
                </a:extLst>
              </p:cNvPr>
              <p:cNvSpPr txBox="1"/>
              <p:nvPr/>
            </p:nvSpPr>
            <p:spPr>
              <a:xfrm>
                <a:off x="7104740" y="3783457"/>
                <a:ext cx="3011269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>
                    <a:latin typeface="+mn-lt"/>
                    <a:ea typeface="Verdana" panose="020B0604030504040204" pitchFamily="34" charset="0"/>
                    <a:cs typeface="Calibri Light" panose="020F0302020204030204" pitchFamily="34" charset="0"/>
                  </a:rPr>
                  <a:t>Training Dataset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Calibri Light" panose="020F0302020204030204" pitchFamily="34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Calibri Light" panose="020F0302020204030204" pitchFamily="34" charset="0"/>
                      </a:rPr>
                      <m:t>𝑆</m:t>
                    </m:r>
                    <m:r>
                      <a:rPr lang="en-GB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Calibri Light" panose="020F0302020204030204" pitchFamily="34" charset="0"/>
                      </a:rPr>
                      <m:t>2)</m:t>
                    </m:r>
                  </m:oMath>
                </a14:m>
                <a:endParaRPr dirty="0">
                  <a:latin typeface="+mn-lt"/>
                  <a:ea typeface="Verdana" panose="020B060403050404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7" name="Google Shape;80;p15">
                <a:extLst>
                  <a:ext uri="{FF2B5EF4-FFF2-40B4-BE49-F238E27FC236}">
                    <a16:creationId xmlns:a16="http://schemas.microsoft.com/office/drawing/2014/main" id="{0DF37E80-C255-4DEB-8279-998458039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740" y="3783457"/>
                <a:ext cx="3011269" cy="400079"/>
              </a:xfrm>
              <a:prstGeom prst="rect">
                <a:avLst/>
              </a:prstGeom>
              <a:blipFill>
                <a:blip r:embed="rId7"/>
                <a:stretch>
                  <a:fillRect l="-607" b="-4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Double Brace 17">
            <a:extLst>
              <a:ext uri="{FF2B5EF4-FFF2-40B4-BE49-F238E27FC236}">
                <a16:creationId xmlns:a16="http://schemas.microsoft.com/office/drawing/2014/main" id="{E0E319B4-D62B-4312-84ED-A31C42EA5C82}"/>
              </a:ext>
            </a:extLst>
          </p:cNvPr>
          <p:cNvSpPr/>
          <p:nvPr/>
        </p:nvSpPr>
        <p:spPr>
          <a:xfrm>
            <a:off x="6817221" y="1082488"/>
            <a:ext cx="2344628" cy="3086644"/>
          </a:xfrm>
          <a:prstGeom prst="brace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FEDD6E9-E38A-436E-BEC1-DA059AE4C8F7}"/>
                  </a:ext>
                </a:extLst>
              </p:cNvPr>
              <p:cNvSpPr/>
              <p:nvPr/>
            </p:nvSpPr>
            <p:spPr>
              <a:xfrm>
                <a:off x="3143064" y="2760974"/>
                <a:ext cx="3362398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Attacker has access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MIGP has access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FEDD6E9-E38A-436E-BEC1-DA059AE4C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064" y="2760974"/>
                <a:ext cx="3362398" cy="9144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84EDAFC6-7D25-4EB3-8B80-17CB92ED60C0}"/>
              </a:ext>
            </a:extLst>
          </p:cNvPr>
          <p:cNvSpPr/>
          <p:nvPr/>
        </p:nvSpPr>
        <p:spPr>
          <a:xfrm>
            <a:off x="846138" y="3983497"/>
            <a:ext cx="2296926" cy="1050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Similarity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Das-R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wEdit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P2P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PPSM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80CE84A-75C8-4278-910F-5BADB401D3AA}"/>
                  </a:ext>
                </a:extLst>
              </p:cNvPr>
              <p:cNvSpPr/>
              <p:nvPr/>
            </p:nvSpPr>
            <p:spPr>
              <a:xfrm>
                <a:off x="3320595" y="4183536"/>
                <a:ext cx="3362399" cy="635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A password is vulnerable if it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’)</m:t>
                    </m:r>
                  </m:oMath>
                </a14:m>
                <a:r>
                  <a:rPr lang="en-US" dirty="0"/>
                  <a:t> are similar according to the similar measure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80CE84A-75C8-4278-910F-5BADB401D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595" y="4183536"/>
                <a:ext cx="3362399" cy="635329"/>
              </a:xfrm>
              <a:prstGeom prst="rect">
                <a:avLst/>
              </a:prstGeom>
              <a:blipFill>
                <a:blip r:embed="rId9"/>
                <a:stretch>
                  <a:fillRect l="-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48170D-1BD5-4767-AB61-6D7C6B98AD9F}"/>
              </a:ext>
            </a:extLst>
          </p:cNvPr>
          <p:cNvCxnSpPr/>
          <p:nvPr/>
        </p:nvCxnSpPr>
        <p:spPr>
          <a:xfrm>
            <a:off x="2486590" y="1778201"/>
            <a:ext cx="2023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7D67FCE-75D7-44D0-9E2C-F7A698D69299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1732937" y="2720442"/>
            <a:ext cx="0" cy="226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272A97-62E9-48F6-B73F-7CE550CC3F1F}"/>
              </a:ext>
            </a:extLst>
          </p:cNvPr>
          <p:cNvCxnSpPr>
            <a:cxnSpLocks/>
          </p:cNvCxnSpPr>
          <p:nvPr/>
        </p:nvCxnSpPr>
        <p:spPr>
          <a:xfrm>
            <a:off x="5389419" y="1747978"/>
            <a:ext cx="1390875" cy="82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145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1010</Words>
  <Application>Microsoft Office PowerPoint</Application>
  <PresentationFormat>On-screen Show (16:9)</PresentationFormat>
  <Paragraphs>167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 Black</vt:lpstr>
      <vt:lpstr>Cambria Math</vt:lpstr>
      <vt:lpstr>Calibri</vt:lpstr>
      <vt:lpstr>Arial</vt:lpstr>
      <vt:lpstr>Calibri Light</vt:lpstr>
      <vt:lpstr>Simple Light</vt:lpstr>
      <vt:lpstr>Might I Get Pawned:  A Second Generation Compromised Credential Checking Services</vt:lpstr>
      <vt:lpstr>Motivation of Compromised Credential Checking Services </vt:lpstr>
      <vt:lpstr>Motivation of Compromised Credential Checking Services </vt:lpstr>
      <vt:lpstr>PowerPoint Presentation</vt:lpstr>
      <vt:lpstr>Popular Breach Altering Services</vt:lpstr>
      <vt:lpstr>PowerPoint Presentation</vt:lpstr>
      <vt:lpstr>MIGP ("Might I Get Pwned")</vt:lpstr>
      <vt:lpstr>MIGP ("Might I Get Pwned")</vt:lpstr>
      <vt:lpstr>Designing similarity measure for two passwords</vt:lpstr>
      <vt:lpstr>Designing similarity measure for two passwords (cntd)</vt:lpstr>
      <vt:lpstr>MIGP ("Might I Get Pwned")</vt:lpstr>
      <vt:lpstr>Traditional Threat model: Malicious Server</vt:lpstr>
      <vt:lpstr>New Threat Model: Malicious Client</vt:lpstr>
      <vt:lpstr>Improved Threat Model: Malicious Client</vt:lpstr>
      <vt:lpstr>Improved Threat Model: Malicious Client</vt:lpstr>
      <vt:lpstr>Improved Threat Model: Malicious Client</vt:lpstr>
      <vt:lpstr>Improved Threat Model: Malicious Client</vt:lpstr>
      <vt:lpstr>Improved Threat Model: Malicious Client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Might I Get Pawned:  A Second Generation Compromised Credential Checking Services</dc:title>
  <dc:creator>Mazharul</dc:creator>
  <cp:lastModifiedBy>Mazharul Islam</cp:lastModifiedBy>
  <cp:revision>111</cp:revision>
  <dcterms:modified xsi:type="dcterms:W3CDTF">2022-03-31T04:00:50Z</dcterms:modified>
</cp:coreProperties>
</file>