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51" r:id="rId2"/>
    <p:sldId id="1038" r:id="rId3"/>
    <p:sldId id="1072" r:id="rId4"/>
    <p:sldId id="1074" r:id="rId5"/>
    <p:sldId id="1093" r:id="rId6"/>
    <p:sldId id="1096" r:id="rId7"/>
    <p:sldId id="1097" r:id="rId8"/>
    <p:sldId id="1098" r:id="rId9"/>
    <p:sldId id="1099" r:id="rId10"/>
    <p:sldId id="1094" r:id="rId11"/>
    <p:sldId id="1100" r:id="rId12"/>
    <p:sldId id="1101" r:id="rId13"/>
    <p:sldId id="1102" r:id="rId14"/>
    <p:sldId id="1103" r:id="rId15"/>
    <p:sldId id="85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E51"/>
    <a:srgbClr val="0E1730"/>
    <a:srgbClr val="202680"/>
    <a:srgbClr val="43D9A4"/>
    <a:srgbClr val="010C17"/>
    <a:srgbClr val="137CF8"/>
    <a:srgbClr val="67F8DD"/>
    <a:srgbClr val="FF5D6E"/>
    <a:srgbClr val="FB3D6C"/>
    <a:srgbClr val="F293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9" autoAdjust="0"/>
    <p:restoredTop sz="88735" autoAdjust="0"/>
  </p:normalViewPr>
  <p:slideViewPr>
    <p:cSldViewPr snapToGrid="0" snapToObjects="1">
      <p:cViewPr varScale="1">
        <p:scale>
          <a:sx n="99" d="100"/>
          <a:sy n="99" d="100"/>
        </p:scale>
        <p:origin x="2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EB45C-8114-C243-8E1F-D22FE5297BD3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0B1A-A5F3-4E46-8999-3B7E7331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04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0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F1C1-24F2-D340-9F3B-38E8C457EF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8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6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9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0B1A-A5F3-4E46-8999-3B7E733116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8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7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603C-6408-B94C-87D3-B87E7040F2B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33E8D-83B5-F04F-9162-9529BED0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412"/>
            <a:ext cx="9144000" cy="20928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Gill Sans Light"/>
                <a:cs typeface="Gill Sans Light"/>
              </a:rPr>
              <a:t>On the utility of Gradient Compression in Distributed Training Systems </a:t>
            </a:r>
          </a:p>
          <a:p>
            <a:pPr algn="ctr"/>
            <a:endParaRPr lang="en-US" sz="4200" b="1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12078" y="555323"/>
            <a:ext cx="3389513" cy="1452798"/>
            <a:chOff x="7999465" y="1445197"/>
            <a:chExt cx="3890403" cy="1703872"/>
          </a:xfrm>
        </p:grpSpPr>
        <p:sp>
          <p:nvSpPr>
            <p:cNvPr id="2" name="Rectangle 1"/>
            <p:cNvSpPr/>
            <p:nvPr/>
          </p:nvSpPr>
          <p:spPr>
            <a:xfrm>
              <a:off x="9642890" y="1898119"/>
              <a:ext cx="586110" cy="963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65046" l="9974" r="89850">
                          <a14:foregroundMark x1="50927" y1="31406" x2="50927" y2="31406"/>
                          <a14:foregroundMark x1="47132" y1="39553" x2="47132" y2="39553"/>
                          <a14:foregroundMark x1="52604" y1="43890" x2="52604" y2="43890"/>
                        </a14:backgroundRemoval>
                      </a14:imgEffect>
                    </a14:imgLayer>
                  </a14:imgProps>
                </a:ext>
              </a:extLst>
            </a:blip>
            <a:srcRect b="34794"/>
            <a:stretch/>
          </p:blipFill>
          <p:spPr>
            <a:xfrm>
              <a:off x="7999465" y="1445197"/>
              <a:ext cx="3890403" cy="170387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4DE386E-ED0C-594B-AE1D-BADCBF317874}"/>
              </a:ext>
            </a:extLst>
          </p:cNvPr>
          <p:cNvSpPr txBox="1"/>
          <p:nvPr/>
        </p:nvSpPr>
        <p:spPr>
          <a:xfrm>
            <a:off x="6040192" y="5409126"/>
            <a:ext cx="2962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Saurabh Agarwal</a:t>
            </a:r>
          </a:p>
        </p:txBody>
      </p:sp>
    </p:spTree>
    <p:extLst>
      <p:ext uri="{BB962C8B-B14F-4D97-AF65-F5344CB8AC3E}">
        <p14:creationId xmlns:p14="http://schemas.microsoft.com/office/powerpoint/2010/main" val="209533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8479" y="4442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7971C0-E85C-6248-853B-8AC0393EB168}"/>
              </a:ext>
            </a:extLst>
          </p:cNvPr>
          <p:cNvSpPr/>
          <p:nvPr/>
        </p:nvSpPr>
        <p:spPr>
          <a:xfrm>
            <a:off x="245197" y="5503081"/>
            <a:ext cx="85966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study this we created an accurate analytical performance model which closely tracks the performance of actual experiments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2E013-0F97-A745-B46A-C239E3FBB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644" y="1048384"/>
            <a:ext cx="5269752" cy="41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0" y="6681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00C426-4503-094F-9C1D-96F1AF99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2" y="1033261"/>
            <a:ext cx="8661400" cy="453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FA294-E394-9843-9C96-75C35AD8D3A4}"/>
              </a:ext>
            </a:extLst>
          </p:cNvPr>
          <p:cNvSpPr txBox="1"/>
          <p:nvPr/>
        </p:nvSpPr>
        <p:spPr>
          <a:xfrm>
            <a:off x="251584" y="5565811"/>
            <a:ext cx="87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Effect of bandwidth on iteration time </a:t>
            </a:r>
          </a:p>
        </p:txBody>
      </p:sp>
    </p:spTree>
    <p:extLst>
      <p:ext uri="{BB962C8B-B14F-4D97-AF65-F5344CB8AC3E}">
        <p14:creationId xmlns:p14="http://schemas.microsoft.com/office/powerpoint/2010/main" val="142624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Setups in which gradient compression provides speedups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565536F-7EFD-7D43-9D8D-1C7E8E45E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88" y="948178"/>
            <a:ext cx="5475677" cy="4617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928EE-14FD-D246-AE20-A2F176DE035F}"/>
              </a:ext>
            </a:extLst>
          </p:cNvPr>
          <p:cNvSpPr txBox="1"/>
          <p:nvPr/>
        </p:nvSpPr>
        <p:spPr>
          <a:xfrm>
            <a:off x="251584" y="5565811"/>
            <a:ext cx="878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Assuming compute increases but network bandwidth remains constant</a:t>
            </a:r>
          </a:p>
        </p:txBody>
      </p:sp>
    </p:spTree>
    <p:extLst>
      <p:ext uri="{BB962C8B-B14F-4D97-AF65-F5344CB8AC3E}">
        <p14:creationId xmlns:p14="http://schemas.microsoft.com/office/powerpoint/2010/main" val="194070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does Gradient Compression not provide speedup 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A38CC-7F43-284B-9B60-6C0AEFFBF23F}"/>
              </a:ext>
            </a:extLst>
          </p:cNvPr>
          <p:cNvSpPr txBox="1"/>
          <p:nvPr/>
        </p:nvSpPr>
        <p:spPr>
          <a:xfrm>
            <a:off x="152414" y="124372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 optimizations drastically reduce the observed time for gradient synchronization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916C-7074-6646-AD36-3004728DF3C6}"/>
              </a:ext>
            </a:extLst>
          </p:cNvPr>
          <p:cNvSpPr txBox="1"/>
          <p:nvPr/>
        </p:nvSpPr>
        <p:spPr>
          <a:xfrm>
            <a:off x="251584" y="2941585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Compression methods spend a lot of extra compute performing compression and decompression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9F11C-7D36-B046-94CC-8E7C15512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3"/>
          <a:stretch/>
        </p:blipFill>
        <p:spPr>
          <a:xfrm>
            <a:off x="3052293" y="4095482"/>
            <a:ext cx="5679583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9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6214" y="0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Conclusion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2A38CC-7F43-284B-9B60-6C0AEFFBF23F}"/>
              </a:ext>
            </a:extLst>
          </p:cNvPr>
          <p:cNvSpPr txBox="1"/>
          <p:nvPr/>
        </p:nvSpPr>
        <p:spPr>
          <a:xfrm>
            <a:off x="152414" y="124372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Existing compression methods provide little speedup in typical </a:t>
            </a:r>
          </a:p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data-center setting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C916C-7074-6646-AD36-3004728DF3C6}"/>
              </a:ext>
            </a:extLst>
          </p:cNvPr>
          <p:cNvSpPr txBox="1"/>
          <p:nvPr/>
        </p:nvSpPr>
        <p:spPr>
          <a:xfrm>
            <a:off x="251584" y="2941585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provide actual speedups gradient compression methods need to focus less on compression and more on reducing encode-decode time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6DE91-973D-364D-BEF7-012C2AC4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48" y="3772582"/>
            <a:ext cx="3821180" cy="28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81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40"/>
          <p:cNvSpPr>
            <a:spLocks noGrp="1"/>
          </p:cNvSpPr>
          <p:nvPr>
            <p:ph type="ctrTitle"/>
          </p:nvPr>
        </p:nvSpPr>
        <p:spPr>
          <a:xfrm>
            <a:off x="37480" y="-197059"/>
            <a:ext cx="9144000" cy="1470025"/>
          </a:xfrm>
        </p:spPr>
        <p:txBody>
          <a:bodyPr>
            <a:noAutofit/>
          </a:bodyPr>
          <a:lstStyle/>
          <a:p>
            <a:r>
              <a:rPr lang="en-US" sz="4300" dirty="0">
                <a:solidFill>
                  <a:srgbClr val="000000"/>
                </a:solidFill>
                <a:latin typeface="Gill Sans Light"/>
                <a:cs typeface="Gill Sans Light"/>
              </a:rPr>
              <a:t>Conclusions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480" y="1792121"/>
            <a:ext cx="8995839" cy="540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Novel analysis of </a:t>
            </a:r>
            <a:r>
              <a:rPr lang="en-US" sz="2300" dirty="0" err="1">
                <a:latin typeface="Gill Sans Light"/>
                <a:cs typeface="Gill Sans Light"/>
              </a:rPr>
              <a:t>minibatch</a:t>
            </a:r>
            <a:r>
              <a:rPr lang="en-US" sz="2300" dirty="0">
                <a:latin typeface="Gill Sans Light"/>
                <a:cs typeface="Gill Sans Light"/>
              </a:rPr>
              <a:t> SGD based on gradient interference</a:t>
            </a:r>
          </a:p>
          <a:p>
            <a:pPr marL="342900" indent="-342900">
              <a:buFontTx/>
              <a:buChar char="-"/>
            </a:pPr>
            <a:endParaRPr lang="en-US" sz="2300" dirty="0">
              <a:latin typeface="Gill Sans Light"/>
              <a:cs typeface="Gill Sans Light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Batch size cannot increase beyond a fundamental point</a:t>
            </a:r>
          </a:p>
          <a:p>
            <a:endParaRPr lang="en-US" sz="2300" dirty="0">
              <a:latin typeface="Gill Sans Light"/>
              <a:cs typeface="Gill Sans Light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Tight lower bound</a:t>
            </a:r>
          </a:p>
          <a:p>
            <a:endParaRPr lang="en-US" sz="2300" dirty="0">
              <a:latin typeface="Gill Sans Light"/>
              <a:cs typeface="Gill Sans Light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Open Problems:</a:t>
            </a:r>
          </a:p>
          <a:p>
            <a:pPr marL="342900" indent="-342900">
              <a:buFontTx/>
              <a:buChar char="-"/>
            </a:pPr>
            <a:endParaRPr lang="en-US" sz="2300" dirty="0">
              <a:latin typeface="Gill Sans Light"/>
              <a:cs typeface="Gill Sans Light"/>
            </a:endParaRPr>
          </a:p>
          <a:p>
            <a:pPr marL="800100" lvl="1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Lower bound for generalization</a:t>
            </a:r>
          </a:p>
          <a:p>
            <a:pPr marL="800100" lvl="1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Fundamental trade-off between parallelizability and statistical accuracy</a:t>
            </a:r>
          </a:p>
          <a:p>
            <a:pPr marL="800100" lvl="1" indent="-342900">
              <a:buFontTx/>
              <a:buChar char="-"/>
            </a:pPr>
            <a:r>
              <a:rPr lang="en-US" sz="2300" dirty="0">
                <a:latin typeface="Gill Sans Light"/>
                <a:cs typeface="Gill Sans Light"/>
              </a:rPr>
              <a:t>Stragglers</a:t>
            </a:r>
          </a:p>
          <a:p>
            <a:pPr lvl="1"/>
            <a:endParaRPr lang="en-US" sz="2300" dirty="0">
              <a:latin typeface="Gill Sans Light"/>
              <a:cs typeface="Gill Sans Light"/>
            </a:endParaRPr>
          </a:p>
          <a:p>
            <a:pPr lvl="1"/>
            <a:endParaRPr lang="en-US" sz="2300" dirty="0">
              <a:latin typeface="Gill Sans Light"/>
              <a:cs typeface="Gill Sans Light"/>
            </a:endParaRPr>
          </a:p>
          <a:p>
            <a:pPr marL="342900" indent="-342900">
              <a:buFontTx/>
              <a:buChar char="-"/>
            </a:pPr>
            <a:endParaRPr lang="en-US" sz="2300" dirty="0">
              <a:latin typeface="Gill Sans Light"/>
              <a:cs typeface="Gill Sans Light"/>
            </a:endParaRPr>
          </a:p>
          <a:p>
            <a:pPr marL="342900" indent="-342900">
              <a:buFontTx/>
              <a:buChar char="-"/>
            </a:pPr>
            <a:endParaRPr lang="en-US" sz="2300" dirty="0">
              <a:latin typeface="Gill Sans Light"/>
              <a:cs typeface="Gill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343" y="0"/>
            <a:ext cx="917388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u="sng">
              <a:latin typeface="Gill Sans Light"/>
              <a:cs typeface="Gill Sans Light"/>
            </a:endParaRPr>
          </a:p>
          <a:p>
            <a:pPr algn="ctr"/>
            <a:r>
              <a:rPr lang="en-US" altLang="zh-CN" sz="6000">
                <a:solidFill>
                  <a:schemeClr val="tx1"/>
                </a:solidFill>
                <a:latin typeface="Gill Sans Light"/>
                <a:cs typeface="Gill Sans Light"/>
              </a:rPr>
              <a:t>Thank</a:t>
            </a:r>
            <a:r>
              <a:rPr lang="zh-CN" altLang="en-US" sz="6000">
                <a:solidFill>
                  <a:schemeClr val="tx1"/>
                </a:solidFill>
                <a:latin typeface="Gill Sans Light"/>
                <a:cs typeface="Gill Sans Light"/>
              </a:rPr>
              <a:t> </a:t>
            </a:r>
            <a:r>
              <a:rPr lang="en-US" altLang="zh-CN" sz="6000">
                <a:solidFill>
                  <a:schemeClr val="tx1"/>
                </a:solidFill>
                <a:latin typeface="Gill Sans Light"/>
                <a:cs typeface="Gill Sans Light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176301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15778" y="12191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Collaborators</a:t>
            </a:r>
            <a:endParaRPr lang="en-US" altLang="zh-CN" sz="4000" i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65945" y="9589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98FBBB-2BE2-A147-A5A2-65F430ADC63B}"/>
              </a:ext>
            </a:extLst>
          </p:cNvPr>
          <p:cNvSpPr txBox="1"/>
          <p:nvPr/>
        </p:nvSpPr>
        <p:spPr>
          <a:xfrm>
            <a:off x="387965" y="2067616"/>
            <a:ext cx="8663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0DF8991-8DFA-1C44-A820-FB87E4C1A0E6}"/>
              </a:ext>
            </a:extLst>
          </p:cNvPr>
          <p:cNvSpPr/>
          <p:nvPr/>
        </p:nvSpPr>
        <p:spPr>
          <a:xfrm>
            <a:off x="274319" y="1400249"/>
            <a:ext cx="8535811" cy="4897520"/>
          </a:xfrm>
          <a:prstGeom prst="roundRect">
            <a:avLst>
              <a:gd name="adj" fmla="val 7089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8FC0C-136C-7640-91C1-12479C36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11" y="1446596"/>
            <a:ext cx="1709026" cy="1696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F0283-5FE5-F542-BD05-BC347AB7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496" y="4079082"/>
            <a:ext cx="1728528" cy="1728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0E2F01-64A7-EB43-A570-7C1AA4C5EBA9}"/>
              </a:ext>
            </a:extLst>
          </p:cNvPr>
          <p:cNvSpPr txBox="1"/>
          <p:nvPr/>
        </p:nvSpPr>
        <p:spPr>
          <a:xfrm>
            <a:off x="5396737" y="1713672"/>
            <a:ext cx="158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Hongyi</a:t>
            </a:r>
            <a:r>
              <a:rPr lang="en-US" dirty="0"/>
              <a:t> Wang</a:t>
            </a:r>
          </a:p>
          <a:p>
            <a:r>
              <a:rPr lang="en-US" dirty="0"/>
              <a:t>UW-Madison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CF9415-7354-1A45-B420-52A81243EFD5}"/>
              </a:ext>
            </a:extLst>
          </p:cNvPr>
          <p:cNvSpPr txBox="1"/>
          <p:nvPr/>
        </p:nvSpPr>
        <p:spPr>
          <a:xfrm>
            <a:off x="2318196" y="4202838"/>
            <a:ext cx="240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Shivaram</a:t>
            </a:r>
            <a:r>
              <a:rPr lang="en-US"/>
              <a:t> </a:t>
            </a:r>
            <a:r>
              <a:rPr lang="en-US" err="1"/>
              <a:t>Venkatraman</a:t>
            </a:r>
            <a:endParaRPr lang="en-US"/>
          </a:p>
          <a:p>
            <a:r>
              <a:rPr lang="en-US"/>
              <a:t>UW-Madison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0C67C-B97E-D74F-9A63-38442E065641}"/>
              </a:ext>
            </a:extLst>
          </p:cNvPr>
          <p:cNvSpPr txBox="1"/>
          <p:nvPr/>
        </p:nvSpPr>
        <p:spPr>
          <a:xfrm>
            <a:off x="6408832" y="4202838"/>
            <a:ext cx="240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Dimitris </a:t>
            </a:r>
            <a:r>
              <a:rPr lang="en-US" dirty="0" err="1"/>
              <a:t>Papailiopoulos</a:t>
            </a:r>
            <a:endParaRPr lang="en-US" dirty="0"/>
          </a:p>
          <a:p>
            <a:r>
              <a:rPr lang="en-US" dirty="0"/>
              <a:t>UW-Madison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D7856-6270-8D4C-9987-32BD669B8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89" y="3896679"/>
            <a:ext cx="1442841" cy="191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C2CF6B-63DF-6046-81C0-A60A6CE1F22D}"/>
              </a:ext>
            </a:extLst>
          </p:cNvPr>
          <p:cNvSpPr txBox="1"/>
          <p:nvPr/>
        </p:nvSpPr>
        <p:spPr>
          <a:xfrm>
            <a:off x="463639" y="425003"/>
            <a:ext cx="837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Mono Medium for Powerlin" pitchFamily="2" charset="0"/>
                <a:ea typeface="Roboto Mono Medium for Powerlin" pitchFamily="2" charset="0"/>
              </a:rPr>
              <a:t>Deep Neural Networks consistently achieve state of the art results across several domains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E4CEB-5265-5C46-B72D-63948503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4" y="1455311"/>
            <a:ext cx="1603421" cy="213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9A61FB-07A4-0940-8176-61CFE672F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92"/>
          <a:stretch/>
        </p:blipFill>
        <p:spPr>
          <a:xfrm>
            <a:off x="1815921" y="1455311"/>
            <a:ext cx="1663693" cy="213789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3E9551-2718-D947-A884-0012227DAA7D}"/>
              </a:ext>
            </a:extLst>
          </p:cNvPr>
          <p:cNvSpPr/>
          <p:nvPr/>
        </p:nvSpPr>
        <p:spPr>
          <a:xfrm>
            <a:off x="0" y="3593206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Image Classification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48C9266-F452-244C-AC74-E6F9C63D5B2F}"/>
              </a:ext>
            </a:extLst>
          </p:cNvPr>
          <p:cNvSpPr/>
          <p:nvPr/>
        </p:nvSpPr>
        <p:spPr>
          <a:xfrm>
            <a:off x="5262031" y="3593206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Speech to Text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A31079-4F84-E143-ADED-4DA49D087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45" y="1455311"/>
            <a:ext cx="2888248" cy="1442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E6B949-9B25-6641-8317-CC88566F69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692"/>
          <a:stretch/>
        </p:blipFill>
        <p:spPr>
          <a:xfrm>
            <a:off x="6952682" y="1449807"/>
            <a:ext cx="2334653" cy="15395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70D024-7FFC-2141-BB06-2DA8EF007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668" y="4362702"/>
            <a:ext cx="2714754" cy="16153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D9D37F-03E9-9440-BED1-AEFB40A321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019" y="4362702"/>
            <a:ext cx="2884547" cy="1615346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F6BDFE5-6BA2-CA44-85CD-B233D63CD24B}"/>
              </a:ext>
            </a:extLst>
          </p:cNvPr>
          <p:cNvSpPr/>
          <p:nvPr/>
        </p:nvSpPr>
        <p:spPr>
          <a:xfrm>
            <a:off x="4543666" y="6052084"/>
            <a:ext cx="3429481" cy="721217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aanana" pitchFamily="2" charset="-79"/>
                <a:cs typeface="Raanana" pitchFamily="2" charset="-79"/>
              </a:rPr>
              <a:t>Game Playing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FB14E6-B49E-7941-B602-77C0FAA1D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7542" y="2784216"/>
            <a:ext cx="1050013" cy="8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E6BD39-4BBB-BE4A-BD02-340589E3DDED}"/>
              </a:ext>
            </a:extLst>
          </p:cNvPr>
          <p:cNvCxnSpPr/>
          <p:nvPr/>
        </p:nvCxnSpPr>
        <p:spPr>
          <a:xfrm>
            <a:off x="101600" y="553795"/>
            <a:ext cx="8915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B00D9F-0D5B-DB43-BF08-71FF87AC6B7C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>
                <a:latin typeface="Gill Sans Light" panose="020B0302020104020203" pitchFamily="34" charset="-79"/>
                <a:cs typeface="Gill Sans Light" panose="020B0302020104020203" pitchFamily="34" charset="-79"/>
              </a:rPr>
              <a:t>Distributed Training: Data Parallelism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6A2C3-A7DA-BF47-86F6-B5B560B1B633}"/>
              </a:ext>
            </a:extLst>
          </p:cNvPr>
          <p:cNvSpPr txBox="1"/>
          <p:nvPr/>
        </p:nvSpPr>
        <p:spPr>
          <a:xfrm>
            <a:off x="4063731" y="4696582"/>
            <a:ext cx="6545188" cy="631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  <a:latin typeface="Gill Sans SemiBold" panose="020B0502020104020203" pitchFamily="34" charset="-79"/>
                <a:cs typeface="Gill Sans SemiBold" panose="020B0502020104020203" pitchFamily="34" charset="-79"/>
              </a:rPr>
              <a:t>communication overhead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5A622B-A9F0-B246-96E9-C93C40F27CB5}"/>
              </a:ext>
            </a:extLst>
          </p:cNvPr>
          <p:cNvSpPr txBox="1"/>
          <p:nvPr/>
        </p:nvSpPr>
        <p:spPr>
          <a:xfrm>
            <a:off x="113468" y="5341577"/>
            <a:ext cx="8903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Several prior works have identified and tried to reduce this communication overhead.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4320F-81E0-5E43-8AE8-4DD2C645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8" y="686061"/>
            <a:ext cx="3645173" cy="337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22CF-DFC0-3E4E-A65E-2F7A86AC5D7D}"/>
              </a:ext>
            </a:extLst>
          </p:cNvPr>
          <p:cNvSpPr txBox="1"/>
          <p:nvPr/>
        </p:nvSpPr>
        <p:spPr>
          <a:xfrm>
            <a:off x="4063731" y="761193"/>
            <a:ext cx="495326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GPU has its own replica of the model.</a:t>
            </a:r>
          </a:p>
          <a:p>
            <a:endParaRPr lang="en-US" altLang="zh-CN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Replicas run in lock step, requiring gradient synchronization gradients at each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Synchronization </a:t>
            </a:r>
          </a:p>
          <a:p>
            <a:pPr lvl="2"/>
            <a:endParaRPr lang="en-US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BEF2E6-A281-D64B-90C8-D2CFCE20A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33" y="3627978"/>
            <a:ext cx="3568700" cy="45720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ACDDF957-1074-8140-8282-706B368006B2}"/>
              </a:ext>
            </a:extLst>
          </p:cNvPr>
          <p:cNvSpPr/>
          <p:nvPr/>
        </p:nvSpPr>
        <p:spPr>
          <a:xfrm rot="16200000" flipV="1">
            <a:off x="6068303" y="2921649"/>
            <a:ext cx="631417" cy="29184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AD3F91-8656-CC42-9589-1E7493119F59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Reducing communication overhead?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C8118F-D5F5-5E4E-A6A8-0242FC0E8F93}"/>
              </a:ext>
            </a:extLst>
          </p:cNvPr>
          <p:cNvSpPr txBox="1"/>
          <p:nvPr/>
        </p:nvSpPr>
        <p:spPr>
          <a:xfrm>
            <a:off x="251584" y="888275"/>
            <a:ext cx="87867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 approaches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Gradient Compression </a:t>
            </a:r>
          </a:p>
          <a:p>
            <a:endParaRPr lang="en-US" altLang="zh-CN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Asynchronous Training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FC4B7-265B-AF41-990B-D9CF89B04585}"/>
              </a:ext>
            </a:extLst>
          </p:cNvPr>
          <p:cNvSpPr txBox="1"/>
          <p:nvPr/>
        </p:nvSpPr>
        <p:spPr>
          <a:xfrm>
            <a:off x="251584" y="3796753"/>
            <a:ext cx="87867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System approaches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Faster Synchronizing Primitives</a:t>
            </a:r>
          </a:p>
          <a:p>
            <a:endParaRPr lang="en-US" altLang="zh-CN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synchronization with computation</a:t>
            </a:r>
          </a:p>
        </p:txBody>
      </p:sp>
    </p:spTree>
    <p:extLst>
      <p:ext uri="{BB962C8B-B14F-4D97-AF65-F5344CB8AC3E}">
        <p14:creationId xmlns:p14="http://schemas.microsoft.com/office/powerpoint/2010/main" val="338230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1DC27-9064-3D4A-8084-AC74EAA7AB4E}"/>
              </a:ext>
            </a:extLst>
          </p:cNvPr>
          <p:cNvSpPr txBox="1"/>
          <p:nvPr/>
        </p:nvSpPr>
        <p:spPr>
          <a:xfrm>
            <a:off x="150150" y="131113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gradient compression techniques benefit from system optimization techniques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Questions we aim to answer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216FA-7A2A-3345-B882-CBEB5B910C2A}"/>
              </a:ext>
            </a:extLst>
          </p:cNvPr>
          <p:cNvSpPr txBox="1"/>
          <p:nvPr/>
        </p:nvSpPr>
        <p:spPr>
          <a:xfrm>
            <a:off x="150150" y="2939940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gradient compression provide reduction in training time in standard training setups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73587-0731-DA48-B895-DCECD54622FC}"/>
              </a:ext>
            </a:extLst>
          </p:cNvPr>
          <p:cNvSpPr txBox="1"/>
          <p:nvPr/>
        </p:nvSpPr>
        <p:spPr>
          <a:xfrm>
            <a:off x="150150" y="4301854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Under what conditions do gradient compression methods provide speedups over off the shelf system libraries ? </a:t>
            </a:r>
          </a:p>
        </p:txBody>
      </p:sp>
    </p:spTree>
    <p:extLst>
      <p:ext uri="{BB962C8B-B14F-4D97-AF65-F5344CB8AC3E}">
        <p14:creationId xmlns:p14="http://schemas.microsoft.com/office/powerpoint/2010/main" val="271549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Methodology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BB006-0130-3746-8D8A-5E499C08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72" y="1754656"/>
            <a:ext cx="5575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compression 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05302-647D-404F-BC3F-6E3E9223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84" y="1051506"/>
            <a:ext cx="5943250" cy="4128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E28E7-63DC-8B4F-8434-79E4634FC4D3}"/>
              </a:ext>
            </a:extLst>
          </p:cNvPr>
          <p:cNvSpPr txBox="1"/>
          <p:nvPr/>
        </p:nvSpPr>
        <p:spPr>
          <a:xfrm>
            <a:off x="251584" y="5158898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Overlapping Gradient Compression with computation deteriorates training time</a:t>
            </a:r>
          </a:p>
        </p:txBody>
      </p:sp>
    </p:spTree>
    <p:extLst>
      <p:ext uri="{BB962C8B-B14F-4D97-AF65-F5344CB8AC3E}">
        <p14:creationId xmlns:p14="http://schemas.microsoft.com/office/powerpoint/2010/main" val="41258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784E02-6225-3E4E-BD47-F6EAF754DBA5}"/>
              </a:ext>
            </a:extLst>
          </p:cNvPr>
          <p:cNvCxnSpPr>
            <a:cxnSpLocks/>
          </p:cNvCxnSpPr>
          <p:nvPr/>
        </p:nvCxnSpPr>
        <p:spPr>
          <a:xfrm>
            <a:off x="53245" y="743060"/>
            <a:ext cx="8985083" cy="1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BFA4D-A25E-B54C-8179-A5C1ADACE1FD}"/>
              </a:ext>
            </a:extLst>
          </p:cNvPr>
          <p:cNvSpPr txBox="1"/>
          <p:nvPr/>
        </p:nvSpPr>
        <p:spPr>
          <a:xfrm>
            <a:off x="-28478" y="-9398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Does Gradient Compression provide speedups?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21CBE-3CA3-8A4A-AF6F-57E8089DB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6509"/>
            <a:ext cx="9144000" cy="2875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EF72F-3E05-7A40-AC85-C2F57EA13A07}"/>
              </a:ext>
            </a:extLst>
          </p:cNvPr>
          <p:cNvSpPr txBox="1"/>
          <p:nvPr/>
        </p:nvSpPr>
        <p:spPr>
          <a:xfrm>
            <a:off x="251584" y="5158898"/>
            <a:ext cx="87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Only in 6 cases out of more than 200 configurations gradient compression provides speedup when bandwidth is ~10Gbps</a:t>
            </a:r>
          </a:p>
        </p:txBody>
      </p:sp>
    </p:spTree>
    <p:extLst>
      <p:ext uri="{BB962C8B-B14F-4D97-AF65-F5344CB8AC3E}">
        <p14:creationId xmlns:p14="http://schemas.microsoft.com/office/powerpoint/2010/main" val="387301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41139</TotalTime>
  <Words>363</Words>
  <Application>Microsoft Macintosh PowerPoint</Application>
  <PresentationFormat>On-screen Show (4:3)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Gill Sans Light</vt:lpstr>
      <vt:lpstr>Gill Sans SemiBold</vt:lpstr>
      <vt:lpstr>Raanana</vt:lpstr>
      <vt:lpstr>Roboto Mono Medium for Powerlin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anadim</dc:creator>
  <cp:lastModifiedBy>Microsoft Office User</cp:lastModifiedBy>
  <cp:revision>3470</cp:revision>
  <cp:lastPrinted>2020-10-30T16:28:55Z</cp:lastPrinted>
  <dcterms:created xsi:type="dcterms:W3CDTF">2015-02-09T20:18:11Z</dcterms:created>
  <dcterms:modified xsi:type="dcterms:W3CDTF">2022-03-31T04:55:06Z</dcterms:modified>
</cp:coreProperties>
</file>