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0" r:id="rId3"/>
    <p:sldId id="266" r:id="rId4"/>
    <p:sldId id="258" r:id="rId5"/>
    <p:sldId id="263" r:id="rId6"/>
    <p:sldId id="274" r:id="rId7"/>
    <p:sldId id="275" r:id="rId8"/>
    <p:sldId id="267" r:id="rId9"/>
    <p:sldId id="273" r:id="rId10"/>
    <p:sldId id="259" r:id="rId11"/>
    <p:sldId id="262" r:id="rId12"/>
    <p:sldId id="264" r:id="rId13"/>
    <p:sldId id="269"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EF7E7-AB28-4AD8-BA61-05E29D70086A}" v="18" dt="2023-11-26T07:44:52.262"/>
    <p1510:client id="{48A886E0-3601-414D-A50E-E9475F6D21CA}" v="69" dt="2023-11-27T03:34:40.280"/>
    <p1510:client id="{6B9898EF-8749-4D78-B7C9-E010E194CD8D}" v="631" dt="2023-11-27T04:13:31.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991"/>
  </p:normalViewPr>
  <p:slideViewPr>
    <p:cSldViewPr snapToGrid="0">
      <p:cViewPr varScale="1">
        <p:scale>
          <a:sx n="52" d="100"/>
          <a:sy n="52" d="100"/>
        </p:scale>
        <p:origin x="14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44CCB-2BC6-485C-B3D1-7F47FA2EAED6}"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E0EF5A55-6C4A-4653-9644-E8653B53E2CE}">
      <dgm:prSet/>
      <dgm:spPr/>
      <dgm:t>
        <a:bodyPr/>
        <a:lstStyle/>
        <a:p>
          <a:pPr algn="just"/>
          <a:r>
            <a:rPr lang="en-US">
              <a:latin typeface="Calibri Light"/>
              <a:cs typeface="Arial"/>
            </a:rPr>
            <a:t>Time series datasets are set of data points, sequenced over </a:t>
          </a:r>
          <a:r>
            <a:rPr lang="en-US">
              <a:latin typeface="Calibri Light" panose="020F0302020204030204"/>
            </a:rPr>
            <a:t>time, and</a:t>
          </a:r>
          <a:r>
            <a:rPr lang="en-US">
              <a:latin typeface="Calibri Light"/>
              <a:cs typeface="Calibri Light"/>
            </a:rPr>
            <a:t> </a:t>
          </a:r>
          <a:r>
            <a:rPr lang="en-US">
              <a:latin typeface="Calibri Light"/>
              <a:cs typeface="Arial"/>
            </a:rPr>
            <a:t>the order in which samples are processed is of vital </a:t>
          </a:r>
          <a:r>
            <a:rPr lang="en-US">
              <a:latin typeface="Calibri Light" panose="020F0302020204030204"/>
            </a:rPr>
            <a:t>importance.</a:t>
          </a:r>
          <a:endParaRPr lang="en-US"/>
        </a:p>
      </dgm:t>
    </dgm:pt>
    <dgm:pt modelId="{E5C29F6B-475F-45A4-BF19-DE99C01FFF5F}" type="parTrans" cxnId="{7966CD73-9ECF-43FE-AC64-183E549E396B}">
      <dgm:prSet/>
      <dgm:spPr/>
      <dgm:t>
        <a:bodyPr/>
        <a:lstStyle/>
        <a:p>
          <a:endParaRPr lang="en-US"/>
        </a:p>
      </dgm:t>
    </dgm:pt>
    <dgm:pt modelId="{98BF2EA1-916F-4B92-9F41-6744D3C44911}" type="sibTrans" cxnId="{7966CD73-9ECF-43FE-AC64-183E549E396B}">
      <dgm:prSet/>
      <dgm:spPr/>
      <dgm:t>
        <a:bodyPr/>
        <a:lstStyle/>
        <a:p>
          <a:endParaRPr lang="en-US"/>
        </a:p>
      </dgm:t>
    </dgm:pt>
    <dgm:pt modelId="{007DE113-08BC-44F2-9CEA-2B68CC8D198E}">
      <dgm:prSet/>
      <dgm:spPr/>
      <dgm:t>
        <a:bodyPr/>
        <a:lstStyle/>
        <a:p>
          <a:pPr algn="just"/>
          <a:r>
            <a:rPr lang="en-US"/>
            <a:t>Time series data contains </a:t>
          </a:r>
          <a:r>
            <a:rPr lang="en-US">
              <a:latin typeface="Calibri Light" panose="020F0302020204030204"/>
            </a:rPr>
            <a:t>trend,</a:t>
          </a:r>
          <a:r>
            <a:rPr lang="en-US"/>
            <a:t> </a:t>
          </a:r>
          <a:r>
            <a:rPr lang="en-US">
              <a:latin typeface="Calibri Light" panose="020F0302020204030204"/>
            </a:rPr>
            <a:t>seasonal and cyclic components</a:t>
          </a:r>
          <a:r>
            <a:rPr lang="en-US"/>
            <a:t> which </a:t>
          </a:r>
          <a:r>
            <a:rPr lang="en-US">
              <a:latin typeface="Calibri Light" panose="020F0302020204030204"/>
            </a:rPr>
            <a:t>makes it challenging to capture, train and predict </a:t>
          </a:r>
          <a:r>
            <a:rPr lang="en-US"/>
            <a:t>effectively.</a:t>
          </a:r>
        </a:p>
      </dgm:t>
    </dgm:pt>
    <dgm:pt modelId="{FC6E3000-884E-4C28-AAEA-1E71EA52DFF4}" type="parTrans" cxnId="{4B6DAF8E-BAFA-4AEA-A406-29908A2173BF}">
      <dgm:prSet/>
      <dgm:spPr/>
      <dgm:t>
        <a:bodyPr/>
        <a:lstStyle/>
        <a:p>
          <a:endParaRPr lang="en-US"/>
        </a:p>
      </dgm:t>
    </dgm:pt>
    <dgm:pt modelId="{F76F7D7C-46A2-4DA1-80A5-437EACB7DF94}" type="sibTrans" cxnId="{4B6DAF8E-BAFA-4AEA-A406-29908A2173BF}">
      <dgm:prSet/>
      <dgm:spPr/>
      <dgm:t>
        <a:bodyPr/>
        <a:lstStyle/>
        <a:p>
          <a:endParaRPr lang="en-US"/>
        </a:p>
      </dgm:t>
    </dgm:pt>
    <dgm:pt modelId="{28067D9D-B572-4231-9EC3-D0E0F1A4FD22}">
      <dgm:prSet/>
      <dgm:spPr/>
      <dgm:t>
        <a:bodyPr/>
        <a:lstStyle/>
        <a:p>
          <a:pPr algn="just"/>
          <a:r>
            <a:rPr lang="en-US"/>
            <a:t>Linear Regression models assume the relation between variables to be constant over the time. Time series data may exhibit non-stationarity.</a:t>
          </a:r>
        </a:p>
      </dgm:t>
    </dgm:pt>
    <dgm:pt modelId="{07CD2265-3384-424B-872C-99D1DC07DF3B}" type="parTrans" cxnId="{A8DBF92C-2D37-4D14-96CC-F40CC6087AD7}">
      <dgm:prSet/>
      <dgm:spPr/>
      <dgm:t>
        <a:bodyPr/>
        <a:lstStyle/>
        <a:p>
          <a:endParaRPr lang="en-US"/>
        </a:p>
      </dgm:t>
    </dgm:pt>
    <dgm:pt modelId="{8D532E30-03F3-4E3F-9659-F15BE7640240}" type="sibTrans" cxnId="{A8DBF92C-2D37-4D14-96CC-F40CC6087AD7}">
      <dgm:prSet/>
      <dgm:spPr/>
      <dgm:t>
        <a:bodyPr/>
        <a:lstStyle/>
        <a:p>
          <a:endParaRPr lang="en-US"/>
        </a:p>
      </dgm:t>
    </dgm:pt>
    <dgm:pt modelId="{56544B00-C914-426D-9284-FFF2E038B32A}">
      <dgm:prSet/>
      <dgm:spPr/>
      <dgm:t>
        <a:bodyPr/>
        <a:lstStyle/>
        <a:p>
          <a:pPr algn="just"/>
          <a:r>
            <a:rPr lang="en-US"/>
            <a:t>Time series data </a:t>
          </a:r>
          <a:r>
            <a:rPr lang="en-US">
              <a:latin typeface="Calibri Light" panose="020F0302020204030204"/>
            </a:rPr>
            <a:t>has many use cases like sales and weather forecasting, change in inflation rate, country-wide GDP, job growth, and financial analysis, which makes it critical for decision-making</a:t>
          </a:r>
          <a:r>
            <a:rPr lang="en-US"/>
            <a:t>.</a:t>
          </a:r>
        </a:p>
      </dgm:t>
    </dgm:pt>
    <dgm:pt modelId="{ABC5B5F6-464C-4F39-996F-C246C95B19E5}" type="parTrans" cxnId="{DA9D9C71-B232-45A1-A619-7CD5C209E4C8}">
      <dgm:prSet/>
      <dgm:spPr/>
      <dgm:t>
        <a:bodyPr/>
        <a:lstStyle/>
        <a:p>
          <a:endParaRPr lang="en-US"/>
        </a:p>
      </dgm:t>
    </dgm:pt>
    <dgm:pt modelId="{784A5F67-0EAC-42B0-A8ED-8108B2317DF9}" type="sibTrans" cxnId="{DA9D9C71-B232-45A1-A619-7CD5C209E4C8}">
      <dgm:prSet/>
      <dgm:spPr/>
      <dgm:t>
        <a:bodyPr/>
        <a:lstStyle/>
        <a:p>
          <a:endParaRPr lang="en-US"/>
        </a:p>
      </dgm:t>
    </dgm:pt>
    <dgm:pt modelId="{EAF9E585-8249-4B21-9789-7E857EF15A6F}" type="pres">
      <dgm:prSet presAssocID="{B8144CCB-2BC6-485C-B3D1-7F47FA2EAED6}" presName="diagram" presStyleCnt="0">
        <dgm:presLayoutVars>
          <dgm:dir/>
          <dgm:resizeHandles val="exact"/>
        </dgm:presLayoutVars>
      </dgm:prSet>
      <dgm:spPr/>
    </dgm:pt>
    <dgm:pt modelId="{25E1BC73-B621-440C-8FAB-A423497634CE}" type="pres">
      <dgm:prSet presAssocID="{E0EF5A55-6C4A-4653-9644-E8653B53E2CE}" presName="node" presStyleLbl="node1" presStyleIdx="0" presStyleCnt="4">
        <dgm:presLayoutVars>
          <dgm:bulletEnabled val="1"/>
        </dgm:presLayoutVars>
      </dgm:prSet>
      <dgm:spPr/>
    </dgm:pt>
    <dgm:pt modelId="{83C0D64B-04B3-4314-9889-537C60EC1C00}" type="pres">
      <dgm:prSet presAssocID="{98BF2EA1-916F-4B92-9F41-6744D3C44911}" presName="sibTrans" presStyleCnt="0"/>
      <dgm:spPr/>
    </dgm:pt>
    <dgm:pt modelId="{6813802D-3684-4A73-AC58-C2FF394CBE50}" type="pres">
      <dgm:prSet presAssocID="{007DE113-08BC-44F2-9CEA-2B68CC8D198E}" presName="node" presStyleLbl="node1" presStyleIdx="1" presStyleCnt="4">
        <dgm:presLayoutVars>
          <dgm:bulletEnabled val="1"/>
        </dgm:presLayoutVars>
      </dgm:prSet>
      <dgm:spPr/>
    </dgm:pt>
    <dgm:pt modelId="{EDFF2D83-80FD-413A-AC72-9F3EB6C62DC6}" type="pres">
      <dgm:prSet presAssocID="{F76F7D7C-46A2-4DA1-80A5-437EACB7DF94}" presName="sibTrans" presStyleCnt="0"/>
      <dgm:spPr/>
    </dgm:pt>
    <dgm:pt modelId="{937726B6-C006-4A96-946C-50D98E549266}" type="pres">
      <dgm:prSet presAssocID="{28067D9D-B572-4231-9EC3-D0E0F1A4FD22}" presName="node" presStyleLbl="node1" presStyleIdx="2" presStyleCnt="4">
        <dgm:presLayoutVars>
          <dgm:bulletEnabled val="1"/>
        </dgm:presLayoutVars>
      </dgm:prSet>
      <dgm:spPr/>
    </dgm:pt>
    <dgm:pt modelId="{F8B62F12-1BE4-4402-8596-A65A5266268A}" type="pres">
      <dgm:prSet presAssocID="{8D532E30-03F3-4E3F-9659-F15BE7640240}" presName="sibTrans" presStyleCnt="0"/>
      <dgm:spPr/>
    </dgm:pt>
    <dgm:pt modelId="{0CE53839-6258-499F-8414-5BE488816177}" type="pres">
      <dgm:prSet presAssocID="{56544B00-C914-426D-9284-FFF2E038B32A}" presName="node" presStyleLbl="node1" presStyleIdx="3" presStyleCnt="4">
        <dgm:presLayoutVars>
          <dgm:bulletEnabled val="1"/>
        </dgm:presLayoutVars>
      </dgm:prSet>
      <dgm:spPr/>
    </dgm:pt>
  </dgm:ptLst>
  <dgm:cxnLst>
    <dgm:cxn modelId="{9C6B0F15-BDCA-43FF-A548-1E70B7344AEC}" type="presOf" srcId="{007DE113-08BC-44F2-9CEA-2B68CC8D198E}" destId="{6813802D-3684-4A73-AC58-C2FF394CBE50}" srcOrd="0" destOrd="0" presId="urn:microsoft.com/office/officeart/2005/8/layout/default"/>
    <dgm:cxn modelId="{A8DBF92C-2D37-4D14-96CC-F40CC6087AD7}" srcId="{B8144CCB-2BC6-485C-B3D1-7F47FA2EAED6}" destId="{28067D9D-B572-4231-9EC3-D0E0F1A4FD22}" srcOrd="2" destOrd="0" parTransId="{07CD2265-3384-424B-872C-99D1DC07DF3B}" sibTransId="{8D532E30-03F3-4E3F-9659-F15BE7640240}"/>
    <dgm:cxn modelId="{DA9D9C71-B232-45A1-A619-7CD5C209E4C8}" srcId="{B8144CCB-2BC6-485C-B3D1-7F47FA2EAED6}" destId="{56544B00-C914-426D-9284-FFF2E038B32A}" srcOrd="3" destOrd="0" parTransId="{ABC5B5F6-464C-4F39-996F-C246C95B19E5}" sibTransId="{784A5F67-0EAC-42B0-A8ED-8108B2317DF9}"/>
    <dgm:cxn modelId="{7966CD73-9ECF-43FE-AC64-183E549E396B}" srcId="{B8144CCB-2BC6-485C-B3D1-7F47FA2EAED6}" destId="{E0EF5A55-6C4A-4653-9644-E8653B53E2CE}" srcOrd="0" destOrd="0" parTransId="{E5C29F6B-475F-45A4-BF19-DE99C01FFF5F}" sibTransId="{98BF2EA1-916F-4B92-9F41-6744D3C44911}"/>
    <dgm:cxn modelId="{4B6DAF8E-BAFA-4AEA-A406-29908A2173BF}" srcId="{B8144CCB-2BC6-485C-B3D1-7F47FA2EAED6}" destId="{007DE113-08BC-44F2-9CEA-2B68CC8D198E}" srcOrd="1" destOrd="0" parTransId="{FC6E3000-884E-4C28-AAEA-1E71EA52DFF4}" sibTransId="{F76F7D7C-46A2-4DA1-80A5-437EACB7DF94}"/>
    <dgm:cxn modelId="{B88DB195-93C9-4AB7-8934-457EE949709D}" type="presOf" srcId="{56544B00-C914-426D-9284-FFF2E038B32A}" destId="{0CE53839-6258-499F-8414-5BE488816177}" srcOrd="0" destOrd="0" presId="urn:microsoft.com/office/officeart/2005/8/layout/default"/>
    <dgm:cxn modelId="{B2151FA3-1947-4400-9449-C37BF2E74D07}" type="presOf" srcId="{B8144CCB-2BC6-485C-B3D1-7F47FA2EAED6}" destId="{EAF9E585-8249-4B21-9789-7E857EF15A6F}" srcOrd="0" destOrd="0" presId="urn:microsoft.com/office/officeart/2005/8/layout/default"/>
    <dgm:cxn modelId="{227FF3A7-8CED-4CF9-8041-7E3FB5DE6786}" type="presOf" srcId="{E0EF5A55-6C4A-4653-9644-E8653B53E2CE}" destId="{25E1BC73-B621-440C-8FAB-A423497634CE}" srcOrd="0" destOrd="0" presId="urn:microsoft.com/office/officeart/2005/8/layout/default"/>
    <dgm:cxn modelId="{0C0F02AB-F671-40B1-AF46-518D6BD02266}" type="presOf" srcId="{28067D9D-B572-4231-9EC3-D0E0F1A4FD22}" destId="{937726B6-C006-4A96-946C-50D98E549266}" srcOrd="0" destOrd="0" presId="urn:microsoft.com/office/officeart/2005/8/layout/default"/>
    <dgm:cxn modelId="{919DB367-9779-40DA-8E5C-9954D2A58415}" type="presParOf" srcId="{EAF9E585-8249-4B21-9789-7E857EF15A6F}" destId="{25E1BC73-B621-440C-8FAB-A423497634CE}" srcOrd="0" destOrd="0" presId="urn:microsoft.com/office/officeart/2005/8/layout/default"/>
    <dgm:cxn modelId="{9714D5CA-8E23-46AD-A770-FD2193F2BE3E}" type="presParOf" srcId="{EAF9E585-8249-4B21-9789-7E857EF15A6F}" destId="{83C0D64B-04B3-4314-9889-537C60EC1C00}" srcOrd="1" destOrd="0" presId="urn:microsoft.com/office/officeart/2005/8/layout/default"/>
    <dgm:cxn modelId="{38BCDFF2-2E02-45FF-A5ED-D6E79B898A64}" type="presParOf" srcId="{EAF9E585-8249-4B21-9789-7E857EF15A6F}" destId="{6813802D-3684-4A73-AC58-C2FF394CBE50}" srcOrd="2" destOrd="0" presId="urn:microsoft.com/office/officeart/2005/8/layout/default"/>
    <dgm:cxn modelId="{940C2799-D8AD-43E7-B583-892A08FB1484}" type="presParOf" srcId="{EAF9E585-8249-4B21-9789-7E857EF15A6F}" destId="{EDFF2D83-80FD-413A-AC72-9F3EB6C62DC6}" srcOrd="3" destOrd="0" presId="urn:microsoft.com/office/officeart/2005/8/layout/default"/>
    <dgm:cxn modelId="{2F5F7EB1-8830-418B-AB7B-F2D134018E1C}" type="presParOf" srcId="{EAF9E585-8249-4B21-9789-7E857EF15A6F}" destId="{937726B6-C006-4A96-946C-50D98E549266}" srcOrd="4" destOrd="0" presId="urn:microsoft.com/office/officeart/2005/8/layout/default"/>
    <dgm:cxn modelId="{D0ECB9D6-EE98-40FA-B867-A67E12DC6364}" type="presParOf" srcId="{EAF9E585-8249-4B21-9789-7E857EF15A6F}" destId="{F8B62F12-1BE4-4402-8596-A65A5266268A}" srcOrd="5" destOrd="0" presId="urn:microsoft.com/office/officeart/2005/8/layout/default"/>
    <dgm:cxn modelId="{0DB4733A-E19E-41AB-A815-A975363E5EDF}" type="presParOf" srcId="{EAF9E585-8249-4B21-9789-7E857EF15A6F}" destId="{0CE53839-6258-499F-8414-5BE488816177}"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B9EB04-FD85-4DED-81E4-7566D04A971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D673314-358C-4FF6-A66D-54C9E9C5E43C}">
      <dgm:prSet/>
      <dgm:spPr/>
      <dgm:t>
        <a:bodyPr/>
        <a:lstStyle/>
        <a:p>
          <a:r>
            <a:rPr lang="en-US"/>
            <a:t>Finding the dataset with enough observations as well as seasonality component along with trends to train the model.</a:t>
          </a:r>
        </a:p>
      </dgm:t>
    </dgm:pt>
    <dgm:pt modelId="{605EE463-9057-4442-A84A-22657B6F6C12}" type="parTrans" cxnId="{BA1FEACF-E41E-46A0-9B24-3653DD740C30}">
      <dgm:prSet/>
      <dgm:spPr/>
      <dgm:t>
        <a:bodyPr/>
        <a:lstStyle/>
        <a:p>
          <a:endParaRPr lang="en-US"/>
        </a:p>
      </dgm:t>
    </dgm:pt>
    <dgm:pt modelId="{4B20A485-616E-4623-AE45-C4D1CE8B8391}" type="sibTrans" cxnId="{BA1FEACF-E41E-46A0-9B24-3653DD740C30}">
      <dgm:prSet/>
      <dgm:spPr/>
      <dgm:t>
        <a:bodyPr/>
        <a:lstStyle/>
        <a:p>
          <a:endParaRPr lang="en-US"/>
        </a:p>
      </dgm:t>
    </dgm:pt>
    <dgm:pt modelId="{BE16102C-4FA0-4749-AD68-A0B3A7219949}">
      <dgm:prSet/>
      <dgm:spPr/>
      <dgm:t>
        <a:bodyPr/>
        <a:lstStyle/>
        <a:p>
          <a:r>
            <a:rPr lang="en-US"/>
            <a:t>Checking the stationarity in the time series data. Once found, ways to make the data stationary.</a:t>
          </a:r>
        </a:p>
      </dgm:t>
    </dgm:pt>
    <dgm:pt modelId="{0BF8B6E2-05BF-4126-B8EE-9BCFC43D08B2}" type="parTrans" cxnId="{C72FAB58-0233-425C-BA47-2CBD11DA9A95}">
      <dgm:prSet/>
      <dgm:spPr/>
      <dgm:t>
        <a:bodyPr/>
        <a:lstStyle/>
        <a:p>
          <a:endParaRPr lang="en-US"/>
        </a:p>
      </dgm:t>
    </dgm:pt>
    <dgm:pt modelId="{F69C023F-54F6-46EA-B769-639C3FA95640}" type="sibTrans" cxnId="{C72FAB58-0233-425C-BA47-2CBD11DA9A95}">
      <dgm:prSet/>
      <dgm:spPr/>
      <dgm:t>
        <a:bodyPr/>
        <a:lstStyle/>
        <a:p>
          <a:endParaRPr lang="en-US"/>
        </a:p>
      </dgm:t>
    </dgm:pt>
    <dgm:pt modelId="{3AFD8379-8DB2-4E98-A87C-F1CBD1323649}">
      <dgm:prSet/>
      <dgm:spPr/>
      <dgm:t>
        <a:bodyPr/>
        <a:lstStyle/>
        <a:p>
          <a:r>
            <a:rPr lang="en-US"/>
            <a:t>Which statistical model is better to handle the trends as well as seasonality in the data.</a:t>
          </a:r>
        </a:p>
      </dgm:t>
    </dgm:pt>
    <dgm:pt modelId="{1984DF85-F191-4EC1-B130-215D5658F894}" type="parTrans" cxnId="{9ED2725C-04B4-41C2-B84A-0813B8F3C5E5}">
      <dgm:prSet/>
      <dgm:spPr/>
      <dgm:t>
        <a:bodyPr/>
        <a:lstStyle/>
        <a:p>
          <a:endParaRPr lang="en-US"/>
        </a:p>
      </dgm:t>
    </dgm:pt>
    <dgm:pt modelId="{D783905D-C189-4809-8C06-0C4733CD073C}" type="sibTrans" cxnId="{9ED2725C-04B4-41C2-B84A-0813B8F3C5E5}">
      <dgm:prSet/>
      <dgm:spPr/>
      <dgm:t>
        <a:bodyPr/>
        <a:lstStyle/>
        <a:p>
          <a:endParaRPr lang="en-US"/>
        </a:p>
      </dgm:t>
    </dgm:pt>
    <dgm:pt modelId="{FFB92F77-B9CB-429E-9542-793E83744098}">
      <dgm:prSet/>
      <dgm:spPr/>
      <dgm:t>
        <a:bodyPr/>
        <a:lstStyle/>
        <a:p>
          <a:r>
            <a:rPr lang="en-US"/>
            <a:t>Is hyperparameter tuning required?</a:t>
          </a:r>
        </a:p>
      </dgm:t>
    </dgm:pt>
    <dgm:pt modelId="{35681334-825B-435D-807D-24D6C781245B}" type="parTrans" cxnId="{3A5D46BB-34AC-4EE0-9E73-47024023C3F0}">
      <dgm:prSet/>
      <dgm:spPr/>
      <dgm:t>
        <a:bodyPr/>
        <a:lstStyle/>
        <a:p>
          <a:endParaRPr lang="en-US"/>
        </a:p>
      </dgm:t>
    </dgm:pt>
    <dgm:pt modelId="{1897A5A3-C0C0-4D2A-BC5C-9C10E4FB6E3D}" type="sibTrans" cxnId="{3A5D46BB-34AC-4EE0-9E73-47024023C3F0}">
      <dgm:prSet/>
      <dgm:spPr/>
      <dgm:t>
        <a:bodyPr/>
        <a:lstStyle/>
        <a:p>
          <a:endParaRPr lang="en-US"/>
        </a:p>
      </dgm:t>
    </dgm:pt>
    <dgm:pt modelId="{DE0536D0-A94C-4068-927E-19DC2704CE0B}" type="pres">
      <dgm:prSet presAssocID="{6AB9EB04-FD85-4DED-81E4-7566D04A971F}" presName="outerComposite" presStyleCnt="0">
        <dgm:presLayoutVars>
          <dgm:chMax val="5"/>
          <dgm:dir/>
          <dgm:resizeHandles val="exact"/>
        </dgm:presLayoutVars>
      </dgm:prSet>
      <dgm:spPr/>
    </dgm:pt>
    <dgm:pt modelId="{505FDC89-7DF1-4522-9506-57CE9B54D8AA}" type="pres">
      <dgm:prSet presAssocID="{6AB9EB04-FD85-4DED-81E4-7566D04A971F}" presName="dummyMaxCanvas" presStyleCnt="0">
        <dgm:presLayoutVars/>
      </dgm:prSet>
      <dgm:spPr/>
    </dgm:pt>
    <dgm:pt modelId="{26FF7017-8F45-4207-BADB-4E7176FC2F06}" type="pres">
      <dgm:prSet presAssocID="{6AB9EB04-FD85-4DED-81E4-7566D04A971F}" presName="FourNodes_1" presStyleLbl="node1" presStyleIdx="0" presStyleCnt="4">
        <dgm:presLayoutVars>
          <dgm:bulletEnabled val="1"/>
        </dgm:presLayoutVars>
      </dgm:prSet>
      <dgm:spPr/>
    </dgm:pt>
    <dgm:pt modelId="{F6DCD86F-0D7A-42E0-A070-B87972A5F462}" type="pres">
      <dgm:prSet presAssocID="{6AB9EB04-FD85-4DED-81E4-7566D04A971F}" presName="FourNodes_2" presStyleLbl="node1" presStyleIdx="1" presStyleCnt="4">
        <dgm:presLayoutVars>
          <dgm:bulletEnabled val="1"/>
        </dgm:presLayoutVars>
      </dgm:prSet>
      <dgm:spPr/>
    </dgm:pt>
    <dgm:pt modelId="{2A48FBBA-7568-4E43-811D-9487654F9DE3}" type="pres">
      <dgm:prSet presAssocID="{6AB9EB04-FD85-4DED-81E4-7566D04A971F}" presName="FourNodes_3" presStyleLbl="node1" presStyleIdx="2" presStyleCnt="4">
        <dgm:presLayoutVars>
          <dgm:bulletEnabled val="1"/>
        </dgm:presLayoutVars>
      </dgm:prSet>
      <dgm:spPr/>
    </dgm:pt>
    <dgm:pt modelId="{920D3CF2-B701-49DE-B6EA-59F51ECB1501}" type="pres">
      <dgm:prSet presAssocID="{6AB9EB04-FD85-4DED-81E4-7566D04A971F}" presName="FourNodes_4" presStyleLbl="node1" presStyleIdx="3" presStyleCnt="4">
        <dgm:presLayoutVars>
          <dgm:bulletEnabled val="1"/>
        </dgm:presLayoutVars>
      </dgm:prSet>
      <dgm:spPr/>
    </dgm:pt>
    <dgm:pt modelId="{AEFB3D5C-A0C4-4925-A3D9-9D716BE76585}" type="pres">
      <dgm:prSet presAssocID="{6AB9EB04-FD85-4DED-81E4-7566D04A971F}" presName="FourConn_1-2" presStyleLbl="fgAccFollowNode1" presStyleIdx="0" presStyleCnt="3">
        <dgm:presLayoutVars>
          <dgm:bulletEnabled val="1"/>
        </dgm:presLayoutVars>
      </dgm:prSet>
      <dgm:spPr/>
    </dgm:pt>
    <dgm:pt modelId="{D88274B3-FB83-4C54-A825-145170BC5DDA}" type="pres">
      <dgm:prSet presAssocID="{6AB9EB04-FD85-4DED-81E4-7566D04A971F}" presName="FourConn_2-3" presStyleLbl="fgAccFollowNode1" presStyleIdx="1" presStyleCnt="3">
        <dgm:presLayoutVars>
          <dgm:bulletEnabled val="1"/>
        </dgm:presLayoutVars>
      </dgm:prSet>
      <dgm:spPr/>
    </dgm:pt>
    <dgm:pt modelId="{3E1C8E34-F91F-44FC-9F1E-2B1F27213987}" type="pres">
      <dgm:prSet presAssocID="{6AB9EB04-FD85-4DED-81E4-7566D04A971F}" presName="FourConn_3-4" presStyleLbl="fgAccFollowNode1" presStyleIdx="2" presStyleCnt="3">
        <dgm:presLayoutVars>
          <dgm:bulletEnabled val="1"/>
        </dgm:presLayoutVars>
      </dgm:prSet>
      <dgm:spPr/>
    </dgm:pt>
    <dgm:pt modelId="{60A625F2-D916-47FA-892D-370F478729BC}" type="pres">
      <dgm:prSet presAssocID="{6AB9EB04-FD85-4DED-81E4-7566D04A971F}" presName="FourNodes_1_text" presStyleLbl="node1" presStyleIdx="3" presStyleCnt="4">
        <dgm:presLayoutVars>
          <dgm:bulletEnabled val="1"/>
        </dgm:presLayoutVars>
      </dgm:prSet>
      <dgm:spPr/>
    </dgm:pt>
    <dgm:pt modelId="{FBFD0375-7310-40DB-A61C-2143E1DAE8EF}" type="pres">
      <dgm:prSet presAssocID="{6AB9EB04-FD85-4DED-81E4-7566D04A971F}" presName="FourNodes_2_text" presStyleLbl="node1" presStyleIdx="3" presStyleCnt="4">
        <dgm:presLayoutVars>
          <dgm:bulletEnabled val="1"/>
        </dgm:presLayoutVars>
      </dgm:prSet>
      <dgm:spPr/>
    </dgm:pt>
    <dgm:pt modelId="{0F1FEB31-3F40-4728-B2C8-F8C626B5CBD7}" type="pres">
      <dgm:prSet presAssocID="{6AB9EB04-FD85-4DED-81E4-7566D04A971F}" presName="FourNodes_3_text" presStyleLbl="node1" presStyleIdx="3" presStyleCnt="4">
        <dgm:presLayoutVars>
          <dgm:bulletEnabled val="1"/>
        </dgm:presLayoutVars>
      </dgm:prSet>
      <dgm:spPr/>
    </dgm:pt>
    <dgm:pt modelId="{CABACC18-7213-43ED-AEDE-345BD918DCA2}" type="pres">
      <dgm:prSet presAssocID="{6AB9EB04-FD85-4DED-81E4-7566D04A971F}" presName="FourNodes_4_text" presStyleLbl="node1" presStyleIdx="3" presStyleCnt="4">
        <dgm:presLayoutVars>
          <dgm:bulletEnabled val="1"/>
        </dgm:presLayoutVars>
      </dgm:prSet>
      <dgm:spPr/>
    </dgm:pt>
  </dgm:ptLst>
  <dgm:cxnLst>
    <dgm:cxn modelId="{8289D010-4FB5-48F3-AF3B-8204E6C05C70}" type="presOf" srcId="{6AB9EB04-FD85-4DED-81E4-7566D04A971F}" destId="{DE0536D0-A94C-4068-927E-19DC2704CE0B}" srcOrd="0" destOrd="0" presId="urn:microsoft.com/office/officeart/2005/8/layout/vProcess5"/>
    <dgm:cxn modelId="{7200A112-DAC5-4C7E-A056-2F96714A75B3}" type="presOf" srcId="{BE16102C-4FA0-4749-AD68-A0B3A7219949}" destId="{FBFD0375-7310-40DB-A61C-2143E1DAE8EF}" srcOrd="1" destOrd="0" presId="urn:microsoft.com/office/officeart/2005/8/layout/vProcess5"/>
    <dgm:cxn modelId="{24FFE634-722F-4E8E-B380-C7549A272D91}" type="presOf" srcId="{5D673314-358C-4FF6-A66D-54C9E9C5E43C}" destId="{60A625F2-D916-47FA-892D-370F478729BC}" srcOrd="1" destOrd="0" presId="urn:microsoft.com/office/officeart/2005/8/layout/vProcess5"/>
    <dgm:cxn modelId="{9ED2725C-04B4-41C2-B84A-0813B8F3C5E5}" srcId="{6AB9EB04-FD85-4DED-81E4-7566D04A971F}" destId="{3AFD8379-8DB2-4E98-A87C-F1CBD1323649}" srcOrd="2" destOrd="0" parTransId="{1984DF85-F191-4EC1-B130-215D5658F894}" sibTransId="{D783905D-C189-4809-8C06-0C4733CD073C}"/>
    <dgm:cxn modelId="{23775F43-5ECB-447A-B6BC-73CE96E41C7C}" type="presOf" srcId="{F69C023F-54F6-46EA-B769-639C3FA95640}" destId="{D88274B3-FB83-4C54-A825-145170BC5DDA}" srcOrd="0" destOrd="0" presId="urn:microsoft.com/office/officeart/2005/8/layout/vProcess5"/>
    <dgm:cxn modelId="{0EBCFD4B-4069-447C-BA13-4403D976BB52}" type="presOf" srcId="{3AFD8379-8DB2-4E98-A87C-F1CBD1323649}" destId="{0F1FEB31-3F40-4728-B2C8-F8C626B5CBD7}" srcOrd="1" destOrd="0" presId="urn:microsoft.com/office/officeart/2005/8/layout/vProcess5"/>
    <dgm:cxn modelId="{5B216356-A59C-464B-80AE-7DCC08C4BFC5}" type="presOf" srcId="{FFB92F77-B9CB-429E-9542-793E83744098}" destId="{CABACC18-7213-43ED-AEDE-345BD918DCA2}" srcOrd="1" destOrd="0" presId="urn:microsoft.com/office/officeart/2005/8/layout/vProcess5"/>
    <dgm:cxn modelId="{C72FAB58-0233-425C-BA47-2CBD11DA9A95}" srcId="{6AB9EB04-FD85-4DED-81E4-7566D04A971F}" destId="{BE16102C-4FA0-4749-AD68-A0B3A7219949}" srcOrd="1" destOrd="0" parTransId="{0BF8B6E2-05BF-4126-B8EE-9BCFC43D08B2}" sibTransId="{F69C023F-54F6-46EA-B769-639C3FA95640}"/>
    <dgm:cxn modelId="{13772681-B415-47B7-B5F6-E6E5B8CAC59C}" type="presOf" srcId="{BE16102C-4FA0-4749-AD68-A0B3A7219949}" destId="{F6DCD86F-0D7A-42E0-A070-B87972A5F462}" srcOrd="0" destOrd="0" presId="urn:microsoft.com/office/officeart/2005/8/layout/vProcess5"/>
    <dgm:cxn modelId="{3A5D46BB-34AC-4EE0-9E73-47024023C3F0}" srcId="{6AB9EB04-FD85-4DED-81E4-7566D04A971F}" destId="{FFB92F77-B9CB-429E-9542-793E83744098}" srcOrd="3" destOrd="0" parTransId="{35681334-825B-435D-807D-24D6C781245B}" sibTransId="{1897A5A3-C0C0-4D2A-BC5C-9C10E4FB6E3D}"/>
    <dgm:cxn modelId="{BA1FEACF-E41E-46A0-9B24-3653DD740C30}" srcId="{6AB9EB04-FD85-4DED-81E4-7566D04A971F}" destId="{5D673314-358C-4FF6-A66D-54C9E9C5E43C}" srcOrd="0" destOrd="0" parTransId="{605EE463-9057-4442-A84A-22657B6F6C12}" sibTransId="{4B20A485-616E-4623-AE45-C4D1CE8B8391}"/>
    <dgm:cxn modelId="{266A50D2-A429-4958-9830-AE59255CE8B0}" type="presOf" srcId="{5D673314-358C-4FF6-A66D-54C9E9C5E43C}" destId="{26FF7017-8F45-4207-BADB-4E7176FC2F06}" srcOrd="0" destOrd="0" presId="urn:microsoft.com/office/officeart/2005/8/layout/vProcess5"/>
    <dgm:cxn modelId="{978696E3-2D6E-4D0B-961F-9402265FE198}" type="presOf" srcId="{D783905D-C189-4809-8C06-0C4733CD073C}" destId="{3E1C8E34-F91F-44FC-9F1E-2B1F27213987}" srcOrd="0" destOrd="0" presId="urn:microsoft.com/office/officeart/2005/8/layout/vProcess5"/>
    <dgm:cxn modelId="{A6E445EF-EC9F-408D-90FA-71C9BB0B8EE7}" type="presOf" srcId="{4B20A485-616E-4623-AE45-C4D1CE8B8391}" destId="{AEFB3D5C-A0C4-4925-A3D9-9D716BE76585}" srcOrd="0" destOrd="0" presId="urn:microsoft.com/office/officeart/2005/8/layout/vProcess5"/>
    <dgm:cxn modelId="{192249F0-A414-4AB4-8BB6-4B13454B654A}" type="presOf" srcId="{FFB92F77-B9CB-429E-9542-793E83744098}" destId="{920D3CF2-B701-49DE-B6EA-59F51ECB1501}" srcOrd="0" destOrd="0" presId="urn:microsoft.com/office/officeart/2005/8/layout/vProcess5"/>
    <dgm:cxn modelId="{9D9265F5-3B43-4463-91A6-6EA94B4457D6}" type="presOf" srcId="{3AFD8379-8DB2-4E98-A87C-F1CBD1323649}" destId="{2A48FBBA-7568-4E43-811D-9487654F9DE3}" srcOrd="0" destOrd="0" presId="urn:microsoft.com/office/officeart/2005/8/layout/vProcess5"/>
    <dgm:cxn modelId="{9477B32F-4AE5-4E04-B94A-6BA5170AE735}" type="presParOf" srcId="{DE0536D0-A94C-4068-927E-19DC2704CE0B}" destId="{505FDC89-7DF1-4522-9506-57CE9B54D8AA}" srcOrd="0" destOrd="0" presId="urn:microsoft.com/office/officeart/2005/8/layout/vProcess5"/>
    <dgm:cxn modelId="{41F9B0D4-5E86-4904-A47B-6AA80A3F289C}" type="presParOf" srcId="{DE0536D0-A94C-4068-927E-19DC2704CE0B}" destId="{26FF7017-8F45-4207-BADB-4E7176FC2F06}" srcOrd="1" destOrd="0" presId="urn:microsoft.com/office/officeart/2005/8/layout/vProcess5"/>
    <dgm:cxn modelId="{432338AE-801C-40C5-BE16-656FFE16E3D1}" type="presParOf" srcId="{DE0536D0-A94C-4068-927E-19DC2704CE0B}" destId="{F6DCD86F-0D7A-42E0-A070-B87972A5F462}" srcOrd="2" destOrd="0" presId="urn:microsoft.com/office/officeart/2005/8/layout/vProcess5"/>
    <dgm:cxn modelId="{B11060D8-1FD7-4E43-8AFE-EBD342BD5D5B}" type="presParOf" srcId="{DE0536D0-A94C-4068-927E-19DC2704CE0B}" destId="{2A48FBBA-7568-4E43-811D-9487654F9DE3}" srcOrd="3" destOrd="0" presId="urn:microsoft.com/office/officeart/2005/8/layout/vProcess5"/>
    <dgm:cxn modelId="{83607E14-1A49-4D5E-8ABD-573480AB95FB}" type="presParOf" srcId="{DE0536D0-A94C-4068-927E-19DC2704CE0B}" destId="{920D3CF2-B701-49DE-B6EA-59F51ECB1501}" srcOrd="4" destOrd="0" presId="urn:microsoft.com/office/officeart/2005/8/layout/vProcess5"/>
    <dgm:cxn modelId="{151F6F1D-6B4F-41A4-9D46-7849D84DD79C}" type="presParOf" srcId="{DE0536D0-A94C-4068-927E-19DC2704CE0B}" destId="{AEFB3D5C-A0C4-4925-A3D9-9D716BE76585}" srcOrd="5" destOrd="0" presId="urn:microsoft.com/office/officeart/2005/8/layout/vProcess5"/>
    <dgm:cxn modelId="{D3F24B0C-1677-4088-9A79-2BF64DFFE6D5}" type="presParOf" srcId="{DE0536D0-A94C-4068-927E-19DC2704CE0B}" destId="{D88274B3-FB83-4C54-A825-145170BC5DDA}" srcOrd="6" destOrd="0" presId="urn:microsoft.com/office/officeart/2005/8/layout/vProcess5"/>
    <dgm:cxn modelId="{F73FA110-484B-4F9C-A584-39EB1FF9875C}" type="presParOf" srcId="{DE0536D0-A94C-4068-927E-19DC2704CE0B}" destId="{3E1C8E34-F91F-44FC-9F1E-2B1F27213987}" srcOrd="7" destOrd="0" presId="urn:microsoft.com/office/officeart/2005/8/layout/vProcess5"/>
    <dgm:cxn modelId="{221ED51D-283C-4246-9E77-E97D1C302337}" type="presParOf" srcId="{DE0536D0-A94C-4068-927E-19DC2704CE0B}" destId="{60A625F2-D916-47FA-892D-370F478729BC}" srcOrd="8" destOrd="0" presId="urn:microsoft.com/office/officeart/2005/8/layout/vProcess5"/>
    <dgm:cxn modelId="{7BC5980F-0234-401B-B571-C669E1AA1B82}" type="presParOf" srcId="{DE0536D0-A94C-4068-927E-19DC2704CE0B}" destId="{FBFD0375-7310-40DB-A61C-2143E1DAE8EF}" srcOrd="9" destOrd="0" presId="urn:microsoft.com/office/officeart/2005/8/layout/vProcess5"/>
    <dgm:cxn modelId="{961FC52D-2561-4B32-B657-D58326AEFC4F}" type="presParOf" srcId="{DE0536D0-A94C-4068-927E-19DC2704CE0B}" destId="{0F1FEB31-3F40-4728-B2C8-F8C626B5CBD7}" srcOrd="10" destOrd="0" presId="urn:microsoft.com/office/officeart/2005/8/layout/vProcess5"/>
    <dgm:cxn modelId="{8D5B44C2-903F-4832-8E97-CB15DE12E335}" type="presParOf" srcId="{DE0536D0-A94C-4068-927E-19DC2704CE0B}" destId="{CABACC18-7213-43ED-AEDE-345BD918DCA2}"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6F6DD5-E39F-4E78-BB6F-BA8BF768152B}"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CE18D753-8E28-4A29-BBE8-2A36971C3715}">
      <dgm:prSet custT="1"/>
      <dgm:spPr/>
      <dgm:t>
        <a:bodyPr/>
        <a:lstStyle/>
        <a:p>
          <a:r>
            <a:rPr lang="en-US" sz="2000" b="0" i="0"/>
            <a:t>TBATS (Trigonometric seasonality, Box-Cox transformation, ARMA errors, Trend, and Seasonal components): It is a time series forecasting method which deals with multiple seasonality and complex patterns.</a:t>
          </a:r>
        </a:p>
        <a:p>
          <a:r>
            <a:rPr lang="en-US" sz="2000"/>
            <a:t> We give raw data and visual inspection; stationarity testing and transformation  is not required, and we get this output.</a:t>
          </a:r>
        </a:p>
        <a:p>
          <a:r>
            <a:rPr lang="en-US" sz="2000"/>
            <a:t> Model Summary: </a:t>
          </a:r>
        </a:p>
        <a:p>
          <a:r>
            <a:rPr lang="en-US" sz="2000"/>
            <a:t> Use Box-Cox: True , Use trend: False , Use damped trend: False ,Seasonal periods: [12.],</a:t>
          </a:r>
        </a:p>
        <a:p>
          <a:r>
            <a:rPr lang="en-US" sz="2000"/>
            <a:t> Seasonal harmonics [5] , ARMA errors (p, q): (1, 1) , Box-Cox Lambda 1.000000 , Smoothing (Alpha): 0.010317</a:t>
          </a:r>
        </a:p>
      </dgm:t>
    </dgm:pt>
    <dgm:pt modelId="{BCE8FDCE-4E54-473C-B63D-00B951D0FEBA}" type="parTrans" cxnId="{5474AC93-CC78-4E8C-ADCA-9BC822724AF6}">
      <dgm:prSet/>
      <dgm:spPr/>
      <dgm:t>
        <a:bodyPr/>
        <a:lstStyle/>
        <a:p>
          <a:endParaRPr lang="en-US"/>
        </a:p>
      </dgm:t>
    </dgm:pt>
    <dgm:pt modelId="{0B376312-2E07-405A-B7A0-9E397A522603}" type="sibTrans" cxnId="{5474AC93-CC78-4E8C-ADCA-9BC822724AF6}">
      <dgm:prSet/>
      <dgm:spPr/>
      <dgm:t>
        <a:bodyPr/>
        <a:lstStyle/>
        <a:p>
          <a:endParaRPr lang="en-US"/>
        </a:p>
      </dgm:t>
    </dgm:pt>
    <dgm:pt modelId="{E21B9905-DBD6-4FD4-8A59-BA37037026E3}">
      <dgm:prSet custT="1"/>
      <dgm:spPr/>
      <dgm:t>
        <a:bodyPr/>
        <a:lstStyle/>
        <a:p>
          <a:r>
            <a:rPr lang="en-US" sz="2000"/>
            <a:t>FB Prophet: It is an open-source tool which is developed by Facebook for forecasting the time series data. It is designed to handle daily observations. Predict future points using raw data with confidence interval </a:t>
          </a:r>
        </a:p>
      </dgm:t>
    </dgm:pt>
    <dgm:pt modelId="{415BDF3D-BC47-4514-98A0-0D6E66BDB38E}" type="parTrans" cxnId="{FE7564BE-3BD5-4D1A-B1A7-B790043C0834}">
      <dgm:prSet/>
      <dgm:spPr/>
      <dgm:t>
        <a:bodyPr/>
        <a:lstStyle/>
        <a:p>
          <a:endParaRPr lang="en-US"/>
        </a:p>
      </dgm:t>
    </dgm:pt>
    <dgm:pt modelId="{1E52C622-07EF-4E1B-87CD-C5FC7F516993}" type="sibTrans" cxnId="{FE7564BE-3BD5-4D1A-B1A7-B790043C0834}">
      <dgm:prSet/>
      <dgm:spPr/>
      <dgm:t>
        <a:bodyPr/>
        <a:lstStyle/>
        <a:p>
          <a:endParaRPr lang="en-US"/>
        </a:p>
      </dgm:t>
    </dgm:pt>
    <dgm:pt modelId="{6B6FF58F-DE64-48A4-8DE4-4C4FDE114E4B}" type="pres">
      <dgm:prSet presAssocID="{136F6DD5-E39F-4E78-BB6F-BA8BF768152B}" presName="linear" presStyleCnt="0">
        <dgm:presLayoutVars>
          <dgm:animLvl val="lvl"/>
          <dgm:resizeHandles val="exact"/>
        </dgm:presLayoutVars>
      </dgm:prSet>
      <dgm:spPr/>
    </dgm:pt>
    <dgm:pt modelId="{C6351F0C-5ED5-4372-9CAF-CC4BCA7522E9}" type="pres">
      <dgm:prSet presAssocID="{CE18D753-8E28-4A29-BBE8-2A36971C3715}" presName="parentText" presStyleLbl="node1" presStyleIdx="0" presStyleCnt="2" custScaleY="319528">
        <dgm:presLayoutVars>
          <dgm:chMax val="0"/>
          <dgm:bulletEnabled val="1"/>
        </dgm:presLayoutVars>
      </dgm:prSet>
      <dgm:spPr/>
    </dgm:pt>
    <dgm:pt modelId="{FE91D12E-B027-4E91-B61C-E6642DB7FC09}" type="pres">
      <dgm:prSet presAssocID="{0B376312-2E07-405A-B7A0-9E397A522603}" presName="spacer" presStyleCnt="0"/>
      <dgm:spPr/>
    </dgm:pt>
    <dgm:pt modelId="{BE8D8A6B-E166-464E-9846-BBCDC12EB8D7}" type="pres">
      <dgm:prSet presAssocID="{E21B9905-DBD6-4FD4-8A59-BA37037026E3}" presName="parentText" presStyleLbl="node1" presStyleIdx="1" presStyleCnt="2" custLinFactY="10756" custLinFactNeighborY="100000">
        <dgm:presLayoutVars>
          <dgm:chMax val="0"/>
          <dgm:bulletEnabled val="1"/>
        </dgm:presLayoutVars>
      </dgm:prSet>
      <dgm:spPr/>
    </dgm:pt>
  </dgm:ptLst>
  <dgm:cxnLst>
    <dgm:cxn modelId="{7225FD12-DF9A-4192-A852-5387CD554F3E}" type="presOf" srcId="{E21B9905-DBD6-4FD4-8A59-BA37037026E3}" destId="{BE8D8A6B-E166-464E-9846-BBCDC12EB8D7}" srcOrd="0" destOrd="0" presId="urn:microsoft.com/office/officeart/2005/8/layout/vList2"/>
    <dgm:cxn modelId="{C4EBD318-FB43-4F01-AAFC-62830602AD5B}" type="presOf" srcId="{CE18D753-8E28-4A29-BBE8-2A36971C3715}" destId="{C6351F0C-5ED5-4372-9CAF-CC4BCA7522E9}" srcOrd="0" destOrd="0" presId="urn:microsoft.com/office/officeart/2005/8/layout/vList2"/>
    <dgm:cxn modelId="{BCC03E45-B9A4-44BC-8F68-95F83AEAE678}" type="presOf" srcId="{136F6DD5-E39F-4E78-BB6F-BA8BF768152B}" destId="{6B6FF58F-DE64-48A4-8DE4-4C4FDE114E4B}" srcOrd="0" destOrd="0" presId="urn:microsoft.com/office/officeart/2005/8/layout/vList2"/>
    <dgm:cxn modelId="{5474AC93-CC78-4E8C-ADCA-9BC822724AF6}" srcId="{136F6DD5-E39F-4E78-BB6F-BA8BF768152B}" destId="{CE18D753-8E28-4A29-BBE8-2A36971C3715}" srcOrd="0" destOrd="0" parTransId="{BCE8FDCE-4E54-473C-B63D-00B951D0FEBA}" sibTransId="{0B376312-2E07-405A-B7A0-9E397A522603}"/>
    <dgm:cxn modelId="{FE7564BE-3BD5-4D1A-B1A7-B790043C0834}" srcId="{136F6DD5-E39F-4E78-BB6F-BA8BF768152B}" destId="{E21B9905-DBD6-4FD4-8A59-BA37037026E3}" srcOrd="1" destOrd="0" parTransId="{415BDF3D-BC47-4514-98A0-0D6E66BDB38E}" sibTransId="{1E52C622-07EF-4E1B-87CD-C5FC7F516993}"/>
    <dgm:cxn modelId="{0B757E5F-E39F-4758-BF96-F9E7A035B1A7}" type="presParOf" srcId="{6B6FF58F-DE64-48A4-8DE4-4C4FDE114E4B}" destId="{C6351F0C-5ED5-4372-9CAF-CC4BCA7522E9}" srcOrd="0" destOrd="0" presId="urn:microsoft.com/office/officeart/2005/8/layout/vList2"/>
    <dgm:cxn modelId="{94726A1B-9C13-4CB7-A0AB-BE115C47E768}" type="presParOf" srcId="{6B6FF58F-DE64-48A4-8DE4-4C4FDE114E4B}" destId="{FE91D12E-B027-4E91-B61C-E6642DB7FC09}" srcOrd="1" destOrd="0" presId="urn:microsoft.com/office/officeart/2005/8/layout/vList2"/>
    <dgm:cxn modelId="{6F720726-9D40-436D-B882-375913D9D982}" type="presParOf" srcId="{6B6FF58F-DE64-48A4-8DE4-4C4FDE114E4B}" destId="{BE8D8A6B-E166-464E-9846-BBCDC12EB8D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1BC73-B621-440C-8FAB-A423497634CE}">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latin typeface="Calibri Light"/>
              <a:cs typeface="Arial"/>
            </a:rPr>
            <a:t>Time series datasets are set of data points, sequenced over </a:t>
          </a:r>
          <a:r>
            <a:rPr lang="en-US" sz="1900" kern="1200">
              <a:latin typeface="Calibri Light" panose="020F0302020204030204"/>
            </a:rPr>
            <a:t>time, and</a:t>
          </a:r>
          <a:r>
            <a:rPr lang="en-US" sz="1900" kern="1200">
              <a:latin typeface="Calibri Light"/>
              <a:cs typeface="Calibri Light"/>
            </a:rPr>
            <a:t> </a:t>
          </a:r>
          <a:r>
            <a:rPr lang="en-US" sz="1900" kern="1200">
              <a:latin typeface="Calibri Light"/>
              <a:cs typeface="Arial"/>
            </a:rPr>
            <a:t>the order in which samples are processed is of vital </a:t>
          </a:r>
          <a:r>
            <a:rPr lang="en-US" sz="1900" kern="1200">
              <a:latin typeface="Calibri Light" panose="020F0302020204030204"/>
            </a:rPr>
            <a:t>importance.</a:t>
          </a:r>
          <a:endParaRPr lang="en-US" sz="1900" kern="1200"/>
        </a:p>
      </dsp:txBody>
      <dsp:txXfrm>
        <a:off x="1748064" y="2975"/>
        <a:ext cx="3342605" cy="2005563"/>
      </dsp:txXfrm>
    </dsp:sp>
    <dsp:sp modelId="{6813802D-3684-4A73-AC58-C2FF394CBE50}">
      <dsp:nvSpPr>
        <dsp:cNvPr id="0" name=""/>
        <dsp:cNvSpPr/>
      </dsp:nvSpPr>
      <dsp:spPr>
        <a:xfrm>
          <a:off x="5424930" y="2975"/>
          <a:ext cx="3342605" cy="2005563"/>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t>Time series data contains </a:t>
          </a:r>
          <a:r>
            <a:rPr lang="en-US" sz="1900" kern="1200">
              <a:latin typeface="Calibri Light" panose="020F0302020204030204"/>
            </a:rPr>
            <a:t>trend,</a:t>
          </a:r>
          <a:r>
            <a:rPr lang="en-US" sz="1900" kern="1200"/>
            <a:t> </a:t>
          </a:r>
          <a:r>
            <a:rPr lang="en-US" sz="1900" kern="1200">
              <a:latin typeface="Calibri Light" panose="020F0302020204030204"/>
            </a:rPr>
            <a:t>seasonal and cyclic components</a:t>
          </a:r>
          <a:r>
            <a:rPr lang="en-US" sz="1900" kern="1200"/>
            <a:t> which </a:t>
          </a:r>
          <a:r>
            <a:rPr lang="en-US" sz="1900" kern="1200">
              <a:latin typeface="Calibri Light" panose="020F0302020204030204"/>
            </a:rPr>
            <a:t>makes it challenging to capture, train and predict </a:t>
          </a:r>
          <a:r>
            <a:rPr lang="en-US" sz="1900" kern="1200"/>
            <a:t>effectively.</a:t>
          </a:r>
        </a:p>
      </dsp:txBody>
      <dsp:txXfrm>
        <a:off x="5424930" y="2975"/>
        <a:ext cx="3342605" cy="2005563"/>
      </dsp:txXfrm>
    </dsp:sp>
    <dsp:sp modelId="{937726B6-C006-4A96-946C-50D98E549266}">
      <dsp:nvSpPr>
        <dsp:cNvPr id="0" name=""/>
        <dsp:cNvSpPr/>
      </dsp:nvSpPr>
      <dsp:spPr>
        <a:xfrm>
          <a:off x="1748064" y="2342799"/>
          <a:ext cx="3342605" cy="2005563"/>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t>Linear Regression models assume the relation between variables to be constant over the time. Time series data may exhibit non-stationarity.</a:t>
          </a:r>
        </a:p>
      </dsp:txBody>
      <dsp:txXfrm>
        <a:off x="1748064" y="2342799"/>
        <a:ext cx="3342605" cy="2005563"/>
      </dsp:txXfrm>
    </dsp:sp>
    <dsp:sp modelId="{0CE53839-6258-499F-8414-5BE488816177}">
      <dsp:nvSpPr>
        <dsp:cNvPr id="0" name=""/>
        <dsp:cNvSpPr/>
      </dsp:nvSpPr>
      <dsp:spPr>
        <a:xfrm>
          <a:off x="5424930" y="2342799"/>
          <a:ext cx="3342605" cy="2005563"/>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t>Time series data </a:t>
          </a:r>
          <a:r>
            <a:rPr lang="en-US" sz="1900" kern="1200">
              <a:latin typeface="Calibri Light" panose="020F0302020204030204"/>
            </a:rPr>
            <a:t>has many use cases like sales and weather forecasting, change in inflation rate, country-wide GDP, job growth, and financial analysis, which makes it critical for decision-making</a:t>
          </a:r>
          <a:r>
            <a:rPr lang="en-US" sz="1900" kern="1200"/>
            <a:t>.</a:t>
          </a:r>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F7017-8F45-4207-BADB-4E7176FC2F06}">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Finding the dataset with enough observations as well as seasonality component along with trends to train the model.</a:t>
          </a:r>
        </a:p>
      </dsp:txBody>
      <dsp:txXfrm>
        <a:off x="28038" y="28038"/>
        <a:ext cx="7298593" cy="901218"/>
      </dsp:txXfrm>
    </dsp:sp>
    <dsp:sp modelId="{F6DCD86F-0D7A-42E0-A070-B87972A5F462}">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Checking the stationarity in the time series data. Once found, ways to make the data stationary.</a:t>
          </a:r>
        </a:p>
      </dsp:txBody>
      <dsp:txXfrm>
        <a:off x="732583" y="1159385"/>
        <a:ext cx="7029617" cy="901218"/>
      </dsp:txXfrm>
    </dsp:sp>
    <dsp:sp modelId="{2A48FBBA-7568-4E43-811D-9487654F9DE3}">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Which statistical model is better to handle the trends as well as seasonality in the data.</a:t>
          </a:r>
        </a:p>
      </dsp:txBody>
      <dsp:txXfrm>
        <a:off x="1426612" y="2290733"/>
        <a:ext cx="7040133" cy="901218"/>
      </dsp:txXfrm>
    </dsp:sp>
    <dsp:sp modelId="{920D3CF2-B701-49DE-B6EA-59F51ECB1501}">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Is hyperparameter tuning required?</a:t>
          </a:r>
        </a:p>
      </dsp:txBody>
      <dsp:txXfrm>
        <a:off x="2131157" y="3422081"/>
        <a:ext cx="7029617" cy="901218"/>
      </dsp:txXfrm>
    </dsp:sp>
    <dsp:sp modelId="{AEFB3D5C-A0C4-4925-A3D9-9D716BE76585}">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D88274B3-FB83-4C54-A825-145170BC5DDA}">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3E1C8E34-F91F-44FC-9F1E-2B1F27213987}">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51F0C-5ED5-4372-9CAF-CC4BCA7522E9}">
      <dsp:nvSpPr>
        <dsp:cNvPr id="0" name=""/>
        <dsp:cNvSpPr/>
      </dsp:nvSpPr>
      <dsp:spPr>
        <a:xfrm>
          <a:off x="0" y="247345"/>
          <a:ext cx="10515600" cy="352007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TBATS (Trigonometric seasonality, Box-Cox transformation, ARMA errors, Trend, and Seasonal components): It is a time series forecasting method which deals with multiple seasonality and complex patterns.</a:t>
          </a:r>
        </a:p>
        <a:p>
          <a:pPr marL="0" lvl="0" indent="0" algn="l" defTabSz="889000">
            <a:lnSpc>
              <a:spcPct val="90000"/>
            </a:lnSpc>
            <a:spcBef>
              <a:spcPct val="0"/>
            </a:spcBef>
            <a:spcAft>
              <a:spcPct val="35000"/>
            </a:spcAft>
            <a:buNone/>
          </a:pPr>
          <a:r>
            <a:rPr lang="en-US" sz="2000" kern="1200"/>
            <a:t> We give raw data and visual inspection; stationarity testing and transformation  is not required, and we get this output.</a:t>
          </a:r>
        </a:p>
        <a:p>
          <a:pPr marL="0" lvl="0" indent="0" algn="l" defTabSz="889000">
            <a:lnSpc>
              <a:spcPct val="90000"/>
            </a:lnSpc>
            <a:spcBef>
              <a:spcPct val="0"/>
            </a:spcBef>
            <a:spcAft>
              <a:spcPct val="35000"/>
            </a:spcAft>
            <a:buNone/>
          </a:pPr>
          <a:r>
            <a:rPr lang="en-US" sz="2000" kern="1200"/>
            <a:t> Model Summary: </a:t>
          </a:r>
        </a:p>
        <a:p>
          <a:pPr marL="0" lvl="0" indent="0" algn="l" defTabSz="889000">
            <a:lnSpc>
              <a:spcPct val="90000"/>
            </a:lnSpc>
            <a:spcBef>
              <a:spcPct val="0"/>
            </a:spcBef>
            <a:spcAft>
              <a:spcPct val="35000"/>
            </a:spcAft>
            <a:buNone/>
          </a:pPr>
          <a:r>
            <a:rPr lang="en-US" sz="2000" kern="1200"/>
            <a:t> Use Box-Cox: True , Use trend: False , Use damped trend: False ,Seasonal periods: [12.],</a:t>
          </a:r>
        </a:p>
        <a:p>
          <a:pPr marL="0" lvl="0" indent="0" algn="l" defTabSz="889000">
            <a:lnSpc>
              <a:spcPct val="90000"/>
            </a:lnSpc>
            <a:spcBef>
              <a:spcPct val="0"/>
            </a:spcBef>
            <a:spcAft>
              <a:spcPct val="35000"/>
            </a:spcAft>
            <a:buNone/>
          </a:pPr>
          <a:r>
            <a:rPr lang="en-US" sz="2000" kern="1200"/>
            <a:t> Seasonal harmonics [5] , ARMA errors (p, q): (1, 1) , Box-Cox Lambda 1.000000 , Smoothing (Alpha): 0.010317</a:t>
          </a:r>
        </a:p>
      </dsp:txBody>
      <dsp:txXfrm>
        <a:off x="171836" y="419181"/>
        <a:ext cx="10171928" cy="3176402"/>
      </dsp:txXfrm>
    </dsp:sp>
    <dsp:sp modelId="{BE8D8A6B-E166-464E-9846-BBCDC12EB8D7}">
      <dsp:nvSpPr>
        <dsp:cNvPr id="0" name=""/>
        <dsp:cNvSpPr/>
      </dsp:nvSpPr>
      <dsp:spPr>
        <a:xfrm>
          <a:off x="0" y="3914685"/>
          <a:ext cx="10515600" cy="110164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FB Prophet: It is an open-source tool which is developed by Facebook for forecasting the time series data. It is designed to handle daily observations. Predict future points using raw data with confidence interval </a:t>
          </a:r>
        </a:p>
      </dsp:txBody>
      <dsp:txXfrm>
        <a:off x="53778" y="3968463"/>
        <a:ext cx="10408044" cy="9940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6BB69-535D-4707-8723-9D0B1E99B014}"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17D-5314-4408-B0C0-8DDAF3844CC7}" type="slidenum">
              <a:rPr lang="en-US" smtClean="0"/>
              <a:t>‹#›</a:t>
            </a:fld>
            <a:endParaRPr lang="en-US"/>
          </a:p>
        </p:txBody>
      </p:sp>
    </p:spTree>
    <p:extLst>
      <p:ext uri="{BB962C8B-B14F-4D97-AF65-F5344CB8AC3E}">
        <p14:creationId xmlns:p14="http://schemas.microsoft.com/office/powerpoint/2010/main" val="310231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r>
              <a:rPr lang="en-US" dirty="0">
                <a:cs typeface="Calibri"/>
              </a:rPr>
              <a:t>Hello everyone, </a:t>
            </a:r>
          </a:p>
          <a:p>
            <a:r>
              <a:rPr lang="en-US" dirty="0">
                <a:cs typeface="Calibri"/>
              </a:rPr>
              <a:t>My name is Ashwini Sharma, and I am from group 4. We are 6 persons in this group. </a:t>
            </a:r>
          </a:p>
          <a:p>
            <a:r>
              <a:rPr lang="en-US" dirty="0">
                <a:cs typeface="Calibri"/>
              </a:rPr>
              <a:t>today we will walk you through our project which we have done in machine learning class.</a:t>
            </a:r>
            <a:endParaRPr lang="en-US" dirty="0"/>
          </a:p>
          <a:p>
            <a:r>
              <a:rPr lang="en-US" dirty="0">
                <a:cs typeface="Calibri"/>
              </a:rPr>
              <a:t>In this project, we are trying to explore and learn about time series datasets, which have unique characteristics of Trends and seasonality. Followed by a ML model learning the relation and doing forecast on the dataset.</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a:t>
            </a:fld>
            <a:endParaRPr lang="en-US"/>
          </a:p>
        </p:txBody>
      </p:sp>
    </p:spTree>
    <p:extLst>
      <p:ext uri="{BB962C8B-B14F-4D97-AF65-F5344CB8AC3E}">
        <p14:creationId xmlns:p14="http://schemas.microsoft.com/office/powerpoint/2010/main" val="89565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a:t>
            </a:r>
          </a:p>
          <a:p>
            <a:r>
              <a:rPr lang="en-IN" b="0" i="0" dirty="0">
                <a:solidFill>
                  <a:srgbClr val="374151"/>
                </a:solidFill>
                <a:effectLst/>
                <a:latin typeface="Söhne"/>
              </a:rPr>
              <a:t>Focuses on the relationship with past observations, capturing trends and long-term dependencies</a:t>
            </a:r>
          </a:p>
          <a:p>
            <a:pPr lvl="0" algn="l">
              <a:buFont typeface="Arial" panose="020B0604020202020204" pitchFamily="34" charset="0"/>
              <a:buChar char="•"/>
            </a:pPr>
            <a:r>
              <a:rPr lang="en-IN" b="0" i="0" dirty="0">
                <a:solidFill>
                  <a:srgbClr val="374151"/>
                </a:solidFill>
                <a:effectLst/>
                <a:latin typeface="Söhne"/>
              </a:rPr>
              <a:t>The AR model focuses on capturing the relationship between a current observation and its past values (lagged observations).</a:t>
            </a:r>
          </a:p>
          <a:p>
            <a:pPr lvl="0" algn="l">
              <a:buFont typeface="Arial" panose="020B0604020202020204" pitchFamily="34" charset="0"/>
              <a:buChar char="•"/>
            </a:pPr>
            <a:r>
              <a:rPr lang="en-IN" b="0" i="0" dirty="0">
                <a:solidFill>
                  <a:srgbClr val="374151"/>
                </a:solidFill>
                <a:effectLst/>
                <a:latin typeface="Söhne"/>
              </a:rPr>
              <a:t>It assumes that the current value of the time series is a linear combination of its own past values.</a:t>
            </a:r>
          </a:p>
          <a:p>
            <a:r>
              <a:rPr lang="en-IN" b="0" i="0" dirty="0">
                <a:solidFill>
                  <a:srgbClr val="374151"/>
                </a:solidFill>
                <a:effectLst/>
                <a:latin typeface="Söhne"/>
              </a:rPr>
              <a:t>It is suitable when the past values of a time series are expected to have a lasting effect on its future values.</a:t>
            </a:r>
          </a:p>
          <a:p>
            <a:endParaRPr lang="en-IN" b="0" i="0" dirty="0">
              <a:solidFill>
                <a:srgbClr val="374151"/>
              </a:solidFill>
              <a:effectLst/>
              <a:latin typeface="Söhne"/>
            </a:endParaRPr>
          </a:p>
          <a:p>
            <a:endParaRPr lang="en-US" dirty="0"/>
          </a:p>
          <a:p>
            <a:endParaRPr lang="en-US" dirty="0"/>
          </a:p>
          <a:p>
            <a:r>
              <a:rPr lang="en-US" dirty="0"/>
              <a:t>MA:</a:t>
            </a:r>
          </a:p>
          <a:p>
            <a:r>
              <a:rPr lang="en-IN" b="0" i="0" dirty="0">
                <a:solidFill>
                  <a:srgbClr val="374151"/>
                </a:solidFill>
                <a:effectLst/>
                <a:latin typeface="Söhne"/>
              </a:rPr>
              <a:t>Focuses on the relationship with past white noise terms, capturing short-term fluctuations and random shocks.</a:t>
            </a:r>
            <a:endParaRPr lang="en-US" dirty="0"/>
          </a:p>
          <a:p>
            <a:r>
              <a:rPr lang="en-IN" b="0" i="0" dirty="0">
                <a:solidFill>
                  <a:srgbClr val="374151"/>
                </a:solidFill>
                <a:effectLst/>
                <a:latin typeface="Söhne"/>
              </a:rPr>
              <a:t>emphasizes the relationship between a current observation and a white noise term (a moving average of past white noise terms).</a:t>
            </a:r>
            <a:endParaRPr lang="en-US" dirty="0"/>
          </a:p>
          <a:p>
            <a:r>
              <a:rPr lang="en-IN" b="0" i="0" dirty="0">
                <a:solidFill>
                  <a:srgbClr val="374151"/>
                </a:solidFill>
                <a:effectLst/>
                <a:latin typeface="Söhne"/>
              </a:rPr>
              <a:t>It assumes that the current value is a linear combination of past white noise terms.</a:t>
            </a:r>
          </a:p>
          <a:p>
            <a:pPr algn="l">
              <a:buFont typeface="Arial" panose="020B0604020202020204" pitchFamily="34" charset="0"/>
              <a:buChar char="•"/>
            </a:pPr>
            <a:r>
              <a:rPr lang="en-IN" b="0" i="0" dirty="0">
                <a:solidFill>
                  <a:srgbClr val="374151"/>
                </a:solidFill>
                <a:effectLst/>
                <a:latin typeface="Söhne"/>
              </a:rPr>
              <a:t>This model represents the relationship between an observation and a residual error from a moving average process applied to lagged observations.</a:t>
            </a:r>
          </a:p>
          <a:p>
            <a:r>
              <a:rPr lang="en-IN" b="0" i="0" dirty="0">
                <a:solidFill>
                  <a:srgbClr val="374151"/>
                </a:solidFill>
                <a:effectLst/>
                <a:latin typeface="Söhne"/>
              </a:rPr>
              <a:t>It is suitable when the time series exhibits short-term dependencies between consecutive observations.</a:t>
            </a:r>
            <a:br>
              <a:rPr lang="en-IN" dirty="0"/>
            </a:br>
            <a:endParaRPr lang="en-US" dirty="0"/>
          </a:p>
          <a:p>
            <a:endParaRPr lang="en-US" dirty="0"/>
          </a:p>
          <a:p>
            <a:endParaRPr lang="en-US" dirty="0"/>
          </a:p>
          <a:p>
            <a:r>
              <a:rPr lang="en-US" dirty="0"/>
              <a:t>ARMA:</a:t>
            </a:r>
          </a:p>
          <a:p>
            <a:r>
              <a:rPr lang="en-IN" b="0" i="0" dirty="0">
                <a:solidFill>
                  <a:srgbClr val="374151"/>
                </a:solidFill>
                <a:effectLst/>
                <a:latin typeface="Söhne"/>
              </a:rPr>
              <a:t>The combination of both AR and MA components in ARMA models allows for a more comprehensive modelling approach, capturing both short-term and long-term dependencies in the data.</a:t>
            </a:r>
            <a:endParaRPr lang="en-US" dirty="0"/>
          </a:p>
          <a:p>
            <a:endParaRPr lang="en-US" dirty="0"/>
          </a:p>
          <a:p>
            <a:r>
              <a:rPr lang="en-US" dirty="0"/>
              <a:t>ARIMA:</a:t>
            </a:r>
          </a:p>
          <a:p>
            <a:r>
              <a:rPr lang="en-IN" b="0" i="0" dirty="0">
                <a:solidFill>
                  <a:srgbClr val="374151"/>
                </a:solidFill>
                <a:effectLst/>
                <a:latin typeface="Söhne"/>
              </a:rPr>
              <a:t>ARIMA is an extension of ARMA that includes differencing to make the time series stationary</a:t>
            </a:r>
          </a:p>
          <a:p>
            <a:r>
              <a:rPr lang="en-IN" b="0" i="0" dirty="0">
                <a:solidFill>
                  <a:srgbClr val="374151"/>
                </a:solidFill>
                <a:effectLst/>
                <a:latin typeface="Söhne"/>
              </a:rPr>
              <a:t>The notation for an ARIMA model is ARIMA(p, d, q), where d is the degree of differencing needed to make the series stationary</a:t>
            </a:r>
          </a:p>
          <a:p>
            <a:endParaRPr lang="en-IN" b="0" i="0" dirty="0">
              <a:solidFill>
                <a:srgbClr val="374151"/>
              </a:solidFill>
              <a:effectLst/>
              <a:latin typeface="Söhne"/>
            </a:endParaRPr>
          </a:p>
          <a:p>
            <a:r>
              <a:rPr lang="en-IN" b="0" i="0" dirty="0">
                <a:solidFill>
                  <a:srgbClr val="374151"/>
                </a:solidFill>
                <a:effectLst/>
                <a:latin typeface="Söhne"/>
              </a:rPr>
              <a:t>SARIMA:</a:t>
            </a:r>
          </a:p>
          <a:p>
            <a:r>
              <a:rPr lang="en-IN" b="0" i="0" dirty="0">
                <a:solidFill>
                  <a:srgbClr val="374151"/>
                </a:solidFill>
                <a:effectLst/>
                <a:latin typeface="Söhne"/>
              </a:rPr>
              <a:t>SARIMA extends ARIMA to include seasonality in the time series data</a:t>
            </a:r>
          </a:p>
          <a:p>
            <a:r>
              <a:rPr lang="en-IN" b="0" i="0" dirty="0">
                <a:solidFill>
                  <a:srgbClr val="374151"/>
                </a:solidFill>
                <a:effectLst/>
                <a:latin typeface="Söhne"/>
              </a:rPr>
              <a:t>The notation for a seasonal ARIMA model is SARIMA(p, d, q)(P, D, Q, s), where P, D, and Q are similar to p, d, and q, but for the seasonal component, and s is the length of the season</a:t>
            </a:r>
          </a:p>
          <a:p>
            <a:endParaRPr lang="en-US" dirty="0"/>
          </a:p>
          <a:p>
            <a:endParaRPr lang="en-US" dirty="0"/>
          </a:p>
          <a:p>
            <a:endParaRPr lang="en-US" dirty="0"/>
          </a:p>
          <a:p>
            <a:pPr algn="l"/>
            <a:r>
              <a:rPr lang="en-IN" b="1" i="0" dirty="0">
                <a:solidFill>
                  <a:srgbClr val="374151"/>
                </a:solidFill>
                <a:effectLst/>
                <a:latin typeface="Söhne"/>
              </a:rPr>
              <a:t>When to use each model:</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AR Model (AR):</a:t>
            </a:r>
            <a:r>
              <a:rPr lang="en-IN" b="0" i="0" dirty="0">
                <a:solidFill>
                  <a:srgbClr val="374151"/>
                </a:solidFill>
                <a:effectLst/>
                <a:latin typeface="Söhne"/>
              </a:rPr>
              <a:t> Use when there is a clear trend or pattern in the past values that is expected to continue into the future.</a:t>
            </a:r>
          </a:p>
          <a:p>
            <a:pPr algn="l">
              <a:buFont typeface="Arial" panose="020B0604020202020204" pitchFamily="34" charset="0"/>
              <a:buChar char="•"/>
            </a:pPr>
            <a:r>
              <a:rPr lang="en-IN" b="1" i="0" dirty="0">
                <a:solidFill>
                  <a:srgbClr val="374151"/>
                </a:solidFill>
                <a:effectLst/>
                <a:latin typeface="Söhne"/>
              </a:rPr>
              <a:t>MA Model (MA):</a:t>
            </a:r>
            <a:r>
              <a:rPr lang="en-IN" b="0" i="0" dirty="0">
                <a:solidFill>
                  <a:srgbClr val="374151"/>
                </a:solidFill>
                <a:effectLst/>
                <a:latin typeface="Söhne"/>
              </a:rPr>
              <a:t> Use when there are short-term dependencies in the data, and the current value is dependent on recent error terms.</a:t>
            </a:r>
          </a:p>
          <a:p>
            <a:pPr algn="l">
              <a:buFont typeface="Arial" panose="020B0604020202020204" pitchFamily="34" charset="0"/>
              <a:buChar char="•"/>
            </a:pPr>
            <a:r>
              <a:rPr lang="en-IN" b="1" i="0" dirty="0">
                <a:solidFill>
                  <a:srgbClr val="374151"/>
                </a:solidFill>
                <a:effectLst/>
                <a:latin typeface="Söhne"/>
              </a:rPr>
              <a:t>ARMA Model (ARMA):</a:t>
            </a:r>
            <a:r>
              <a:rPr lang="en-IN" b="0" i="0" dirty="0">
                <a:solidFill>
                  <a:srgbClr val="374151"/>
                </a:solidFill>
                <a:effectLst/>
                <a:latin typeface="Söhne"/>
              </a:rPr>
              <a:t> Use when there is a combination of both short-term and long-term dependencies in the data.</a:t>
            </a:r>
          </a:p>
          <a:p>
            <a:pPr algn="l">
              <a:buFont typeface="Arial" panose="020B0604020202020204" pitchFamily="34" charset="0"/>
              <a:buChar char="•"/>
            </a:pPr>
            <a:r>
              <a:rPr lang="en-IN" b="1" i="0" dirty="0">
                <a:solidFill>
                  <a:srgbClr val="374151"/>
                </a:solidFill>
                <a:effectLst/>
                <a:latin typeface="Söhne"/>
              </a:rPr>
              <a:t>ARIMA Model (ARIMA):</a:t>
            </a:r>
            <a:r>
              <a:rPr lang="en-IN" b="0" i="0" dirty="0">
                <a:solidFill>
                  <a:srgbClr val="374151"/>
                </a:solidFill>
                <a:effectLst/>
                <a:latin typeface="Söhne"/>
              </a:rPr>
              <a:t> Use when the time series is non-stationary and requires differencing to make it stationary.</a:t>
            </a:r>
          </a:p>
          <a:p>
            <a:pPr algn="l">
              <a:buFont typeface="Arial" panose="020B0604020202020204" pitchFamily="34" charset="0"/>
              <a:buChar char="•"/>
            </a:pPr>
            <a:r>
              <a:rPr lang="en-IN" b="1" i="0" dirty="0">
                <a:solidFill>
                  <a:srgbClr val="374151"/>
                </a:solidFill>
                <a:effectLst/>
                <a:latin typeface="Söhne"/>
              </a:rPr>
              <a:t>SARIMA Model (SARIMA):</a:t>
            </a:r>
            <a:r>
              <a:rPr lang="en-IN" b="0" i="0" dirty="0">
                <a:solidFill>
                  <a:srgbClr val="374151"/>
                </a:solidFill>
                <a:effectLst/>
                <a:latin typeface="Söhne"/>
              </a:rPr>
              <a:t> Use when there is a seasonal component in the data along with non-stationarity.</a:t>
            </a:r>
          </a:p>
          <a:p>
            <a:endParaRPr lang="en-US" dirty="0"/>
          </a:p>
          <a:p>
            <a:endParaRPr lang="en-US" dirty="0"/>
          </a:p>
          <a:p>
            <a:endParaRPr lang="en-US" dirty="0"/>
          </a:p>
          <a:p>
            <a:endParaRPr lang="en-US" dirty="0"/>
          </a:p>
          <a:p>
            <a:r>
              <a:rPr lang="en-US" dirty="0"/>
              <a:t>------</a:t>
            </a:r>
          </a:p>
          <a:p>
            <a:endParaRPr lang="en-US" dirty="0">
              <a:cs typeface="Calibri"/>
            </a:endParaRPr>
          </a:p>
          <a:p>
            <a:pPr marL="228600" indent="-228600">
              <a:buAutoNum type="arabicPeriod"/>
            </a:pPr>
            <a:r>
              <a:rPr lang="en-US" dirty="0"/>
              <a:t>Detrending or Differencing: We make the data stationary by using differencing. Differencing is a technique in which we compute the difference between consecutive observations and then we create differenced series by subtracting previous value from the current value until we get the stationarity in data. or by removing the trend from the data using different techniques like by taking log.</a:t>
            </a:r>
          </a:p>
          <a:p>
            <a:pPr marL="228600" indent="-228600">
              <a:buAutoNum type="arabicPeriod"/>
            </a:pPr>
            <a:r>
              <a:rPr lang="en-US" dirty="0"/>
              <a:t>Auto-Regressive: It addresses the correlation among data points by considering the relationship between observation and lagged observation.</a:t>
            </a:r>
          </a:p>
          <a:p>
            <a:pPr marL="228600" indent="-228600">
              <a:buAutoNum type="arabicPeriod"/>
            </a:pPr>
            <a:r>
              <a:rPr lang="en-US" dirty="0"/>
              <a:t>MA(Moving Average): As the name suggests, in it we calculate the average of all data points for a specific period and focus on trends by removing the fluctuations.</a:t>
            </a:r>
          </a:p>
          <a:p>
            <a:pPr marL="228600" indent="-228600">
              <a:buAutoNum type="arabicPeriod"/>
            </a:pPr>
            <a:r>
              <a:rPr lang="en-US" dirty="0"/>
              <a:t>Seasonal Decomposition: In this we decompose data into all the components like trends components, seasonal components, and other components by using different STL techniques.</a:t>
            </a:r>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10</a:t>
            </a:fld>
            <a:endParaRPr lang="en-US"/>
          </a:p>
        </p:txBody>
      </p:sp>
    </p:spTree>
    <p:extLst>
      <p:ext uri="{BB962C8B-B14F-4D97-AF65-F5344CB8AC3E}">
        <p14:creationId xmlns:p14="http://schemas.microsoft.com/office/powerpoint/2010/main" val="1133443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sales dataset for 8 years ranging from 2010 – 2017; aggregated monthly; total points 91, train 79 and test 12</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11</a:t>
            </a:fld>
            <a:endParaRPr lang="en-US"/>
          </a:p>
        </p:txBody>
      </p:sp>
    </p:spTree>
    <p:extLst>
      <p:ext uri="{BB962C8B-B14F-4D97-AF65-F5344CB8AC3E}">
        <p14:creationId xmlns:p14="http://schemas.microsoft.com/office/powerpoint/2010/main" val="130936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Parameters </a:t>
            </a:r>
          </a:p>
          <a:p>
            <a:r>
              <a:rPr lang="en-US" dirty="0"/>
              <a:t>ARIMA: (4,0,0)</a:t>
            </a:r>
          </a:p>
          <a:p>
            <a:r>
              <a:rPr lang="en-US" dirty="0"/>
              <a:t>SARIMA: (1,0,1)(0,1,1)[12]</a:t>
            </a:r>
          </a:p>
          <a:p>
            <a:endParaRPr lang="en-US" dirty="0"/>
          </a:p>
          <a:p>
            <a:r>
              <a:rPr lang="en-US" dirty="0"/>
              <a:t>That clearly indicates that data has seasonal component as SARIMA is producing much better results.</a:t>
            </a:r>
          </a:p>
        </p:txBody>
      </p:sp>
      <p:sp>
        <p:nvSpPr>
          <p:cNvPr id="4" name="Slide Number Placeholder 3"/>
          <p:cNvSpPr>
            <a:spLocks noGrp="1"/>
          </p:cNvSpPr>
          <p:nvPr>
            <p:ph type="sldNum" sz="quarter" idx="5"/>
          </p:nvPr>
        </p:nvSpPr>
        <p:spPr/>
        <p:txBody>
          <a:bodyPr/>
          <a:lstStyle/>
          <a:p>
            <a:fld id="{AB17817D-5314-4408-B0C0-8DDAF3844CC7}" type="slidenum">
              <a:rPr lang="en-US" smtClean="0"/>
              <a:t>12</a:t>
            </a:fld>
            <a:endParaRPr lang="en-US"/>
          </a:p>
        </p:txBody>
      </p:sp>
    </p:spTree>
    <p:extLst>
      <p:ext uri="{BB962C8B-B14F-4D97-AF65-F5344CB8AC3E}">
        <p14:creationId xmlns:p14="http://schemas.microsoft.com/office/powerpoint/2010/main" val="2128054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give raw data and visual inspection, stationarity testing and transformation  is not required and we get this output.</a:t>
            </a:r>
          </a:p>
          <a:p>
            <a:r>
              <a:rPr lang="en-US" dirty="0"/>
              <a:t>Model Summary: </a:t>
            </a:r>
          </a:p>
          <a:p>
            <a:r>
              <a:rPr lang="en-US" dirty="0"/>
              <a:t>Use Box-Cox: True </a:t>
            </a:r>
          </a:p>
          <a:p>
            <a:r>
              <a:rPr lang="en-US" dirty="0"/>
              <a:t>Use trend: False</a:t>
            </a:r>
          </a:p>
          <a:p>
            <a:r>
              <a:rPr lang="en-US" dirty="0"/>
              <a:t>Use damped trend: False </a:t>
            </a:r>
          </a:p>
          <a:p>
            <a:r>
              <a:rPr lang="en-US" dirty="0"/>
              <a:t>Seasonal periods: [12.] </a:t>
            </a:r>
          </a:p>
          <a:p>
            <a:r>
              <a:rPr lang="en-US" dirty="0"/>
              <a:t>Seasonal harmonics [5] </a:t>
            </a:r>
          </a:p>
          <a:p>
            <a:r>
              <a:rPr lang="en-US" dirty="0"/>
              <a:t>ARMA errors (p, q): (1, 1) </a:t>
            </a:r>
          </a:p>
          <a:p>
            <a:r>
              <a:rPr lang="en-US" dirty="0"/>
              <a:t>Box-Cox Lambda 1.000000 </a:t>
            </a:r>
          </a:p>
          <a:p>
            <a:r>
              <a:rPr lang="en-US" dirty="0"/>
              <a:t>Smoothing (Alpha): 0.010317</a:t>
            </a:r>
          </a:p>
          <a:p>
            <a:endParaRPr lang="en-US" dirty="0"/>
          </a:p>
          <a:p>
            <a:r>
              <a:rPr lang="en-US" dirty="0"/>
              <a:t>FB : Predict future points using raw data with confidence interval, we can also introduce calendar with holidays to capture sudden spikes in sales due to specific day</a:t>
            </a:r>
          </a:p>
          <a:p>
            <a:endParaRPr lang="en-US" dirty="0"/>
          </a:p>
          <a:p>
            <a:r>
              <a:rPr lang="en-IN" dirty="0">
                <a:effectLst/>
              </a:rPr>
              <a:t>The Box-Cox transformation is a power transformation that is applied to stabilize the variance and make a dataset more closely approximate a normal distribution. </a:t>
            </a:r>
            <a:r>
              <a:rPr lang="el-GR" b="0" i="1" dirty="0">
                <a:solidFill>
                  <a:srgbClr val="374151"/>
                </a:solidFill>
                <a:effectLst/>
                <a:latin typeface="KaTeX_Math"/>
              </a:rPr>
              <a:t>λ</a:t>
            </a:r>
            <a:r>
              <a:rPr lang="el-GR" b="0" i="0" dirty="0">
                <a:solidFill>
                  <a:srgbClr val="374151"/>
                </a:solidFill>
                <a:effectLst/>
                <a:latin typeface="Söhne"/>
              </a:rPr>
              <a:t> </a:t>
            </a:r>
            <a:r>
              <a:rPr lang="en-IN" b="0" i="0" dirty="0">
                <a:solidFill>
                  <a:srgbClr val="374151"/>
                </a:solidFill>
                <a:effectLst/>
                <a:latin typeface="Söhne"/>
              </a:rPr>
              <a:t>is the transformation parameter</a:t>
            </a:r>
            <a:br>
              <a:rPr lang="el-GR" b="0" i="0" dirty="0">
                <a:solidFill>
                  <a:srgbClr val="374151"/>
                </a:solidFill>
                <a:effectLst/>
                <a:latin typeface="KaTeX_Main"/>
              </a:rPr>
            </a:br>
            <a:endParaRPr lang="el-GR" dirty="0">
              <a:effectLst/>
            </a:endParaRP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13</a:t>
            </a:fld>
            <a:endParaRPr lang="en-US"/>
          </a:p>
        </p:txBody>
      </p:sp>
    </p:spTree>
    <p:extLst>
      <p:ext uri="{BB962C8B-B14F-4D97-AF65-F5344CB8AC3E}">
        <p14:creationId xmlns:p14="http://schemas.microsoft.com/office/powerpoint/2010/main" val="13880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14</a:t>
            </a:fld>
            <a:endParaRPr lang="en-US"/>
          </a:p>
        </p:txBody>
      </p:sp>
    </p:spTree>
    <p:extLst>
      <p:ext uri="{BB962C8B-B14F-4D97-AF65-F5344CB8AC3E}">
        <p14:creationId xmlns:p14="http://schemas.microsoft.com/office/powerpoint/2010/main" val="185940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r>
              <a:rPr lang="en-US" dirty="0">
                <a:cs typeface="Calibri"/>
              </a:rPr>
              <a:t>Presentation is built on these outlines where we are trying to touch upon the project’s motivation, challenges faced, will introduce some important concepts around TSA.</a:t>
            </a:r>
          </a:p>
          <a:p>
            <a:endParaRPr lang="en-US" dirty="0"/>
          </a:p>
          <a:p>
            <a:r>
              <a:rPr lang="en-US" dirty="0">
                <a:cs typeface="Calibri"/>
              </a:rPr>
              <a:t>Finally, will discuss the implementation and experimental results with some notes for future work.</a:t>
            </a:r>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2</a:t>
            </a:fld>
            <a:endParaRPr lang="en-US"/>
          </a:p>
        </p:txBody>
      </p:sp>
    </p:spTree>
    <p:extLst>
      <p:ext uri="{BB962C8B-B14F-4D97-AF65-F5344CB8AC3E}">
        <p14:creationId xmlns:p14="http://schemas.microsoft.com/office/powerpoint/2010/main" val="406630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Motivation plays a critical role from the inception and in this project our initial motivation was to learn the time-series aspect in the datasets, to do predictions using machine learning techniques.</a:t>
            </a:r>
          </a:p>
          <a:p>
            <a:endParaRPr lang="en-US" dirty="0">
              <a:cs typeface="Calibri" panose="020F0502020204030204"/>
            </a:endParaRPr>
          </a:p>
          <a:p>
            <a:r>
              <a:rPr lang="en-US" dirty="0">
                <a:cs typeface="Calibri" panose="020F0502020204030204"/>
              </a:rPr>
              <a:t>To understand What and why of this project, defining time series is important.</a:t>
            </a:r>
          </a:p>
          <a:p>
            <a:r>
              <a:rPr lang="en-US" dirty="0">
                <a:cs typeface="Calibri" panose="020F0502020204030204"/>
              </a:rPr>
              <a:t>Data points are sequenced over time in time series and while learning the relation between these points, order of processing is vital.</a:t>
            </a:r>
          </a:p>
          <a:p>
            <a:r>
              <a:rPr lang="en-US" dirty="0">
                <a:cs typeface="Calibri" panose="020F0502020204030204"/>
              </a:rPr>
              <a:t>In general, if relation between dependent and independent variable is constant, ML models can give better predictions.</a:t>
            </a:r>
          </a:p>
          <a:p>
            <a:r>
              <a:rPr lang="en-US" dirty="0">
                <a:cs typeface="Calibri" panose="020F0502020204030204"/>
              </a:rPr>
              <a:t>In contrast, time series not necessarily follow stationarity as different components namely trend, seasonal and cyclic patterns make prediction a unique challenge in itself. We will explain these in detail while introducing the concepts.</a:t>
            </a:r>
          </a:p>
          <a:p>
            <a:r>
              <a:rPr lang="en-US" dirty="0">
                <a:cs typeface="Calibri" panose="020F0502020204030204"/>
              </a:rPr>
              <a:t>Furthermore, learning relation in time series is of real importance as there are multiple use cases around us.</a:t>
            </a:r>
          </a:p>
          <a:p>
            <a:r>
              <a:rPr lang="en-US" dirty="0">
                <a:cs typeface="Calibri" panose="020F0502020204030204"/>
              </a:rPr>
              <a:t>sales forecasting, financial analysis (stock market, GDP, inflation rate) are few examples</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58E645B-2105-4A89-8A49-EDB08C7F6FC5}" type="slidenum">
              <a:rPr lang="en-US" smtClean="0"/>
              <a:t>3</a:t>
            </a:fld>
            <a:endParaRPr lang="en-US"/>
          </a:p>
        </p:txBody>
      </p:sp>
    </p:spTree>
    <p:extLst>
      <p:ext uri="{BB962C8B-B14F-4D97-AF65-F5344CB8AC3E}">
        <p14:creationId xmlns:p14="http://schemas.microsoft.com/office/powerpoint/2010/main" val="212475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understand the challenge in prediction of time series, we tried the naïve linear regression between one independent variable (time, converted to numerical value) and a </a:t>
            </a:r>
            <a:r>
              <a:rPr lang="en-US" dirty="0"/>
              <a:t>dependent variable </a:t>
            </a:r>
            <a:r>
              <a:rPr lang="en-US" dirty="0">
                <a:cs typeface="Calibri"/>
              </a:rPr>
              <a:t>sales over those data points. </a:t>
            </a:r>
          </a:p>
          <a:p>
            <a:r>
              <a:rPr lang="en-US" dirty="0">
                <a:cs typeface="Calibri"/>
              </a:rPr>
              <a:t>Here we wanted to learn the regression line for the sales over time and blue line shows that relation here given by naïve model.</a:t>
            </a:r>
            <a:endParaRPr lang="en-US" dirty="0"/>
          </a:p>
          <a:p>
            <a:r>
              <a:rPr lang="en-US" dirty="0">
                <a:cs typeface="Calibri"/>
              </a:rPr>
              <a:t>This is the impact of order, trend and seasonality which is making training harder on these data points, resulting in a relation not making much sense for prediction.</a:t>
            </a:r>
          </a:p>
          <a:p>
            <a:endParaRPr lang="en-US" dirty="0"/>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4</a:t>
            </a:fld>
            <a:endParaRPr lang="en-US"/>
          </a:p>
        </p:txBody>
      </p:sp>
    </p:spTree>
    <p:extLst>
      <p:ext uri="{BB962C8B-B14F-4D97-AF65-F5344CB8AC3E}">
        <p14:creationId xmlns:p14="http://schemas.microsoft.com/office/powerpoint/2010/main" val="383661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Stationarity Check:</a:t>
            </a:r>
          </a:p>
          <a:p>
            <a:r>
              <a:rPr lang="en-US" dirty="0"/>
              <a:t>It is important to check as most statistical models support only stationary datasets. </a:t>
            </a:r>
          </a:p>
          <a:p>
            <a:endParaRPr lang="en-US" dirty="0"/>
          </a:p>
          <a:p>
            <a:r>
              <a:rPr lang="en-US" dirty="0"/>
              <a:t>Datasets with constant mean value and constant variance with time-frame -- then it's Stationary</a:t>
            </a:r>
          </a:p>
          <a:p>
            <a:r>
              <a:rPr lang="en-US" dirty="0"/>
              <a:t>(If a dataset doesn't have Trend, Seasonality, Cyclical, and Irregularity components of the time series, then it's Stationary</a:t>
            </a:r>
          </a:p>
          <a:p>
            <a:endParaRPr lang="en-US" dirty="0"/>
          </a:p>
          <a:p>
            <a:r>
              <a:rPr lang="en-US" dirty="0"/>
              <a:t>If either the mean-variance or covariance (relationship between two variables) is changing with respect to time, the dataset is called non-stationary. </a:t>
            </a:r>
          </a:p>
        </p:txBody>
      </p:sp>
      <p:sp>
        <p:nvSpPr>
          <p:cNvPr id="4" name="Slide Number Placeholder 3"/>
          <p:cNvSpPr>
            <a:spLocks noGrp="1"/>
          </p:cNvSpPr>
          <p:nvPr>
            <p:ph type="sldNum" sz="quarter" idx="5"/>
          </p:nvPr>
        </p:nvSpPr>
        <p:spPr/>
        <p:txBody>
          <a:bodyPr/>
          <a:lstStyle/>
          <a:p>
            <a:fld id="{AB17817D-5314-4408-B0C0-8DDAF3844CC7}" type="slidenum">
              <a:rPr lang="en-US" smtClean="0"/>
              <a:t>5</a:t>
            </a:fld>
            <a:endParaRPr lang="en-US"/>
          </a:p>
        </p:txBody>
      </p:sp>
    </p:spTree>
    <p:extLst>
      <p:ext uri="{BB962C8B-B14F-4D97-AF65-F5344CB8AC3E}">
        <p14:creationId xmlns:p14="http://schemas.microsoft.com/office/powerpoint/2010/main" val="251009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374151"/>
                </a:solidFill>
                <a:effectLst/>
                <a:latin typeface="Söhne"/>
                <a:sym typeface="Wingdings" pitchFamily="2" charset="2"/>
              </a:rPr>
              <a:t>Define</a:t>
            </a:r>
            <a:endParaRPr lang="en-IN" b="1" i="0" dirty="0">
              <a:solidFill>
                <a:srgbClr val="374151"/>
              </a:solidFill>
              <a:effectLst/>
              <a:latin typeface="Söhne"/>
            </a:endParaRPr>
          </a:p>
          <a:p>
            <a:pPr algn="l"/>
            <a:r>
              <a:rPr lang="en-IN" b="1" i="0" dirty="0">
                <a:solidFill>
                  <a:srgbClr val="374151"/>
                </a:solidFill>
                <a:effectLst/>
                <a:latin typeface="Söhne"/>
              </a:rPr>
              <a:t>Trend:</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The long-term movement or general direction in the data.</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If you observe a consistent increase or decrease in the data over time, it indicates a trend.</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When you plot the data, the trend component shows the overall upward or downward movement.</a:t>
            </a:r>
          </a:p>
          <a:p>
            <a:endParaRPr lang="en-US" dirty="0"/>
          </a:p>
          <a:p>
            <a:pPr algn="l"/>
            <a:r>
              <a:rPr lang="en-IN" b="1" i="0" dirty="0">
                <a:solidFill>
                  <a:srgbClr val="374151"/>
                </a:solidFill>
                <a:effectLst/>
                <a:latin typeface="Söhne"/>
              </a:rPr>
              <a:t>Seasonality:</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Regular and predictable variations in the data that occur at specific intervals.</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Sales of winter clothing might show a seasonal pattern with higher sales during colder months.</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A repeating pattern at consistent intervals, such as peaks and troughs, indicates seasonality.</a:t>
            </a:r>
          </a:p>
          <a:p>
            <a:pPr algn="l">
              <a:buFont typeface="Arial" panose="020B0604020202020204" pitchFamily="34" charset="0"/>
              <a:buChar char="•"/>
            </a:pPr>
            <a:endParaRPr lang="en-IN" b="0" i="0" dirty="0">
              <a:solidFill>
                <a:srgbClr val="374151"/>
              </a:solidFill>
              <a:effectLst/>
              <a:latin typeface="Söhne"/>
            </a:endParaRPr>
          </a:p>
          <a:p>
            <a:pPr algn="l"/>
            <a:r>
              <a:rPr lang="en-IN" b="1" i="0" dirty="0">
                <a:solidFill>
                  <a:srgbClr val="374151"/>
                </a:solidFill>
                <a:effectLst/>
                <a:latin typeface="Söhne"/>
              </a:rPr>
              <a:t>Cycle:</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Longer-term undulating patterns that are not as regular as seasonality.</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Economic cycles, which may span several years, can be a form of cycle.</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Cycles are observed as waves or fluctuations that are not as predictable as seasonality.</a:t>
            </a:r>
          </a:p>
          <a:p>
            <a:endParaRPr lang="en-US" dirty="0"/>
          </a:p>
          <a:p>
            <a:pPr algn="l"/>
            <a:r>
              <a:rPr lang="en-IN" b="1" i="0" dirty="0">
                <a:solidFill>
                  <a:srgbClr val="374151"/>
                </a:solidFill>
                <a:effectLst/>
                <a:latin typeface="Söhne"/>
              </a:rPr>
              <a:t>Irregular/Residual:</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Unpredictable and random fluctuations in the data that cannot be attributed to trend, seasonality, or cycles.</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Unexpected events, like sudden spikes or drops in sales due to external factors.</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The residual component is what remains after removing the trend, seasonality, and cycle.</a:t>
            </a:r>
          </a:p>
          <a:p>
            <a:endParaRPr lang="en-US" dirty="0"/>
          </a:p>
          <a:p>
            <a:endParaRPr lang="en-US" dirty="0"/>
          </a:p>
          <a:p>
            <a:endParaRPr lang="en-US" dirty="0"/>
          </a:p>
          <a:p>
            <a:r>
              <a:rPr lang="en-US" b="1" dirty="0">
                <a:sym typeface="Wingdings" pitchFamily="2" charset="2"/>
              </a:rPr>
              <a:t>Example</a:t>
            </a:r>
            <a:endParaRPr lang="en-US" dirty="0">
              <a:cs typeface="Calibri"/>
            </a:endParaRPr>
          </a:p>
          <a:p>
            <a:r>
              <a:rPr lang="en-US" dirty="0">
                <a:cs typeface="Calibri"/>
              </a:rPr>
              <a:t>To understand the mentioned components in last slide, we can take this example where sales over the years is projected in first section.</a:t>
            </a:r>
          </a:p>
          <a:p>
            <a:r>
              <a:rPr lang="en-US" dirty="0">
                <a:cs typeface="Calibri"/>
              </a:rPr>
              <a:t>We can clearly understand that sales grew over the years and there is a positive growth trend. While the overall sales is increasing, we can also observe that there are peaks and valleys in some constant time interval, called seasonal impact.</a:t>
            </a:r>
          </a:p>
          <a:p>
            <a:r>
              <a:rPr lang="en-US" dirty="0">
                <a:cs typeface="Calibri"/>
              </a:rPr>
              <a:t>2nd and 3rd section is plotted only for the trend and seasonality of the sales to highlight them clearly.</a:t>
            </a:r>
          </a:p>
          <a:p>
            <a:endParaRPr lang="en-US" dirty="0">
              <a:cs typeface="Calibri"/>
            </a:endParaRPr>
          </a:p>
          <a:p>
            <a:r>
              <a:rPr lang="en-US" dirty="0">
                <a:cs typeface="Calibri"/>
              </a:rPr>
              <a:t>In simple words, as the population is growing and purchasing power is increasing, sales of toys are growing each year and there is a positive trend, </a:t>
            </a:r>
          </a:p>
          <a:p>
            <a:r>
              <a:rPr lang="en-US" dirty="0">
                <a:cs typeface="Calibri"/>
              </a:rPr>
              <a:t>also we know that during summer and Christmas they sales are at peaks for that year which can be called seasonal impact.</a:t>
            </a:r>
          </a:p>
          <a:p>
            <a:r>
              <a:rPr lang="en-US" dirty="0">
                <a:cs typeface="Calibri"/>
              </a:rPr>
              <a:t>Moreover, every few years, if sales are dropping for a certain period due to GDP or market inflation, that is the cyclic component.</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6</a:t>
            </a:fld>
            <a:endParaRPr lang="en-US"/>
          </a:p>
        </p:txBody>
      </p:sp>
    </p:spTree>
    <p:extLst>
      <p:ext uri="{BB962C8B-B14F-4D97-AF65-F5344CB8AC3E}">
        <p14:creationId xmlns:p14="http://schemas.microsoft.com/office/powerpoint/2010/main" val="245904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74151"/>
                </a:solidFill>
                <a:effectLst/>
                <a:latin typeface="Söhne"/>
              </a:rPr>
              <a:t>A stationary time series is one whose statistical properties, such as mean, variance, and autocorrelation, remain constant over time.</a:t>
            </a:r>
          </a:p>
          <a:p>
            <a:endParaRPr lang="en-IN" b="0" i="0" dirty="0">
              <a:solidFill>
                <a:srgbClr val="374151"/>
              </a:solidFill>
              <a:effectLst/>
              <a:latin typeface="Söhne"/>
            </a:endParaRPr>
          </a:p>
          <a:p>
            <a:pPr algn="l"/>
            <a:r>
              <a:rPr lang="en-IN" b="1" i="0" dirty="0">
                <a:effectLst/>
                <a:latin typeface="Söhne"/>
              </a:rPr>
              <a:t>Checking for Stationarity:</a:t>
            </a:r>
          </a:p>
          <a:p>
            <a:pPr algn="l">
              <a:buFont typeface="+mj-lt"/>
              <a:buAutoNum type="arabicPeriod"/>
            </a:pPr>
            <a:r>
              <a:rPr lang="en-IN" b="1" i="0" dirty="0">
                <a:solidFill>
                  <a:srgbClr val="374151"/>
                </a:solidFill>
                <a:effectLst/>
                <a:latin typeface="Söhne"/>
              </a:rPr>
              <a:t>Visual Inspection: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Plot the time series data and check for any obvious trends or seasonality.</a:t>
            </a:r>
          </a:p>
          <a:p>
            <a:pPr marL="742950" lvl="1" indent="-285750" algn="l">
              <a:buFont typeface="+mj-lt"/>
              <a:buAutoNum type="arabicPeriod"/>
            </a:pPr>
            <a:r>
              <a:rPr lang="en-IN" b="0" i="0" dirty="0">
                <a:solidFill>
                  <a:srgbClr val="374151"/>
                </a:solidFill>
                <a:effectLst/>
                <a:latin typeface="Söhne"/>
              </a:rPr>
              <a:t>Look for patterns or cycles that repeat over time.</a:t>
            </a:r>
          </a:p>
          <a:p>
            <a:pPr algn="l">
              <a:buFont typeface="+mj-lt"/>
              <a:buAutoNum type="arabicPeriod"/>
            </a:pPr>
            <a:r>
              <a:rPr lang="en-IN" b="1" i="0" dirty="0">
                <a:solidFill>
                  <a:srgbClr val="374151"/>
                </a:solidFill>
                <a:effectLst/>
                <a:latin typeface="Söhne"/>
              </a:rPr>
              <a:t>Summary Statistics:</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Split the time series into two or more segments and compare the mean and variance of each segment.</a:t>
            </a:r>
          </a:p>
          <a:p>
            <a:pPr marL="742950" lvl="1" indent="-285750" algn="l">
              <a:buFont typeface="+mj-lt"/>
              <a:buAutoNum type="arabicPeriod"/>
            </a:pPr>
            <a:r>
              <a:rPr lang="en-IN" b="0" i="0" dirty="0">
                <a:solidFill>
                  <a:srgbClr val="374151"/>
                </a:solidFill>
                <a:effectLst/>
                <a:latin typeface="Söhne"/>
              </a:rPr>
              <a:t>If the mean and variance vary significantly between segments, the series may not be stationary.</a:t>
            </a:r>
          </a:p>
          <a:p>
            <a:endParaRPr lang="en-US" dirty="0"/>
          </a:p>
          <a:p>
            <a:r>
              <a:rPr lang="en-US" dirty="0"/>
              <a:t>Or</a:t>
            </a:r>
          </a:p>
          <a:p>
            <a:r>
              <a:rPr lang="en-IN" b="1" i="0" dirty="0">
                <a:effectLst/>
                <a:latin typeface="Söhne"/>
              </a:rPr>
              <a:t>Augmented Dickey-Fuller (ADF) Test / KPSS</a:t>
            </a:r>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7</a:t>
            </a:fld>
            <a:endParaRPr lang="en-US"/>
          </a:p>
        </p:txBody>
      </p:sp>
    </p:spTree>
    <p:extLst>
      <p:ext uri="{BB962C8B-B14F-4D97-AF65-F5344CB8AC3E}">
        <p14:creationId xmlns:p14="http://schemas.microsoft.com/office/powerpoint/2010/main" val="265897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KPSS:</a:t>
            </a:r>
          </a:p>
          <a:p>
            <a:r>
              <a:rPr lang="en-US" dirty="0"/>
              <a:t>Conditions to Fail to Reject Null Hypothesis(HO) </a:t>
            </a:r>
          </a:p>
          <a:p>
            <a:r>
              <a:rPr lang="en-US" dirty="0"/>
              <a:t>If the Test Statistic &lt; Critical Value and p-value &lt; 0.05 – Fail to Reject Null Hypothesis(HO), i.e., time series does not have a unit root, meaning it is trend stationary. p &gt; .05 -- failed to reject null hypothesis --which means, it is trend stationary</a:t>
            </a:r>
          </a:p>
          <a:p>
            <a:endParaRPr lang="en-US" dirty="0"/>
          </a:p>
          <a:p>
            <a:endParaRPr lang="en-US" dirty="0"/>
          </a:p>
          <a:p>
            <a:r>
              <a:rPr lang="en-US" dirty="0"/>
              <a:t>ADF: </a:t>
            </a:r>
          </a:p>
          <a:p>
            <a:r>
              <a:rPr lang="en-US" dirty="0"/>
              <a:t>Conditions to Fail to Reject Null Hypothesis(HO) </a:t>
            </a:r>
          </a:p>
          <a:p>
            <a:r>
              <a:rPr lang="en-US" dirty="0"/>
              <a:t>If Test statistic &lt; Critical Value and p-value &lt; 0.05 – Reject Null Hypothesis(HO), i.e., time series does not have a unit root, meaning it is stationary. It does not have a time-dependent structure. non-stationary p &gt; alpha 0.05 -- failed to reject null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8</a:t>
            </a:fld>
            <a:endParaRPr lang="en-US"/>
          </a:p>
        </p:txBody>
      </p:sp>
    </p:spTree>
    <p:extLst>
      <p:ext uri="{BB962C8B-B14F-4D97-AF65-F5344CB8AC3E}">
        <p14:creationId xmlns:p14="http://schemas.microsoft.com/office/powerpoint/2010/main" val="412464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374151"/>
                </a:solidFill>
                <a:effectLst/>
                <a:latin typeface="Söhne"/>
              </a:rPr>
              <a:t>Differencing:</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Compute the difference between consecutive observations (first-order differencing).</a:t>
            </a:r>
          </a:p>
          <a:p>
            <a:pPr algn="l">
              <a:buFont typeface="Arial" panose="020B0604020202020204" pitchFamily="34" charset="0"/>
              <a:buChar char="•"/>
            </a:pPr>
            <a:r>
              <a:rPr lang="en-IN" b="0" i="0" dirty="0">
                <a:solidFill>
                  <a:srgbClr val="374151"/>
                </a:solidFill>
                <a:effectLst/>
                <a:latin typeface="Söhne"/>
              </a:rPr>
              <a:t>Repeat differencing if necessary until the series becomes stationary.</a:t>
            </a:r>
          </a:p>
          <a:p>
            <a:pPr algn="l">
              <a:buFont typeface="Arial" panose="020B0604020202020204" pitchFamily="34" charset="0"/>
              <a:buChar char="•"/>
            </a:pPr>
            <a:r>
              <a:rPr lang="en-IN" b="0" i="0" dirty="0">
                <a:solidFill>
                  <a:srgbClr val="374151"/>
                </a:solidFill>
                <a:effectLst/>
                <a:latin typeface="Söhne"/>
              </a:rPr>
              <a:t>The order of differencing is denoted as </a:t>
            </a:r>
            <a:r>
              <a:rPr lang="en-IN" b="0" i="0" dirty="0">
                <a:solidFill>
                  <a:srgbClr val="374151"/>
                </a:solidFill>
                <a:effectLst/>
                <a:latin typeface="KaTeX_Main"/>
              </a:rPr>
              <a:t>�</a:t>
            </a:r>
            <a:r>
              <a:rPr lang="en-IN" b="0" i="1" dirty="0">
                <a:solidFill>
                  <a:srgbClr val="374151"/>
                </a:solidFill>
                <a:effectLst/>
                <a:latin typeface="KaTeX_Math"/>
              </a:rPr>
              <a:t>d</a:t>
            </a:r>
            <a:r>
              <a:rPr lang="en-IN" b="0" i="0" dirty="0">
                <a:solidFill>
                  <a:srgbClr val="374151"/>
                </a:solidFill>
                <a:effectLst/>
                <a:latin typeface="Söhne"/>
              </a:rPr>
              <a:t> in ARIMA models.</a:t>
            </a:r>
          </a:p>
          <a:p>
            <a:endParaRPr lang="en-US" dirty="0"/>
          </a:p>
          <a:p>
            <a:pPr algn="l"/>
            <a:r>
              <a:rPr lang="en-IN" b="1" i="0" dirty="0">
                <a:solidFill>
                  <a:srgbClr val="374151"/>
                </a:solidFill>
                <a:effectLst/>
                <a:latin typeface="Söhne"/>
              </a:rPr>
              <a:t>Log Transformation: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Apply a logarithmic transformation to stabilize variance in the presence of changing variance over time.</a:t>
            </a:r>
          </a:p>
          <a:p>
            <a:pPr algn="l">
              <a:buFont typeface="Arial" panose="020B0604020202020204" pitchFamily="34" charset="0"/>
              <a:buChar char="•"/>
            </a:pPr>
            <a:r>
              <a:rPr lang="en-IN" b="0" i="0" dirty="0">
                <a:solidFill>
                  <a:srgbClr val="374151"/>
                </a:solidFill>
                <a:effectLst/>
                <a:latin typeface="Söhne"/>
              </a:rPr>
              <a:t>Log: Stabilizing variance in the presence of exponential growth or decay.</a:t>
            </a:r>
          </a:p>
          <a:p>
            <a:pPr algn="l">
              <a:buFont typeface="Arial" panose="020B0604020202020204" pitchFamily="34" charset="0"/>
              <a:buChar char="•"/>
            </a:pPr>
            <a:r>
              <a:rPr lang="en-IN" b="0" i="0" dirty="0" err="1">
                <a:solidFill>
                  <a:srgbClr val="374151"/>
                </a:solidFill>
                <a:effectLst/>
                <a:latin typeface="Söhne"/>
              </a:rPr>
              <a:t>BoxCox</a:t>
            </a:r>
            <a:r>
              <a:rPr lang="en-IN" b="0" i="0" dirty="0">
                <a:solidFill>
                  <a:srgbClr val="374151"/>
                </a:solidFill>
                <a:effectLst/>
                <a:latin typeface="Söhne"/>
              </a:rPr>
              <a:t>: Similar to log transformation but more general as it can handle zero and negative values. Stabilizing variance and achieving normality.</a:t>
            </a:r>
          </a:p>
          <a:p>
            <a:pPr algn="l">
              <a:buFont typeface="Arial" panose="020B0604020202020204" pitchFamily="34" charset="0"/>
              <a:buChar char="•"/>
            </a:pPr>
            <a:endParaRPr lang="en-IN" b="0" i="0" dirty="0">
              <a:solidFill>
                <a:srgbClr val="374151"/>
              </a:solidFill>
              <a:effectLst/>
              <a:latin typeface="Söhne"/>
            </a:endParaRPr>
          </a:p>
          <a:p>
            <a:endParaRPr lang="en-US" dirty="0"/>
          </a:p>
          <a:p>
            <a:pPr algn="l"/>
            <a:r>
              <a:rPr lang="en-IN" b="1" i="0" dirty="0">
                <a:solidFill>
                  <a:srgbClr val="374151"/>
                </a:solidFill>
                <a:effectLst/>
                <a:latin typeface="Söhne"/>
              </a:rPr>
              <a:t>Seasonal Differencing:</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For time series with seasonality, take the difference between observations at a fixed lag corresponding to the season's length.</a:t>
            </a:r>
            <a:br>
              <a:rPr lang="en-IN" b="1" i="0" dirty="0">
                <a:solidFill>
                  <a:srgbClr val="374151"/>
                </a:solidFill>
                <a:effectLst/>
                <a:latin typeface="Söhne"/>
              </a:rPr>
            </a:br>
            <a:endParaRPr lang="en-IN" b="1"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Detrending:</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Remove a trend component from the time series.</a:t>
            </a:r>
          </a:p>
          <a:p>
            <a:pPr marL="742950" lvl="1" indent="-285750" algn="l">
              <a:buFont typeface="+mj-lt"/>
              <a:buAutoNum type="arabicPeriod"/>
            </a:pPr>
            <a:r>
              <a:rPr lang="en-IN" b="0" i="0" dirty="0">
                <a:solidFill>
                  <a:srgbClr val="374151"/>
                </a:solidFill>
                <a:effectLst/>
                <a:latin typeface="Söhne"/>
              </a:rPr>
              <a:t>This can be done by fitting a regression model to the data and using the residuals as the detrended series.</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9</a:t>
            </a:fld>
            <a:endParaRPr lang="en-US"/>
          </a:p>
        </p:txBody>
      </p:sp>
    </p:spTree>
    <p:extLst>
      <p:ext uri="{BB962C8B-B14F-4D97-AF65-F5344CB8AC3E}">
        <p14:creationId xmlns:p14="http://schemas.microsoft.com/office/powerpoint/2010/main" val="51264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9E6-1677-DA85-E4AA-A3270D614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647B16-171D-F5E9-2B43-E0B3A5A0EE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D6B4-23B3-421D-A811-69F433948B0F}"/>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5" name="Footer Placeholder 4">
            <a:extLst>
              <a:ext uri="{FF2B5EF4-FFF2-40B4-BE49-F238E27FC236}">
                <a16:creationId xmlns:a16="http://schemas.microsoft.com/office/drawing/2014/main" id="{873EB106-A091-A5F9-61F5-8888B10A2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B0523-897A-FEA5-E5D7-DD48FB7D2408}"/>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84929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5BA3-BE74-73C4-EF14-950062211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FE69F-F1DE-5E1D-2A15-74E8B2C66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8DF7D-DC4A-A5D5-39AF-B2061EE4404F}"/>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5" name="Footer Placeholder 4">
            <a:extLst>
              <a:ext uri="{FF2B5EF4-FFF2-40B4-BE49-F238E27FC236}">
                <a16:creationId xmlns:a16="http://schemas.microsoft.com/office/drawing/2014/main" id="{C9C9D28A-A82D-8D94-1997-56E6785B9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3A215-F059-AA5B-9638-A8DDCF45FD0C}"/>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338848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F921B-7970-D0A3-E790-1126C1E52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13CE0-2C6F-DAC6-CFFD-4FCFAF949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B63F4-FADD-4D5E-C5B9-8CEAE58E14F5}"/>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5" name="Footer Placeholder 4">
            <a:extLst>
              <a:ext uri="{FF2B5EF4-FFF2-40B4-BE49-F238E27FC236}">
                <a16:creationId xmlns:a16="http://schemas.microsoft.com/office/drawing/2014/main" id="{C9BF4135-171C-8497-FA73-68678C50C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78F2F-C246-A7D1-78EF-87C967B5CC65}"/>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68482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09F4-1E95-CAB4-526E-3AD162992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EDF10-240A-66AE-6A3C-5577DF146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068C7-5521-E40C-06B4-6BAF14E528BF}"/>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5" name="Footer Placeholder 4">
            <a:extLst>
              <a:ext uri="{FF2B5EF4-FFF2-40B4-BE49-F238E27FC236}">
                <a16:creationId xmlns:a16="http://schemas.microsoft.com/office/drawing/2014/main" id="{DF31B23F-8330-7E89-EBFF-2C97A8FA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58613-0C52-FFD9-73E1-EF2AA255CAC9}"/>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54398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AE12-2AA3-F428-46BD-815732C62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B2F65-9E6C-CA58-E93B-2C244477B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358E8F-8DBF-131D-2A36-0D7ADF09DB52}"/>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5" name="Footer Placeholder 4">
            <a:extLst>
              <a:ext uri="{FF2B5EF4-FFF2-40B4-BE49-F238E27FC236}">
                <a16:creationId xmlns:a16="http://schemas.microsoft.com/office/drawing/2014/main" id="{E4D886B2-A62B-8D8D-2B2A-A97660D18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7EABF-56B0-EE6B-B4B4-76E95D754798}"/>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64397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5D2B-D6C4-561D-E0AE-370444A29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C4D16-D90E-BD31-CAEA-E11B1F0B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DE36C8-D491-D20A-085A-75C41053E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2D31D-28F7-AF46-F8D4-4E44A44E3E6C}"/>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6" name="Footer Placeholder 5">
            <a:extLst>
              <a:ext uri="{FF2B5EF4-FFF2-40B4-BE49-F238E27FC236}">
                <a16:creationId xmlns:a16="http://schemas.microsoft.com/office/drawing/2014/main" id="{24DF8724-434E-2BC2-A7E4-03563809F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13311-CDD3-26D0-2F7F-4953720E2D29}"/>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66930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C44D-4A51-5C03-F9A1-94E865623E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932DD1-558C-9219-B1E6-8EB40D73A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20C0B-F04E-4298-F1C4-5CF328517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0C64C0-565C-D344-32DB-53AFF72B3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8AA73-26B1-8385-9EC0-A7F93EC14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25F89-F9C6-32AA-566D-3E7861AB0A4C}"/>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8" name="Footer Placeholder 7">
            <a:extLst>
              <a:ext uri="{FF2B5EF4-FFF2-40B4-BE49-F238E27FC236}">
                <a16:creationId xmlns:a16="http://schemas.microsoft.com/office/drawing/2014/main" id="{9EEB979E-3972-AE96-AA57-35623948B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F42686-B331-8EFF-CA2E-D03314F24EC2}"/>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45102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73E-865A-7F18-1AB7-97A343313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2F2B3B-82CF-95FA-F406-AEA7FB207AC1}"/>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4" name="Footer Placeholder 3">
            <a:extLst>
              <a:ext uri="{FF2B5EF4-FFF2-40B4-BE49-F238E27FC236}">
                <a16:creationId xmlns:a16="http://schemas.microsoft.com/office/drawing/2014/main" id="{7EF82FAF-8029-C028-BC70-83FBD60C54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2F5E00-368A-DB29-E374-FAC14DDB3687}"/>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12788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C55A0-DBE9-B3F8-ECB4-9F7F511ABBE3}"/>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3" name="Footer Placeholder 2">
            <a:extLst>
              <a:ext uri="{FF2B5EF4-FFF2-40B4-BE49-F238E27FC236}">
                <a16:creationId xmlns:a16="http://schemas.microsoft.com/office/drawing/2014/main" id="{EDB7A46A-D5AC-67DC-7D24-D7B8DFEB82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416DC-B675-3D72-02B9-1CB992E76663}"/>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7017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CDC6-B713-B7F1-3577-4AEE15547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59B36-9092-E886-DD9C-C2757E8F6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9E7B4-0248-F423-AD95-37E6D34BA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47A8F-18CE-EFBA-C528-CC3E1D850301}"/>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6" name="Footer Placeholder 5">
            <a:extLst>
              <a:ext uri="{FF2B5EF4-FFF2-40B4-BE49-F238E27FC236}">
                <a16:creationId xmlns:a16="http://schemas.microsoft.com/office/drawing/2014/main" id="{DBE308D6-4702-666C-8A32-CB42301B4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3EF35-D7AB-1AAD-9A5F-F0F0EC247A17}"/>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16250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EA03-4480-AEDE-91E3-9D1A03DA7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D6171F-70A7-3A62-AD44-04728BA6C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A967C-4974-7082-7D5C-5C7B759BD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7D42E-B41A-4CAC-A26A-D67362AAD359}"/>
              </a:ext>
            </a:extLst>
          </p:cNvPr>
          <p:cNvSpPr>
            <a:spLocks noGrp="1"/>
          </p:cNvSpPr>
          <p:nvPr>
            <p:ph type="dt" sz="half" idx="10"/>
          </p:nvPr>
        </p:nvSpPr>
        <p:spPr/>
        <p:txBody>
          <a:bodyPr/>
          <a:lstStyle/>
          <a:p>
            <a:fld id="{19F5D96E-1D6B-E848-9037-3EC703D03B54}" type="datetimeFigureOut">
              <a:rPr lang="en-US" smtClean="0"/>
              <a:t>10/28/2024</a:t>
            </a:fld>
            <a:endParaRPr lang="en-US"/>
          </a:p>
        </p:txBody>
      </p:sp>
      <p:sp>
        <p:nvSpPr>
          <p:cNvPr id="6" name="Footer Placeholder 5">
            <a:extLst>
              <a:ext uri="{FF2B5EF4-FFF2-40B4-BE49-F238E27FC236}">
                <a16:creationId xmlns:a16="http://schemas.microsoft.com/office/drawing/2014/main" id="{F18794DE-5EBB-4D55-CB68-7E0AD0E7E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D8BBD-49EF-2830-74EC-72167AE9698B}"/>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22483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D385A-7368-FBD1-7D42-C332F4A9A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D9112-F6FB-A526-3A4E-B1F48FCA2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95478-E61C-E800-DE02-D08CAFA8C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5D96E-1D6B-E848-9037-3EC703D03B54}" type="datetimeFigureOut">
              <a:rPr lang="en-US" smtClean="0"/>
              <a:t>10/28/2024</a:t>
            </a:fld>
            <a:endParaRPr lang="en-US"/>
          </a:p>
        </p:txBody>
      </p:sp>
      <p:sp>
        <p:nvSpPr>
          <p:cNvPr id="5" name="Footer Placeholder 4">
            <a:extLst>
              <a:ext uri="{FF2B5EF4-FFF2-40B4-BE49-F238E27FC236}">
                <a16:creationId xmlns:a16="http://schemas.microsoft.com/office/drawing/2014/main" id="{14186337-97B5-2986-BECC-729023552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0D7C14-0195-5A85-F2B2-C164F00F3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50A4C-5068-0140-83EB-97D5C9FF5C0D}" type="slidenum">
              <a:rPr lang="en-US" smtClean="0"/>
              <a:t>‹#›</a:t>
            </a:fld>
            <a:endParaRPr lang="en-US"/>
          </a:p>
        </p:txBody>
      </p:sp>
    </p:spTree>
    <p:extLst>
      <p:ext uri="{BB962C8B-B14F-4D97-AF65-F5344CB8AC3E}">
        <p14:creationId xmlns:p14="http://schemas.microsoft.com/office/powerpoint/2010/main" val="306062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jpeg"/><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54" name="Straight Connector 53">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5593E76-8F87-F72A-0119-3F557774EA40}"/>
              </a:ext>
            </a:extLst>
          </p:cNvPr>
          <p:cNvPicPr>
            <a:picLocks noChangeAspect="1"/>
          </p:cNvPicPr>
          <p:nvPr/>
        </p:nvPicPr>
        <p:blipFill rotWithShape="1">
          <a:blip r:embed="rId3">
            <a:duotone>
              <a:prstClr val="black"/>
              <a:schemeClr val="bg1">
                <a:tint val="45000"/>
                <a:satMod val="400000"/>
              </a:schemeClr>
            </a:duotone>
            <a:alphaModFix amt="25000"/>
          </a:blip>
          <a:srcRect t="12513" r="-2" b="2966"/>
          <a:stretch/>
        </p:blipFill>
        <p:spPr>
          <a:xfrm>
            <a:off x="789154" y="480309"/>
            <a:ext cx="10699775" cy="6013845"/>
          </a:xfrm>
          <a:prstGeom prst="rect">
            <a:avLst/>
          </a:prstGeom>
        </p:spPr>
      </p:pic>
      <p:sp>
        <p:nvSpPr>
          <p:cNvPr id="2" name="Title 1">
            <a:extLst>
              <a:ext uri="{FF2B5EF4-FFF2-40B4-BE49-F238E27FC236}">
                <a16:creationId xmlns:a16="http://schemas.microsoft.com/office/drawing/2014/main" id="{8E07CCFE-BD73-E3DD-44F6-19DAE02F0B31}"/>
              </a:ext>
            </a:extLst>
          </p:cNvPr>
          <p:cNvSpPr>
            <a:spLocks noGrp="1"/>
          </p:cNvSpPr>
          <p:nvPr>
            <p:ph type="ctrTitle"/>
          </p:nvPr>
        </p:nvSpPr>
        <p:spPr>
          <a:xfrm>
            <a:off x="1942033" y="480682"/>
            <a:ext cx="8173791" cy="2165399"/>
          </a:xfrm>
          <a:noFill/>
        </p:spPr>
        <p:txBody>
          <a:bodyPr anchor="b">
            <a:normAutofit/>
          </a:bodyPr>
          <a:lstStyle/>
          <a:p>
            <a:r>
              <a:rPr lang="en-US" sz="4800">
                <a:solidFill>
                  <a:schemeClr val="bg1"/>
                </a:solidFill>
              </a:rPr>
              <a:t>Exploring Trends and Seasonality in Time Series data</a:t>
            </a:r>
          </a:p>
        </p:txBody>
      </p:sp>
      <p:sp>
        <p:nvSpPr>
          <p:cNvPr id="3" name="Subtitle 2">
            <a:extLst>
              <a:ext uri="{FF2B5EF4-FFF2-40B4-BE49-F238E27FC236}">
                <a16:creationId xmlns:a16="http://schemas.microsoft.com/office/drawing/2014/main" id="{E39DCFE8-B21F-DBCF-1F2D-11D05A665DC4}"/>
              </a:ext>
            </a:extLst>
          </p:cNvPr>
          <p:cNvSpPr>
            <a:spLocks noGrp="1"/>
          </p:cNvSpPr>
          <p:nvPr>
            <p:ph type="subTitle" idx="1"/>
          </p:nvPr>
        </p:nvSpPr>
        <p:spPr>
          <a:xfrm>
            <a:off x="8945634" y="3429000"/>
            <a:ext cx="2313905" cy="2615906"/>
          </a:xfrm>
          <a:noFill/>
        </p:spPr>
        <p:txBody>
          <a:bodyPr anchor="t">
            <a:normAutofit/>
          </a:bodyPr>
          <a:lstStyle/>
          <a:p>
            <a:pPr algn="l"/>
            <a:endParaRPr lang="en-US" sz="1700" dirty="0">
              <a:solidFill>
                <a:schemeClr val="bg1"/>
              </a:solidFill>
            </a:endParaRPr>
          </a:p>
        </p:txBody>
      </p:sp>
    </p:spTree>
    <p:extLst>
      <p:ext uri="{BB962C8B-B14F-4D97-AF65-F5344CB8AC3E}">
        <p14:creationId xmlns:p14="http://schemas.microsoft.com/office/powerpoint/2010/main" val="94016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D82EE-EBD4-1809-7930-9EF428701A2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Technical Details: Statistical Model</a:t>
            </a:r>
          </a:p>
        </p:txBody>
      </p:sp>
      <p:sp>
        <p:nvSpPr>
          <p:cNvPr id="3" name="Content Placeholder 2">
            <a:extLst>
              <a:ext uri="{FF2B5EF4-FFF2-40B4-BE49-F238E27FC236}">
                <a16:creationId xmlns:a16="http://schemas.microsoft.com/office/drawing/2014/main" id="{BF30D05B-FD74-A9EE-FC05-2E123943E622}"/>
              </a:ext>
            </a:extLst>
          </p:cNvPr>
          <p:cNvSpPr>
            <a:spLocks noGrp="1"/>
          </p:cNvSpPr>
          <p:nvPr>
            <p:ph idx="1"/>
          </p:nvPr>
        </p:nvSpPr>
        <p:spPr>
          <a:xfrm>
            <a:off x="1371599" y="2318197"/>
            <a:ext cx="9724031" cy="3683358"/>
          </a:xfrm>
        </p:spPr>
        <p:txBody>
          <a:bodyPr anchor="ctr">
            <a:normAutofit lnSpcReduction="10000"/>
          </a:bodyPr>
          <a:lstStyle/>
          <a:p>
            <a:pPr algn="just"/>
            <a:r>
              <a:rPr lang="en-US" sz="1900"/>
              <a:t>AR(Auto-Regressive): It will be addressing autocorrelation by taking into the account the relationship between observation and lagged observations.</a:t>
            </a:r>
          </a:p>
          <a:p>
            <a:pPr algn="just"/>
            <a:r>
              <a:rPr lang="en-US" sz="1900"/>
              <a:t>MA(Moving Average): It will be performed by taking out fluctuations and focusing on trend over a specific period. It is calculated by taking average of all data points in given period.</a:t>
            </a:r>
          </a:p>
          <a:p>
            <a:pPr algn="just"/>
            <a:r>
              <a:rPr lang="en-US" sz="1900"/>
              <a:t>ARMA(Auto-Regressive Moving Average) : </a:t>
            </a:r>
            <a:r>
              <a:rPr lang="en-US" sz="1900" b="0" i="0">
                <a:effectLst/>
              </a:rPr>
              <a:t>It is useful when a time series exhibits both autoregressive and moving average behavior. It involves using statistical methods to fit the model to the observed time series data. This can be done using techniques such as maximum likelihood estimation.</a:t>
            </a:r>
            <a:endParaRPr lang="en-US" sz="1900"/>
          </a:p>
          <a:p>
            <a:pPr lvl="0" algn="just"/>
            <a:r>
              <a:rPr lang="en-US" sz="1900"/>
              <a:t>ARIMA(Auto-Regressive Integrated Moving Average): Used to forecast the future value of univariate time series data.</a:t>
            </a:r>
          </a:p>
          <a:p>
            <a:pPr algn="just"/>
            <a:r>
              <a:rPr lang="en-US" sz="1900"/>
              <a:t>SARIMA(Seasonal Auto-Regressive Integrated Moving Average): To capture both seasonal and non-seasonal components in data using period parameter.</a:t>
            </a:r>
          </a:p>
          <a:p>
            <a:pPr algn="just"/>
            <a:endParaRPr lang="en-US" sz="1900"/>
          </a:p>
        </p:txBody>
      </p:sp>
    </p:spTree>
    <p:extLst>
      <p:ext uri="{BB962C8B-B14F-4D97-AF65-F5344CB8AC3E}">
        <p14:creationId xmlns:p14="http://schemas.microsoft.com/office/powerpoint/2010/main" val="76115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F81C5-9687-DBDB-F70C-FEE98439404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Experimental results: With Random Values</a:t>
            </a:r>
          </a:p>
        </p:txBody>
      </p:sp>
      <p:graphicFrame>
        <p:nvGraphicFramePr>
          <p:cNvPr id="4" name="Content Placeholder 3">
            <a:extLst>
              <a:ext uri="{FF2B5EF4-FFF2-40B4-BE49-F238E27FC236}">
                <a16:creationId xmlns:a16="http://schemas.microsoft.com/office/drawing/2014/main" id="{0CE854BB-D64D-F999-8420-A37E3F49EC3F}"/>
              </a:ext>
            </a:extLst>
          </p:cNvPr>
          <p:cNvGraphicFramePr>
            <a:graphicFrameLocks noGrp="1"/>
          </p:cNvGraphicFramePr>
          <p:nvPr>
            <p:ph idx="1"/>
            <p:extLst>
              <p:ext uri="{D42A27DB-BD31-4B8C-83A1-F6EECF244321}">
                <p14:modId xmlns:p14="http://schemas.microsoft.com/office/powerpoint/2010/main" val="3223354985"/>
              </p:ext>
            </p:extLst>
          </p:nvPr>
        </p:nvGraphicFramePr>
        <p:xfrm>
          <a:off x="644056" y="2198012"/>
          <a:ext cx="8516789" cy="4021944"/>
        </p:xfrm>
        <a:graphic>
          <a:graphicData uri="http://schemas.openxmlformats.org/drawingml/2006/table">
            <a:tbl>
              <a:tblPr firstRow="1" bandRow="1">
                <a:tableStyleId>{5C22544A-7EE6-4342-B048-85BDC9FD1C3A}</a:tableStyleId>
              </a:tblPr>
              <a:tblGrid>
                <a:gridCol w="2821697">
                  <a:extLst>
                    <a:ext uri="{9D8B030D-6E8A-4147-A177-3AD203B41FA5}">
                      <a16:colId xmlns:a16="http://schemas.microsoft.com/office/drawing/2014/main" val="480823951"/>
                    </a:ext>
                  </a:extLst>
                </a:gridCol>
                <a:gridCol w="2847546">
                  <a:extLst>
                    <a:ext uri="{9D8B030D-6E8A-4147-A177-3AD203B41FA5}">
                      <a16:colId xmlns:a16="http://schemas.microsoft.com/office/drawing/2014/main" val="18115824"/>
                    </a:ext>
                  </a:extLst>
                </a:gridCol>
                <a:gridCol w="2847546">
                  <a:extLst>
                    <a:ext uri="{9D8B030D-6E8A-4147-A177-3AD203B41FA5}">
                      <a16:colId xmlns:a16="http://schemas.microsoft.com/office/drawing/2014/main" val="2128917835"/>
                    </a:ext>
                  </a:extLst>
                </a:gridCol>
              </a:tblGrid>
              <a:tr h="670324">
                <a:tc>
                  <a:txBody>
                    <a:bodyPr/>
                    <a:lstStyle/>
                    <a:p>
                      <a:r>
                        <a:rPr lang="en-US" sz="3000"/>
                        <a:t>Model</a:t>
                      </a:r>
                    </a:p>
                  </a:txBody>
                  <a:tcPr marL="152346" marR="152346" marT="76173" marB="76173"/>
                </a:tc>
                <a:tc>
                  <a:txBody>
                    <a:bodyPr/>
                    <a:lstStyle/>
                    <a:p>
                      <a:r>
                        <a:rPr lang="en-US" sz="3000"/>
                        <a:t>RMSE</a:t>
                      </a:r>
                    </a:p>
                  </a:txBody>
                  <a:tcPr marL="152346" marR="152346" marT="76173" marB="76173"/>
                </a:tc>
                <a:tc>
                  <a:txBody>
                    <a:bodyPr/>
                    <a:lstStyle/>
                    <a:p>
                      <a:r>
                        <a:rPr lang="en-US" sz="3000"/>
                        <a:t>MAE</a:t>
                      </a:r>
                    </a:p>
                  </a:txBody>
                  <a:tcPr marL="152346" marR="152346" marT="76173" marB="76173"/>
                </a:tc>
                <a:extLst>
                  <a:ext uri="{0D108BD9-81ED-4DB2-BD59-A6C34878D82A}">
                    <a16:rowId xmlns:a16="http://schemas.microsoft.com/office/drawing/2014/main" val="312938313"/>
                  </a:ext>
                </a:extLst>
              </a:tr>
              <a:tr h="670324">
                <a:tc>
                  <a:txBody>
                    <a:bodyPr/>
                    <a:lstStyle/>
                    <a:p>
                      <a:r>
                        <a:rPr lang="en-US" sz="3000"/>
                        <a:t>AR</a:t>
                      </a:r>
                    </a:p>
                  </a:txBody>
                  <a:tcPr marL="152346" marR="152346" marT="76173" marB="76173"/>
                </a:tc>
                <a:tc>
                  <a:txBody>
                    <a:bodyPr/>
                    <a:lstStyle/>
                    <a:p>
                      <a:r>
                        <a:rPr lang="en-US" sz="3000"/>
                        <a:t>692.151</a:t>
                      </a:r>
                    </a:p>
                  </a:txBody>
                  <a:tcPr marL="152346" marR="152346" marT="76173" marB="76173"/>
                </a:tc>
                <a:tc>
                  <a:txBody>
                    <a:bodyPr/>
                    <a:lstStyle/>
                    <a:p>
                      <a:r>
                        <a:rPr lang="en-US" sz="3000"/>
                        <a:t>534.061</a:t>
                      </a:r>
                    </a:p>
                  </a:txBody>
                  <a:tcPr marL="152346" marR="152346" marT="76173" marB="76173"/>
                </a:tc>
                <a:extLst>
                  <a:ext uri="{0D108BD9-81ED-4DB2-BD59-A6C34878D82A}">
                    <a16:rowId xmlns:a16="http://schemas.microsoft.com/office/drawing/2014/main" val="64328101"/>
                  </a:ext>
                </a:extLst>
              </a:tr>
              <a:tr h="670324">
                <a:tc>
                  <a:txBody>
                    <a:bodyPr/>
                    <a:lstStyle/>
                    <a:p>
                      <a:r>
                        <a:rPr lang="en-US" sz="3000"/>
                        <a:t>MA</a:t>
                      </a:r>
                    </a:p>
                  </a:txBody>
                  <a:tcPr marL="152346" marR="152346" marT="76173" marB="76173"/>
                </a:tc>
                <a:tc>
                  <a:txBody>
                    <a:bodyPr/>
                    <a:lstStyle/>
                    <a:p>
                      <a:r>
                        <a:rPr lang="en-US" sz="3000"/>
                        <a:t>740.450</a:t>
                      </a:r>
                    </a:p>
                  </a:txBody>
                  <a:tcPr marL="152346" marR="152346" marT="76173" marB="76173"/>
                </a:tc>
                <a:tc>
                  <a:txBody>
                    <a:bodyPr/>
                    <a:lstStyle/>
                    <a:p>
                      <a:r>
                        <a:rPr lang="en-US" sz="3000" dirty="0"/>
                        <a:t>597.118</a:t>
                      </a:r>
                    </a:p>
                  </a:txBody>
                  <a:tcPr marL="152346" marR="152346" marT="76173" marB="76173"/>
                </a:tc>
                <a:extLst>
                  <a:ext uri="{0D108BD9-81ED-4DB2-BD59-A6C34878D82A}">
                    <a16:rowId xmlns:a16="http://schemas.microsoft.com/office/drawing/2014/main" val="1344649528"/>
                  </a:ext>
                </a:extLst>
              </a:tr>
              <a:tr h="670324">
                <a:tc>
                  <a:txBody>
                    <a:bodyPr/>
                    <a:lstStyle/>
                    <a:p>
                      <a:r>
                        <a:rPr lang="en-US" sz="3000"/>
                        <a:t>ARMA</a:t>
                      </a:r>
                    </a:p>
                  </a:txBody>
                  <a:tcPr marL="152346" marR="152346" marT="76173" marB="76173"/>
                </a:tc>
                <a:tc>
                  <a:txBody>
                    <a:bodyPr/>
                    <a:lstStyle/>
                    <a:p>
                      <a:r>
                        <a:rPr lang="en-US" sz="3000"/>
                        <a:t>743.016</a:t>
                      </a:r>
                    </a:p>
                  </a:txBody>
                  <a:tcPr marL="152346" marR="152346" marT="76173" marB="76173"/>
                </a:tc>
                <a:tc>
                  <a:txBody>
                    <a:bodyPr/>
                    <a:lstStyle/>
                    <a:p>
                      <a:r>
                        <a:rPr lang="en-US" sz="3000"/>
                        <a:t>648.108</a:t>
                      </a:r>
                    </a:p>
                  </a:txBody>
                  <a:tcPr marL="152346" marR="152346" marT="76173" marB="76173"/>
                </a:tc>
                <a:extLst>
                  <a:ext uri="{0D108BD9-81ED-4DB2-BD59-A6C34878D82A}">
                    <a16:rowId xmlns:a16="http://schemas.microsoft.com/office/drawing/2014/main" val="1896291564"/>
                  </a:ext>
                </a:extLst>
              </a:tr>
              <a:tr h="670324">
                <a:tc>
                  <a:txBody>
                    <a:bodyPr/>
                    <a:lstStyle/>
                    <a:p>
                      <a:r>
                        <a:rPr lang="en-US" sz="3000"/>
                        <a:t>ARIMA</a:t>
                      </a:r>
                    </a:p>
                  </a:txBody>
                  <a:tcPr marL="152346" marR="152346" marT="76173" marB="76173"/>
                </a:tc>
                <a:tc>
                  <a:txBody>
                    <a:bodyPr/>
                    <a:lstStyle/>
                    <a:p>
                      <a:r>
                        <a:rPr lang="en-US" sz="3000"/>
                        <a:t>741.809</a:t>
                      </a:r>
                    </a:p>
                  </a:txBody>
                  <a:tcPr marL="152346" marR="152346" marT="76173" marB="76173"/>
                </a:tc>
                <a:tc>
                  <a:txBody>
                    <a:bodyPr/>
                    <a:lstStyle/>
                    <a:p>
                      <a:r>
                        <a:rPr lang="en-US" sz="3000"/>
                        <a:t>599.068</a:t>
                      </a:r>
                    </a:p>
                  </a:txBody>
                  <a:tcPr marL="152346" marR="152346" marT="76173" marB="76173"/>
                </a:tc>
                <a:extLst>
                  <a:ext uri="{0D108BD9-81ED-4DB2-BD59-A6C34878D82A}">
                    <a16:rowId xmlns:a16="http://schemas.microsoft.com/office/drawing/2014/main" val="3394133590"/>
                  </a:ext>
                </a:extLst>
              </a:tr>
              <a:tr h="670324">
                <a:tc>
                  <a:txBody>
                    <a:bodyPr/>
                    <a:lstStyle/>
                    <a:p>
                      <a:r>
                        <a:rPr lang="en-US" sz="3000"/>
                        <a:t>SARIMA</a:t>
                      </a:r>
                    </a:p>
                  </a:txBody>
                  <a:tcPr marL="152346" marR="152346" marT="76173" marB="76173"/>
                </a:tc>
                <a:tc>
                  <a:txBody>
                    <a:bodyPr/>
                    <a:lstStyle/>
                    <a:p>
                      <a:r>
                        <a:rPr lang="en-US" sz="3000"/>
                        <a:t>431.838</a:t>
                      </a:r>
                    </a:p>
                  </a:txBody>
                  <a:tcPr marL="152346" marR="152346" marT="76173" marB="76173"/>
                </a:tc>
                <a:tc>
                  <a:txBody>
                    <a:bodyPr/>
                    <a:lstStyle/>
                    <a:p>
                      <a:r>
                        <a:rPr lang="en-US" sz="3000" dirty="0"/>
                        <a:t>333.449</a:t>
                      </a:r>
                    </a:p>
                  </a:txBody>
                  <a:tcPr marL="152346" marR="152346" marT="76173" marB="76173"/>
                </a:tc>
                <a:extLst>
                  <a:ext uri="{0D108BD9-81ED-4DB2-BD59-A6C34878D82A}">
                    <a16:rowId xmlns:a16="http://schemas.microsoft.com/office/drawing/2014/main" val="2653090001"/>
                  </a:ext>
                </a:extLst>
              </a:tr>
            </a:tbl>
          </a:graphicData>
        </a:graphic>
      </p:graphicFrame>
    </p:spTree>
    <p:extLst>
      <p:ext uri="{BB962C8B-B14F-4D97-AF65-F5344CB8AC3E}">
        <p14:creationId xmlns:p14="http://schemas.microsoft.com/office/powerpoint/2010/main" val="296991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F81C5-9687-DBDB-F70C-FEE984394041}"/>
              </a:ext>
            </a:extLst>
          </p:cNvPr>
          <p:cNvSpPr>
            <a:spLocks noGrp="1"/>
          </p:cNvSpPr>
          <p:nvPr>
            <p:ph type="title"/>
          </p:nvPr>
        </p:nvSpPr>
        <p:spPr>
          <a:xfrm>
            <a:off x="1371597" y="348865"/>
            <a:ext cx="10044023" cy="877729"/>
          </a:xfrm>
        </p:spPr>
        <p:txBody>
          <a:bodyPr anchor="ctr">
            <a:normAutofit fontScale="90000"/>
          </a:bodyPr>
          <a:lstStyle/>
          <a:p>
            <a:r>
              <a:rPr lang="en-US" sz="4000">
                <a:solidFill>
                  <a:srgbClr val="FFFFFF"/>
                </a:solidFill>
              </a:rPr>
              <a:t>Experimental results: Hyperparameter Tuning using auto_arima from pmdarima library </a:t>
            </a:r>
          </a:p>
        </p:txBody>
      </p:sp>
      <p:graphicFrame>
        <p:nvGraphicFramePr>
          <p:cNvPr id="4" name="Content Placeholder 3">
            <a:extLst>
              <a:ext uri="{FF2B5EF4-FFF2-40B4-BE49-F238E27FC236}">
                <a16:creationId xmlns:a16="http://schemas.microsoft.com/office/drawing/2014/main" id="{52080594-E0B2-34A2-F838-48D98D2CDA4F}"/>
              </a:ext>
            </a:extLst>
          </p:cNvPr>
          <p:cNvGraphicFramePr>
            <a:graphicFrameLocks noGrp="1"/>
          </p:cNvGraphicFramePr>
          <p:nvPr>
            <p:ph idx="1"/>
            <p:extLst>
              <p:ext uri="{D42A27DB-BD31-4B8C-83A1-F6EECF244321}">
                <p14:modId xmlns:p14="http://schemas.microsoft.com/office/powerpoint/2010/main" val="2862589564"/>
              </p:ext>
            </p:extLst>
          </p:nvPr>
        </p:nvGraphicFramePr>
        <p:xfrm>
          <a:off x="1126656" y="1687933"/>
          <a:ext cx="8474544" cy="2068887"/>
        </p:xfrm>
        <a:graphic>
          <a:graphicData uri="http://schemas.openxmlformats.org/drawingml/2006/table">
            <a:tbl>
              <a:tblPr firstRow="1" bandRow="1">
                <a:tableStyleId>{5C22544A-7EE6-4342-B048-85BDC9FD1C3A}</a:tableStyleId>
              </a:tblPr>
              <a:tblGrid>
                <a:gridCol w="2041894">
                  <a:extLst>
                    <a:ext uri="{9D8B030D-6E8A-4147-A177-3AD203B41FA5}">
                      <a16:colId xmlns:a16="http://schemas.microsoft.com/office/drawing/2014/main" val="3868446120"/>
                    </a:ext>
                  </a:extLst>
                </a:gridCol>
                <a:gridCol w="3029050">
                  <a:extLst>
                    <a:ext uri="{9D8B030D-6E8A-4147-A177-3AD203B41FA5}">
                      <a16:colId xmlns:a16="http://schemas.microsoft.com/office/drawing/2014/main" val="769221783"/>
                    </a:ext>
                  </a:extLst>
                </a:gridCol>
                <a:gridCol w="3403600">
                  <a:extLst>
                    <a:ext uri="{9D8B030D-6E8A-4147-A177-3AD203B41FA5}">
                      <a16:colId xmlns:a16="http://schemas.microsoft.com/office/drawing/2014/main" val="1638525057"/>
                    </a:ext>
                  </a:extLst>
                </a:gridCol>
              </a:tblGrid>
              <a:tr h="689629">
                <a:tc>
                  <a:txBody>
                    <a:bodyPr/>
                    <a:lstStyle/>
                    <a:p>
                      <a:r>
                        <a:rPr lang="en-US" sz="3100"/>
                        <a:t>ARIMA</a:t>
                      </a:r>
                    </a:p>
                  </a:txBody>
                  <a:tcPr marL="156734" marR="156734" marT="78367" marB="78367"/>
                </a:tc>
                <a:tc>
                  <a:txBody>
                    <a:bodyPr/>
                    <a:lstStyle/>
                    <a:p>
                      <a:r>
                        <a:rPr lang="en-US" sz="3100"/>
                        <a:t>Before Tuning</a:t>
                      </a:r>
                    </a:p>
                  </a:txBody>
                  <a:tcPr marL="156734" marR="156734" marT="78367" marB="78367"/>
                </a:tc>
                <a:tc>
                  <a:txBody>
                    <a:bodyPr/>
                    <a:lstStyle/>
                    <a:p>
                      <a:r>
                        <a:rPr lang="en-US" sz="3100"/>
                        <a:t>After Tuning</a:t>
                      </a:r>
                    </a:p>
                  </a:txBody>
                  <a:tcPr marL="156734" marR="156734" marT="78367" marB="78367"/>
                </a:tc>
                <a:extLst>
                  <a:ext uri="{0D108BD9-81ED-4DB2-BD59-A6C34878D82A}">
                    <a16:rowId xmlns:a16="http://schemas.microsoft.com/office/drawing/2014/main" val="2410623369"/>
                  </a:ext>
                </a:extLst>
              </a:tr>
              <a:tr h="689629">
                <a:tc>
                  <a:txBody>
                    <a:bodyPr/>
                    <a:lstStyle/>
                    <a:p>
                      <a:r>
                        <a:rPr lang="en-US" sz="3100"/>
                        <a:t>RMSE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741.809</a:t>
                      </a:r>
                    </a:p>
                  </a:txBody>
                  <a:tcPr marL="156734" marR="156734" marT="78367" marB="78367"/>
                </a:tc>
                <a:tc>
                  <a:txBody>
                    <a:bodyPr/>
                    <a:lstStyle/>
                    <a:p>
                      <a:r>
                        <a:rPr lang="en-US" sz="3100"/>
                        <a:t>692.151</a:t>
                      </a:r>
                    </a:p>
                  </a:txBody>
                  <a:tcPr marL="156734" marR="156734" marT="78367" marB="78367"/>
                </a:tc>
                <a:extLst>
                  <a:ext uri="{0D108BD9-81ED-4DB2-BD59-A6C34878D82A}">
                    <a16:rowId xmlns:a16="http://schemas.microsoft.com/office/drawing/2014/main" val="1837084596"/>
                  </a:ext>
                </a:extLst>
              </a:tr>
              <a:tr h="689629">
                <a:tc>
                  <a:txBody>
                    <a:bodyPr/>
                    <a:lstStyle/>
                    <a:p>
                      <a:r>
                        <a:rPr lang="en-US" sz="3100"/>
                        <a:t>MAE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599.068</a:t>
                      </a:r>
                    </a:p>
                  </a:txBody>
                  <a:tcPr marL="156734" marR="156734" marT="78367" marB="78367"/>
                </a:tc>
                <a:tc>
                  <a:txBody>
                    <a:bodyPr/>
                    <a:lstStyle/>
                    <a:p>
                      <a:r>
                        <a:rPr lang="en-US" sz="3100"/>
                        <a:t>534.061</a:t>
                      </a:r>
                    </a:p>
                  </a:txBody>
                  <a:tcPr marL="156734" marR="156734" marT="78367" marB="78367"/>
                </a:tc>
                <a:extLst>
                  <a:ext uri="{0D108BD9-81ED-4DB2-BD59-A6C34878D82A}">
                    <a16:rowId xmlns:a16="http://schemas.microsoft.com/office/drawing/2014/main" val="384978474"/>
                  </a:ext>
                </a:extLst>
              </a:tr>
            </a:tbl>
          </a:graphicData>
        </a:graphic>
      </p:graphicFrame>
      <p:graphicFrame>
        <p:nvGraphicFramePr>
          <p:cNvPr id="10" name="Content Placeholder 3">
            <a:extLst>
              <a:ext uri="{FF2B5EF4-FFF2-40B4-BE49-F238E27FC236}">
                <a16:creationId xmlns:a16="http://schemas.microsoft.com/office/drawing/2014/main" id="{B5C79A8F-FBED-B00A-6E4A-76B44626CAC8}"/>
              </a:ext>
            </a:extLst>
          </p:cNvPr>
          <p:cNvGraphicFramePr>
            <a:graphicFrameLocks/>
          </p:cNvGraphicFramePr>
          <p:nvPr>
            <p:extLst>
              <p:ext uri="{D42A27DB-BD31-4B8C-83A1-F6EECF244321}">
                <p14:modId xmlns:p14="http://schemas.microsoft.com/office/powerpoint/2010/main" val="1540029985"/>
              </p:ext>
            </p:extLst>
          </p:nvPr>
        </p:nvGraphicFramePr>
        <p:xfrm>
          <a:off x="1126656" y="4066974"/>
          <a:ext cx="8474544" cy="2068887"/>
        </p:xfrm>
        <a:graphic>
          <a:graphicData uri="http://schemas.openxmlformats.org/drawingml/2006/table">
            <a:tbl>
              <a:tblPr firstRow="1" bandRow="1">
                <a:tableStyleId>{5C22544A-7EE6-4342-B048-85BDC9FD1C3A}</a:tableStyleId>
              </a:tblPr>
              <a:tblGrid>
                <a:gridCol w="2321590">
                  <a:extLst>
                    <a:ext uri="{9D8B030D-6E8A-4147-A177-3AD203B41FA5}">
                      <a16:colId xmlns:a16="http://schemas.microsoft.com/office/drawing/2014/main" val="3868446120"/>
                    </a:ext>
                  </a:extLst>
                </a:gridCol>
                <a:gridCol w="2901754">
                  <a:extLst>
                    <a:ext uri="{9D8B030D-6E8A-4147-A177-3AD203B41FA5}">
                      <a16:colId xmlns:a16="http://schemas.microsoft.com/office/drawing/2014/main" val="769221783"/>
                    </a:ext>
                  </a:extLst>
                </a:gridCol>
                <a:gridCol w="3251200">
                  <a:extLst>
                    <a:ext uri="{9D8B030D-6E8A-4147-A177-3AD203B41FA5}">
                      <a16:colId xmlns:a16="http://schemas.microsoft.com/office/drawing/2014/main" val="1638525057"/>
                    </a:ext>
                  </a:extLst>
                </a:gridCol>
              </a:tblGrid>
              <a:tr h="689629">
                <a:tc>
                  <a:txBody>
                    <a:bodyPr/>
                    <a:lstStyle/>
                    <a:p>
                      <a:r>
                        <a:rPr lang="en-US" sz="3100"/>
                        <a:t>SARIMA</a:t>
                      </a:r>
                    </a:p>
                  </a:txBody>
                  <a:tcPr marL="156734" marR="156734" marT="78367" marB="78367"/>
                </a:tc>
                <a:tc>
                  <a:txBody>
                    <a:bodyPr/>
                    <a:lstStyle/>
                    <a:p>
                      <a:r>
                        <a:rPr lang="en-US" sz="3100"/>
                        <a:t>Before Tuning</a:t>
                      </a:r>
                    </a:p>
                  </a:txBody>
                  <a:tcPr marL="156734" marR="156734" marT="78367" marB="78367"/>
                </a:tc>
                <a:tc>
                  <a:txBody>
                    <a:bodyPr/>
                    <a:lstStyle/>
                    <a:p>
                      <a:r>
                        <a:rPr lang="en-US" sz="3100"/>
                        <a:t>After Tuning</a:t>
                      </a:r>
                    </a:p>
                  </a:txBody>
                  <a:tcPr marL="156734" marR="156734" marT="78367" marB="78367"/>
                </a:tc>
                <a:extLst>
                  <a:ext uri="{0D108BD9-81ED-4DB2-BD59-A6C34878D82A}">
                    <a16:rowId xmlns:a16="http://schemas.microsoft.com/office/drawing/2014/main" val="2410623369"/>
                  </a:ext>
                </a:extLst>
              </a:tr>
              <a:tr h="689629">
                <a:tc>
                  <a:txBody>
                    <a:bodyPr/>
                    <a:lstStyle/>
                    <a:p>
                      <a:r>
                        <a:rPr lang="en-US" sz="3100"/>
                        <a:t>RMSE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431.838</a:t>
                      </a:r>
                    </a:p>
                  </a:txBody>
                  <a:tcPr marL="156734" marR="156734" marT="78367" marB="78367"/>
                </a:tc>
                <a:tc>
                  <a:txBody>
                    <a:bodyPr/>
                    <a:lstStyle/>
                    <a:p>
                      <a:r>
                        <a:rPr lang="en-US" sz="3100"/>
                        <a:t>412.061</a:t>
                      </a:r>
                    </a:p>
                  </a:txBody>
                  <a:tcPr marL="156734" marR="156734" marT="78367" marB="78367"/>
                </a:tc>
                <a:extLst>
                  <a:ext uri="{0D108BD9-81ED-4DB2-BD59-A6C34878D82A}">
                    <a16:rowId xmlns:a16="http://schemas.microsoft.com/office/drawing/2014/main" val="1837084596"/>
                  </a:ext>
                </a:extLst>
              </a:tr>
              <a:tr h="689629">
                <a:tc>
                  <a:txBody>
                    <a:bodyPr/>
                    <a:lstStyle/>
                    <a:p>
                      <a:r>
                        <a:rPr lang="en-US" sz="3100"/>
                        <a:t>MAE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333.449</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100"/>
                        <a:t>320.800</a:t>
                      </a:r>
                    </a:p>
                  </a:txBody>
                  <a:tcPr marL="156734" marR="156734" marT="78367" marB="78367"/>
                </a:tc>
                <a:extLst>
                  <a:ext uri="{0D108BD9-81ED-4DB2-BD59-A6C34878D82A}">
                    <a16:rowId xmlns:a16="http://schemas.microsoft.com/office/drawing/2014/main" val="384978474"/>
                  </a:ext>
                </a:extLst>
              </a:tr>
            </a:tbl>
          </a:graphicData>
        </a:graphic>
      </p:graphicFrame>
    </p:spTree>
    <p:extLst>
      <p:ext uri="{BB962C8B-B14F-4D97-AF65-F5344CB8AC3E}">
        <p14:creationId xmlns:p14="http://schemas.microsoft.com/office/powerpoint/2010/main" val="304125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colorful squares and triangles&#10;&#10;Description automatically generated with medium confidence">
            <a:extLst>
              <a:ext uri="{FF2B5EF4-FFF2-40B4-BE49-F238E27FC236}">
                <a16:creationId xmlns:a16="http://schemas.microsoft.com/office/drawing/2014/main" id="{5EF92C0B-128D-EE06-2204-150A17891528}"/>
              </a:ext>
            </a:extLst>
          </p:cNvPr>
          <p:cNvPicPr>
            <a:picLocks noChangeAspect="1"/>
          </p:cNvPicPr>
          <p:nvPr/>
        </p:nvPicPr>
        <p:blipFill rotWithShape="1">
          <a:blip r:embed="rId3">
            <a:duotone>
              <a:prstClr val="black"/>
              <a:schemeClr val="tx2">
                <a:tint val="45000"/>
                <a:satMod val="400000"/>
              </a:schemeClr>
            </a:duotone>
            <a:alphaModFix amt="25000"/>
          </a:blip>
          <a:srcRect t="15504" b="20936"/>
          <a:stretch/>
        </p:blipFill>
        <p:spPr>
          <a:xfrm>
            <a:off x="20" y="10"/>
            <a:ext cx="12191980" cy="6857990"/>
          </a:xfrm>
          <a:prstGeom prst="rect">
            <a:avLst/>
          </a:prstGeom>
        </p:spPr>
      </p:pic>
      <p:sp>
        <p:nvSpPr>
          <p:cNvPr id="2" name="Title 1">
            <a:extLst>
              <a:ext uri="{FF2B5EF4-FFF2-40B4-BE49-F238E27FC236}">
                <a16:creationId xmlns:a16="http://schemas.microsoft.com/office/drawing/2014/main" id="{CACC53CC-5E0D-86BF-8E4B-C7DE1C136420}"/>
              </a:ext>
            </a:extLst>
          </p:cNvPr>
          <p:cNvSpPr>
            <a:spLocks noGrp="1"/>
          </p:cNvSpPr>
          <p:nvPr>
            <p:ph type="title"/>
          </p:nvPr>
        </p:nvSpPr>
        <p:spPr>
          <a:xfrm>
            <a:off x="838200" y="365125"/>
            <a:ext cx="10515600" cy="1325563"/>
          </a:xfrm>
        </p:spPr>
        <p:txBody>
          <a:bodyPr>
            <a:normAutofit/>
          </a:bodyPr>
          <a:lstStyle/>
          <a:p>
            <a:r>
              <a:rPr lang="en-US" sz="4400"/>
              <a:t>TSA Libraries used in Industry</a:t>
            </a:r>
            <a:endParaRPr lang="en-US"/>
          </a:p>
        </p:txBody>
      </p:sp>
      <p:graphicFrame>
        <p:nvGraphicFramePr>
          <p:cNvPr id="11" name="Content Placeholder 2">
            <a:extLst>
              <a:ext uri="{FF2B5EF4-FFF2-40B4-BE49-F238E27FC236}">
                <a16:creationId xmlns:a16="http://schemas.microsoft.com/office/drawing/2014/main" id="{CEBD1F57-F185-142D-10E5-7C2578D8836A}"/>
              </a:ext>
            </a:extLst>
          </p:cNvPr>
          <p:cNvGraphicFramePr>
            <a:graphicFrameLocks noGrp="1"/>
          </p:cNvGraphicFramePr>
          <p:nvPr>
            <p:ph idx="1"/>
            <p:extLst>
              <p:ext uri="{D42A27DB-BD31-4B8C-83A1-F6EECF244321}">
                <p14:modId xmlns:p14="http://schemas.microsoft.com/office/powerpoint/2010/main" val="3935500859"/>
              </p:ext>
            </p:extLst>
          </p:nvPr>
        </p:nvGraphicFramePr>
        <p:xfrm>
          <a:off x="838200" y="1498600"/>
          <a:ext cx="10515600" cy="513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41451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B5DD7-FA0E-DB12-C2A7-A9E85A761408}"/>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Conclusion</a:t>
            </a:r>
            <a:endParaRPr lang="en-US" sz="4000" b="1">
              <a:solidFill>
                <a:srgbClr val="FFFFFF"/>
              </a:solidFill>
              <a:ea typeface="Calibri Light"/>
              <a:cs typeface="Calibri Light"/>
            </a:endParaRPr>
          </a:p>
        </p:txBody>
      </p:sp>
      <p:sp>
        <p:nvSpPr>
          <p:cNvPr id="4" name="Content Placeholder 3">
            <a:extLst>
              <a:ext uri="{FF2B5EF4-FFF2-40B4-BE49-F238E27FC236}">
                <a16:creationId xmlns:a16="http://schemas.microsoft.com/office/drawing/2014/main" id="{58173521-25E9-EB62-7D12-B67F9DB3BBCD}"/>
              </a:ext>
            </a:extLst>
          </p:cNvPr>
          <p:cNvSpPr>
            <a:spLocks noGrp="1"/>
          </p:cNvSpPr>
          <p:nvPr>
            <p:ph idx="1"/>
          </p:nvPr>
        </p:nvSpPr>
        <p:spPr>
          <a:xfrm>
            <a:off x="4810259" y="649480"/>
            <a:ext cx="6555347" cy="5546047"/>
          </a:xfrm>
        </p:spPr>
        <p:txBody>
          <a:bodyPr anchor="ctr">
            <a:normAutofit/>
          </a:bodyPr>
          <a:lstStyle/>
          <a:p>
            <a:pPr algn="just"/>
            <a:r>
              <a:rPr lang="en-US" sz="2000"/>
              <a:t>After running both ARIMA and SARIMA using the best hyperparameters (from tuning) we can conclude that SARIMA produced better results as seasonal component is present in our dataset (annual frequency). </a:t>
            </a:r>
          </a:p>
          <a:p>
            <a:pPr algn="just"/>
            <a:r>
              <a:rPr lang="en-US" sz="2000"/>
              <a:t>The results from evaluation metrics, RMSE and MAE both produce a lower error for SARIMA, mentioned below: </a:t>
            </a:r>
          </a:p>
          <a:p>
            <a:r>
              <a:rPr lang="en-US" sz="2000"/>
              <a:t>ARIMA </a:t>
            </a:r>
          </a:p>
          <a:p>
            <a:pPr marL="0" indent="0">
              <a:buNone/>
            </a:pPr>
            <a:r>
              <a:rPr lang="en-US" sz="2000"/>
              <a:t>	RMSE: 692.151 </a:t>
            </a:r>
          </a:p>
          <a:p>
            <a:pPr marL="0" indent="0">
              <a:buNone/>
            </a:pPr>
            <a:r>
              <a:rPr lang="en-US" sz="2000"/>
              <a:t> 	MAE: 534.061 </a:t>
            </a:r>
          </a:p>
          <a:p>
            <a:r>
              <a:rPr lang="en-US" sz="2000"/>
              <a:t>SARIMA </a:t>
            </a:r>
          </a:p>
          <a:p>
            <a:pPr marL="0" indent="0">
              <a:buNone/>
            </a:pPr>
            <a:r>
              <a:rPr lang="en-US" sz="2000"/>
              <a:t>	RMSE: 412.061 </a:t>
            </a:r>
          </a:p>
          <a:p>
            <a:pPr marL="0" indent="0">
              <a:buNone/>
            </a:pPr>
            <a:r>
              <a:rPr lang="en-US" sz="2000"/>
              <a:t>	MAE: 320.800</a:t>
            </a:r>
          </a:p>
        </p:txBody>
      </p:sp>
    </p:spTree>
    <p:extLst>
      <p:ext uri="{BB962C8B-B14F-4D97-AF65-F5344CB8AC3E}">
        <p14:creationId xmlns:p14="http://schemas.microsoft.com/office/powerpoint/2010/main" val="303400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ntage compass">
            <a:extLst>
              <a:ext uri="{FF2B5EF4-FFF2-40B4-BE49-F238E27FC236}">
                <a16:creationId xmlns:a16="http://schemas.microsoft.com/office/drawing/2014/main" id="{414969E7-64F7-CA20-19DC-C709BE99ECEE}"/>
              </a:ext>
            </a:extLst>
          </p:cNvPr>
          <p:cNvPicPr>
            <a:picLocks noChangeAspect="1"/>
          </p:cNvPicPr>
          <p:nvPr/>
        </p:nvPicPr>
        <p:blipFill rotWithShape="1">
          <a:blip r:embed="rId3">
            <a:alphaModFix amt="40000"/>
          </a:blip>
          <a:srcRect l="3111" r="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2E06EE9C-37E0-18AB-94E7-A44E1492461E}"/>
              </a:ext>
            </a:extLst>
          </p:cNvPr>
          <p:cNvSpPr>
            <a:spLocks noGrp="1"/>
          </p:cNvSpPr>
          <p:nvPr>
            <p:ph type="title"/>
          </p:nvPr>
        </p:nvSpPr>
        <p:spPr>
          <a:xfrm>
            <a:off x="838200" y="365125"/>
            <a:ext cx="10515600" cy="1325563"/>
          </a:xfrm>
        </p:spPr>
        <p:txBody>
          <a:bodyPr>
            <a:normAutofit/>
          </a:bodyPr>
          <a:lstStyle/>
          <a:p>
            <a:r>
              <a:rPr lang="en-US" sz="5400">
                <a:solidFill>
                  <a:schemeClr val="bg1"/>
                </a:solidFill>
              </a:rPr>
              <a:t>Content</a:t>
            </a:r>
          </a:p>
        </p:txBody>
      </p:sp>
      <p:sp>
        <p:nvSpPr>
          <p:cNvPr id="3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7212082D-E4F3-CA60-1B26-002971798E9B}"/>
              </a:ext>
            </a:extLst>
          </p:cNvPr>
          <p:cNvSpPr>
            <a:spLocks noGrp="1"/>
          </p:cNvSpPr>
          <p:nvPr>
            <p:ph idx="1"/>
          </p:nvPr>
        </p:nvSpPr>
        <p:spPr>
          <a:xfrm>
            <a:off x="838200" y="2004446"/>
            <a:ext cx="10515600" cy="4176897"/>
          </a:xfrm>
        </p:spPr>
        <p:txBody>
          <a:bodyPr>
            <a:normAutofit/>
          </a:bodyPr>
          <a:lstStyle/>
          <a:p>
            <a:r>
              <a:rPr lang="en-US" sz="2200">
                <a:solidFill>
                  <a:schemeClr val="bg1"/>
                </a:solidFill>
              </a:rPr>
              <a:t>Motivation</a:t>
            </a:r>
          </a:p>
          <a:p>
            <a:r>
              <a:rPr lang="en-US" sz="2200">
                <a:solidFill>
                  <a:schemeClr val="bg1"/>
                </a:solidFill>
              </a:rPr>
              <a:t>Challenges</a:t>
            </a:r>
          </a:p>
          <a:p>
            <a:r>
              <a:rPr lang="en-US" sz="2200">
                <a:solidFill>
                  <a:schemeClr val="bg1"/>
                </a:solidFill>
              </a:rPr>
              <a:t>Time Series Analysis - Concepts</a:t>
            </a:r>
          </a:p>
          <a:p>
            <a:r>
              <a:rPr lang="en-US" sz="2200">
                <a:solidFill>
                  <a:schemeClr val="bg1"/>
                </a:solidFill>
              </a:rPr>
              <a:t>Technical Details</a:t>
            </a:r>
          </a:p>
          <a:p>
            <a:r>
              <a:rPr lang="en-US" sz="2200">
                <a:solidFill>
                  <a:schemeClr val="bg1"/>
                </a:solidFill>
              </a:rPr>
              <a:t>Experimental Results</a:t>
            </a:r>
          </a:p>
          <a:p>
            <a:r>
              <a:rPr lang="en-US" sz="2200">
                <a:solidFill>
                  <a:schemeClr val="bg1"/>
                </a:solidFill>
              </a:rPr>
              <a:t>TSA Libraries used in Industry</a:t>
            </a:r>
          </a:p>
          <a:p>
            <a:r>
              <a:rPr lang="en-US" sz="2200">
                <a:solidFill>
                  <a:schemeClr val="bg1"/>
                </a:solidFill>
              </a:rPr>
              <a:t>Conclusion</a:t>
            </a:r>
          </a:p>
          <a:p>
            <a:endParaRPr lang="en-US" sz="2200">
              <a:solidFill>
                <a:schemeClr val="bg1"/>
              </a:solidFill>
            </a:endParaRPr>
          </a:p>
          <a:p>
            <a:endParaRPr lang="en-US" sz="220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415979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BD4C3E-0806-CF84-7DEC-4077C637F1F4}"/>
              </a:ext>
            </a:extLst>
          </p:cNvPr>
          <p:cNvPicPr>
            <a:picLocks noChangeAspect="1"/>
          </p:cNvPicPr>
          <p:nvPr/>
        </p:nvPicPr>
        <p:blipFill rotWithShape="1">
          <a:blip r:embed="rId3">
            <a:alphaModFix amt="35000"/>
          </a:blip>
          <a:srcRect t="15974"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A7F18E5-9625-B96B-5F55-980F31482615}"/>
              </a:ext>
            </a:extLst>
          </p:cNvPr>
          <p:cNvSpPr>
            <a:spLocks noGrp="1"/>
          </p:cNvSpPr>
          <p:nvPr>
            <p:ph type="title"/>
          </p:nvPr>
        </p:nvSpPr>
        <p:spPr>
          <a:xfrm>
            <a:off x="838200" y="365125"/>
            <a:ext cx="10515600" cy="1325563"/>
          </a:xfrm>
        </p:spPr>
        <p:txBody>
          <a:bodyPr>
            <a:normAutofit/>
          </a:bodyPr>
          <a:lstStyle/>
          <a:p>
            <a:r>
              <a:rPr lang="en-US">
                <a:solidFill>
                  <a:srgbClr val="FFFFFF"/>
                </a:solidFill>
              </a:rPr>
              <a:t>Motivation</a:t>
            </a:r>
          </a:p>
        </p:txBody>
      </p:sp>
      <p:graphicFrame>
        <p:nvGraphicFramePr>
          <p:cNvPr id="19" name="Content Placeholder 2">
            <a:extLst>
              <a:ext uri="{FF2B5EF4-FFF2-40B4-BE49-F238E27FC236}">
                <a16:creationId xmlns:a16="http://schemas.microsoft.com/office/drawing/2014/main" id="{2FEFCB2F-0456-768E-6BEF-049FD6835AC2}"/>
              </a:ext>
            </a:extLst>
          </p:cNvPr>
          <p:cNvGraphicFramePr>
            <a:graphicFrameLocks noGrp="1"/>
          </p:cNvGraphicFramePr>
          <p:nvPr>
            <p:ph idx="1"/>
            <p:extLst>
              <p:ext uri="{D42A27DB-BD31-4B8C-83A1-F6EECF244321}">
                <p14:modId xmlns:p14="http://schemas.microsoft.com/office/powerpoint/2010/main" val="31179185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6678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4833"/>
    </mc:Choice>
    <mc:Fallback xmlns="">
      <p:transition spd="slow" advTm="648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B2BDA-7990-B18C-62B6-D97A3D25A59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Naïve Learning Problem</a:t>
            </a:r>
          </a:p>
        </p:txBody>
      </p:sp>
      <p:pic>
        <p:nvPicPr>
          <p:cNvPr id="4" name="Content Placeholder 3" descr="A graph with lines and dots">
            <a:extLst>
              <a:ext uri="{FF2B5EF4-FFF2-40B4-BE49-F238E27FC236}">
                <a16:creationId xmlns:a16="http://schemas.microsoft.com/office/drawing/2014/main" id="{42DC1318-CEE0-2B15-F621-AEC3C7274FD2}"/>
              </a:ext>
            </a:extLst>
          </p:cNvPr>
          <p:cNvPicPr>
            <a:picLocks noGrp="1" noChangeAspect="1"/>
          </p:cNvPicPr>
          <p:nvPr>
            <p:ph idx="1"/>
          </p:nvPr>
        </p:nvPicPr>
        <p:blipFill>
          <a:blip r:embed="rId3"/>
          <a:stretch>
            <a:fillRect/>
          </a:stretch>
        </p:blipFill>
        <p:spPr>
          <a:xfrm>
            <a:off x="432225" y="2181734"/>
            <a:ext cx="11327549" cy="4021277"/>
          </a:xfrm>
          <a:prstGeom prst="rect">
            <a:avLst/>
          </a:prstGeom>
        </p:spPr>
      </p:pic>
    </p:spTree>
    <p:extLst>
      <p:ext uri="{BB962C8B-B14F-4D97-AF65-F5344CB8AC3E}">
        <p14:creationId xmlns:p14="http://schemas.microsoft.com/office/powerpoint/2010/main" val="185249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419F6F7D-2A79-0AAD-2D3B-C4C324DF6663}"/>
              </a:ext>
            </a:extLst>
          </p:cNvPr>
          <p:cNvPicPr>
            <a:picLocks noChangeAspect="1"/>
          </p:cNvPicPr>
          <p:nvPr/>
        </p:nvPicPr>
        <p:blipFill rotWithShape="1">
          <a:blip r:embed="rId3">
            <a:alphaModFix amt="35000"/>
          </a:blip>
          <a:srcRect r="-2" b="6263"/>
          <a:stretch/>
        </p:blipFill>
        <p:spPr>
          <a:xfrm>
            <a:off x="20" y="12710"/>
            <a:ext cx="12191980" cy="6857990"/>
          </a:xfrm>
          <a:prstGeom prst="rect">
            <a:avLst/>
          </a:prstGeom>
        </p:spPr>
      </p:pic>
      <p:sp>
        <p:nvSpPr>
          <p:cNvPr id="2" name="Title 1">
            <a:extLst>
              <a:ext uri="{FF2B5EF4-FFF2-40B4-BE49-F238E27FC236}">
                <a16:creationId xmlns:a16="http://schemas.microsoft.com/office/drawing/2014/main" id="{E775A189-A1B8-A88E-A745-23C3470D555F}"/>
              </a:ext>
            </a:extLst>
          </p:cNvPr>
          <p:cNvSpPr>
            <a:spLocks noGrp="1"/>
          </p:cNvSpPr>
          <p:nvPr>
            <p:ph type="title"/>
          </p:nvPr>
        </p:nvSpPr>
        <p:spPr>
          <a:xfrm>
            <a:off x="838200" y="365125"/>
            <a:ext cx="10515600" cy="1325563"/>
          </a:xfrm>
        </p:spPr>
        <p:txBody>
          <a:bodyPr>
            <a:normAutofit/>
          </a:bodyPr>
          <a:lstStyle/>
          <a:p>
            <a:r>
              <a:rPr lang="en-US">
                <a:solidFill>
                  <a:srgbClr val="FFFFFF"/>
                </a:solidFill>
              </a:rPr>
              <a:t>Challenges</a:t>
            </a:r>
          </a:p>
        </p:txBody>
      </p:sp>
      <p:graphicFrame>
        <p:nvGraphicFramePr>
          <p:cNvPr id="30" name="Content Placeholder 2">
            <a:extLst>
              <a:ext uri="{FF2B5EF4-FFF2-40B4-BE49-F238E27FC236}">
                <a16:creationId xmlns:a16="http://schemas.microsoft.com/office/drawing/2014/main" id="{FDC821AD-3F2D-6660-110B-4E41E0F5DA0C}"/>
              </a:ext>
            </a:extLst>
          </p:cNvPr>
          <p:cNvGraphicFramePr>
            <a:graphicFrameLocks noGrp="1"/>
          </p:cNvGraphicFramePr>
          <p:nvPr>
            <p:ph idx="1"/>
            <p:extLst>
              <p:ext uri="{D42A27DB-BD31-4B8C-83A1-F6EECF244321}">
                <p14:modId xmlns:p14="http://schemas.microsoft.com/office/powerpoint/2010/main" val="32320451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75498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Time Series Analysis Concepts: What</a:t>
            </a:r>
          </a:p>
        </p:txBody>
      </p:sp>
      <p:sp>
        <p:nvSpPr>
          <p:cNvPr id="5" name="TextBox 4">
            <a:extLst>
              <a:ext uri="{FF2B5EF4-FFF2-40B4-BE49-F238E27FC236}">
                <a16:creationId xmlns:a16="http://schemas.microsoft.com/office/drawing/2014/main" id="{A2E50B4F-0295-0DCF-B613-AE8C9FD993B4}"/>
              </a:ext>
            </a:extLst>
          </p:cNvPr>
          <p:cNvSpPr txBox="1"/>
          <p:nvPr/>
        </p:nvSpPr>
        <p:spPr>
          <a:xfrm>
            <a:off x="990600" y="2552701"/>
            <a:ext cx="4800600" cy="3139321"/>
          </a:xfrm>
          <a:prstGeom prst="rect">
            <a:avLst/>
          </a:prstGeom>
          <a:noFill/>
        </p:spPr>
        <p:txBody>
          <a:bodyPr wrap="square">
            <a:spAutoFit/>
          </a:bodyPr>
          <a:lstStyle/>
          <a:p>
            <a:pPr algn="just"/>
            <a:r>
              <a:rPr lang="en-US" sz="1800"/>
              <a:t>Time Series has four components which are described below:</a:t>
            </a:r>
          </a:p>
          <a:p>
            <a:pPr marL="0" indent="0" algn="just">
              <a:buNone/>
            </a:pPr>
            <a:r>
              <a:rPr lang="en-US" sz="1800"/>
              <a:t>Trend: There is no fixed time interval. It represents growth or decline in the data over an extended period.</a:t>
            </a:r>
          </a:p>
          <a:p>
            <a:pPr marL="0" indent="0" algn="just">
              <a:buNone/>
            </a:pPr>
            <a:r>
              <a:rPr lang="en-US" sz="1800"/>
              <a:t>Cycle: It represents repeated patterns or fluctuations in the data.</a:t>
            </a:r>
          </a:p>
          <a:p>
            <a:pPr marL="0" indent="0" algn="just">
              <a:buNone/>
            </a:pPr>
            <a:r>
              <a:rPr lang="en-US" sz="1800"/>
              <a:t>Seasonality: It represents the pattern repeated at regular intervals.</a:t>
            </a:r>
          </a:p>
          <a:p>
            <a:pPr marL="0" indent="0" algn="just">
              <a:buNone/>
            </a:pPr>
            <a:r>
              <a:rPr lang="en-US" sz="1800"/>
              <a:t>Irregularity: It captures the unpredictable elements in the time series.</a:t>
            </a:r>
          </a:p>
        </p:txBody>
      </p:sp>
      <p:pic>
        <p:nvPicPr>
          <p:cNvPr id="3" name="Picture 2">
            <a:extLst>
              <a:ext uri="{FF2B5EF4-FFF2-40B4-BE49-F238E27FC236}">
                <a16:creationId xmlns:a16="http://schemas.microsoft.com/office/drawing/2014/main" id="{F327F166-D391-0F25-B5B5-B4F8575A0888}"/>
              </a:ext>
            </a:extLst>
          </p:cNvPr>
          <p:cNvPicPr>
            <a:picLocks noChangeAspect="1"/>
          </p:cNvPicPr>
          <p:nvPr/>
        </p:nvPicPr>
        <p:blipFill>
          <a:blip r:embed="rId3"/>
          <a:stretch>
            <a:fillRect/>
          </a:stretch>
        </p:blipFill>
        <p:spPr>
          <a:xfrm>
            <a:off x="5994081" y="1895819"/>
            <a:ext cx="6197919" cy="4045158"/>
          </a:xfrm>
          <a:prstGeom prst="rect">
            <a:avLst/>
          </a:prstGeom>
        </p:spPr>
      </p:pic>
    </p:spTree>
    <p:extLst>
      <p:ext uri="{BB962C8B-B14F-4D97-AF65-F5344CB8AC3E}">
        <p14:creationId xmlns:p14="http://schemas.microsoft.com/office/powerpoint/2010/main" val="232491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Time Series Analysis Concepts: Why</a:t>
            </a:r>
          </a:p>
        </p:txBody>
      </p:sp>
      <p:sp>
        <p:nvSpPr>
          <p:cNvPr id="5" name="TextBox 4">
            <a:extLst>
              <a:ext uri="{FF2B5EF4-FFF2-40B4-BE49-F238E27FC236}">
                <a16:creationId xmlns:a16="http://schemas.microsoft.com/office/drawing/2014/main" id="{A2E50B4F-0295-0DCF-B613-AE8C9FD993B4}"/>
              </a:ext>
            </a:extLst>
          </p:cNvPr>
          <p:cNvSpPr txBox="1"/>
          <p:nvPr/>
        </p:nvSpPr>
        <p:spPr>
          <a:xfrm>
            <a:off x="990600" y="2552701"/>
            <a:ext cx="9702800" cy="3477875"/>
          </a:xfrm>
          <a:prstGeom prst="rect">
            <a:avLst/>
          </a:prstGeom>
          <a:noFill/>
        </p:spPr>
        <p:txBody>
          <a:bodyPr wrap="square">
            <a:spAutoFit/>
          </a:bodyPr>
          <a:lstStyle/>
          <a:p>
            <a:pPr marL="285750" lvl="0" indent="-285750" algn="just">
              <a:buFont typeface="Arial" panose="020B0604020202020204" pitchFamily="34" charset="0"/>
              <a:buChar char="•"/>
            </a:pPr>
            <a:r>
              <a:rPr lang="en-US" sz="2000"/>
              <a:t>It is important to check as most statistical models support only stationary datasets.</a:t>
            </a:r>
          </a:p>
          <a:p>
            <a:pPr lvl="0" algn="just"/>
            <a:endParaRPr lang="en-US" sz="2000"/>
          </a:p>
          <a:p>
            <a:pPr marL="285750" indent="-285750" algn="just">
              <a:buFont typeface="Arial" panose="020B0604020202020204" pitchFamily="34" charset="0"/>
              <a:buChar char="•"/>
            </a:pPr>
            <a:r>
              <a:rPr lang="en-US" sz="2000"/>
              <a:t>If a dataset doesn't have Trend, Seasonality, Cyclical, and Irregularity components of the time series, then it's Stationary.</a:t>
            </a:r>
          </a:p>
          <a:p>
            <a:pPr algn="just"/>
            <a:endParaRPr lang="en-US" sz="2000"/>
          </a:p>
          <a:p>
            <a:pPr marL="285750" indent="-285750" algn="just">
              <a:buFont typeface="Arial" panose="020B0604020202020204" pitchFamily="34" charset="0"/>
              <a:buChar char="•"/>
            </a:pPr>
            <a:r>
              <a:rPr lang="en-US" sz="2000"/>
              <a:t>Constant mean value; constant variance with time-frame &amp; If either the mean-variance or covariance (relationship between two variables) is changing with respect to time, the dataset is called non-stationary. </a:t>
            </a:r>
          </a:p>
          <a:p>
            <a:pPr algn="just"/>
            <a:endParaRPr lang="en-US" sz="2000"/>
          </a:p>
          <a:p>
            <a:pPr lvl="0" algn="just"/>
            <a:endParaRPr lang="en-US" sz="2000"/>
          </a:p>
          <a:p>
            <a:pPr lvl="0" algn="just"/>
            <a:endParaRPr lang="en-US" sz="2000"/>
          </a:p>
        </p:txBody>
      </p:sp>
    </p:spTree>
    <p:extLst>
      <p:ext uri="{BB962C8B-B14F-4D97-AF65-F5344CB8AC3E}">
        <p14:creationId xmlns:p14="http://schemas.microsoft.com/office/powerpoint/2010/main" val="332850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Time Series Analysis Concepts: How to Check</a:t>
            </a:r>
          </a:p>
        </p:txBody>
      </p:sp>
      <p:sp>
        <p:nvSpPr>
          <p:cNvPr id="3" name="Content Placeholder 2">
            <a:extLst>
              <a:ext uri="{FF2B5EF4-FFF2-40B4-BE49-F238E27FC236}">
                <a16:creationId xmlns:a16="http://schemas.microsoft.com/office/drawing/2014/main" id="{80B6F4CB-1C35-2DBC-D0D4-29FAF5DF83CC}"/>
              </a:ext>
            </a:extLst>
          </p:cNvPr>
          <p:cNvSpPr>
            <a:spLocks noGrp="1"/>
          </p:cNvSpPr>
          <p:nvPr>
            <p:ph idx="1"/>
          </p:nvPr>
        </p:nvSpPr>
        <p:spPr>
          <a:xfrm>
            <a:off x="1371599" y="2318197"/>
            <a:ext cx="9724031" cy="3683358"/>
          </a:xfrm>
        </p:spPr>
        <p:txBody>
          <a:bodyPr anchor="ctr">
            <a:normAutofit/>
          </a:bodyPr>
          <a:lstStyle/>
          <a:p>
            <a:pPr algn="just"/>
            <a:r>
              <a:rPr lang="en-US" sz="1700" dirty="0"/>
              <a:t>Different methods were used to test the hypothesis:</a:t>
            </a:r>
          </a:p>
          <a:p>
            <a:pPr algn="just"/>
            <a:r>
              <a:rPr lang="en-US" sz="1700" dirty="0"/>
              <a:t>KPSS(</a:t>
            </a:r>
            <a:r>
              <a:rPr lang="en-US" sz="1700" b="0" i="0" dirty="0">
                <a:effectLst/>
              </a:rPr>
              <a:t>Kwiatkowski-Phillips-Schmidt-Shin): A statistical test to check the stationarity in time series data for checking the trend in the data. </a:t>
            </a:r>
            <a:r>
              <a:rPr lang="en-US" sz="1700" dirty="0"/>
              <a:t>The KPSS test is conducted with the following assumptions.</a:t>
            </a:r>
          </a:p>
          <a:p>
            <a:pPr marL="0" indent="0" algn="just">
              <a:buNone/>
            </a:pPr>
            <a:r>
              <a:rPr lang="en-US" sz="1700" dirty="0"/>
              <a:t>	 Null Hypothesis (HO): Series is trend stationary or series has no unit root. 	</a:t>
            </a:r>
          </a:p>
          <a:p>
            <a:pPr marL="0" indent="0" algn="just">
              <a:buNone/>
            </a:pPr>
            <a:r>
              <a:rPr lang="en-US" sz="1700" dirty="0"/>
              <a:t>	Alternate Hypothesis(HA): Series is non-stationary, or series has a unit root.</a:t>
            </a:r>
          </a:p>
          <a:p>
            <a:pPr algn="just"/>
            <a:r>
              <a:rPr lang="en-US" sz="1700" dirty="0"/>
              <a:t>ADF(</a:t>
            </a:r>
            <a:r>
              <a:rPr lang="en-US" sz="1700" b="0" i="0" dirty="0">
                <a:effectLst/>
              </a:rPr>
              <a:t>Augmented Dickey-Fuller)</a:t>
            </a:r>
            <a:r>
              <a:rPr lang="en-US" sz="1700" dirty="0"/>
              <a:t> : It is also a statistical test to check the stationarity of the time series data by checking unit root. ADF test is conducted with the following assumptions: </a:t>
            </a:r>
          </a:p>
          <a:p>
            <a:pPr marL="0" indent="0" algn="just">
              <a:buNone/>
            </a:pPr>
            <a:r>
              <a:rPr lang="en-US" sz="1700" dirty="0"/>
              <a:t>	Null Hypothesis (HO): Series is non-stationary, or series has a unit root. </a:t>
            </a:r>
          </a:p>
          <a:p>
            <a:pPr marL="0" indent="0" algn="just">
              <a:buNone/>
            </a:pPr>
            <a:r>
              <a:rPr lang="en-US" sz="1700" dirty="0"/>
              <a:t>	Alternate Hypothesis(HA): Series is stationary, or series has no unit root.</a:t>
            </a:r>
          </a:p>
          <a:p>
            <a:pPr marL="0" indent="0" algn="just">
              <a:buNone/>
            </a:pPr>
            <a:r>
              <a:rPr lang="en-US" sz="1700" dirty="0"/>
              <a:t>Note: The hypothesis is reversed in the KPSS test compared to ADF Test.</a:t>
            </a:r>
          </a:p>
        </p:txBody>
      </p:sp>
      <p:sp>
        <p:nvSpPr>
          <p:cNvPr id="4" name="TextBox 3">
            <a:extLst>
              <a:ext uri="{FF2B5EF4-FFF2-40B4-BE49-F238E27FC236}">
                <a16:creationId xmlns:a16="http://schemas.microsoft.com/office/drawing/2014/main" id="{3CE105DC-0A11-0A4D-3A87-D68245AB7977}"/>
              </a:ext>
            </a:extLst>
          </p:cNvPr>
          <p:cNvSpPr txBox="1"/>
          <p:nvPr/>
        </p:nvSpPr>
        <p:spPr>
          <a:xfrm>
            <a:off x="229675" y="6199100"/>
            <a:ext cx="11732646" cy="523220"/>
          </a:xfrm>
          <a:prstGeom prst="rect">
            <a:avLst/>
          </a:prstGeom>
          <a:noFill/>
        </p:spPr>
        <p:txBody>
          <a:bodyPr wrap="square" rtlCol="0">
            <a:spAutoFit/>
          </a:bodyPr>
          <a:lstStyle/>
          <a:p>
            <a:r>
              <a:rPr lang="en-IN" sz="1400" b="0" i="0" dirty="0">
                <a:solidFill>
                  <a:srgbClr val="374151"/>
                </a:solidFill>
                <a:effectLst/>
                <a:latin typeface="Söhne"/>
              </a:rPr>
              <a:t>A unit root is a characteristic of a time series variable that indicates it has a stochastic or random trend. In simpler terms, a variable with a unit root is unpredictable and does not revert to a stable mean over time.</a:t>
            </a:r>
            <a:endParaRPr lang="en-US" sz="1400" dirty="0"/>
          </a:p>
        </p:txBody>
      </p:sp>
    </p:spTree>
    <p:extLst>
      <p:ext uri="{BB962C8B-B14F-4D97-AF65-F5344CB8AC3E}">
        <p14:creationId xmlns:p14="http://schemas.microsoft.com/office/powerpoint/2010/main" val="62348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fontScale="90000"/>
          </a:bodyPr>
          <a:lstStyle/>
          <a:p>
            <a:r>
              <a:rPr lang="en-US" sz="4000">
                <a:solidFill>
                  <a:schemeClr val="bg1"/>
                </a:solidFill>
              </a:rPr>
              <a:t>Time Series Analysis Concepts: How to Transform</a:t>
            </a:r>
          </a:p>
        </p:txBody>
      </p:sp>
      <p:sp>
        <p:nvSpPr>
          <p:cNvPr id="5" name="TextBox 4">
            <a:extLst>
              <a:ext uri="{FF2B5EF4-FFF2-40B4-BE49-F238E27FC236}">
                <a16:creationId xmlns:a16="http://schemas.microsoft.com/office/drawing/2014/main" id="{A2E50B4F-0295-0DCF-B613-AE8C9FD993B4}"/>
              </a:ext>
            </a:extLst>
          </p:cNvPr>
          <p:cNvSpPr txBox="1"/>
          <p:nvPr/>
        </p:nvSpPr>
        <p:spPr>
          <a:xfrm>
            <a:off x="990600" y="2552701"/>
            <a:ext cx="8318500" cy="1477328"/>
          </a:xfrm>
          <a:prstGeom prst="rect">
            <a:avLst/>
          </a:prstGeom>
          <a:noFill/>
        </p:spPr>
        <p:txBody>
          <a:bodyPr wrap="square">
            <a:spAutoFit/>
          </a:bodyPr>
          <a:lstStyle/>
          <a:p>
            <a:pPr marL="0" indent="0" algn="just">
              <a:buNone/>
            </a:pPr>
            <a:r>
              <a:rPr lang="en-US" sz="1800" dirty="0"/>
              <a:t>To use models for predictions, we should do the below things:</a:t>
            </a:r>
          </a:p>
          <a:p>
            <a:pPr algn="just"/>
            <a:r>
              <a:rPr lang="en-US" sz="1800" dirty="0"/>
              <a:t> • Differencing: </a:t>
            </a:r>
            <a:r>
              <a:rPr lang="en-US" dirty="0"/>
              <a:t>Transform the data by computing difference between consecutive observations (can be repeated, d-orders)</a:t>
            </a:r>
            <a:endParaRPr lang="en-US" sz="1800" dirty="0"/>
          </a:p>
          <a:p>
            <a:pPr marL="0" indent="0" algn="just">
              <a:buNone/>
            </a:pPr>
            <a:r>
              <a:rPr lang="en-US" sz="1800" dirty="0"/>
              <a:t> • Transformation (log, </a:t>
            </a:r>
            <a:r>
              <a:rPr lang="en-US" sz="1800" dirty="0" err="1"/>
              <a:t>BoxCox</a:t>
            </a:r>
            <a:r>
              <a:rPr lang="en-US" sz="1800" dirty="0"/>
              <a:t>): It is common preprocessing step in time series analysis to transform non-stationary data into stationarity data (stabilize variance).</a:t>
            </a:r>
            <a:endParaRPr lang="en-US" sz="2800" dirty="0"/>
          </a:p>
        </p:txBody>
      </p:sp>
      <p:pic>
        <p:nvPicPr>
          <p:cNvPr id="7" name="Picture 6">
            <a:extLst>
              <a:ext uri="{FF2B5EF4-FFF2-40B4-BE49-F238E27FC236}">
                <a16:creationId xmlns:a16="http://schemas.microsoft.com/office/drawing/2014/main" id="{1A73B844-28D9-D4C2-EF32-6197E0BA8E16}"/>
              </a:ext>
            </a:extLst>
          </p:cNvPr>
          <p:cNvPicPr>
            <a:picLocks noChangeAspect="1"/>
          </p:cNvPicPr>
          <p:nvPr/>
        </p:nvPicPr>
        <p:blipFill>
          <a:blip r:embed="rId3"/>
          <a:stretch>
            <a:fillRect/>
          </a:stretch>
        </p:blipFill>
        <p:spPr>
          <a:xfrm>
            <a:off x="774540" y="4030029"/>
            <a:ext cx="4013520" cy="2407295"/>
          </a:xfrm>
          <a:prstGeom prst="rect">
            <a:avLst/>
          </a:prstGeom>
        </p:spPr>
      </p:pic>
      <p:pic>
        <p:nvPicPr>
          <p:cNvPr id="11" name="Picture 10">
            <a:extLst>
              <a:ext uri="{FF2B5EF4-FFF2-40B4-BE49-F238E27FC236}">
                <a16:creationId xmlns:a16="http://schemas.microsoft.com/office/drawing/2014/main" id="{35D34A9F-490F-D03D-5929-755E084105C5}"/>
              </a:ext>
            </a:extLst>
          </p:cNvPr>
          <p:cNvPicPr>
            <a:picLocks noChangeAspect="1"/>
          </p:cNvPicPr>
          <p:nvPr/>
        </p:nvPicPr>
        <p:blipFill>
          <a:blip r:embed="rId4"/>
          <a:stretch>
            <a:fillRect/>
          </a:stretch>
        </p:blipFill>
        <p:spPr>
          <a:xfrm>
            <a:off x="4788060" y="4077558"/>
            <a:ext cx="6121715" cy="2311519"/>
          </a:xfrm>
          <a:prstGeom prst="rect">
            <a:avLst/>
          </a:prstGeom>
        </p:spPr>
      </p:pic>
    </p:spTree>
    <p:extLst>
      <p:ext uri="{BB962C8B-B14F-4D97-AF65-F5344CB8AC3E}">
        <p14:creationId xmlns:p14="http://schemas.microsoft.com/office/powerpoint/2010/main" val="2958401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3087</Words>
  <Application>Microsoft Office PowerPoint</Application>
  <PresentationFormat>Widescreen</PresentationFormat>
  <Paragraphs>284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KaTeX_Main</vt:lpstr>
      <vt:lpstr>KaTeX_Math</vt:lpstr>
      <vt:lpstr>Söhne</vt:lpstr>
      <vt:lpstr>Wingdings</vt:lpstr>
      <vt:lpstr>Office Theme</vt:lpstr>
      <vt:lpstr>Exploring Trends and Seasonality in Time Series data</vt:lpstr>
      <vt:lpstr>Content</vt:lpstr>
      <vt:lpstr>Motivation</vt:lpstr>
      <vt:lpstr>Naïve Learning Problem</vt:lpstr>
      <vt:lpstr>Challenges</vt:lpstr>
      <vt:lpstr>Time Series Analysis Concepts: What</vt:lpstr>
      <vt:lpstr>Time Series Analysis Concepts: Why</vt:lpstr>
      <vt:lpstr>Time Series Analysis Concepts: How to Check</vt:lpstr>
      <vt:lpstr>Time Series Analysis Concepts: How to Transform</vt:lpstr>
      <vt:lpstr>Technical Details: Statistical Model</vt:lpstr>
      <vt:lpstr>Experimental results: With Random Values</vt:lpstr>
      <vt:lpstr>Experimental results: Hyperparameter Tuning using auto_arima from pmdarima library </vt:lpstr>
      <vt:lpstr>TSA Libraries used in Industry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of your presentation</dc:title>
  <dc:creator>Tang, Shaojie</dc:creator>
  <cp:lastModifiedBy>charitha surineni</cp:lastModifiedBy>
  <cp:revision>11</cp:revision>
  <dcterms:created xsi:type="dcterms:W3CDTF">2022-11-15T20:58:26Z</dcterms:created>
  <dcterms:modified xsi:type="dcterms:W3CDTF">2024-10-28T17:08:03Z</dcterms:modified>
</cp:coreProperties>
</file>