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63" r:id="rId2"/>
    <p:sldId id="262" r:id="rId3"/>
    <p:sldId id="259" r:id="rId4"/>
    <p:sldId id="257" r:id="rId5"/>
    <p:sldId id="260" r:id="rId6"/>
    <p:sldId id="25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2B63"/>
    <a:srgbClr val="ECE5CE"/>
    <a:srgbClr val="E1A922"/>
    <a:srgbClr val="412E44"/>
    <a:srgbClr val="D6CED2"/>
    <a:srgbClr val="8F7840"/>
    <a:srgbClr val="CBA60C"/>
    <a:srgbClr val="FFFF00"/>
    <a:srgbClr val="2C2C2C"/>
    <a:srgbClr val="B88D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44" autoAdjust="0"/>
    <p:restoredTop sz="94660"/>
  </p:normalViewPr>
  <p:slideViewPr>
    <p:cSldViewPr>
      <p:cViewPr>
        <p:scale>
          <a:sx n="60" d="100"/>
          <a:sy n="60" d="100"/>
        </p:scale>
        <p:origin x="-1716" y="-2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D0CE0B-1303-47E0-8D8A-E26A09ED725D}" type="datetimeFigureOut">
              <a:rPr lang="en-US" smtClean="0"/>
              <a:t>5/12/2013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DA5A1-9B25-46DC-A8FE-871CD939386B}" type="slidenum">
              <a:rPr lang="en-US" smtClean="0"/>
              <a:t>‹#›</a:t>
            </a:fld>
            <a:endParaRPr lang="en-US"/>
          </a:p>
        </p:txBody>
      </p:sp>
    </p:spTree>
    <p:extLst>
      <p:ext uri="{BB962C8B-B14F-4D97-AF65-F5344CB8AC3E}">
        <p14:creationId xmlns:p14="http://schemas.microsoft.com/office/powerpoint/2010/main" val="3958464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D0CE0B-1303-47E0-8D8A-E26A09ED725D}" type="datetimeFigureOut">
              <a:rPr lang="en-US" smtClean="0"/>
              <a:t>5/12/2013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DA5A1-9B25-46DC-A8FE-871CD939386B}" type="slidenum">
              <a:rPr lang="en-US" smtClean="0"/>
              <a:t>‹#›</a:t>
            </a:fld>
            <a:endParaRPr lang="en-US"/>
          </a:p>
        </p:txBody>
      </p:sp>
    </p:spTree>
    <p:extLst>
      <p:ext uri="{BB962C8B-B14F-4D97-AF65-F5344CB8AC3E}">
        <p14:creationId xmlns:p14="http://schemas.microsoft.com/office/powerpoint/2010/main" val="2116645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D0CE0B-1303-47E0-8D8A-E26A09ED725D}" type="datetimeFigureOut">
              <a:rPr lang="en-US" smtClean="0"/>
              <a:t>5/12/2013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DA5A1-9B25-46DC-A8FE-871CD939386B}" type="slidenum">
              <a:rPr lang="en-US" smtClean="0"/>
              <a:t>‹#›</a:t>
            </a:fld>
            <a:endParaRPr lang="en-US"/>
          </a:p>
        </p:txBody>
      </p:sp>
    </p:spTree>
    <p:extLst>
      <p:ext uri="{BB962C8B-B14F-4D97-AF65-F5344CB8AC3E}">
        <p14:creationId xmlns:p14="http://schemas.microsoft.com/office/powerpoint/2010/main" val="2643644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D0CE0B-1303-47E0-8D8A-E26A09ED725D}" type="datetimeFigureOut">
              <a:rPr lang="en-US" smtClean="0"/>
              <a:t>5/12/2013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DA5A1-9B25-46DC-A8FE-871CD939386B}" type="slidenum">
              <a:rPr lang="en-US" smtClean="0"/>
              <a:t>‹#›</a:t>
            </a:fld>
            <a:endParaRPr lang="en-US"/>
          </a:p>
        </p:txBody>
      </p:sp>
    </p:spTree>
    <p:extLst>
      <p:ext uri="{BB962C8B-B14F-4D97-AF65-F5344CB8AC3E}">
        <p14:creationId xmlns:p14="http://schemas.microsoft.com/office/powerpoint/2010/main" val="391661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D0CE0B-1303-47E0-8D8A-E26A09ED725D}" type="datetimeFigureOut">
              <a:rPr lang="en-US" smtClean="0"/>
              <a:t>5/12/2013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DA5A1-9B25-46DC-A8FE-871CD939386B}" type="slidenum">
              <a:rPr lang="en-US" smtClean="0"/>
              <a:t>‹#›</a:t>
            </a:fld>
            <a:endParaRPr lang="en-US"/>
          </a:p>
        </p:txBody>
      </p:sp>
    </p:spTree>
    <p:extLst>
      <p:ext uri="{BB962C8B-B14F-4D97-AF65-F5344CB8AC3E}">
        <p14:creationId xmlns:p14="http://schemas.microsoft.com/office/powerpoint/2010/main" val="474828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D0CE0B-1303-47E0-8D8A-E26A09ED725D}" type="datetimeFigureOut">
              <a:rPr lang="en-US" smtClean="0"/>
              <a:t>5/12/2013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BDA5A1-9B25-46DC-A8FE-871CD939386B}" type="slidenum">
              <a:rPr lang="en-US" smtClean="0"/>
              <a:t>‹#›</a:t>
            </a:fld>
            <a:endParaRPr lang="en-US"/>
          </a:p>
        </p:txBody>
      </p:sp>
    </p:spTree>
    <p:extLst>
      <p:ext uri="{BB962C8B-B14F-4D97-AF65-F5344CB8AC3E}">
        <p14:creationId xmlns:p14="http://schemas.microsoft.com/office/powerpoint/2010/main" val="2587410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D0CE0B-1303-47E0-8D8A-E26A09ED725D}" type="datetimeFigureOut">
              <a:rPr lang="en-US" smtClean="0"/>
              <a:t>5/12/2013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BDA5A1-9B25-46DC-A8FE-871CD939386B}" type="slidenum">
              <a:rPr lang="en-US" smtClean="0"/>
              <a:t>‹#›</a:t>
            </a:fld>
            <a:endParaRPr lang="en-US"/>
          </a:p>
        </p:txBody>
      </p:sp>
    </p:spTree>
    <p:extLst>
      <p:ext uri="{BB962C8B-B14F-4D97-AF65-F5344CB8AC3E}">
        <p14:creationId xmlns:p14="http://schemas.microsoft.com/office/powerpoint/2010/main" val="69273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D0CE0B-1303-47E0-8D8A-E26A09ED725D}" type="datetimeFigureOut">
              <a:rPr lang="en-US" smtClean="0"/>
              <a:t>5/12/2013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BDA5A1-9B25-46DC-A8FE-871CD939386B}" type="slidenum">
              <a:rPr lang="en-US" smtClean="0"/>
              <a:t>‹#›</a:t>
            </a:fld>
            <a:endParaRPr lang="en-US"/>
          </a:p>
        </p:txBody>
      </p:sp>
    </p:spTree>
    <p:extLst>
      <p:ext uri="{BB962C8B-B14F-4D97-AF65-F5344CB8AC3E}">
        <p14:creationId xmlns:p14="http://schemas.microsoft.com/office/powerpoint/2010/main" val="54545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0CE0B-1303-47E0-8D8A-E26A09ED725D}" type="datetimeFigureOut">
              <a:rPr lang="en-US" smtClean="0"/>
              <a:t>5/12/2013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BDA5A1-9B25-46DC-A8FE-871CD939386B}" type="slidenum">
              <a:rPr lang="en-US" smtClean="0"/>
              <a:t>‹#›</a:t>
            </a:fld>
            <a:endParaRPr lang="en-US"/>
          </a:p>
        </p:txBody>
      </p:sp>
    </p:spTree>
    <p:extLst>
      <p:ext uri="{BB962C8B-B14F-4D97-AF65-F5344CB8AC3E}">
        <p14:creationId xmlns:p14="http://schemas.microsoft.com/office/powerpoint/2010/main" val="2496378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D0CE0B-1303-47E0-8D8A-E26A09ED725D}" type="datetimeFigureOut">
              <a:rPr lang="en-US" smtClean="0"/>
              <a:t>5/12/2013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BDA5A1-9B25-46DC-A8FE-871CD939386B}" type="slidenum">
              <a:rPr lang="en-US" smtClean="0"/>
              <a:t>‹#›</a:t>
            </a:fld>
            <a:endParaRPr lang="en-US"/>
          </a:p>
        </p:txBody>
      </p:sp>
    </p:spTree>
    <p:extLst>
      <p:ext uri="{BB962C8B-B14F-4D97-AF65-F5344CB8AC3E}">
        <p14:creationId xmlns:p14="http://schemas.microsoft.com/office/powerpoint/2010/main" val="3001436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D0CE0B-1303-47E0-8D8A-E26A09ED725D}" type="datetimeFigureOut">
              <a:rPr lang="en-US" smtClean="0"/>
              <a:t>5/12/2013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BDA5A1-9B25-46DC-A8FE-871CD939386B}" type="slidenum">
              <a:rPr lang="en-US" smtClean="0"/>
              <a:t>‹#›</a:t>
            </a:fld>
            <a:endParaRPr lang="en-US"/>
          </a:p>
        </p:txBody>
      </p:sp>
    </p:spTree>
    <p:extLst>
      <p:ext uri="{BB962C8B-B14F-4D97-AF65-F5344CB8AC3E}">
        <p14:creationId xmlns:p14="http://schemas.microsoft.com/office/powerpoint/2010/main" val="2232049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D0CE0B-1303-47E0-8D8A-E26A09ED725D}" type="datetimeFigureOut">
              <a:rPr lang="en-US" smtClean="0"/>
              <a:t>5/12/2013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BDA5A1-9B25-46DC-A8FE-871CD939386B}" type="slidenum">
              <a:rPr lang="en-US" smtClean="0"/>
              <a:t>‹#›</a:t>
            </a:fld>
            <a:endParaRPr lang="en-US"/>
          </a:p>
        </p:txBody>
      </p:sp>
    </p:spTree>
    <p:extLst>
      <p:ext uri="{BB962C8B-B14F-4D97-AF65-F5344CB8AC3E}">
        <p14:creationId xmlns:p14="http://schemas.microsoft.com/office/powerpoint/2010/main" val="203192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gif"/><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jp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gif"/><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jp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jpeg"/><Relationship Id="rId7" Type="http://schemas.openxmlformats.org/officeDocument/2006/relationships/image" Target="../media/image5.gif"/><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jp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www.uwb.edu/mediadesign/admissions" TargetMode="External"/><Relationship Id="rId7" Type="http://schemas.openxmlformats.org/officeDocument/2006/relationships/hyperlink" Target="http://www.uwb.edu/mediadesign/center-for-serious-play" TargetMode="External"/><Relationship Id="rId2" Type="http://schemas.openxmlformats.org/officeDocument/2006/relationships/hyperlink" Target="http://www.uwb.edu/mediadesign" TargetMode="External"/><Relationship Id="rId1" Type="http://schemas.openxmlformats.org/officeDocument/2006/relationships/slideLayout" Target="../slideLayouts/slideLayout7.xml"/><Relationship Id="rId6" Type="http://schemas.openxmlformats.org/officeDocument/2006/relationships/hyperlink" Target="http://www.uwb.edu/mediadesign/career-posibilities" TargetMode="External"/><Relationship Id="rId5" Type="http://schemas.openxmlformats.org/officeDocument/2006/relationships/hyperlink" Target="http://www.uwb.edu/mediadesign/course-information" TargetMode="External"/><Relationship Id="rId4" Type="http://schemas.openxmlformats.org/officeDocument/2006/relationships/hyperlink" Target="http://www.uwb.edu/mediadesign/scholarship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51202" y="457200"/>
            <a:ext cx="7659398" cy="447092"/>
          </a:xfrm>
          <a:prstGeom prst="roundRect">
            <a:avLst/>
          </a:prstGeom>
          <a:solidFill>
            <a:srgbClr val="5B2B63"/>
          </a:solidFill>
          <a:ln>
            <a:solidFill>
              <a:srgbClr val="412E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800100" y="6585465"/>
            <a:ext cx="7753020" cy="309983"/>
          </a:xfrm>
          <a:prstGeom prst="roundRect">
            <a:avLst/>
          </a:prstGeom>
          <a:solidFill>
            <a:srgbClr val="B89090"/>
          </a:solidFill>
          <a:ln>
            <a:solidFill>
              <a:srgbClr val="9075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D:\0 All Classes\0_UWB\0_CSS_233A_media_technologies\media_mutts\logos\logo_UW_gol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876300" cy="8286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543135" y="5451020"/>
            <a:ext cx="2438400" cy="1046440"/>
          </a:xfrm>
          <a:prstGeom prst="rect">
            <a:avLst/>
          </a:prstGeom>
          <a:noFill/>
        </p:spPr>
        <p:txBody>
          <a:bodyPr wrap="square" rtlCol="0">
            <a:spAutoFit/>
          </a:bodyPr>
          <a:lstStyle/>
          <a:p>
            <a:r>
              <a:rPr lang="en-US" sz="1400" b="1" dirty="0" smtClean="0">
                <a:latin typeface="Malgun Gothic" pitchFamily="34" charset="-127"/>
                <a:ea typeface="Malgun Gothic" pitchFamily="34" charset="-127"/>
              </a:rPr>
              <a:t>PUBLISHING</a:t>
            </a:r>
          </a:p>
          <a:p>
            <a:r>
              <a:rPr lang="en-US" sz="1200" dirty="0" smtClean="0">
                <a:latin typeface="Malgun Gothic" pitchFamily="34" charset="-127"/>
                <a:ea typeface="Malgun Gothic" pitchFamily="34" charset="-127"/>
              </a:rPr>
              <a:t>This section is reserved for students to learn more about </a:t>
            </a:r>
            <a:r>
              <a:rPr lang="en-US" sz="1200" dirty="0" err="1" smtClean="0">
                <a:latin typeface="Malgun Gothic" pitchFamily="34" charset="-127"/>
                <a:ea typeface="Malgun Gothic" pitchFamily="34" charset="-127"/>
              </a:rPr>
              <a:t>TheNext</a:t>
            </a:r>
            <a:r>
              <a:rPr lang="en-US" sz="1200" dirty="0" smtClean="0">
                <a:latin typeface="Malgun Gothic" pitchFamily="34" charset="-127"/>
                <a:ea typeface="Malgun Gothic" pitchFamily="34" charset="-127"/>
              </a:rPr>
              <a:t> and publishing their student works. </a:t>
            </a:r>
            <a:endParaRPr lang="en-US" sz="1200" dirty="0">
              <a:latin typeface="Malgun Gothic" pitchFamily="34" charset="-127"/>
              <a:ea typeface="Malgun Gothic" pitchFamily="34" charset="-127"/>
            </a:endParaRPr>
          </a:p>
        </p:txBody>
      </p:sp>
      <p:sp>
        <p:nvSpPr>
          <p:cNvPr id="8" name="TextBox 7"/>
          <p:cNvSpPr txBox="1"/>
          <p:nvPr/>
        </p:nvSpPr>
        <p:spPr>
          <a:xfrm>
            <a:off x="457200" y="5430467"/>
            <a:ext cx="2362199" cy="1077218"/>
          </a:xfrm>
          <a:prstGeom prst="rect">
            <a:avLst/>
          </a:prstGeom>
          <a:noFill/>
        </p:spPr>
        <p:txBody>
          <a:bodyPr wrap="square" rtlCol="0">
            <a:spAutoFit/>
          </a:bodyPr>
          <a:lstStyle/>
          <a:p>
            <a:r>
              <a:rPr lang="en-US" sz="1400" b="1" dirty="0" smtClean="0">
                <a:latin typeface="Malgun Gothic" pitchFamily="34" charset="-127"/>
                <a:ea typeface="Malgun Gothic" pitchFamily="34" charset="-127"/>
              </a:rPr>
              <a:t>PORTFOLIOS</a:t>
            </a:r>
          </a:p>
          <a:p>
            <a:pPr algn="just"/>
            <a:r>
              <a:rPr lang="en-US" sz="1200" dirty="0" smtClean="0">
                <a:latin typeface="Malgun Gothic" pitchFamily="34" charset="-127"/>
                <a:ea typeface="Malgun Gothic" pitchFamily="34" charset="-127"/>
              </a:rPr>
              <a:t>This section is set aside for CIS 233 students to showcase the latest class projects and their designs</a:t>
            </a:r>
            <a:r>
              <a:rPr lang="en-US" sz="1400" dirty="0" smtClean="0">
                <a:latin typeface="Malgun Gothic" pitchFamily="34" charset="-127"/>
                <a:ea typeface="Malgun Gothic" pitchFamily="34" charset="-127"/>
              </a:rPr>
              <a:t>.</a:t>
            </a:r>
          </a:p>
        </p:txBody>
      </p:sp>
      <p:sp>
        <p:nvSpPr>
          <p:cNvPr id="9" name="TextBox 8"/>
          <p:cNvSpPr txBox="1"/>
          <p:nvPr/>
        </p:nvSpPr>
        <p:spPr>
          <a:xfrm>
            <a:off x="1104900" y="19050"/>
            <a:ext cx="4457700" cy="369332"/>
          </a:xfrm>
          <a:prstGeom prst="rect">
            <a:avLst/>
          </a:prstGeom>
          <a:noFill/>
        </p:spPr>
        <p:txBody>
          <a:bodyPr wrap="square" rtlCol="0">
            <a:spAutoFit/>
          </a:bodyPr>
          <a:lstStyle/>
          <a:p>
            <a:r>
              <a:rPr lang="en-US" b="1" dirty="0" smtClean="0">
                <a:latin typeface="Malgun Gothic" pitchFamily="34" charset="-127"/>
                <a:ea typeface="Malgun Gothic" pitchFamily="34" charset="-127"/>
              </a:rPr>
              <a:t>INTERACTIVE MEDIA TECHNOLOGIES</a:t>
            </a:r>
            <a:endParaRPr lang="en-US" b="1" dirty="0">
              <a:latin typeface="Malgun Gothic" pitchFamily="34" charset="-127"/>
              <a:ea typeface="Malgun Gothic" pitchFamily="34" charset="-127"/>
            </a:endParaRPr>
          </a:p>
        </p:txBody>
      </p:sp>
      <p:sp>
        <p:nvSpPr>
          <p:cNvPr id="10" name="TextBox 9"/>
          <p:cNvSpPr txBox="1"/>
          <p:nvPr/>
        </p:nvSpPr>
        <p:spPr>
          <a:xfrm>
            <a:off x="990600" y="533400"/>
            <a:ext cx="7734300" cy="276999"/>
          </a:xfrm>
          <a:prstGeom prst="rect">
            <a:avLst/>
          </a:prstGeom>
          <a:noFill/>
        </p:spPr>
        <p:txBody>
          <a:bodyPr wrap="square" rtlCol="0">
            <a:spAutoFit/>
          </a:bodyPr>
          <a:lstStyle/>
          <a:p>
            <a:r>
              <a:rPr lang="en-US" sz="1150" b="1" dirty="0" smtClean="0">
                <a:solidFill>
                  <a:schemeClr val="bg1"/>
                </a:solidFill>
                <a:latin typeface="Malgun Gothic" pitchFamily="34" charset="-127"/>
                <a:ea typeface="Malgun Gothic" pitchFamily="34" charset="-127"/>
              </a:rPr>
              <a:t>COURSE INFORMATION	   COURSE TOOLS</a:t>
            </a:r>
            <a:r>
              <a:rPr lang="en-US" sz="1150" b="1" dirty="0">
                <a:solidFill>
                  <a:schemeClr val="bg1"/>
                </a:solidFill>
                <a:latin typeface="Malgun Gothic" pitchFamily="34" charset="-127"/>
                <a:ea typeface="Malgun Gothic" pitchFamily="34" charset="-127"/>
              </a:rPr>
              <a:t> </a:t>
            </a:r>
            <a:r>
              <a:rPr lang="en-US" sz="1150" b="1" dirty="0" smtClean="0">
                <a:solidFill>
                  <a:schemeClr val="bg1"/>
                </a:solidFill>
                <a:latin typeface="Malgun Gothic" pitchFamily="34" charset="-127"/>
                <a:ea typeface="Malgun Gothic" pitchFamily="34" charset="-127"/>
              </a:rPr>
              <a:t>   PROJECT MANAGEMENT       MEDIA MUTT COMMUNITY</a:t>
            </a:r>
            <a:endParaRPr lang="en-US" sz="1150" b="1" dirty="0">
              <a:solidFill>
                <a:schemeClr val="bg1"/>
              </a:solidFill>
              <a:latin typeface="Malgun Gothic" pitchFamily="34" charset="-127"/>
              <a:ea typeface="Malgun Gothic" pitchFamily="34" charset="-127"/>
            </a:endParaRPr>
          </a:p>
        </p:txBody>
      </p:sp>
      <p:sp>
        <p:nvSpPr>
          <p:cNvPr id="11" name="TextBox 10"/>
          <p:cNvSpPr txBox="1"/>
          <p:nvPr/>
        </p:nvSpPr>
        <p:spPr>
          <a:xfrm>
            <a:off x="6096000" y="152400"/>
            <a:ext cx="1809750" cy="261610"/>
          </a:xfrm>
          <a:prstGeom prst="rect">
            <a:avLst/>
          </a:prstGeom>
          <a:noFill/>
        </p:spPr>
        <p:txBody>
          <a:bodyPr wrap="square" rtlCol="0">
            <a:spAutoFit/>
          </a:bodyPr>
          <a:lstStyle/>
          <a:p>
            <a:r>
              <a:rPr lang="en-US" sz="1100" dirty="0" smtClean="0">
                <a:latin typeface="Malgun Gothic" pitchFamily="34" charset="-127"/>
                <a:ea typeface="Malgun Gothic" pitchFamily="34" charset="-127"/>
              </a:rPr>
              <a:t>Search Media Mutt</a:t>
            </a:r>
            <a:endParaRPr lang="en-US" sz="1100" dirty="0">
              <a:latin typeface="Malgun Gothic" pitchFamily="34" charset="-127"/>
              <a:ea typeface="Malgun Gothic" pitchFamily="34" charset="-127"/>
            </a:endParaRPr>
          </a:p>
        </p:txBody>
      </p:sp>
      <p:pic>
        <p:nvPicPr>
          <p:cNvPr id="12" name="Picture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534400" y="76200"/>
            <a:ext cx="455902" cy="376534"/>
          </a:xfrm>
          <a:prstGeom prst="rect">
            <a:avLst/>
          </a:prstGeom>
        </p:spPr>
      </p:pic>
      <p:sp>
        <p:nvSpPr>
          <p:cNvPr id="13" name="TextBox 12"/>
          <p:cNvSpPr txBox="1"/>
          <p:nvPr/>
        </p:nvSpPr>
        <p:spPr>
          <a:xfrm>
            <a:off x="6457950" y="5389464"/>
            <a:ext cx="2000250" cy="1107996"/>
          </a:xfrm>
          <a:prstGeom prst="rect">
            <a:avLst/>
          </a:prstGeom>
          <a:noFill/>
        </p:spPr>
        <p:txBody>
          <a:bodyPr wrap="square" rtlCol="0">
            <a:spAutoFit/>
          </a:bodyPr>
          <a:lstStyle/>
          <a:p>
            <a:r>
              <a:rPr lang="en-US" sz="1400" b="1" dirty="0" smtClean="0">
                <a:latin typeface="Malgun Gothic" pitchFamily="34" charset="-127"/>
                <a:ea typeface="Malgun Gothic" pitchFamily="34" charset="-127"/>
              </a:rPr>
              <a:t>CENTER FOR SERIOUS PLAY (CSP)</a:t>
            </a:r>
          </a:p>
          <a:p>
            <a:r>
              <a:rPr lang="en-US" sz="1200" dirty="0" smtClean="0">
                <a:latin typeface="Malgun Gothic" pitchFamily="34" charset="-127"/>
                <a:ea typeface="Malgun Gothic" pitchFamily="34" charset="-127"/>
              </a:rPr>
              <a:t>The Center for Serious Play….</a:t>
            </a:r>
          </a:p>
          <a:p>
            <a:endParaRPr lang="en-US" sz="1400" dirty="0">
              <a:latin typeface="Malgun Gothic" pitchFamily="34" charset="-127"/>
              <a:ea typeface="Malgun Gothic" pitchFamily="34" charset="-127"/>
            </a:endParaRPr>
          </a:p>
        </p:txBody>
      </p:sp>
      <p:sp>
        <p:nvSpPr>
          <p:cNvPr id="14" name="TextBox 13"/>
          <p:cNvSpPr txBox="1"/>
          <p:nvPr/>
        </p:nvSpPr>
        <p:spPr>
          <a:xfrm>
            <a:off x="438150" y="4419600"/>
            <a:ext cx="2179582" cy="861774"/>
          </a:xfrm>
          <a:prstGeom prst="rect">
            <a:avLst/>
          </a:prstGeom>
          <a:noFill/>
        </p:spPr>
        <p:txBody>
          <a:bodyPr wrap="square" rtlCol="0">
            <a:spAutoFit/>
          </a:bodyPr>
          <a:lstStyle/>
          <a:p>
            <a:r>
              <a:rPr lang="en-US" sz="1400" b="1" dirty="0" smtClean="0">
                <a:latin typeface="Malgun Gothic" pitchFamily="34" charset="-127"/>
                <a:ea typeface="Malgun Gothic" pitchFamily="34" charset="-127"/>
              </a:rPr>
              <a:t>HTML5</a:t>
            </a:r>
          </a:p>
          <a:p>
            <a:r>
              <a:rPr lang="en-US" sz="1200" dirty="0" smtClean="0">
                <a:latin typeface="Malgun Gothic" pitchFamily="34" charset="-127"/>
                <a:ea typeface="Malgun Gothic" pitchFamily="34" charset="-127"/>
              </a:rPr>
              <a:t>Hypertext Markup Language (HTML) is a markup language used to …… </a:t>
            </a:r>
            <a:endParaRPr lang="en-US" sz="1200" dirty="0">
              <a:latin typeface="Malgun Gothic" pitchFamily="34" charset="-127"/>
              <a:ea typeface="Malgun Gothic" pitchFamily="34" charset="-127"/>
            </a:endParaRPr>
          </a:p>
        </p:txBody>
      </p:sp>
      <p:sp>
        <p:nvSpPr>
          <p:cNvPr id="15" name="TextBox 14"/>
          <p:cNvSpPr txBox="1"/>
          <p:nvPr/>
        </p:nvSpPr>
        <p:spPr>
          <a:xfrm>
            <a:off x="3505200" y="4363760"/>
            <a:ext cx="2161189" cy="1046440"/>
          </a:xfrm>
          <a:prstGeom prst="rect">
            <a:avLst/>
          </a:prstGeom>
          <a:noFill/>
        </p:spPr>
        <p:txBody>
          <a:bodyPr wrap="square" rtlCol="0">
            <a:spAutoFit/>
          </a:bodyPr>
          <a:lstStyle/>
          <a:p>
            <a:r>
              <a:rPr lang="en-US" sz="1400" b="1" dirty="0" smtClean="0">
                <a:latin typeface="Malgun Gothic" pitchFamily="34" charset="-127"/>
                <a:ea typeface="Malgun Gothic" pitchFamily="34" charset="-127"/>
              </a:rPr>
              <a:t>CSS3</a:t>
            </a:r>
          </a:p>
          <a:p>
            <a:r>
              <a:rPr lang="en-US" sz="1200" dirty="0" smtClean="0">
                <a:latin typeface="Malgun Gothic" pitchFamily="34" charset="-127"/>
                <a:ea typeface="Malgun Gothic" pitchFamily="34" charset="-127"/>
              </a:rPr>
              <a:t>Cascading Style Sheets (CSS) are used for presentation of the content of your webpage …</a:t>
            </a:r>
            <a:endParaRPr lang="en-US" sz="1200" dirty="0">
              <a:latin typeface="Malgun Gothic" pitchFamily="34" charset="-127"/>
              <a:ea typeface="Malgun Gothic" pitchFamily="34" charset="-127"/>
            </a:endParaRPr>
          </a:p>
        </p:txBody>
      </p:sp>
      <p:sp>
        <p:nvSpPr>
          <p:cNvPr id="16" name="TextBox 15"/>
          <p:cNvSpPr txBox="1"/>
          <p:nvPr/>
        </p:nvSpPr>
        <p:spPr>
          <a:xfrm>
            <a:off x="6426092" y="4392916"/>
            <a:ext cx="2108308" cy="861774"/>
          </a:xfrm>
          <a:prstGeom prst="rect">
            <a:avLst/>
          </a:prstGeom>
          <a:noFill/>
        </p:spPr>
        <p:txBody>
          <a:bodyPr wrap="square" rtlCol="0">
            <a:spAutoFit/>
          </a:bodyPr>
          <a:lstStyle/>
          <a:p>
            <a:r>
              <a:rPr lang="en-US" sz="1400" b="1" dirty="0" smtClean="0">
                <a:latin typeface="Malgun Gothic" pitchFamily="34" charset="-127"/>
                <a:ea typeface="Malgun Gothic" pitchFamily="34" charset="-127"/>
              </a:rPr>
              <a:t>JAVASCRIPT</a:t>
            </a:r>
          </a:p>
          <a:p>
            <a:r>
              <a:rPr lang="en-US" sz="1200" dirty="0" smtClean="0">
                <a:latin typeface="Malgun Gothic" pitchFamily="34" charset="-127"/>
                <a:ea typeface="Malgun Gothic" pitchFamily="34" charset="-127"/>
              </a:rPr>
              <a:t>This section will hold course JavaScript information.</a:t>
            </a:r>
            <a:endParaRPr lang="en-US" sz="1200" dirty="0">
              <a:latin typeface="Malgun Gothic" pitchFamily="34" charset="-127"/>
              <a:ea typeface="Malgun Gothic" pitchFamily="34" charset="-127"/>
            </a:endParaRPr>
          </a:p>
        </p:txBody>
      </p:sp>
      <p:sp>
        <p:nvSpPr>
          <p:cNvPr id="17" name="TextBox 16"/>
          <p:cNvSpPr txBox="1"/>
          <p:nvPr/>
        </p:nvSpPr>
        <p:spPr>
          <a:xfrm>
            <a:off x="304800" y="1219200"/>
            <a:ext cx="1981200" cy="1477328"/>
          </a:xfrm>
          <a:prstGeom prst="rect">
            <a:avLst/>
          </a:prstGeom>
          <a:noFill/>
        </p:spPr>
        <p:txBody>
          <a:bodyPr wrap="square" rtlCol="0">
            <a:spAutoFit/>
          </a:bodyPr>
          <a:lstStyle/>
          <a:p>
            <a:r>
              <a:rPr lang="en-US" sz="1400" b="1" dirty="0" smtClean="0">
                <a:latin typeface="Malgun Gothic" pitchFamily="34" charset="-127"/>
                <a:ea typeface="Malgun Gothic" pitchFamily="34" charset="-127"/>
              </a:rPr>
              <a:t>What’s New in Technology?</a:t>
            </a:r>
          </a:p>
          <a:p>
            <a:pPr algn="just"/>
            <a:r>
              <a:rPr lang="en-US" sz="1200" dirty="0" smtClean="0">
                <a:latin typeface="Malgun Gothic" pitchFamily="34" charset="-127"/>
                <a:ea typeface="Malgun Gothic" pitchFamily="34" charset="-127"/>
              </a:rPr>
              <a:t>This section discusses the latest emerging technologies, and how students can best take advantage of them</a:t>
            </a:r>
            <a:r>
              <a:rPr lang="en-US" sz="1400" dirty="0" smtClean="0">
                <a:latin typeface="Malgun Gothic" pitchFamily="34" charset="-127"/>
                <a:ea typeface="Malgun Gothic" pitchFamily="34" charset="-127"/>
              </a:rPr>
              <a:t>. </a:t>
            </a:r>
            <a:endParaRPr lang="en-US" sz="1400" dirty="0">
              <a:latin typeface="Malgun Gothic" pitchFamily="34" charset="-127"/>
              <a:ea typeface="Malgun Gothic" pitchFamily="34" charset="-127"/>
            </a:endParaRPr>
          </a:p>
        </p:txBody>
      </p:sp>
      <p:grpSp>
        <p:nvGrpSpPr>
          <p:cNvPr id="18" name="Group 17"/>
          <p:cNvGrpSpPr/>
          <p:nvPr/>
        </p:nvGrpSpPr>
        <p:grpSpPr>
          <a:xfrm>
            <a:off x="421658" y="1768697"/>
            <a:ext cx="683241" cy="822103"/>
            <a:chOff x="2468823" y="3097114"/>
            <a:chExt cx="2426316" cy="2057400"/>
          </a:xfrm>
        </p:grpSpPr>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68823" y="3689413"/>
              <a:ext cx="2426316" cy="1465101"/>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68823" y="3097114"/>
              <a:ext cx="2426316" cy="1644207"/>
            </a:xfrm>
            <a:prstGeom prst="rect">
              <a:avLst/>
            </a:prstGeom>
          </p:spPr>
        </p:pic>
      </p:grpSp>
      <p:grpSp>
        <p:nvGrpSpPr>
          <p:cNvPr id="21" name="Group 20"/>
          <p:cNvGrpSpPr/>
          <p:nvPr/>
        </p:nvGrpSpPr>
        <p:grpSpPr>
          <a:xfrm>
            <a:off x="287258" y="2667000"/>
            <a:ext cx="1998742" cy="1969770"/>
            <a:chOff x="685800" y="4742498"/>
            <a:chExt cx="1998742" cy="1969770"/>
          </a:xfrm>
        </p:grpSpPr>
        <p:grpSp>
          <p:nvGrpSpPr>
            <p:cNvPr id="22" name="Group 21"/>
            <p:cNvGrpSpPr/>
            <p:nvPr/>
          </p:nvGrpSpPr>
          <p:grpSpPr>
            <a:xfrm>
              <a:off x="685800" y="4876800"/>
              <a:ext cx="1975940" cy="1507315"/>
              <a:chOff x="316884" y="4918845"/>
              <a:chExt cx="1975940" cy="1507315"/>
            </a:xfrm>
          </p:grpSpPr>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6884" y="4944205"/>
                <a:ext cx="1975940" cy="1481955"/>
              </a:xfrm>
              <a:prstGeom prst="rect">
                <a:avLst/>
              </a:prstGeom>
            </p:spPr>
          </p:pic>
          <p:sp>
            <p:nvSpPr>
              <p:cNvPr id="25" name="TextBox 24"/>
              <p:cNvSpPr txBox="1"/>
              <p:nvPr/>
            </p:nvSpPr>
            <p:spPr>
              <a:xfrm>
                <a:off x="876300" y="4918845"/>
                <a:ext cx="752475" cy="107722"/>
              </a:xfrm>
              <a:prstGeom prst="rect">
                <a:avLst/>
              </a:prstGeom>
              <a:solidFill>
                <a:schemeClr val="bg1"/>
              </a:solidFill>
            </p:spPr>
            <p:txBody>
              <a:bodyPr wrap="square" rtlCol="0">
                <a:spAutoFit/>
              </a:bodyPr>
              <a:lstStyle/>
              <a:p>
                <a:endParaRPr lang="en-US" sz="800" dirty="0"/>
              </a:p>
            </p:txBody>
          </p:sp>
        </p:grpSp>
        <p:sp>
          <p:nvSpPr>
            <p:cNvPr id="23" name="TextBox 22"/>
            <p:cNvSpPr txBox="1"/>
            <p:nvPr/>
          </p:nvSpPr>
          <p:spPr>
            <a:xfrm>
              <a:off x="741442" y="4742498"/>
              <a:ext cx="1943100" cy="1969770"/>
            </a:xfrm>
            <a:prstGeom prst="rect">
              <a:avLst/>
            </a:prstGeom>
            <a:noFill/>
          </p:spPr>
          <p:txBody>
            <a:bodyPr wrap="square" rtlCol="0">
              <a:spAutoFit/>
            </a:bodyPr>
            <a:lstStyle/>
            <a:p>
              <a:r>
                <a:rPr lang="en-US" sz="1400" b="1" dirty="0" smtClean="0">
                  <a:latin typeface="Malgun Gothic" pitchFamily="34" charset="-127"/>
                  <a:ea typeface="Malgun Gothic" pitchFamily="34" charset="-127"/>
                </a:rPr>
                <a:t>What’s Happening?</a:t>
              </a:r>
            </a:p>
            <a:p>
              <a:endParaRPr lang="en-US" dirty="0"/>
            </a:p>
            <a:p>
              <a:endParaRPr lang="en-US" dirty="0" smtClean="0"/>
            </a:p>
            <a:p>
              <a:endParaRPr lang="en-US" dirty="0"/>
            </a:p>
            <a:p>
              <a:endParaRPr lang="en-US" dirty="0" smtClean="0"/>
            </a:p>
            <a:p>
              <a:endParaRPr lang="en-US" dirty="0"/>
            </a:p>
            <a:p>
              <a:endParaRPr lang="en-US" dirty="0" smtClean="0"/>
            </a:p>
          </p:txBody>
        </p:sp>
      </p:grpSp>
      <p:sp>
        <p:nvSpPr>
          <p:cNvPr id="26" name="Rounded Rectangle 25"/>
          <p:cNvSpPr/>
          <p:nvPr/>
        </p:nvSpPr>
        <p:spPr>
          <a:xfrm>
            <a:off x="7467600" y="203716"/>
            <a:ext cx="1085520" cy="193388"/>
          </a:xfrm>
          <a:prstGeom prst="roundRect">
            <a:avLst/>
          </a:prstGeom>
          <a:solidFill>
            <a:srgbClr val="D6CED2"/>
          </a:solidFill>
          <a:ln>
            <a:solidFill>
              <a:srgbClr val="2C2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5434" y="6266385"/>
            <a:ext cx="800100" cy="530066"/>
          </a:xfrm>
          <a:prstGeom prst="rect">
            <a:avLst/>
          </a:prstGeom>
        </p:spPr>
      </p:pic>
      <p:sp>
        <p:nvSpPr>
          <p:cNvPr id="28" name="TextBox 27"/>
          <p:cNvSpPr txBox="1"/>
          <p:nvPr/>
        </p:nvSpPr>
        <p:spPr>
          <a:xfrm>
            <a:off x="2133600" y="6585465"/>
            <a:ext cx="4867275" cy="276999"/>
          </a:xfrm>
          <a:prstGeom prst="rect">
            <a:avLst/>
          </a:prstGeom>
          <a:noFill/>
        </p:spPr>
        <p:txBody>
          <a:bodyPr wrap="square" rtlCol="0">
            <a:spAutoFit/>
          </a:bodyPr>
          <a:lstStyle/>
          <a:p>
            <a:pPr algn="ctr"/>
            <a:r>
              <a:rPr lang="en-US" sz="1200" dirty="0" smtClean="0">
                <a:solidFill>
                  <a:srgbClr val="ECE5CE"/>
                </a:solidFill>
              </a:rPr>
              <a:t>Copyright 2013	Contact</a:t>
            </a:r>
            <a:endParaRPr lang="en-US" sz="1200" dirty="0">
              <a:solidFill>
                <a:srgbClr val="ECE5CE"/>
              </a:solidFill>
            </a:endParaRPr>
          </a:p>
        </p:txBody>
      </p:sp>
      <p:sp>
        <p:nvSpPr>
          <p:cNvPr id="29" name="Rectangle 28"/>
          <p:cNvSpPr/>
          <p:nvPr/>
        </p:nvSpPr>
        <p:spPr>
          <a:xfrm>
            <a:off x="342900" y="1333746"/>
            <a:ext cx="8249650" cy="2857254"/>
          </a:xfrm>
          <a:prstGeom prst="rect">
            <a:avLst/>
          </a:prstGeom>
          <a:solidFill>
            <a:srgbClr val="ECE5CE"/>
          </a:solidFill>
          <a:ln cap="rnd">
            <a:solidFill>
              <a:srgbClr val="5B2B63"/>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10000" y="1637254"/>
            <a:ext cx="3733800" cy="2473641"/>
          </a:xfrm>
          <a:prstGeom prst="rect">
            <a:avLst/>
          </a:prstGeom>
        </p:spPr>
      </p:pic>
    </p:spTree>
    <p:extLst>
      <p:ext uri="{BB962C8B-B14F-4D97-AF65-F5344CB8AC3E}">
        <p14:creationId xmlns:p14="http://schemas.microsoft.com/office/powerpoint/2010/main" val="208126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951202" y="457200"/>
            <a:ext cx="7659398" cy="447092"/>
          </a:xfrm>
          <a:prstGeom prst="roundRect">
            <a:avLst/>
          </a:prstGeom>
          <a:solidFill>
            <a:srgbClr val="5B2B63"/>
          </a:solidFill>
          <a:ln>
            <a:solidFill>
              <a:srgbClr val="412E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800100" y="6585465"/>
            <a:ext cx="7753020" cy="309983"/>
          </a:xfrm>
          <a:prstGeom prst="roundRect">
            <a:avLst/>
          </a:prstGeom>
          <a:solidFill>
            <a:srgbClr val="B89090"/>
          </a:solidFill>
          <a:ln>
            <a:solidFill>
              <a:srgbClr val="9075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D:\0 All Classes\0_UWB\0_CSS_233A_media_technologies\media_mutts\logos\logo_UW_gol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876300" cy="8286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543135" y="5451020"/>
            <a:ext cx="2438400" cy="1046440"/>
          </a:xfrm>
          <a:prstGeom prst="rect">
            <a:avLst/>
          </a:prstGeom>
          <a:noFill/>
        </p:spPr>
        <p:txBody>
          <a:bodyPr wrap="square" rtlCol="0">
            <a:spAutoFit/>
          </a:bodyPr>
          <a:lstStyle/>
          <a:p>
            <a:r>
              <a:rPr lang="en-US" sz="1400" b="1" dirty="0" smtClean="0">
                <a:latin typeface="Malgun Gothic" pitchFamily="34" charset="-127"/>
                <a:ea typeface="Malgun Gothic" pitchFamily="34" charset="-127"/>
              </a:rPr>
              <a:t>PUBLISHING</a:t>
            </a:r>
          </a:p>
          <a:p>
            <a:r>
              <a:rPr lang="en-US" sz="1200" dirty="0" smtClean="0">
                <a:latin typeface="Malgun Gothic" pitchFamily="34" charset="-127"/>
                <a:ea typeface="Malgun Gothic" pitchFamily="34" charset="-127"/>
              </a:rPr>
              <a:t>This section is reserved for students to learn more about </a:t>
            </a:r>
            <a:r>
              <a:rPr lang="en-US" sz="1200" dirty="0" err="1" smtClean="0">
                <a:latin typeface="Malgun Gothic" pitchFamily="34" charset="-127"/>
                <a:ea typeface="Malgun Gothic" pitchFamily="34" charset="-127"/>
              </a:rPr>
              <a:t>TheNext</a:t>
            </a:r>
            <a:r>
              <a:rPr lang="en-US" sz="1200" dirty="0" smtClean="0">
                <a:latin typeface="Malgun Gothic" pitchFamily="34" charset="-127"/>
                <a:ea typeface="Malgun Gothic" pitchFamily="34" charset="-127"/>
              </a:rPr>
              <a:t> and publishing their student works. </a:t>
            </a:r>
            <a:endParaRPr lang="en-US" sz="1200" dirty="0">
              <a:latin typeface="Malgun Gothic" pitchFamily="34" charset="-127"/>
              <a:ea typeface="Malgun Gothic" pitchFamily="34" charset="-127"/>
            </a:endParaRPr>
          </a:p>
        </p:txBody>
      </p:sp>
      <p:sp>
        <p:nvSpPr>
          <p:cNvPr id="7" name="TextBox 6"/>
          <p:cNvSpPr txBox="1"/>
          <p:nvPr/>
        </p:nvSpPr>
        <p:spPr>
          <a:xfrm>
            <a:off x="457200" y="5430467"/>
            <a:ext cx="2362199" cy="1077218"/>
          </a:xfrm>
          <a:prstGeom prst="rect">
            <a:avLst/>
          </a:prstGeom>
          <a:noFill/>
        </p:spPr>
        <p:txBody>
          <a:bodyPr wrap="square" rtlCol="0">
            <a:spAutoFit/>
          </a:bodyPr>
          <a:lstStyle/>
          <a:p>
            <a:r>
              <a:rPr lang="en-US" sz="1400" b="1" dirty="0" smtClean="0">
                <a:latin typeface="Malgun Gothic" pitchFamily="34" charset="-127"/>
                <a:ea typeface="Malgun Gothic" pitchFamily="34" charset="-127"/>
              </a:rPr>
              <a:t>PORTFOLIOS</a:t>
            </a:r>
          </a:p>
          <a:p>
            <a:pPr algn="just"/>
            <a:r>
              <a:rPr lang="en-US" sz="1200" dirty="0" smtClean="0">
                <a:latin typeface="Malgun Gothic" pitchFamily="34" charset="-127"/>
                <a:ea typeface="Malgun Gothic" pitchFamily="34" charset="-127"/>
              </a:rPr>
              <a:t>This section is set aside for CIS 233 students to showcase the latest class projects and their designs</a:t>
            </a:r>
            <a:r>
              <a:rPr lang="en-US" sz="1400" dirty="0" smtClean="0">
                <a:latin typeface="Malgun Gothic" pitchFamily="34" charset="-127"/>
                <a:ea typeface="Malgun Gothic" pitchFamily="34" charset="-127"/>
              </a:rPr>
              <a:t>.</a:t>
            </a:r>
          </a:p>
        </p:txBody>
      </p:sp>
      <p:sp>
        <p:nvSpPr>
          <p:cNvPr id="8" name="TextBox 7"/>
          <p:cNvSpPr txBox="1"/>
          <p:nvPr/>
        </p:nvSpPr>
        <p:spPr>
          <a:xfrm>
            <a:off x="1104900" y="19050"/>
            <a:ext cx="4457700" cy="369332"/>
          </a:xfrm>
          <a:prstGeom prst="rect">
            <a:avLst/>
          </a:prstGeom>
          <a:noFill/>
        </p:spPr>
        <p:txBody>
          <a:bodyPr wrap="square" rtlCol="0">
            <a:spAutoFit/>
          </a:bodyPr>
          <a:lstStyle/>
          <a:p>
            <a:r>
              <a:rPr lang="en-US" b="1" dirty="0" smtClean="0">
                <a:latin typeface="Malgun Gothic" pitchFamily="34" charset="-127"/>
                <a:ea typeface="Malgun Gothic" pitchFamily="34" charset="-127"/>
              </a:rPr>
              <a:t>INTERACTIVE MEDIA TECHNOLOGIES</a:t>
            </a:r>
            <a:endParaRPr lang="en-US" b="1" dirty="0">
              <a:latin typeface="Malgun Gothic" pitchFamily="34" charset="-127"/>
              <a:ea typeface="Malgun Gothic" pitchFamily="34" charset="-127"/>
            </a:endParaRPr>
          </a:p>
        </p:txBody>
      </p:sp>
      <p:sp>
        <p:nvSpPr>
          <p:cNvPr id="9" name="TextBox 8"/>
          <p:cNvSpPr txBox="1"/>
          <p:nvPr/>
        </p:nvSpPr>
        <p:spPr>
          <a:xfrm>
            <a:off x="990600" y="533400"/>
            <a:ext cx="7734300" cy="276999"/>
          </a:xfrm>
          <a:prstGeom prst="rect">
            <a:avLst/>
          </a:prstGeom>
          <a:noFill/>
        </p:spPr>
        <p:txBody>
          <a:bodyPr wrap="square" rtlCol="0">
            <a:spAutoFit/>
          </a:bodyPr>
          <a:lstStyle/>
          <a:p>
            <a:r>
              <a:rPr lang="en-US" sz="1150" b="1" dirty="0" smtClean="0">
                <a:solidFill>
                  <a:schemeClr val="bg1"/>
                </a:solidFill>
                <a:latin typeface="Malgun Gothic" pitchFamily="34" charset="-127"/>
                <a:ea typeface="Malgun Gothic" pitchFamily="34" charset="-127"/>
              </a:rPr>
              <a:t>COURSE INFORMATION	   COURSE TOOLS</a:t>
            </a:r>
            <a:r>
              <a:rPr lang="en-US" sz="1150" b="1" dirty="0">
                <a:solidFill>
                  <a:schemeClr val="bg1"/>
                </a:solidFill>
                <a:latin typeface="Malgun Gothic" pitchFamily="34" charset="-127"/>
                <a:ea typeface="Malgun Gothic" pitchFamily="34" charset="-127"/>
              </a:rPr>
              <a:t> </a:t>
            </a:r>
            <a:r>
              <a:rPr lang="en-US" sz="1150" b="1" dirty="0" smtClean="0">
                <a:solidFill>
                  <a:schemeClr val="bg1"/>
                </a:solidFill>
                <a:latin typeface="Malgun Gothic" pitchFamily="34" charset="-127"/>
                <a:ea typeface="Malgun Gothic" pitchFamily="34" charset="-127"/>
              </a:rPr>
              <a:t>   PROJECT MANAGEMENT       MEDIA MUTT COMMUNITY</a:t>
            </a:r>
            <a:endParaRPr lang="en-US" sz="1150" b="1" dirty="0">
              <a:solidFill>
                <a:schemeClr val="bg1"/>
              </a:solidFill>
              <a:latin typeface="Malgun Gothic" pitchFamily="34" charset="-127"/>
              <a:ea typeface="Malgun Gothic" pitchFamily="34" charset="-127"/>
            </a:endParaRPr>
          </a:p>
        </p:txBody>
      </p:sp>
      <p:sp>
        <p:nvSpPr>
          <p:cNvPr id="10" name="TextBox 9"/>
          <p:cNvSpPr txBox="1"/>
          <p:nvPr/>
        </p:nvSpPr>
        <p:spPr>
          <a:xfrm>
            <a:off x="6096000" y="152400"/>
            <a:ext cx="1809750" cy="261610"/>
          </a:xfrm>
          <a:prstGeom prst="rect">
            <a:avLst/>
          </a:prstGeom>
          <a:noFill/>
        </p:spPr>
        <p:txBody>
          <a:bodyPr wrap="square" rtlCol="0">
            <a:spAutoFit/>
          </a:bodyPr>
          <a:lstStyle/>
          <a:p>
            <a:r>
              <a:rPr lang="en-US" sz="1100" dirty="0" smtClean="0">
                <a:latin typeface="Malgun Gothic" pitchFamily="34" charset="-127"/>
                <a:ea typeface="Malgun Gothic" pitchFamily="34" charset="-127"/>
              </a:rPr>
              <a:t>Search Media Mutt</a:t>
            </a:r>
            <a:endParaRPr lang="en-US" sz="1100" dirty="0">
              <a:latin typeface="Malgun Gothic" pitchFamily="34" charset="-127"/>
              <a:ea typeface="Malgun Gothic" pitchFamily="34" charset="-127"/>
            </a:endParaRPr>
          </a:p>
        </p:txBody>
      </p:sp>
      <p:pic>
        <p:nvPicPr>
          <p:cNvPr id="11" name="Picture 1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534400" y="76200"/>
            <a:ext cx="455902" cy="376534"/>
          </a:xfrm>
          <a:prstGeom prst="rect">
            <a:avLst/>
          </a:prstGeom>
        </p:spPr>
      </p:pic>
      <p:sp>
        <p:nvSpPr>
          <p:cNvPr id="12" name="TextBox 11"/>
          <p:cNvSpPr txBox="1"/>
          <p:nvPr/>
        </p:nvSpPr>
        <p:spPr>
          <a:xfrm>
            <a:off x="6457950" y="5389464"/>
            <a:ext cx="2000250" cy="1107996"/>
          </a:xfrm>
          <a:prstGeom prst="rect">
            <a:avLst/>
          </a:prstGeom>
          <a:noFill/>
        </p:spPr>
        <p:txBody>
          <a:bodyPr wrap="square" rtlCol="0">
            <a:spAutoFit/>
          </a:bodyPr>
          <a:lstStyle/>
          <a:p>
            <a:r>
              <a:rPr lang="en-US" sz="1400" b="1" dirty="0" smtClean="0">
                <a:latin typeface="Malgun Gothic" pitchFamily="34" charset="-127"/>
                <a:ea typeface="Malgun Gothic" pitchFamily="34" charset="-127"/>
              </a:rPr>
              <a:t>CENTER FOR SERIOUS PLAY (CSP)</a:t>
            </a:r>
          </a:p>
          <a:p>
            <a:r>
              <a:rPr lang="en-US" sz="1200" dirty="0" smtClean="0">
                <a:latin typeface="Malgun Gothic" pitchFamily="34" charset="-127"/>
                <a:ea typeface="Malgun Gothic" pitchFamily="34" charset="-127"/>
              </a:rPr>
              <a:t>The Center for Serious Play….</a:t>
            </a:r>
          </a:p>
          <a:p>
            <a:endParaRPr lang="en-US" sz="1400" dirty="0">
              <a:latin typeface="Malgun Gothic" pitchFamily="34" charset="-127"/>
              <a:ea typeface="Malgun Gothic" pitchFamily="34" charset="-127"/>
            </a:endParaRPr>
          </a:p>
        </p:txBody>
      </p:sp>
      <p:sp>
        <p:nvSpPr>
          <p:cNvPr id="13" name="TextBox 12"/>
          <p:cNvSpPr txBox="1"/>
          <p:nvPr/>
        </p:nvSpPr>
        <p:spPr>
          <a:xfrm>
            <a:off x="438150" y="4419600"/>
            <a:ext cx="2179582" cy="861774"/>
          </a:xfrm>
          <a:prstGeom prst="rect">
            <a:avLst/>
          </a:prstGeom>
          <a:noFill/>
        </p:spPr>
        <p:txBody>
          <a:bodyPr wrap="square" rtlCol="0">
            <a:spAutoFit/>
          </a:bodyPr>
          <a:lstStyle/>
          <a:p>
            <a:r>
              <a:rPr lang="en-US" sz="1400" b="1" dirty="0" smtClean="0">
                <a:latin typeface="Malgun Gothic" pitchFamily="34" charset="-127"/>
                <a:ea typeface="Malgun Gothic" pitchFamily="34" charset="-127"/>
              </a:rPr>
              <a:t>HTML5</a:t>
            </a:r>
          </a:p>
          <a:p>
            <a:r>
              <a:rPr lang="en-US" sz="1200" dirty="0" smtClean="0">
                <a:latin typeface="Malgun Gothic" pitchFamily="34" charset="-127"/>
                <a:ea typeface="Malgun Gothic" pitchFamily="34" charset="-127"/>
              </a:rPr>
              <a:t>Hypertext Markup Language (HTML) is a markup language used to …… </a:t>
            </a:r>
            <a:endParaRPr lang="en-US" sz="1200" dirty="0">
              <a:latin typeface="Malgun Gothic" pitchFamily="34" charset="-127"/>
              <a:ea typeface="Malgun Gothic" pitchFamily="34" charset="-127"/>
            </a:endParaRPr>
          </a:p>
        </p:txBody>
      </p:sp>
      <p:sp>
        <p:nvSpPr>
          <p:cNvPr id="14" name="TextBox 13"/>
          <p:cNvSpPr txBox="1"/>
          <p:nvPr/>
        </p:nvSpPr>
        <p:spPr>
          <a:xfrm>
            <a:off x="3505200" y="4363760"/>
            <a:ext cx="2161189" cy="1046440"/>
          </a:xfrm>
          <a:prstGeom prst="rect">
            <a:avLst/>
          </a:prstGeom>
          <a:noFill/>
        </p:spPr>
        <p:txBody>
          <a:bodyPr wrap="square" rtlCol="0">
            <a:spAutoFit/>
          </a:bodyPr>
          <a:lstStyle/>
          <a:p>
            <a:r>
              <a:rPr lang="en-US" sz="1400" b="1" dirty="0" smtClean="0">
                <a:latin typeface="Malgun Gothic" pitchFamily="34" charset="-127"/>
                <a:ea typeface="Malgun Gothic" pitchFamily="34" charset="-127"/>
              </a:rPr>
              <a:t>CSS3</a:t>
            </a:r>
          </a:p>
          <a:p>
            <a:r>
              <a:rPr lang="en-US" sz="1200" dirty="0" smtClean="0">
                <a:latin typeface="Malgun Gothic" pitchFamily="34" charset="-127"/>
                <a:ea typeface="Malgun Gothic" pitchFamily="34" charset="-127"/>
              </a:rPr>
              <a:t>Cascading Style Sheets (CSS) are used for presentation of the content of your webpage …</a:t>
            </a:r>
            <a:endParaRPr lang="en-US" sz="1200" dirty="0">
              <a:latin typeface="Malgun Gothic" pitchFamily="34" charset="-127"/>
              <a:ea typeface="Malgun Gothic" pitchFamily="34" charset="-127"/>
            </a:endParaRPr>
          </a:p>
        </p:txBody>
      </p:sp>
      <p:sp>
        <p:nvSpPr>
          <p:cNvPr id="15" name="TextBox 14"/>
          <p:cNvSpPr txBox="1"/>
          <p:nvPr/>
        </p:nvSpPr>
        <p:spPr>
          <a:xfrm>
            <a:off x="6426092" y="4392916"/>
            <a:ext cx="2108308" cy="861774"/>
          </a:xfrm>
          <a:prstGeom prst="rect">
            <a:avLst/>
          </a:prstGeom>
          <a:noFill/>
        </p:spPr>
        <p:txBody>
          <a:bodyPr wrap="square" rtlCol="0">
            <a:spAutoFit/>
          </a:bodyPr>
          <a:lstStyle/>
          <a:p>
            <a:r>
              <a:rPr lang="en-US" sz="1400" b="1" dirty="0" smtClean="0">
                <a:latin typeface="Malgun Gothic" pitchFamily="34" charset="-127"/>
                <a:ea typeface="Malgun Gothic" pitchFamily="34" charset="-127"/>
              </a:rPr>
              <a:t>JAVASCRIPT</a:t>
            </a:r>
          </a:p>
          <a:p>
            <a:r>
              <a:rPr lang="en-US" sz="1200" dirty="0" smtClean="0">
                <a:latin typeface="Malgun Gothic" pitchFamily="34" charset="-127"/>
                <a:ea typeface="Malgun Gothic" pitchFamily="34" charset="-127"/>
              </a:rPr>
              <a:t>This section will hold course JavaScript information.</a:t>
            </a:r>
            <a:endParaRPr lang="en-US" sz="1200" dirty="0">
              <a:latin typeface="Malgun Gothic" pitchFamily="34" charset="-127"/>
              <a:ea typeface="Malgun Gothic" pitchFamily="34" charset="-127"/>
            </a:endParaRPr>
          </a:p>
        </p:txBody>
      </p:sp>
      <p:sp>
        <p:nvSpPr>
          <p:cNvPr id="16" name="TextBox 15"/>
          <p:cNvSpPr txBox="1"/>
          <p:nvPr/>
        </p:nvSpPr>
        <p:spPr>
          <a:xfrm>
            <a:off x="304800" y="1219200"/>
            <a:ext cx="1981200" cy="1477328"/>
          </a:xfrm>
          <a:prstGeom prst="rect">
            <a:avLst/>
          </a:prstGeom>
          <a:noFill/>
        </p:spPr>
        <p:txBody>
          <a:bodyPr wrap="square" rtlCol="0">
            <a:spAutoFit/>
          </a:bodyPr>
          <a:lstStyle/>
          <a:p>
            <a:r>
              <a:rPr lang="en-US" sz="1400" b="1" dirty="0" smtClean="0">
                <a:latin typeface="Malgun Gothic" pitchFamily="34" charset="-127"/>
                <a:ea typeface="Malgun Gothic" pitchFamily="34" charset="-127"/>
              </a:rPr>
              <a:t>What’s New in Technology?</a:t>
            </a:r>
          </a:p>
          <a:p>
            <a:pPr algn="just"/>
            <a:r>
              <a:rPr lang="en-US" sz="1200" dirty="0" smtClean="0">
                <a:latin typeface="Malgun Gothic" pitchFamily="34" charset="-127"/>
                <a:ea typeface="Malgun Gothic" pitchFamily="34" charset="-127"/>
              </a:rPr>
              <a:t>This section discusses the latest emerging technologies, and how students can best take advantage of them</a:t>
            </a:r>
            <a:r>
              <a:rPr lang="en-US" sz="1400" dirty="0" smtClean="0">
                <a:latin typeface="Malgun Gothic" pitchFamily="34" charset="-127"/>
                <a:ea typeface="Malgun Gothic" pitchFamily="34" charset="-127"/>
              </a:rPr>
              <a:t>. </a:t>
            </a:r>
            <a:endParaRPr lang="en-US" sz="1400" dirty="0">
              <a:latin typeface="Malgun Gothic" pitchFamily="34" charset="-127"/>
              <a:ea typeface="Malgun Gothic" pitchFamily="34" charset="-127"/>
            </a:endParaRPr>
          </a:p>
        </p:txBody>
      </p:sp>
      <p:grpSp>
        <p:nvGrpSpPr>
          <p:cNvPr id="17" name="Group 16"/>
          <p:cNvGrpSpPr/>
          <p:nvPr/>
        </p:nvGrpSpPr>
        <p:grpSpPr>
          <a:xfrm>
            <a:off x="421658" y="1768697"/>
            <a:ext cx="683241" cy="822103"/>
            <a:chOff x="2468823" y="3097114"/>
            <a:chExt cx="2426316" cy="2057400"/>
          </a:xfrm>
        </p:grpSpPr>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68823" y="3689413"/>
              <a:ext cx="2426316" cy="1465101"/>
            </a:xfrm>
            <a:prstGeom prst="rect">
              <a:avLst/>
            </a:prstGeom>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68823" y="3097114"/>
              <a:ext cx="2426316" cy="1644207"/>
            </a:xfrm>
            <a:prstGeom prst="rect">
              <a:avLst/>
            </a:prstGeom>
          </p:spPr>
        </p:pic>
      </p:grpSp>
      <p:grpSp>
        <p:nvGrpSpPr>
          <p:cNvPr id="2" name="Group 1"/>
          <p:cNvGrpSpPr/>
          <p:nvPr/>
        </p:nvGrpSpPr>
        <p:grpSpPr>
          <a:xfrm>
            <a:off x="287258" y="2667000"/>
            <a:ext cx="1998742" cy="1969770"/>
            <a:chOff x="685800" y="4742498"/>
            <a:chExt cx="1998742" cy="1969770"/>
          </a:xfrm>
        </p:grpSpPr>
        <p:grpSp>
          <p:nvGrpSpPr>
            <p:cNvPr id="20" name="Group 19"/>
            <p:cNvGrpSpPr/>
            <p:nvPr/>
          </p:nvGrpSpPr>
          <p:grpSpPr>
            <a:xfrm>
              <a:off x="685800" y="4876800"/>
              <a:ext cx="1975940" cy="1507315"/>
              <a:chOff x="316884" y="4918845"/>
              <a:chExt cx="1975940" cy="1507315"/>
            </a:xfrm>
          </p:grpSpPr>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6884" y="4944205"/>
                <a:ext cx="1975940" cy="1481955"/>
              </a:xfrm>
              <a:prstGeom prst="rect">
                <a:avLst/>
              </a:prstGeom>
            </p:spPr>
          </p:pic>
          <p:sp>
            <p:nvSpPr>
              <p:cNvPr id="22" name="TextBox 21"/>
              <p:cNvSpPr txBox="1"/>
              <p:nvPr/>
            </p:nvSpPr>
            <p:spPr>
              <a:xfrm>
                <a:off x="876300" y="4918845"/>
                <a:ext cx="752475" cy="107722"/>
              </a:xfrm>
              <a:prstGeom prst="rect">
                <a:avLst/>
              </a:prstGeom>
              <a:solidFill>
                <a:schemeClr val="bg1"/>
              </a:solidFill>
            </p:spPr>
            <p:txBody>
              <a:bodyPr wrap="square" rtlCol="0">
                <a:spAutoFit/>
              </a:bodyPr>
              <a:lstStyle/>
              <a:p>
                <a:endParaRPr lang="en-US" sz="800" dirty="0"/>
              </a:p>
            </p:txBody>
          </p:sp>
        </p:grpSp>
        <p:sp>
          <p:nvSpPr>
            <p:cNvPr id="23" name="TextBox 22"/>
            <p:cNvSpPr txBox="1"/>
            <p:nvPr/>
          </p:nvSpPr>
          <p:spPr>
            <a:xfrm>
              <a:off x="741442" y="4742498"/>
              <a:ext cx="1943100" cy="1969770"/>
            </a:xfrm>
            <a:prstGeom prst="rect">
              <a:avLst/>
            </a:prstGeom>
            <a:noFill/>
          </p:spPr>
          <p:txBody>
            <a:bodyPr wrap="square" rtlCol="0">
              <a:spAutoFit/>
            </a:bodyPr>
            <a:lstStyle/>
            <a:p>
              <a:r>
                <a:rPr lang="en-US" sz="1400" b="1" dirty="0" smtClean="0">
                  <a:latin typeface="Malgun Gothic" pitchFamily="34" charset="-127"/>
                  <a:ea typeface="Malgun Gothic" pitchFamily="34" charset="-127"/>
                </a:rPr>
                <a:t>What’s Happening?</a:t>
              </a:r>
            </a:p>
            <a:p>
              <a:endParaRPr lang="en-US" dirty="0"/>
            </a:p>
            <a:p>
              <a:endParaRPr lang="en-US" dirty="0" smtClean="0"/>
            </a:p>
            <a:p>
              <a:endParaRPr lang="en-US" dirty="0"/>
            </a:p>
            <a:p>
              <a:endParaRPr lang="en-US" dirty="0" smtClean="0"/>
            </a:p>
            <a:p>
              <a:endParaRPr lang="en-US" dirty="0"/>
            </a:p>
            <a:p>
              <a:endParaRPr lang="en-US" dirty="0" smtClean="0"/>
            </a:p>
          </p:txBody>
        </p:sp>
      </p:grpSp>
      <p:sp>
        <p:nvSpPr>
          <p:cNvPr id="24" name="Rounded Rectangle 23"/>
          <p:cNvSpPr/>
          <p:nvPr/>
        </p:nvSpPr>
        <p:spPr>
          <a:xfrm>
            <a:off x="7467600" y="203716"/>
            <a:ext cx="1085520" cy="193388"/>
          </a:xfrm>
          <a:prstGeom prst="roundRect">
            <a:avLst/>
          </a:prstGeom>
          <a:solidFill>
            <a:srgbClr val="D6CED2"/>
          </a:solidFill>
          <a:ln>
            <a:solidFill>
              <a:srgbClr val="2C2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5434" y="6266385"/>
            <a:ext cx="800100" cy="530066"/>
          </a:xfrm>
          <a:prstGeom prst="rect">
            <a:avLst/>
          </a:prstGeom>
        </p:spPr>
      </p:pic>
      <p:sp>
        <p:nvSpPr>
          <p:cNvPr id="26" name="TextBox 25"/>
          <p:cNvSpPr txBox="1"/>
          <p:nvPr/>
        </p:nvSpPr>
        <p:spPr>
          <a:xfrm>
            <a:off x="2133600" y="6585465"/>
            <a:ext cx="4867275" cy="276999"/>
          </a:xfrm>
          <a:prstGeom prst="rect">
            <a:avLst/>
          </a:prstGeom>
          <a:noFill/>
        </p:spPr>
        <p:txBody>
          <a:bodyPr wrap="square" rtlCol="0">
            <a:spAutoFit/>
          </a:bodyPr>
          <a:lstStyle/>
          <a:p>
            <a:pPr algn="ctr"/>
            <a:r>
              <a:rPr lang="en-US" sz="1200" dirty="0" smtClean="0">
                <a:solidFill>
                  <a:srgbClr val="ECE5CE"/>
                </a:solidFill>
              </a:rPr>
              <a:t>Copyright 2013	Contact</a:t>
            </a:r>
            <a:endParaRPr lang="en-US" sz="1200" dirty="0">
              <a:solidFill>
                <a:srgbClr val="ECE5CE"/>
              </a:solidFill>
            </a:endParaRPr>
          </a:p>
        </p:txBody>
      </p:sp>
      <p:sp>
        <p:nvSpPr>
          <p:cNvPr id="29" name="Rectangle 28"/>
          <p:cNvSpPr/>
          <p:nvPr/>
        </p:nvSpPr>
        <p:spPr>
          <a:xfrm>
            <a:off x="2514600" y="1333746"/>
            <a:ext cx="6077950" cy="2857254"/>
          </a:xfrm>
          <a:prstGeom prst="rect">
            <a:avLst/>
          </a:prstGeom>
          <a:solidFill>
            <a:srgbClr val="ECE5CE"/>
          </a:solidFill>
          <a:ln cap="rnd">
            <a:solidFill>
              <a:srgbClr val="5B2B63"/>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10000" y="1637254"/>
            <a:ext cx="3733800" cy="2473641"/>
          </a:xfrm>
          <a:prstGeom prst="rect">
            <a:avLst/>
          </a:prstGeom>
        </p:spPr>
      </p:pic>
    </p:spTree>
    <p:extLst>
      <p:ext uri="{BB962C8B-B14F-4D97-AF65-F5344CB8AC3E}">
        <p14:creationId xmlns:p14="http://schemas.microsoft.com/office/powerpoint/2010/main" val="4247515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951202" y="457200"/>
            <a:ext cx="7659398" cy="447092"/>
          </a:xfrm>
          <a:prstGeom prst="roundRect">
            <a:avLst/>
          </a:prstGeom>
          <a:solidFill>
            <a:srgbClr val="5B2B63"/>
          </a:solidFill>
          <a:ln>
            <a:solidFill>
              <a:srgbClr val="412E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800100" y="6585465"/>
            <a:ext cx="7753020" cy="309983"/>
          </a:xfrm>
          <a:prstGeom prst="roundRect">
            <a:avLst/>
          </a:prstGeom>
          <a:solidFill>
            <a:srgbClr val="B89090"/>
          </a:solidFill>
          <a:ln>
            <a:solidFill>
              <a:srgbClr val="9075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0 All Classes\0_UWB\0_CSS_233A_media_technologies\media_mutts\logos\logo_UW_gol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876300" cy="8286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419850" y="3157716"/>
            <a:ext cx="2438400" cy="1046440"/>
          </a:xfrm>
          <a:prstGeom prst="rect">
            <a:avLst/>
          </a:prstGeom>
          <a:noFill/>
        </p:spPr>
        <p:txBody>
          <a:bodyPr wrap="square" rtlCol="0">
            <a:spAutoFit/>
          </a:bodyPr>
          <a:lstStyle/>
          <a:p>
            <a:r>
              <a:rPr lang="en-US" sz="1400" b="1" dirty="0" smtClean="0">
                <a:latin typeface="Malgun Gothic" pitchFamily="34" charset="-127"/>
                <a:ea typeface="Malgun Gothic" pitchFamily="34" charset="-127"/>
              </a:rPr>
              <a:t>PUBLISHING</a:t>
            </a:r>
          </a:p>
          <a:p>
            <a:r>
              <a:rPr lang="en-US" sz="1200" dirty="0" smtClean="0">
                <a:latin typeface="Malgun Gothic" pitchFamily="34" charset="-127"/>
                <a:ea typeface="Malgun Gothic" pitchFamily="34" charset="-127"/>
              </a:rPr>
              <a:t>This section is reserved for students to learn more about </a:t>
            </a:r>
            <a:r>
              <a:rPr lang="en-US" sz="1200" dirty="0" err="1" smtClean="0">
                <a:latin typeface="Malgun Gothic" pitchFamily="34" charset="-127"/>
                <a:ea typeface="Malgun Gothic" pitchFamily="34" charset="-127"/>
              </a:rPr>
              <a:t>TheNext</a:t>
            </a:r>
            <a:r>
              <a:rPr lang="en-US" sz="1200" dirty="0" smtClean="0">
                <a:latin typeface="Malgun Gothic" pitchFamily="34" charset="-127"/>
                <a:ea typeface="Malgun Gothic" pitchFamily="34" charset="-127"/>
              </a:rPr>
              <a:t> and publishing their student works. </a:t>
            </a:r>
            <a:endParaRPr lang="en-US" sz="1200" dirty="0">
              <a:latin typeface="Malgun Gothic" pitchFamily="34" charset="-127"/>
              <a:ea typeface="Malgun Gothic" pitchFamily="34" charset="-127"/>
            </a:endParaRPr>
          </a:p>
        </p:txBody>
      </p:sp>
      <p:sp>
        <p:nvSpPr>
          <p:cNvPr id="9" name="TextBox 8"/>
          <p:cNvSpPr txBox="1"/>
          <p:nvPr/>
        </p:nvSpPr>
        <p:spPr>
          <a:xfrm>
            <a:off x="6419849" y="1430803"/>
            <a:ext cx="2362199" cy="1077218"/>
          </a:xfrm>
          <a:prstGeom prst="rect">
            <a:avLst/>
          </a:prstGeom>
          <a:noFill/>
        </p:spPr>
        <p:txBody>
          <a:bodyPr wrap="square" rtlCol="0">
            <a:spAutoFit/>
          </a:bodyPr>
          <a:lstStyle/>
          <a:p>
            <a:r>
              <a:rPr lang="en-US" sz="1400" b="1" dirty="0" smtClean="0">
                <a:latin typeface="Malgun Gothic" pitchFamily="34" charset="-127"/>
                <a:ea typeface="Malgun Gothic" pitchFamily="34" charset="-127"/>
              </a:rPr>
              <a:t>PORTFOLIOS</a:t>
            </a:r>
          </a:p>
          <a:p>
            <a:pPr algn="just"/>
            <a:r>
              <a:rPr lang="en-US" sz="1200" dirty="0" smtClean="0">
                <a:latin typeface="Malgun Gothic" pitchFamily="34" charset="-127"/>
                <a:ea typeface="Malgun Gothic" pitchFamily="34" charset="-127"/>
              </a:rPr>
              <a:t>This section is set aside for CIS 233 students to showcase the latest class projects and their designs</a:t>
            </a:r>
            <a:r>
              <a:rPr lang="en-US" sz="1400" dirty="0" smtClean="0">
                <a:latin typeface="Malgun Gothic" pitchFamily="34" charset="-127"/>
                <a:ea typeface="Malgun Gothic" pitchFamily="34" charset="-127"/>
              </a:rPr>
              <a:t>.</a:t>
            </a:r>
          </a:p>
        </p:txBody>
      </p:sp>
      <p:sp>
        <p:nvSpPr>
          <p:cNvPr id="10" name="TextBox 9"/>
          <p:cNvSpPr txBox="1"/>
          <p:nvPr/>
        </p:nvSpPr>
        <p:spPr>
          <a:xfrm>
            <a:off x="1104900" y="19050"/>
            <a:ext cx="4457700" cy="369332"/>
          </a:xfrm>
          <a:prstGeom prst="rect">
            <a:avLst/>
          </a:prstGeom>
          <a:noFill/>
        </p:spPr>
        <p:txBody>
          <a:bodyPr wrap="square" rtlCol="0">
            <a:spAutoFit/>
          </a:bodyPr>
          <a:lstStyle/>
          <a:p>
            <a:r>
              <a:rPr lang="en-US" b="1" dirty="0" smtClean="0">
                <a:latin typeface="Malgun Gothic" pitchFamily="34" charset="-127"/>
                <a:ea typeface="Malgun Gothic" pitchFamily="34" charset="-127"/>
              </a:rPr>
              <a:t>INTERACTIVE MEDIA TECHNOLOGIES</a:t>
            </a:r>
            <a:endParaRPr lang="en-US" b="1" dirty="0">
              <a:latin typeface="Malgun Gothic" pitchFamily="34" charset="-127"/>
              <a:ea typeface="Malgun Gothic" pitchFamily="34" charset="-127"/>
            </a:endParaRPr>
          </a:p>
        </p:txBody>
      </p:sp>
      <p:sp>
        <p:nvSpPr>
          <p:cNvPr id="11" name="TextBox 10"/>
          <p:cNvSpPr txBox="1"/>
          <p:nvPr/>
        </p:nvSpPr>
        <p:spPr>
          <a:xfrm>
            <a:off x="990600" y="533400"/>
            <a:ext cx="7734300" cy="276999"/>
          </a:xfrm>
          <a:prstGeom prst="rect">
            <a:avLst/>
          </a:prstGeom>
          <a:noFill/>
        </p:spPr>
        <p:txBody>
          <a:bodyPr wrap="square" rtlCol="0">
            <a:spAutoFit/>
          </a:bodyPr>
          <a:lstStyle/>
          <a:p>
            <a:r>
              <a:rPr lang="en-US" sz="1200" b="1" dirty="0" smtClean="0">
                <a:solidFill>
                  <a:schemeClr val="bg1"/>
                </a:solidFill>
                <a:latin typeface="Malgun Gothic" pitchFamily="34" charset="-127"/>
                <a:ea typeface="Malgun Gothic" pitchFamily="34" charset="-127"/>
              </a:rPr>
              <a:t>COURSE INFORMATION	   TOOLS	     PROJECT MANAGEMENT       MEDIA MUTT COMMUNITY</a:t>
            </a:r>
            <a:endParaRPr lang="en-US" sz="1200" b="1" dirty="0">
              <a:solidFill>
                <a:schemeClr val="bg1"/>
              </a:solidFill>
              <a:latin typeface="Malgun Gothic" pitchFamily="34" charset="-127"/>
              <a:ea typeface="Malgun Gothic" pitchFamily="34" charset="-127"/>
            </a:endParaRPr>
          </a:p>
        </p:txBody>
      </p:sp>
      <p:sp>
        <p:nvSpPr>
          <p:cNvPr id="12" name="TextBox 11"/>
          <p:cNvSpPr txBox="1"/>
          <p:nvPr/>
        </p:nvSpPr>
        <p:spPr>
          <a:xfrm>
            <a:off x="6096000" y="152400"/>
            <a:ext cx="1809750" cy="261610"/>
          </a:xfrm>
          <a:prstGeom prst="rect">
            <a:avLst/>
          </a:prstGeom>
          <a:noFill/>
        </p:spPr>
        <p:txBody>
          <a:bodyPr wrap="square" rtlCol="0">
            <a:spAutoFit/>
          </a:bodyPr>
          <a:lstStyle/>
          <a:p>
            <a:r>
              <a:rPr lang="en-US" sz="1100" dirty="0" smtClean="0">
                <a:latin typeface="Malgun Gothic" pitchFamily="34" charset="-127"/>
                <a:ea typeface="Malgun Gothic" pitchFamily="34" charset="-127"/>
              </a:rPr>
              <a:t>Search Media Mutt</a:t>
            </a:r>
            <a:endParaRPr lang="en-US" sz="1100" dirty="0">
              <a:latin typeface="Malgun Gothic" pitchFamily="34" charset="-127"/>
              <a:ea typeface="Malgun Gothic" pitchFamily="34" charset="-127"/>
            </a:endParaRP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534400" y="76200"/>
            <a:ext cx="455902" cy="376534"/>
          </a:xfrm>
          <a:prstGeom prst="rect">
            <a:avLst/>
          </a:prstGeom>
        </p:spPr>
      </p:pic>
      <p:sp>
        <p:nvSpPr>
          <p:cNvPr id="21" name="TextBox 20"/>
          <p:cNvSpPr txBox="1"/>
          <p:nvPr/>
        </p:nvSpPr>
        <p:spPr>
          <a:xfrm>
            <a:off x="6400800" y="4876800"/>
            <a:ext cx="2000250" cy="1107996"/>
          </a:xfrm>
          <a:prstGeom prst="rect">
            <a:avLst/>
          </a:prstGeom>
          <a:noFill/>
        </p:spPr>
        <p:txBody>
          <a:bodyPr wrap="square" rtlCol="0">
            <a:spAutoFit/>
          </a:bodyPr>
          <a:lstStyle/>
          <a:p>
            <a:r>
              <a:rPr lang="en-US" sz="1400" b="1" dirty="0" smtClean="0">
                <a:latin typeface="Malgun Gothic" pitchFamily="34" charset="-127"/>
                <a:ea typeface="Malgun Gothic" pitchFamily="34" charset="-127"/>
              </a:rPr>
              <a:t>CENTER FOR SERIOUS PLAY (CSP)</a:t>
            </a:r>
          </a:p>
          <a:p>
            <a:r>
              <a:rPr lang="en-US" sz="1200" dirty="0" smtClean="0">
                <a:latin typeface="Malgun Gothic" pitchFamily="34" charset="-127"/>
                <a:ea typeface="Malgun Gothic" pitchFamily="34" charset="-127"/>
              </a:rPr>
              <a:t>The Center for Serious Play….</a:t>
            </a:r>
          </a:p>
          <a:p>
            <a:endParaRPr lang="en-US" sz="1400" dirty="0">
              <a:latin typeface="Malgun Gothic" pitchFamily="34" charset="-127"/>
              <a:ea typeface="Malgun Gothic" pitchFamily="34" charset="-127"/>
            </a:endParaRPr>
          </a:p>
        </p:txBody>
      </p:sp>
      <p:sp>
        <p:nvSpPr>
          <p:cNvPr id="22" name="TextBox 21"/>
          <p:cNvSpPr txBox="1"/>
          <p:nvPr/>
        </p:nvSpPr>
        <p:spPr>
          <a:xfrm>
            <a:off x="3573517" y="1430803"/>
            <a:ext cx="2179582" cy="861774"/>
          </a:xfrm>
          <a:prstGeom prst="rect">
            <a:avLst/>
          </a:prstGeom>
          <a:noFill/>
        </p:spPr>
        <p:txBody>
          <a:bodyPr wrap="square" rtlCol="0">
            <a:spAutoFit/>
          </a:bodyPr>
          <a:lstStyle/>
          <a:p>
            <a:r>
              <a:rPr lang="en-US" sz="1400" b="1" dirty="0" smtClean="0">
                <a:latin typeface="Malgun Gothic" pitchFamily="34" charset="-127"/>
                <a:ea typeface="Malgun Gothic" pitchFamily="34" charset="-127"/>
              </a:rPr>
              <a:t>HTML5</a:t>
            </a:r>
          </a:p>
          <a:p>
            <a:r>
              <a:rPr lang="en-US" sz="1200" dirty="0" smtClean="0">
                <a:latin typeface="Malgun Gothic" pitchFamily="34" charset="-127"/>
                <a:ea typeface="Malgun Gothic" pitchFamily="34" charset="-127"/>
              </a:rPr>
              <a:t>Hypertext Markup Language (HTML) is a markup language used to …… </a:t>
            </a:r>
            <a:endParaRPr lang="en-US" sz="1200" dirty="0">
              <a:latin typeface="Malgun Gothic" pitchFamily="34" charset="-127"/>
              <a:ea typeface="Malgun Gothic" pitchFamily="34" charset="-127"/>
            </a:endParaRPr>
          </a:p>
        </p:txBody>
      </p:sp>
      <p:sp>
        <p:nvSpPr>
          <p:cNvPr id="24" name="TextBox 23"/>
          <p:cNvSpPr txBox="1"/>
          <p:nvPr/>
        </p:nvSpPr>
        <p:spPr>
          <a:xfrm>
            <a:off x="3591910" y="3048000"/>
            <a:ext cx="2161189" cy="1046440"/>
          </a:xfrm>
          <a:prstGeom prst="rect">
            <a:avLst/>
          </a:prstGeom>
          <a:noFill/>
        </p:spPr>
        <p:txBody>
          <a:bodyPr wrap="square" rtlCol="0">
            <a:spAutoFit/>
          </a:bodyPr>
          <a:lstStyle/>
          <a:p>
            <a:r>
              <a:rPr lang="en-US" sz="1400" b="1" dirty="0" smtClean="0">
                <a:latin typeface="Malgun Gothic" pitchFamily="34" charset="-127"/>
                <a:ea typeface="Malgun Gothic" pitchFamily="34" charset="-127"/>
              </a:rPr>
              <a:t>CSS3</a:t>
            </a:r>
          </a:p>
          <a:p>
            <a:r>
              <a:rPr lang="en-US" sz="1200" dirty="0" smtClean="0">
                <a:latin typeface="Malgun Gothic" pitchFamily="34" charset="-127"/>
                <a:ea typeface="Malgun Gothic" pitchFamily="34" charset="-127"/>
              </a:rPr>
              <a:t>Cascading Style Sheets (CSS) are used for presentation of the content of your webpage …</a:t>
            </a:r>
            <a:endParaRPr lang="en-US" sz="1200" dirty="0">
              <a:latin typeface="Malgun Gothic" pitchFamily="34" charset="-127"/>
              <a:ea typeface="Malgun Gothic" pitchFamily="34" charset="-127"/>
            </a:endParaRPr>
          </a:p>
        </p:txBody>
      </p:sp>
      <p:sp>
        <p:nvSpPr>
          <p:cNvPr id="25" name="TextBox 24"/>
          <p:cNvSpPr txBox="1"/>
          <p:nvPr/>
        </p:nvSpPr>
        <p:spPr>
          <a:xfrm>
            <a:off x="3644791" y="4876800"/>
            <a:ext cx="2108308" cy="861774"/>
          </a:xfrm>
          <a:prstGeom prst="rect">
            <a:avLst/>
          </a:prstGeom>
          <a:noFill/>
        </p:spPr>
        <p:txBody>
          <a:bodyPr wrap="square" rtlCol="0">
            <a:spAutoFit/>
          </a:bodyPr>
          <a:lstStyle/>
          <a:p>
            <a:r>
              <a:rPr lang="en-US" sz="1400" b="1" dirty="0" smtClean="0">
                <a:latin typeface="Malgun Gothic" pitchFamily="34" charset="-127"/>
                <a:ea typeface="Malgun Gothic" pitchFamily="34" charset="-127"/>
              </a:rPr>
              <a:t>JAVASCRIPT</a:t>
            </a:r>
          </a:p>
          <a:p>
            <a:r>
              <a:rPr lang="en-US" sz="1200" dirty="0" smtClean="0">
                <a:latin typeface="Malgun Gothic" pitchFamily="34" charset="-127"/>
                <a:ea typeface="Malgun Gothic" pitchFamily="34" charset="-127"/>
              </a:rPr>
              <a:t>This section will hold course JavaScript information.</a:t>
            </a:r>
            <a:endParaRPr lang="en-US" sz="1200" dirty="0">
              <a:latin typeface="Malgun Gothic" pitchFamily="34" charset="-127"/>
              <a:ea typeface="Malgun Gothic" pitchFamily="34" charset="-127"/>
            </a:endParaRPr>
          </a:p>
        </p:txBody>
      </p:sp>
      <p:sp>
        <p:nvSpPr>
          <p:cNvPr id="6" name="TextBox 5"/>
          <p:cNvSpPr txBox="1"/>
          <p:nvPr/>
        </p:nvSpPr>
        <p:spPr>
          <a:xfrm>
            <a:off x="428625" y="1371600"/>
            <a:ext cx="2667000" cy="1077218"/>
          </a:xfrm>
          <a:prstGeom prst="rect">
            <a:avLst/>
          </a:prstGeom>
          <a:noFill/>
        </p:spPr>
        <p:txBody>
          <a:bodyPr wrap="square" rtlCol="0">
            <a:spAutoFit/>
          </a:bodyPr>
          <a:lstStyle/>
          <a:p>
            <a:r>
              <a:rPr lang="en-US" sz="1400" b="1" dirty="0" smtClean="0">
                <a:latin typeface="Malgun Gothic" pitchFamily="34" charset="-127"/>
                <a:ea typeface="Malgun Gothic" pitchFamily="34" charset="-127"/>
              </a:rPr>
              <a:t>What’s New in Technology?</a:t>
            </a:r>
          </a:p>
          <a:p>
            <a:pPr algn="just"/>
            <a:r>
              <a:rPr lang="en-US" sz="1200" dirty="0" smtClean="0">
                <a:latin typeface="Malgun Gothic" pitchFamily="34" charset="-127"/>
                <a:ea typeface="Malgun Gothic" pitchFamily="34" charset="-127"/>
              </a:rPr>
              <a:t>This section discusses the latest emerging technologies, and how students can best take advantage of them</a:t>
            </a:r>
            <a:r>
              <a:rPr lang="en-US" sz="1400" dirty="0" smtClean="0">
                <a:latin typeface="Malgun Gothic" pitchFamily="34" charset="-127"/>
                <a:ea typeface="Malgun Gothic" pitchFamily="34" charset="-127"/>
              </a:rPr>
              <a:t>. </a:t>
            </a:r>
            <a:endParaRPr lang="en-US" sz="1400" dirty="0">
              <a:latin typeface="Malgun Gothic" pitchFamily="34" charset="-127"/>
              <a:ea typeface="Malgun Gothic" pitchFamily="34" charset="-127"/>
            </a:endParaRPr>
          </a:p>
        </p:txBody>
      </p:sp>
      <p:grpSp>
        <p:nvGrpSpPr>
          <p:cNvPr id="23" name="Group 22"/>
          <p:cNvGrpSpPr/>
          <p:nvPr/>
        </p:nvGrpSpPr>
        <p:grpSpPr>
          <a:xfrm>
            <a:off x="545484" y="2487916"/>
            <a:ext cx="2426316" cy="2057400"/>
            <a:chOff x="2468823" y="3097114"/>
            <a:chExt cx="2426316" cy="2057400"/>
          </a:xfrm>
        </p:grpSpPr>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8823" y="3689413"/>
              <a:ext cx="2426316" cy="1465101"/>
            </a:xfrm>
            <a:prstGeom prst="rect">
              <a:avLst/>
            </a:prstGeom>
          </p:spPr>
        </p:pic>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8823" y="3097114"/>
              <a:ext cx="2426316" cy="1644207"/>
            </a:xfrm>
            <a:prstGeom prst="rect">
              <a:avLst/>
            </a:prstGeom>
          </p:spPr>
        </p:pic>
      </p:grpSp>
      <p:grpSp>
        <p:nvGrpSpPr>
          <p:cNvPr id="40" name="Group 39"/>
          <p:cNvGrpSpPr/>
          <p:nvPr/>
        </p:nvGrpSpPr>
        <p:grpSpPr>
          <a:xfrm>
            <a:off x="685800" y="4876800"/>
            <a:ext cx="1975940" cy="1481955"/>
            <a:chOff x="316884" y="4918845"/>
            <a:chExt cx="1975940" cy="1481955"/>
          </a:xfrm>
        </p:grpSpPr>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6884" y="4918845"/>
              <a:ext cx="1975940" cy="1481955"/>
            </a:xfrm>
            <a:prstGeom prst="rect">
              <a:avLst/>
            </a:prstGeom>
          </p:spPr>
        </p:pic>
        <p:sp>
          <p:nvSpPr>
            <p:cNvPr id="39" name="TextBox 38"/>
            <p:cNvSpPr txBox="1"/>
            <p:nvPr/>
          </p:nvSpPr>
          <p:spPr>
            <a:xfrm>
              <a:off x="876300" y="4918845"/>
              <a:ext cx="752475" cy="107722"/>
            </a:xfrm>
            <a:prstGeom prst="rect">
              <a:avLst/>
            </a:prstGeom>
            <a:solidFill>
              <a:schemeClr val="bg1"/>
            </a:solidFill>
          </p:spPr>
          <p:txBody>
            <a:bodyPr wrap="square" rtlCol="0">
              <a:spAutoFit/>
            </a:bodyPr>
            <a:lstStyle/>
            <a:p>
              <a:endParaRPr lang="en-US" sz="800" dirty="0"/>
            </a:p>
          </p:txBody>
        </p:sp>
      </p:grpSp>
      <p:sp>
        <p:nvSpPr>
          <p:cNvPr id="20" name="TextBox 19"/>
          <p:cNvSpPr txBox="1"/>
          <p:nvPr/>
        </p:nvSpPr>
        <p:spPr>
          <a:xfrm>
            <a:off x="800100" y="4648200"/>
            <a:ext cx="1943100" cy="1969770"/>
          </a:xfrm>
          <a:prstGeom prst="rect">
            <a:avLst/>
          </a:prstGeom>
          <a:noFill/>
        </p:spPr>
        <p:txBody>
          <a:bodyPr wrap="square" rtlCol="0">
            <a:spAutoFit/>
          </a:bodyPr>
          <a:lstStyle/>
          <a:p>
            <a:r>
              <a:rPr lang="en-US" sz="1400" b="1" dirty="0" smtClean="0">
                <a:latin typeface="Malgun Gothic" pitchFamily="34" charset="-127"/>
                <a:ea typeface="Malgun Gothic" pitchFamily="34" charset="-127"/>
              </a:rPr>
              <a:t>What’s Happening?</a:t>
            </a:r>
          </a:p>
          <a:p>
            <a:endParaRPr lang="en-US" dirty="0"/>
          </a:p>
          <a:p>
            <a:endParaRPr lang="en-US" dirty="0" smtClean="0"/>
          </a:p>
          <a:p>
            <a:endParaRPr lang="en-US" dirty="0"/>
          </a:p>
          <a:p>
            <a:endParaRPr lang="en-US" dirty="0" smtClean="0"/>
          </a:p>
          <a:p>
            <a:endParaRPr lang="en-US" dirty="0"/>
          </a:p>
          <a:p>
            <a:endParaRPr lang="en-US" dirty="0" smtClean="0"/>
          </a:p>
        </p:txBody>
      </p:sp>
      <p:sp>
        <p:nvSpPr>
          <p:cNvPr id="43" name="Rounded Rectangle 42"/>
          <p:cNvSpPr/>
          <p:nvPr/>
        </p:nvSpPr>
        <p:spPr>
          <a:xfrm>
            <a:off x="7467600" y="203716"/>
            <a:ext cx="1085520" cy="193388"/>
          </a:xfrm>
          <a:prstGeom prst="roundRect">
            <a:avLst/>
          </a:prstGeom>
          <a:solidFill>
            <a:srgbClr val="D6CED2"/>
          </a:solidFill>
          <a:ln>
            <a:solidFill>
              <a:srgbClr val="2C2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5434" y="6266385"/>
            <a:ext cx="800100" cy="530066"/>
          </a:xfrm>
          <a:prstGeom prst="rect">
            <a:avLst/>
          </a:prstGeom>
        </p:spPr>
      </p:pic>
      <p:sp>
        <p:nvSpPr>
          <p:cNvPr id="44" name="TextBox 43"/>
          <p:cNvSpPr txBox="1"/>
          <p:nvPr/>
        </p:nvSpPr>
        <p:spPr>
          <a:xfrm>
            <a:off x="2133600" y="6585465"/>
            <a:ext cx="4867275" cy="276999"/>
          </a:xfrm>
          <a:prstGeom prst="rect">
            <a:avLst/>
          </a:prstGeom>
          <a:noFill/>
        </p:spPr>
        <p:txBody>
          <a:bodyPr wrap="square" rtlCol="0">
            <a:spAutoFit/>
          </a:bodyPr>
          <a:lstStyle/>
          <a:p>
            <a:pPr algn="ctr"/>
            <a:r>
              <a:rPr lang="en-US" sz="1200" dirty="0" smtClean="0">
                <a:solidFill>
                  <a:srgbClr val="ECE5CE"/>
                </a:solidFill>
              </a:rPr>
              <a:t>Copyright 2013	Contact</a:t>
            </a:r>
            <a:endParaRPr lang="en-US" sz="1200" dirty="0">
              <a:solidFill>
                <a:srgbClr val="ECE5CE"/>
              </a:solidFill>
            </a:endParaRPr>
          </a:p>
        </p:txBody>
      </p:sp>
    </p:spTree>
    <p:extLst>
      <p:ext uri="{BB962C8B-B14F-4D97-AF65-F5344CB8AC3E}">
        <p14:creationId xmlns:p14="http://schemas.microsoft.com/office/powerpoint/2010/main" val="3021076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
            <a:ext cx="9144000" cy="752950"/>
          </a:xfrm>
          <a:prstGeom prst="rect">
            <a:avLst/>
          </a:prstGeom>
        </p:spPr>
      </p:pic>
      <p:sp>
        <p:nvSpPr>
          <p:cNvPr id="7" name="Rectangle 6"/>
          <p:cNvSpPr/>
          <p:nvPr/>
        </p:nvSpPr>
        <p:spPr>
          <a:xfrm>
            <a:off x="304800" y="685800"/>
            <a:ext cx="8229600" cy="533400"/>
          </a:xfrm>
          <a:prstGeom prst="rect">
            <a:avLst/>
          </a:prstGeom>
          <a:solidFill>
            <a:srgbClr val="E1A922"/>
          </a:solidFill>
          <a:ln>
            <a:solidFill>
              <a:srgbClr val="4314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57200" y="786825"/>
            <a:ext cx="8001000" cy="584775"/>
          </a:xfrm>
          <a:prstGeom prst="rect">
            <a:avLst/>
          </a:prstGeom>
          <a:noFill/>
        </p:spPr>
        <p:txBody>
          <a:bodyPr wrap="square" rtlCol="0">
            <a:spAutoFit/>
          </a:bodyPr>
          <a:lstStyle/>
          <a:p>
            <a:r>
              <a:rPr lang="en-US" sz="1400" b="1" dirty="0" smtClean="0">
                <a:solidFill>
                  <a:schemeClr val="bg1"/>
                </a:solidFill>
              </a:rPr>
              <a:t>ABOUT   TECHNOLOGIES   DESIGN TOOLS   COMMUNICATION   PRESENTATIONS   PORTFOLIOS   ARCHIVES</a:t>
            </a:r>
            <a:r>
              <a:rPr lang="en-US" dirty="0" smtClean="0"/>
              <a:t>	</a:t>
            </a:r>
          </a:p>
        </p:txBody>
      </p:sp>
      <p:sp>
        <p:nvSpPr>
          <p:cNvPr id="6" name="Rounded Rectangle 5"/>
          <p:cNvSpPr/>
          <p:nvPr/>
        </p:nvSpPr>
        <p:spPr>
          <a:xfrm>
            <a:off x="516977" y="1725859"/>
            <a:ext cx="914399" cy="857874"/>
          </a:xfrm>
          <a:prstGeom prst="roundRect">
            <a:avLst/>
          </a:prstGeom>
          <a:solidFill>
            <a:srgbClr val="43148F"/>
          </a:solidFill>
          <a:ln>
            <a:solidFill>
              <a:srgbClr val="3B29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16977" y="4721773"/>
            <a:ext cx="914399" cy="857874"/>
          </a:xfrm>
          <a:prstGeom prst="roundRect">
            <a:avLst/>
          </a:prstGeom>
          <a:solidFill>
            <a:srgbClr val="5B2B63"/>
          </a:solidFill>
          <a:ln>
            <a:solidFill>
              <a:srgbClr val="412E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516977" y="3200400"/>
            <a:ext cx="914399" cy="857874"/>
          </a:xfrm>
          <a:prstGeom prst="roundRect">
            <a:avLst/>
          </a:prstGeom>
          <a:solidFill>
            <a:srgbClr val="B89090"/>
          </a:solidFill>
          <a:ln>
            <a:solidFill>
              <a:srgbClr val="9075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0899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703380" y="1725859"/>
            <a:ext cx="914399" cy="857874"/>
          </a:xfrm>
          <a:prstGeom prst="roundRect">
            <a:avLst/>
          </a:prstGeom>
          <a:solidFill>
            <a:srgbClr val="B89090"/>
          </a:solidFill>
          <a:ln>
            <a:solidFill>
              <a:srgbClr val="9075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6092716" y="3309478"/>
            <a:ext cx="914399" cy="857874"/>
          </a:xfrm>
          <a:prstGeom prst="roundRect">
            <a:avLst/>
          </a:prstGeom>
          <a:solidFill>
            <a:srgbClr val="43148F"/>
          </a:solidFill>
          <a:ln>
            <a:solidFill>
              <a:srgbClr val="3B29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2056415" y="4697484"/>
            <a:ext cx="914399" cy="857874"/>
          </a:xfrm>
          <a:prstGeom prst="roundRect">
            <a:avLst/>
          </a:prstGeom>
          <a:solidFill>
            <a:srgbClr val="B88D80"/>
          </a:solidFill>
          <a:ln>
            <a:solidFill>
              <a:srgbClr val="8F73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4572000" y="3276600"/>
            <a:ext cx="914399" cy="857874"/>
          </a:xfrm>
          <a:prstGeom prst="roundRect">
            <a:avLst/>
          </a:prstGeom>
          <a:solidFill>
            <a:srgbClr val="5B2B63"/>
          </a:solidFill>
          <a:ln>
            <a:solidFill>
              <a:srgbClr val="412E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171825" y="3262822"/>
            <a:ext cx="914399" cy="857874"/>
          </a:xfrm>
          <a:prstGeom prst="roundRect">
            <a:avLst/>
          </a:prstGeom>
          <a:solidFill>
            <a:srgbClr val="B89090"/>
          </a:solidFill>
          <a:ln>
            <a:solidFill>
              <a:srgbClr val="9075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962151" y="3262822"/>
            <a:ext cx="914399" cy="857874"/>
          </a:xfrm>
          <a:prstGeom prst="roundRect">
            <a:avLst/>
          </a:prstGeom>
          <a:solidFill>
            <a:srgbClr val="ECE5CE"/>
          </a:solidFill>
          <a:ln>
            <a:solidFill>
              <a:srgbClr val="B88D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238375" y="1677995"/>
            <a:ext cx="914399" cy="857874"/>
          </a:xfrm>
          <a:prstGeom prst="roundRect">
            <a:avLst/>
          </a:prstGeom>
          <a:solidFill>
            <a:srgbClr val="D6CED2"/>
          </a:solidFill>
          <a:ln>
            <a:solidFill>
              <a:srgbClr val="2C2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505200" y="1725859"/>
            <a:ext cx="914399" cy="857874"/>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352800" y="4692404"/>
            <a:ext cx="914399" cy="857874"/>
          </a:xfrm>
          <a:prstGeom prst="roundRect">
            <a:avLst/>
          </a:prstGeom>
          <a:solidFill>
            <a:srgbClr val="CBA6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076950" y="1715916"/>
            <a:ext cx="914399" cy="857874"/>
          </a:xfrm>
          <a:prstGeom prst="roundRect">
            <a:avLst/>
          </a:prstGeom>
          <a:solidFill>
            <a:srgbClr val="E1A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7452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300" y="609600"/>
            <a:ext cx="8153400" cy="2324100"/>
          </a:xfrm>
          <a:prstGeom prst="rect">
            <a:avLst/>
          </a:prstGeom>
        </p:spPr>
        <p:txBody>
          <a:bodyPr wrap="square">
            <a:spAutoFit/>
          </a:bodyPr>
          <a:lstStyle/>
          <a:p>
            <a:pPr marL="0" marR="0">
              <a:spcBef>
                <a:spcPts val="0"/>
              </a:spcBef>
              <a:spcAft>
                <a:spcPts val="0"/>
              </a:spcAft>
            </a:pPr>
            <a:r>
              <a:rPr lang="en-US" sz="1800" kern="1200" dirty="0">
                <a:solidFill>
                  <a:srgbClr val="000000"/>
                </a:solidFill>
                <a:effectLst/>
                <a:latin typeface="Calibri"/>
                <a:ea typeface="Times New Roman"/>
                <a:cs typeface="Times New Roman"/>
              </a:rPr>
              <a:t>"Use contemporary media design tools, technologies, processes and</a:t>
            </a:r>
            <a:endParaRPr lang="en-US" sz="1200" dirty="0">
              <a:effectLst/>
              <a:latin typeface="Times New Roman"/>
              <a:ea typeface="Times New Roman"/>
            </a:endParaRPr>
          </a:p>
          <a:p>
            <a:pPr marL="0" marR="0">
              <a:spcBef>
                <a:spcPts val="0"/>
              </a:spcBef>
              <a:spcAft>
                <a:spcPts val="0"/>
              </a:spcAft>
            </a:pPr>
            <a:r>
              <a:rPr lang="en-US" sz="1800" kern="1200" dirty="0">
                <a:solidFill>
                  <a:srgbClr val="000000"/>
                </a:solidFill>
                <a:effectLst/>
                <a:latin typeface="Calibri"/>
                <a:ea typeface="Times New Roman"/>
                <a:cs typeface="Times New Roman"/>
              </a:rPr>
              <a:t>techniques."</a:t>
            </a:r>
            <a:endParaRPr lang="en-US" sz="1200" dirty="0">
              <a:effectLst/>
              <a:latin typeface="Times New Roman"/>
              <a:ea typeface="Times New Roman"/>
            </a:endParaRPr>
          </a:p>
          <a:p>
            <a:pPr marL="0" marR="0">
              <a:spcBef>
                <a:spcPts val="0"/>
              </a:spcBef>
              <a:spcAft>
                <a:spcPts val="0"/>
              </a:spcAft>
            </a:pPr>
            <a:r>
              <a:rPr lang="en-US" sz="1800" kern="1200" dirty="0">
                <a:solidFill>
                  <a:srgbClr val="000000"/>
                </a:solidFill>
                <a:effectLst/>
                <a:latin typeface="Calibri"/>
                <a:ea typeface="Times New Roman"/>
                <a:cs typeface="Times New Roman"/>
              </a:rPr>
              <a:t>"Practice effective communication techniques – including documentation, project</a:t>
            </a:r>
            <a:endParaRPr lang="en-US" sz="1200" dirty="0">
              <a:effectLst/>
              <a:latin typeface="Times New Roman"/>
              <a:ea typeface="Times New Roman"/>
            </a:endParaRPr>
          </a:p>
          <a:p>
            <a:pPr marL="0" marR="0">
              <a:spcBef>
                <a:spcPts val="0"/>
              </a:spcBef>
              <a:spcAft>
                <a:spcPts val="0"/>
              </a:spcAft>
            </a:pPr>
            <a:r>
              <a:rPr lang="en-US" sz="1800" kern="1200" dirty="0">
                <a:solidFill>
                  <a:srgbClr val="000000"/>
                </a:solidFill>
                <a:effectLst/>
                <a:latin typeface="Calibri"/>
                <a:ea typeface="Times New Roman"/>
                <a:cs typeface="Times New Roman"/>
              </a:rPr>
              <a:t>updates, formal presentations to a variety of audiences, and creation of an</a:t>
            </a:r>
            <a:endParaRPr lang="en-US" sz="1200" dirty="0">
              <a:effectLst/>
              <a:latin typeface="Times New Roman"/>
              <a:ea typeface="Times New Roman"/>
            </a:endParaRPr>
          </a:p>
          <a:p>
            <a:pPr marL="0" marR="0">
              <a:spcBef>
                <a:spcPts val="0"/>
              </a:spcBef>
              <a:spcAft>
                <a:spcPts val="0"/>
              </a:spcAft>
            </a:pPr>
            <a:r>
              <a:rPr lang="en-US" sz="1800" kern="1200" dirty="0">
                <a:solidFill>
                  <a:srgbClr val="000000"/>
                </a:solidFill>
                <a:effectLst/>
                <a:latin typeface="Calibri"/>
                <a:ea typeface="Times New Roman"/>
                <a:cs typeface="Times New Roman"/>
              </a:rPr>
              <a:t>effective portfolio."</a:t>
            </a:r>
            <a:endParaRPr lang="en-US" sz="1200" dirty="0">
              <a:effectLst/>
              <a:latin typeface="Times New Roman"/>
              <a:ea typeface="Times New Roman"/>
            </a:endParaRPr>
          </a:p>
          <a:p>
            <a:pPr marL="0" marR="0">
              <a:spcBef>
                <a:spcPts val="0"/>
              </a:spcBef>
              <a:spcAft>
                <a:spcPts val="0"/>
              </a:spcAft>
            </a:pPr>
            <a:r>
              <a:rPr lang="en-US" sz="1800" kern="1200" dirty="0">
                <a:solidFill>
                  <a:srgbClr val="000000"/>
                </a:solidFill>
                <a:effectLst/>
                <a:latin typeface="Calibri"/>
                <a:ea typeface="Times New Roman"/>
                <a:cs typeface="Times New Roman"/>
              </a:rPr>
              <a:t>The "effective communication techniques" is particularly noteworthy as we</a:t>
            </a:r>
            <a:endParaRPr lang="en-US" sz="1200" dirty="0">
              <a:effectLst/>
              <a:latin typeface="Times New Roman"/>
              <a:ea typeface="Times New Roman"/>
            </a:endParaRPr>
          </a:p>
          <a:p>
            <a:pPr marL="0" marR="0">
              <a:spcBef>
                <a:spcPts val="0"/>
              </a:spcBef>
              <a:spcAft>
                <a:spcPts val="0"/>
              </a:spcAft>
            </a:pPr>
            <a:r>
              <a:rPr lang="en-US" sz="1800" kern="1200" dirty="0">
                <a:solidFill>
                  <a:srgbClr val="000000"/>
                </a:solidFill>
                <a:effectLst/>
                <a:latin typeface="Calibri"/>
                <a:ea typeface="Times New Roman"/>
                <a:cs typeface="Times New Roman"/>
              </a:rPr>
              <a:t>are attempting to provide aggregate media solutions to reaching the user in</a:t>
            </a:r>
            <a:endParaRPr lang="en-US" sz="1200" dirty="0">
              <a:effectLst/>
              <a:latin typeface="Times New Roman"/>
              <a:ea typeface="Times New Roman"/>
            </a:endParaRPr>
          </a:p>
          <a:p>
            <a:pPr marL="0" marR="0">
              <a:spcBef>
                <a:spcPts val="0"/>
              </a:spcBef>
              <a:spcAft>
                <a:spcPts val="0"/>
              </a:spcAft>
            </a:pPr>
            <a:r>
              <a:rPr lang="en-US" sz="1800" kern="1200" dirty="0">
                <a:solidFill>
                  <a:srgbClr val="000000"/>
                </a:solidFill>
                <a:effectLst/>
                <a:latin typeface="Calibri"/>
                <a:ea typeface="Times New Roman"/>
                <a:cs typeface="Times New Roman"/>
              </a:rPr>
              <a:t>as "intimate" way as possible.  We want their experience to be informative,</a:t>
            </a:r>
            <a:endParaRPr lang="en-US" sz="1200" dirty="0">
              <a:effectLst/>
              <a:latin typeface="Times New Roman"/>
              <a:ea typeface="Times New Roman"/>
            </a:endParaRPr>
          </a:p>
        </p:txBody>
      </p:sp>
      <p:sp>
        <p:nvSpPr>
          <p:cNvPr id="4" name="TextBox 3"/>
          <p:cNvSpPr txBox="1"/>
          <p:nvPr/>
        </p:nvSpPr>
        <p:spPr>
          <a:xfrm>
            <a:off x="685800" y="3276600"/>
            <a:ext cx="7467600" cy="10064294"/>
          </a:xfrm>
          <a:prstGeom prst="rect">
            <a:avLst/>
          </a:prstGeom>
          <a:noFill/>
        </p:spPr>
        <p:txBody>
          <a:bodyPr wrap="square" rtlCol="0">
            <a:spAutoFit/>
          </a:bodyPr>
          <a:lstStyle/>
          <a:p>
            <a:r>
              <a:rPr lang="en-US" b="1" dirty="0"/>
              <a:t>Career Possibilities</a:t>
            </a:r>
          </a:p>
          <a:p>
            <a:r>
              <a:rPr lang="en-US" dirty="0">
                <a:hlinkClick r:id="rId2"/>
              </a:rPr>
              <a:t>Interactive Media Design</a:t>
            </a:r>
            <a:endParaRPr lang="en-US" dirty="0"/>
          </a:p>
          <a:p>
            <a:r>
              <a:rPr lang="en-US" dirty="0">
                <a:hlinkClick r:id="rId3" tooltip="Admissions"/>
              </a:rPr>
              <a:t>Admissions</a:t>
            </a:r>
            <a:endParaRPr lang="en-US" dirty="0"/>
          </a:p>
          <a:p>
            <a:r>
              <a:rPr lang="en-US" dirty="0">
                <a:hlinkClick r:id="rId4" tooltip="Scholarships"/>
              </a:rPr>
              <a:t>Scholarships</a:t>
            </a:r>
            <a:endParaRPr lang="en-US" dirty="0"/>
          </a:p>
          <a:p>
            <a:r>
              <a:rPr lang="en-US" dirty="0">
                <a:hlinkClick r:id="rId5" tooltip="Course Information"/>
              </a:rPr>
              <a:t>Course Information</a:t>
            </a:r>
            <a:r>
              <a:rPr lang="en-US" dirty="0"/>
              <a:t> </a:t>
            </a:r>
          </a:p>
          <a:p>
            <a:r>
              <a:rPr lang="en-US" dirty="0">
                <a:hlinkClick r:id="rId6" tooltip="Career Possibilities"/>
              </a:rPr>
              <a:t>Career Possibilities</a:t>
            </a:r>
            <a:endParaRPr lang="en-US" dirty="0"/>
          </a:p>
          <a:p>
            <a:r>
              <a:rPr lang="en-US" dirty="0">
                <a:hlinkClick r:id="rId7" tooltip="Center for Serious Play"/>
              </a:rPr>
              <a:t>Center for Serious Play</a:t>
            </a:r>
            <a:endParaRPr lang="en-US" dirty="0"/>
          </a:p>
          <a:p>
            <a:r>
              <a:rPr lang="en-US" b="1" dirty="0"/>
              <a:t>Career Possibilities</a:t>
            </a:r>
          </a:p>
          <a:p>
            <a:r>
              <a:rPr lang="en-US" dirty="0"/>
              <a:t>Graduates of the IMD program will be designers of interactive media content with application in diverse areas embracing education, engineering, sciences, game design, social media, and emerging forms of interactivity. The program will provide students an opportunity to order the learning experience to their particularized specialty area interests. Graduates will also be uniquely qualified to provide leadership in the realization of innovative and creative applications through informed collaboration with technical, business, research and production members of their workplace teams. Students will use a variety of qualitative and quantitative techniques to inform design and impact</a:t>
            </a:r>
          </a:p>
          <a:p>
            <a:r>
              <a:rPr lang="en-US" dirty="0"/>
              <a:t>The proposed IMD degree responds to the priority of growth by combining education in science &amp; technology, visual, literary and performing arts, humanities, culture and business to prepare students for a diverse range of careers creating, managing, supporting, marketing and integrating interactive media, its products and services. In addition to being innovative and interdisciplinary, the IMD program will graduate students who will develop a portfolio of work that will equip them to find entry level jobs across the high tech sector and migrate rapidly to management level and leadership positions.</a:t>
            </a:r>
          </a:p>
          <a:p>
            <a:r>
              <a:rPr lang="en-US" dirty="0"/>
              <a:t>Interactive Media Design prepares students for a variety of careers. Graduates will be prepared to have positions in high demand careers such as:</a:t>
            </a:r>
            <a:br>
              <a:rPr lang="en-US" dirty="0"/>
            </a:br>
            <a:r>
              <a:rPr lang="en-US" dirty="0"/>
              <a:t/>
            </a:r>
            <a:br>
              <a:rPr lang="en-US" dirty="0"/>
            </a:br>
            <a:r>
              <a:rPr lang="en-US" dirty="0"/>
              <a:t>• Multi-Media Artists and Animators</a:t>
            </a:r>
            <a:br>
              <a:rPr lang="en-US" dirty="0"/>
            </a:br>
            <a:r>
              <a:rPr lang="en-US" dirty="0"/>
              <a:t>• Game Designers and Producers</a:t>
            </a:r>
            <a:br>
              <a:rPr lang="en-US" dirty="0"/>
            </a:br>
            <a:r>
              <a:rPr lang="en-US" dirty="0"/>
              <a:t>• E-Book and E-Learning Creators</a:t>
            </a:r>
            <a:br>
              <a:rPr lang="en-US" dirty="0"/>
            </a:br>
            <a:r>
              <a:rPr lang="en-US" dirty="0"/>
              <a:t>• Digital Arts and Media Production</a:t>
            </a:r>
            <a:br>
              <a:rPr lang="en-US" dirty="0"/>
            </a:br>
            <a:r>
              <a:rPr lang="en-US" dirty="0"/>
              <a:t>• Social Media and Analytics</a:t>
            </a:r>
            <a:br>
              <a:rPr lang="en-US" dirty="0"/>
            </a:br>
            <a:r>
              <a:rPr lang="en-US" dirty="0"/>
              <a:t>• Interdisciplinary Project Management</a:t>
            </a:r>
            <a:br>
              <a:rPr lang="en-US" dirty="0"/>
            </a:br>
            <a:r>
              <a:rPr lang="en-US" dirty="0"/>
              <a:t>• App Development for Emerging </a:t>
            </a:r>
            <a:r>
              <a:rPr lang="en-US" dirty="0" err="1"/>
              <a:t>Technologie</a:t>
            </a:r>
            <a:endParaRPr lang="en-US" dirty="0"/>
          </a:p>
          <a:p>
            <a:endParaRPr lang="en-US" dirty="0"/>
          </a:p>
        </p:txBody>
      </p:sp>
    </p:spTree>
    <p:extLst>
      <p:ext uri="{BB962C8B-B14F-4D97-AF65-F5344CB8AC3E}">
        <p14:creationId xmlns:p14="http://schemas.microsoft.com/office/powerpoint/2010/main" val="17737816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601</TotalTime>
  <Words>718</Words>
  <Application>Microsoft Office PowerPoint</Application>
  <PresentationFormat>On-screen Show (4:3)</PresentationFormat>
  <Paragraphs>89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Game Vamp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BonesOfWar</dc:creator>
  <cp:lastModifiedBy>BonesOfWar</cp:lastModifiedBy>
  <cp:revision>47</cp:revision>
  <dcterms:created xsi:type="dcterms:W3CDTF">2013-04-28T23:27:15Z</dcterms:created>
  <dcterms:modified xsi:type="dcterms:W3CDTF">2013-05-12T23:32:55Z</dcterms:modified>
</cp:coreProperties>
</file>