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4" r:id="rId8"/>
    <p:sldId id="260" r:id="rId9"/>
    <p:sldId id="271" r:id="rId10"/>
    <p:sldId id="261" r:id="rId11"/>
    <p:sldId id="262" r:id="rId12"/>
    <p:sldId id="263" r:id="rId13"/>
    <p:sldId id="265" r:id="rId14"/>
    <p:sldId id="267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D420-158B-42D6-B24F-4F59B583A5C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67FF-886F-4650-8C51-356513D5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lice.cs.vt.edu/lti" TargetMode="External"/><Relationship Id="rId2" Type="http://schemas.openxmlformats.org/officeDocument/2006/relationships/hyperlink" Target="https://csspli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g/cssplice" TargetMode="External"/><Relationship Id="rId5" Type="http://schemas.openxmlformats.org/officeDocument/2006/relationships/hyperlink" Target="https://canvas.instructure.com/courses/2062633" TargetMode="External"/><Relationship Id="rId4" Type="http://schemas.openxmlformats.org/officeDocument/2006/relationships/hyperlink" Target="https://github.com/csspli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Welcome to</a:t>
            </a:r>
            <a:br>
              <a:rPr lang="en-US" sz="3100" dirty="0" smtClean="0"/>
            </a:br>
            <a:r>
              <a:rPr lang="en-US" dirty="0" smtClean="0"/>
              <a:t>SPLICE Workshop </a:t>
            </a:r>
            <a:r>
              <a:rPr lang="en-US" dirty="0" smtClean="0"/>
              <a:t>7.0</a:t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SIGCSE Edition)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March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Issues: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 old days: Every smart tool had to build in overhead</a:t>
            </a:r>
            <a:endParaRPr lang="en-US" dirty="0" smtClean="0"/>
          </a:p>
          <a:p>
            <a:r>
              <a:rPr lang="en-US" dirty="0" smtClean="0"/>
              <a:t>Accounts and login</a:t>
            </a:r>
          </a:p>
          <a:p>
            <a:r>
              <a:rPr lang="en-US" dirty="0" smtClean="0"/>
              <a:t>Database of scoring data</a:t>
            </a:r>
          </a:p>
          <a:p>
            <a:r>
              <a:rPr lang="en-US" dirty="0" smtClean="0"/>
              <a:t>A way to export scoring data (inconvenient to instructors)</a:t>
            </a:r>
          </a:p>
          <a:p>
            <a:endParaRPr lang="en-US" dirty="0"/>
          </a:p>
          <a:p>
            <a:r>
              <a:rPr lang="en-US" dirty="0" smtClean="0"/>
              <a:t>Tools </a:t>
            </a:r>
            <a:r>
              <a:rPr lang="en-US" dirty="0" smtClean="0"/>
              <a:t>are hard to integrate. (LTI?)</a:t>
            </a:r>
          </a:p>
          <a:p>
            <a:r>
              <a:rPr lang="en-US" dirty="0" smtClean="0"/>
              <a:t>Incompatible learner analytics data (Caliper? Working groups?)</a:t>
            </a:r>
          </a:p>
          <a:p>
            <a:r>
              <a:rPr lang="en-US" dirty="0" smtClean="0"/>
              <a:t>Hard to get analytics to interested parties (Caliper?)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LMS and tools</a:t>
            </a:r>
          </a:p>
          <a:p>
            <a:r>
              <a:rPr lang="en-US" dirty="0" smtClean="0"/>
              <a:t>Hub-and-spokes</a:t>
            </a:r>
          </a:p>
          <a:p>
            <a:r>
              <a:rPr lang="en-US" dirty="0" smtClean="0"/>
              <a:t>LTI pretty well solves basic connection issues, everyone just needs to support</a:t>
            </a:r>
          </a:p>
          <a:p>
            <a:r>
              <a:rPr lang="en-US" dirty="0" smtClean="0"/>
              <a:t>Still have issues with learner analytics (limited data transfer)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9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eTextbook</a:t>
            </a:r>
            <a:r>
              <a:rPr lang="en-US" dirty="0" smtClean="0"/>
              <a:t> with tools talking to LMS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OpenDSA</a:t>
            </a:r>
            <a:r>
              <a:rPr lang="en-US" dirty="0" smtClean="0"/>
              <a:t>, </a:t>
            </a:r>
            <a:r>
              <a:rPr lang="en-US" dirty="0" err="1" smtClean="0"/>
              <a:t>MasteryGrid</a:t>
            </a:r>
            <a:endParaRPr lang="en-US" dirty="0" smtClean="0"/>
          </a:p>
          <a:p>
            <a:r>
              <a:rPr lang="en-US" dirty="0" err="1" smtClean="0"/>
              <a:t>eTextbook</a:t>
            </a:r>
            <a:r>
              <a:rPr lang="en-US" dirty="0" smtClean="0"/>
              <a:t> marshals resources, primes the LMS for access</a:t>
            </a:r>
          </a:p>
          <a:p>
            <a:pPr lvl="1"/>
            <a:r>
              <a:rPr lang="en-US" dirty="0" smtClean="0"/>
              <a:t>These resources are other smart content, primarily exercises, like Code Workout, </a:t>
            </a:r>
            <a:r>
              <a:rPr lang="en-US" dirty="0" err="1" smtClean="0"/>
              <a:t>OpenDSA</a:t>
            </a:r>
            <a:r>
              <a:rPr lang="en-US" dirty="0" smtClean="0"/>
              <a:t> exercises, ACOS exercises, on and on</a:t>
            </a:r>
          </a:p>
          <a:p>
            <a:r>
              <a:rPr lang="en-US" dirty="0" smtClean="0"/>
              <a:t>Can support access to 3</a:t>
            </a:r>
            <a:r>
              <a:rPr lang="en-US" baseline="30000" dirty="0" smtClean="0"/>
              <a:t>rd</a:t>
            </a:r>
            <a:r>
              <a:rPr lang="en-US" dirty="0" smtClean="0"/>
              <a:t> party tools via LTI</a:t>
            </a:r>
          </a:p>
          <a:p>
            <a:r>
              <a:rPr lang="en-US" dirty="0" smtClean="0"/>
              <a:t>But no delivery of data analytics to any interested members of the network</a:t>
            </a:r>
          </a:p>
          <a:p>
            <a:pPr lvl="1"/>
            <a:r>
              <a:rPr lang="en-US" dirty="0" smtClean="0"/>
              <a:t>How to get the data from the exercise (invoked by Canvas) back to the </a:t>
            </a:r>
            <a:r>
              <a:rPr lang="en-US" dirty="0" err="1" smtClean="0"/>
              <a:t>eTextbook</a:t>
            </a:r>
            <a:r>
              <a:rPr lang="en-US" dirty="0" smtClean="0"/>
              <a:t>? For analysis, and for value-added processing like “late policy”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Data Formats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our working groups are more-or-less working on formats</a:t>
            </a:r>
          </a:p>
          <a:p>
            <a:r>
              <a:rPr lang="en-US" dirty="0" smtClean="0"/>
              <a:t>Only a few instances of shared analysis tools?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Data: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tool providers are generating rich data sets</a:t>
            </a:r>
          </a:p>
          <a:p>
            <a:pPr lvl="1"/>
            <a:r>
              <a:rPr lang="en-US" dirty="0" smtClean="0"/>
              <a:t>Example: Web-CAT has been collecting data for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So have some </a:t>
            </a:r>
            <a:r>
              <a:rPr lang="en-US" dirty="0" err="1" smtClean="0"/>
              <a:t>eTextbook</a:t>
            </a:r>
            <a:r>
              <a:rPr lang="en-US" dirty="0" smtClean="0"/>
              <a:t> projects like </a:t>
            </a:r>
            <a:r>
              <a:rPr lang="en-US" dirty="0" err="1" smtClean="0"/>
              <a:t>OpenDSA</a:t>
            </a:r>
            <a:r>
              <a:rPr lang="en-US" dirty="0" smtClean="0"/>
              <a:t> and </a:t>
            </a:r>
            <a:r>
              <a:rPr lang="en-US" dirty="0" err="1" smtClean="0"/>
              <a:t>Runestone</a:t>
            </a:r>
            <a:endParaRPr lang="en-US" dirty="0" smtClean="0"/>
          </a:p>
          <a:p>
            <a:r>
              <a:rPr lang="en-US" dirty="0" smtClean="0"/>
              <a:t>Learning scientists can use data collected by others to test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we solve all issues of data formats and analysis tools, there are issues related to sharing data, due to privacy issues</a:t>
            </a:r>
          </a:p>
          <a:p>
            <a:pPr lvl="1"/>
            <a:r>
              <a:rPr lang="en-US" dirty="0" smtClean="0"/>
              <a:t>Clearing with institutions charged with protecting privacy</a:t>
            </a:r>
          </a:p>
          <a:p>
            <a:pPr lvl="1"/>
            <a:r>
              <a:rPr lang="en-US" dirty="0" smtClean="0"/>
              <a:t>Sanitizing data while preserving key relationships</a:t>
            </a:r>
          </a:p>
          <a:p>
            <a:pPr lvl="2"/>
            <a:r>
              <a:rPr lang="en-US" dirty="0" smtClean="0"/>
              <a:t>Think about sanitizing program source code with comments!</a:t>
            </a:r>
          </a:p>
          <a:p>
            <a:pPr lvl="2"/>
            <a:endParaRPr lang="en-US" dirty="0"/>
          </a:p>
          <a:p>
            <a:r>
              <a:rPr lang="en-US" dirty="0" smtClean="0"/>
              <a:t>We have a few collaborations sharing data and basic tools for things like anonymization.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7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SPLICE?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support to project: “Collaborative Research: Community-Building and Infrastructure Design for Data-Intensive Research in Computer Science Education”</a:t>
            </a:r>
          </a:p>
          <a:p>
            <a:pPr lvl="1"/>
            <a:r>
              <a:rPr lang="en-US" dirty="0" smtClean="0"/>
              <a:t>Ken Koedinger, CMU</a:t>
            </a:r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Brusilovsky</a:t>
            </a:r>
            <a:r>
              <a:rPr lang="en-US" dirty="0" smtClean="0"/>
              <a:t>, </a:t>
            </a:r>
            <a:r>
              <a:rPr lang="en-US" dirty="0" err="1" smtClean="0"/>
              <a:t>UPitt</a:t>
            </a:r>
            <a:endParaRPr lang="en-US" dirty="0" smtClean="0"/>
          </a:p>
          <a:p>
            <a:pPr lvl="1"/>
            <a:r>
              <a:rPr lang="en-US" dirty="0" smtClean="0"/>
              <a:t>Cliff Shaffer and Steve Edwards, Virginia Tech</a:t>
            </a:r>
          </a:p>
          <a:p>
            <a:pPr lvl="1"/>
            <a:endParaRPr lang="en-US" dirty="0"/>
          </a:p>
          <a:p>
            <a:r>
              <a:rPr lang="en-US" dirty="0" smtClean="0"/>
              <a:t>Grant period: September 1, 2017 – </a:t>
            </a:r>
            <a:r>
              <a:rPr lang="en-US" dirty="0" smtClean="0"/>
              <a:t>December 31, 2021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Standards, Protocols, and Learning Infrastructure for Computing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Mission: </a:t>
            </a:r>
            <a:r>
              <a:rPr lang="en-US" dirty="0"/>
              <a:t>support the CS Education community by supplying documentation and infrastructure to help with adopting shared standards, protocols, and tools</a:t>
            </a:r>
            <a:r>
              <a:rPr lang="en-US" dirty="0" smtClean="0"/>
              <a:t>. We promote:</a:t>
            </a:r>
            <a:endParaRPr lang="en-US" dirty="0"/>
          </a:p>
          <a:p>
            <a:r>
              <a:rPr lang="en-US" dirty="0" smtClean="0"/>
              <a:t>Development </a:t>
            </a:r>
            <a:r>
              <a:rPr lang="en-US" dirty="0"/>
              <a:t>and </a:t>
            </a:r>
            <a:r>
              <a:rPr lang="en-US" b="1" dirty="0" smtClean="0"/>
              <a:t>broader re-use </a:t>
            </a:r>
            <a:r>
              <a:rPr lang="en-US" dirty="0" smtClean="0"/>
              <a:t>of </a:t>
            </a:r>
            <a:r>
              <a:rPr lang="en-US" dirty="0"/>
              <a:t>innovative learning content that is instrumented for rich data collection;</a:t>
            </a:r>
          </a:p>
          <a:p>
            <a:r>
              <a:rPr lang="en-US" dirty="0" smtClean="0"/>
              <a:t>Formats </a:t>
            </a:r>
            <a:r>
              <a:rPr lang="en-US" dirty="0"/>
              <a:t>and tools for </a:t>
            </a:r>
            <a:r>
              <a:rPr lang="en-US" b="1" dirty="0"/>
              <a:t>analysis</a:t>
            </a:r>
            <a:r>
              <a:rPr lang="en-US" dirty="0"/>
              <a:t> of learner data; and</a:t>
            </a:r>
          </a:p>
          <a:p>
            <a:r>
              <a:rPr lang="en-US" dirty="0" smtClean="0"/>
              <a:t>Best </a:t>
            </a:r>
            <a:r>
              <a:rPr lang="en-US" dirty="0"/>
              <a:t>practices to make large collections of learner data and associated analytics </a:t>
            </a:r>
            <a:r>
              <a:rPr lang="en-US" b="1" dirty="0"/>
              <a:t>available</a:t>
            </a:r>
            <a:r>
              <a:rPr lang="en-US" dirty="0"/>
              <a:t> to researchers in the CSE, data science, and learner science communities.</a:t>
            </a:r>
          </a:p>
        </p:txBody>
      </p:sp>
    </p:spTree>
    <p:extLst>
      <p:ext uri="{BB962C8B-B14F-4D97-AF65-F5344CB8AC3E}">
        <p14:creationId xmlns:p14="http://schemas.microsoft.com/office/powerpoint/2010/main" val="4143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 So Far?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infrastructure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cssplice.org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Tutorials: LTI, </a:t>
            </a:r>
            <a:r>
              <a:rPr lang="en-US" dirty="0"/>
              <a:t>Caliper: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splice.cs.vt.edu/lti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/>
              <a:t>organization: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github.com/cssplice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Live </a:t>
            </a:r>
            <a:r>
              <a:rPr lang="en-US" dirty="0"/>
              <a:t>Catalog: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canvas.instructure.com/courses/2062633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Google Group: </a:t>
            </a:r>
            <a:r>
              <a:rPr lang="en-US" dirty="0">
                <a:hlinkClick r:id="rId6"/>
              </a:rPr>
              <a:t>https://groups.google.com/g/cssplice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 So Far?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Workshops</a:t>
            </a:r>
            <a:endParaRPr lang="en-US" dirty="0" smtClean="0"/>
          </a:p>
          <a:p>
            <a:pPr lvl="1"/>
            <a:r>
              <a:rPr lang="en-US" dirty="0" smtClean="0"/>
              <a:t>1.0: June 2017 in Pittsburg</a:t>
            </a:r>
          </a:p>
          <a:p>
            <a:pPr lvl="1"/>
            <a:r>
              <a:rPr lang="en-US" dirty="0" smtClean="0"/>
              <a:t>2.0: February 2018 in </a:t>
            </a:r>
            <a:r>
              <a:rPr lang="en-US" dirty="0" smtClean="0"/>
              <a:t>Baltimore (SIGCSE)</a:t>
            </a:r>
            <a:endParaRPr lang="en-US" dirty="0" smtClean="0"/>
          </a:p>
          <a:p>
            <a:pPr lvl="1"/>
            <a:r>
              <a:rPr lang="en-US" dirty="0" smtClean="0"/>
              <a:t>3.0: August 2018 in Espoo, </a:t>
            </a:r>
            <a:r>
              <a:rPr lang="en-US" dirty="0" smtClean="0"/>
              <a:t>Finland</a:t>
            </a:r>
          </a:p>
          <a:p>
            <a:pPr lvl="1"/>
            <a:r>
              <a:rPr lang="en-US" dirty="0" smtClean="0"/>
              <a:t>4.0: February 2019 in Minneapolis (SIGCSE)</a:t>
            </a:r>
          </a:p>
          <a:p>
            <a:pPr lvl="1"/>
            <a:r>
              <a:rPr lang="en-US" dirty="0" smtClean="0"/>
              <a:t>5.0: August 2019 in Toronto (ICER)</a:t>
            </a:r>
          </a:p>
          <a:p>
            <a:pPr lvl="1"/>
            <a:r>
              <a:rPr lang="en-US" dirty="0" smtClean="0"/>
              <a:t>6.0: August 2020 (Virtual – L@S)</a:t>
            </a:r>
          </a:p>
          <a:p>
            <a:pPr lvl="1"/>
            <a:r>
              <a:rPr lang="en-US" dirty="0" smtClean="0"/>
              <a:t>7.0: March 2021 (Virtual -- SIGCSE)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Accomplished So Far?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Groups</a:t>
            </a:r>
          </a:p>
          <a:p>
            <a:pPr lvl="1"/>
            <a:r>
              <a:rPr lang="en-US" dirty="0"/>
              <a:t>Small Code Snapshots</a:t>
            </a:r>
          </a:p>
          <a:p>
            <a:pPr lvl="1"/>
            <a:r>
              <a:rPr lang="en-US" dirty="0"/>
              <a:t>Small Coding Exercise Representation</a:t>
            </a:r>
          </a:p>
          <a:p>
            <a:pPr lvl="1"/>
            <a:r>
              <a:rPr lang="en-US" dirty="0"/>
              <a:t>Packaging Curricular </a:t>
            </a:r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Interoperable Data Collection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Collaborations!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Issues: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software artifacts available for use by instructors in a rich network</a:t>
            </a:r>
          </a:p>
          <a:p>
            <a:r>
              <a:rPr lang="en-US" dirty="0" smtClean="0"/>
              <a:t>The artifacts generate learner analytics</a:t>
            </a:r>
          </a:p>
          <a:p>
            <a:r>
              <a:rPr lang="en-US" dirty="0" smtClean="0"/>
              <a:t>The learner analytics data are shared to the various interested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Issues: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 old days: Every smart tool had to build in overhead</a:t>
            </a:r>
            <a:endParaRPr lang="en-US" dirty="0" smtClean="0"/>
          </a:p>
          <a:p>
            <a:r>
              <a:rPr lang="en-US" dirty="0" smtClean="0"/>
              <a:t>Accounts and login</a:t>
            </a:r>
          </a:p>
          <a:p>
            <a:r>
              <a:rPr lang="en-US" dirty="0" smtClean="0"/>
              <a:t>Database of scoring data</a:t>
            </a:r>
          </a:p>
          <a:p>
            <a:r>
              <a:rPr lang="en-US" dirty="0" smtClean="0"/>
              <a:t>A way to export scoring data (inconvenient to instructors)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689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Welcome to SPLICE Workshop 7.0 (3rd SIGCSE Edition) March 2021</vt:lpstr>
      <vt:lpstr>What is SPLICE?</vt:lpstr>
      <vt:lpstr>Standards, Protocols, and Learning Infrastructure for Computing Education</vt:lpstr>
      <vt:lpstr>What Have We Accomplished So Far? (1)</vt:lpstr>
      <vt:lpstr>What Have We Accomplished So Far? (2)</vt:lpstr>
      <vt:lpstr>What Have We Accomplished So Far? (3)</vt:lpstr>
      <vt:lpstr>PART I: Interoperability</vt:lpstr>
      <vt:lpstr>Interoperability Issues: Vision</vt:lpstr>
      <vt:lpstr>Interoperability Issues: Problems</vt:lpstr>
      <vt:lpstr>Interoperability Issues: Problems</vt:lpstr>
      <vt:lpstr>Use Case 1</vt:lpstr>
      <vt:lpstr>Use Case 2</vt:lpstr>
      <vt:lpstr>PART II: Data Formats and Analysis</vt:lpstr>
      <vt:lpstr>Part III: Access to Data</vt:lpstr>
      <vt:lpstr>Access to Data: Vision</vt:lpstr>
      <vt:lpstr>Access to Data: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SPLICE Workshop 2.0</dc:title>
  <dc:creator>Windows User</dc:creator>
  <cp:lastModifiedBy>Cliff</cp:lastModifiedBy>
  <cp:revision>14</cp:revision>
  <dcterms:created xsi:type="dcterms:W3CDTF">2018-02-21T05:05:03Z</dcterms:created>
  <dcterms:modified xsi:type="dcterms:W3CDTF">2021-03-14T19:20:15Z</dcterms:modified>
</cp:coreProperties>
</file>