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60" r:id="rId8"/>
    <p:sldId id="261" r:id="rId9"/>
    <p:sldId id="262" r:id="rId10"/>
    <p:sldId id="263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2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D420-158B-42D6-B24F-4F59B583A5C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splice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Welcome to</a:t>
            </a:r>
            <a:br>
              <a:rPr lang="en-US" sz="3100" dirty="0" smtClean="0"/>
            </a:br>
            <a:r>
              <a:rPr lang="en-US" dirty="0" smtClean="0"/>
              <a:t>SPLICE Workshop 4.0</a:t>
            </a:r>
            <a:br>
              <a:rPr lang="en-US" dirty="0" smtClean="0"/>
            </a:br>
            <a:r>
              <a:rPr lang="en-US" dirty="0" smtClean="0"/>
              <a:t>February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eTextbook</a:t>
            </a:r>
            <a:r>
              <a:rPr lang="en-US" dirty="0" smtClean="0"/>
              <a:t> with tools talking to LMS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OpenDSA</a:t>
            </a:r>
            <a:r>
              <a:rPr lang="en-US" dirty="0" smtClean="0"/>
              <a:t>, </a:t>
            </a:r>
            <a:r>
              <a:rPr lang="en-US" dirty="0" err="1" smtClean="0"/>
              <a:t>MasteryGrid</a:t>
            </a:r>
            <a:endParaRPr lang="en-US" dirty="0" smtClean="0"/>
          </a:p>
          <a:p>
            <a:r>
              <a:rPr lang="en-US" dirty="0" err="1" smtClean="0"/>
              <a:t>eTextbook</a:t>
            </a:r>
            <a:r>
              <a:rPr lang="en-US" dirty="0" smtClean="0"/>
              <a:t> marshals resources, primes the LMS for access</a:t>
            </a:r>
          </a:p>
          <a:p>
            <a:pPr lvl="1"/>
            <a:r>
              <a:rPr lang="en-US" dirty="0" smtClean="0"/>
              <a:t>These resources are other smart content, primarily exercises, like Code Workout, </a:t>
            </a:r>
            <a:r>
              <a:rPr lang="en-US" dirty="0" err="1" smtClean="0"/>
              <a:t>OpenDSA</a:t>
            </a:r>
            <a:r>
              <a:rPr lang="en-US" dirty="0" smtClean="0"/>
              <a:t> exercises, ACOS exercises, on and on</a:t>
            </a:r>
          </a:p>
          <a:p>
            <a:r>
              <a:rPr lang="en-US" dirty="0" smtClean="0"/>
              <a:t>Can support access to 3</a:t>
            </a:r>
            <a:r>
              <a:rPr lang="en-US" baseline="30000" dirty="0" smtClean="0"/>
              <a:t>rd</a:t>
            </a:r>
            <a:r>
              <a:rPr lang="en-US" dirty="0" smtClean="0"/>
              <a:t> party tools via LTI</a:t>
            </a:r>
          </a:p>
          <a:p>
            <a:r>
              <a:rPr lang="en-US" dirty="0" smtClean="0"/>
              <a:t>But no delivery of data analytics to any interested members of the network</a:t>
            </a:r>
          </a:p>
          <a:p>
            <a:pPr lvl="1"/>
            <a:r>
              <a:rPr lang="en-US" dirty="0" smtClean="0"/>
              <a:t>How to get the data from the exercise (invoked by Canvas) back to the </a:t>
            </a:r>
            <a:r>
              <a:rPr lang="en-US" dirty="0" err="1" smtClean="0"/>
              <a:t>eTextbook</a:t>
            </a:r>
            <a:r>
              <a:rPr lang="en-US" dirty="0" smtClean="0"/>
              <a:t>? For analysis, and for value-added processing like “late policy”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Data Formats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our working groups are more-or-less working on formats</a:t>
            </a:r>
          </a:p>
          <a:p>
            <a:r>
              <a:rPr lang="en-US" dirty="0" smtClean="0"/>
              <a:t>Only a few instances of shared analysis tools?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Access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Data: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tool providers are generating rich data sets</a:t>
            </a:r>
          </a:p>
          <a:p>
            <a:pPr lvl="1"/>
            <a:r>
              <a:rPr lang="en-US" dirty="0" smtClean="0"/>
              <a:t>Example: Web-CAT has been collecting data for years</a:t>
            </a:r>
          </a:p>
          <a:p>
            <a:r>
              <a:rPr lang="en-US" dirty="0" smtClean="0"/>
              <a:t>Learning scientists can use data collected by others to test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Data: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we solve all issues of data formats and analysis tools, there are issues related to sharing data, due to privacy issues</a:t>
            </a:r>
          </a:p>
          <a:p>
            <a:pPr lvl="1"/>
            <a:r>
              <a:rPr lang="en-US" dirty="0" smtClean="0"/>
              <a:t>Clearing with institutions charged with protecting privacy</a:t>
            </a:r>
          </a:p>
          <a:p>
            <a:pPr lvl="1"/>
            <a:r>
              <a:rPr lang="en-US" dirty="0" smtClean="0"/>
              <a:t>Sanitizing data while preserving key relationships</a:t>
            </a:r>
          </a:p>
          <a:p>
            <a:pPr lvl="2"/>
            <a:r>
              <a:rPr lang="en-US" dirty="0" smtClean="0"/>
              <a:t>Think about sanitizing program source code with comments!</a:t>
            </a:r>
          </a:p>
          <a:p>
            <a:pPr lvl="2"/>
            <a:endParaRPr lang="en-US" dirty="0"/>
          </a:p>
          <a:p>
            <a:r>
              <a:rPr lang="en-US" dirty="0" smtClean="0"/>
              <a:t>We have a few collaborations sharing data and basic tools for things like anonymization.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7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SPLICE?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 support to project: “Collaborative Research: Community-Building and Infrastructure Design for Data-Intensive Research in Computer Science Education”</a:t>
            </a:r>
          </a:p>
          <a:p>
            <a:pPr lvl="1"/>
            <a:r>
              <a:rPr lang="en-US" dirty="0" smtClean="0"/>
              <a:t>Ken Koedinger, CMU</a:t>
            </a:r>
          </a:p>
          <a:p>
            <a:pPr lvl="1"/>
            <a:r>
              <a:rPr lang="en-US" dirty="0" smtClean="0"/>
              <a:t>Peter </a:t>
            </a:r>
            <a:r>
              <a:rPr lang="en-US" dirty="0" err="1" smtClean="0"/>
              <a:t>Brusilovsky</a:t>
            </a:r>
            <a:r>
              <a:rPr lang="en-US" dirty="0" smtClean="0"/>
              <a:t>, </a:t>
            </a:r>
            <a:r>
              <a:rPr lang="en-US" dirty="0" err="1" smtClean="0"/>
              <a:t>UPitt</a:t>
            </a:r>
            <a:endParaRPr lang="en-US" dirty="0" smtClean="0"/>
          </a:p>
          <a:p>
            <a:pPr lvl="1"/>
            <a:r>
              <a:rPr lang="en-US" dirty="0" smtClean="0"/>
              <a:t>Cliff Shaffer and Steve Edwards, Virginia Tech</a:t>
            </a:r>
          </a:p>
          <a:p>
            <a:pPr lvl="1"/>
            <a:endParaRPr lang="en-US" dirty="0"/>
          </a:p>
          <a:p>
            <a:r>
              <a:rPr lang="en-US" dirty="0" smtClean="0"/>
              <a:t>Grant period: September 1, 2017 – February 29,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Standards, Protocols, and Learning Infrastructure for Computing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Mission: </a:t>
            </a:r>
            <a:r>
              <a:rPr lang="en-US" dirty="0"/>
              <a:t>support the CS Education community by supplying documentation and infrastructure to help with adopting shared standards, protocols, and tools</a:t>
            </a:r>
            <a:r>
              <a:rPr lang="en-US" dirty="0" smtClean="0"/>
              <a:t>. We promote:</a:t>
            </a:r>
            <a:endParaRPr lang="en-US" dirty="0"/>
          </a:p>
          <a:p>
            <a:r>
              <a:rPr lang="en-US" dirty="0" smtClean="0"/>
              <a:t>Development </a:t>
            </a:r>
            <a:r>
              <a:rPr lang="en-US" dirty="0"/>
              <a:t>and </a:t>
            </a:r>
            <a:r>
              <a:rPr lang="en-US" b="1" dirty="0" smtClean="0"/>
              <a:t>broader re-use </a:t>
            </a:r>
            <a:r>
              <a:rPr lang="en-US" dirty="0" smtClean="0"/>
              <a:t>of </a:t>
            </a:r>
            <a:r>
              <a:rPr lang="en-US" dirty="0"/>
              <a:t>innovative learning content that is instrumented for rich data collection;</a:t>
            </a:r>
          </a:p>
          <a:p>
            <a:r>
              <a:rPr lang="en-US" dirty="0" smtClean="0"/>
              <a:t>Formats </a:t>
            </a:r>
            <a:r>
              <a:rPr lang="en-US" dirty="0"/>
              <a:t>and tools for </a:t>
            </a:r>
            <a:r>
              <a:rPr lang="en-US" b="1" dirty="0"/>
              <a:t>analysis</a:t>
            </a:r>
            <a:r>
              <a:rPr lang="en-US" dirty="0"/>
              <a:t> of learner data; and</a:t>
            </a:r>
          </a:p>
          <a:p>
            <a:r>
              <a:rPr lang="en-US" dirty="0" smtClean="0"/>
              <a:t>Best </a:t>
            </a:r>
            <a:r>
              <a:rPr lang="en-US" dirty="0"/>
              <a:t>practices to make large collections of learner data and associated analytics </a:t>
            </a:r>
            <a:r>
              <a:rPr lang="en-US" b="1" dirty="0"/>
              <a:t>available</a:t>
            </a:r>
            <a:r>
              <a:rPr lang="en-US" dirty="0"/>
              <a:t> to researchers in the CSE, data science, and learner science communities.</a:t>
            </a:r>
          </a:p>
        </p:txBody>
      </p:sp>
    </p:spTree>
    <p:extLst>
      <p:ext uri="{BB962C8B-B14F-4D97-AF65-F5344CB8AC3E}">
        <p14:creationId xmlns:p14="http://schemas.microsoft.com/office/powerpoint/2010/main" val="41438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Accomplished So Far?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infrastructure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https://cssplice.github.io</a:t>
            </a:r>
            <a:endParaRPr lang="en-US" dirty="0" smtClean="0"/>
          </a:p>
          <a:p>
            <a:pPr lvl="1"/>
            <a:r>
              <a:rPr lang="en-US" dirty="0" smtClean="0"/>
              <a:t>Tutorials: LTI, Caliper</a:t>
            </a:r>
          </a:p>
          <a:p>
            <a:pPr lvl="1"/>
            <a:r>
              <a:rPr lang="en-US" dirty="0" smtClean="0"/>
              <a:t>GitHub project</a:t>
            </a:r>
          </a:p>
          <a:p>
            <a:pPr lvl="1"/>
            <a:r>
              <a:rPr lang="en-US" dirty="0" smtClean="0"/>
              <a:t>Google Group</a:t>
            </a:r>
          </a:p>
          <a:p>
            <a:r>
              <a:rPr lang="en-US" dirty="0" smtClean="0"/>
              <a:t>Workshops</a:t>
            </a:r>
          </a:p>
          <a:p>
            <a:pPr lvl="1"/>
            <a:r>
              <a:rPr lang="en-US" dirty="0" smtClean="0"/>
              <a:t>1.0: June 2017 in Pittsburg</a:t>
            </a:r>
          </a:p>
          <a:p>
            <a:pPr lvl="1"/>
            <a:r>
              <a:rPr lang="en-US" dirty="0" smtClean="0"/>
              <a:t>2.0: February 2018 in Baltimore</a:t>
            </a:r>
          </a:p>
          <a:p>
            <a:pPr lvl="1"/>
            <a:r>
              <a:rPr lang="en-US" dirty="0" smtClean="0"/>
              <a:t>3.0: August 2018 in Espoo, Finland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Accomplished So Far?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Groups</a:t>
            </a:r>
          </a:p>
          <a:p>
            <a:pPr lvl="1"/>
            <a:r>
              <a:rPr lang="en-US" dirty="0"/>
              <a:t>Small Code Snapshots</a:t>
            </a:r>
          </a:p>
          <a:p>
            <a:pPr lvl="1"/>
            <a:r>
              <a:rPr lang="en-US" dirty="0"/>
              <a:t>Small Coding Exercise Representation</a:t>
            </a:r>
          </a:p>
          <a:p>
            <a:pPr lvl="1"/>
            <a:r>
              <a:rPr lang="en-US" dirty="0"/>
              <a:t>Packaging Curricular Materials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Collaborations!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Issues: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software artifacts available for use by instructors in a rich network</a:t>
            </a:r>
          </a:p>
          <a:p>
            <a:r>
              <a:rPr lang="en-US" dirty="0" smtClean="0"/>
              <a:t>The artifacts generate learner analytics</a:t>
            </a:r>
          </a:p>
          <a:p>
            <a:r>
              <a:rPr lang="en-US" dirty="0" smtClean="0"/>
              <a:t>The learner analytics data are shared to the various interested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Issues: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are hard to integrate. (LTI?)</a:t>
            </a:r>
          </a:p>
          <a:p>
            <a:r>
              <a:rPr lang="en-US" dirty="0" smtClean="0"/>
              <a:t>Incompatible learner analytics data (Caliper? Working groups?)</a:t>
            </a:r>
          </a:p>
          <a:p>
            <a:r>
              <a:rPr lang="en-US" dirty="0" smtClean="0"/>
              <a:t>Hard to get analytics to interested parties (Caliper?)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LMS and tools</a:t>
            </a:r>
          </a:p>
          <a:p>
            <a:r>
              <a:rPr lang="en-US" dirty="0" smtClean="0"/>
              <a:t>Hub-and-spokes</a:t>
            </a:r>
          </a:p>
          <a:p>
            <a:r>
              <a:rPr lang="en-US" dirty="0" smtClean="0"/>
              <a:t>LTI pretty well solves basic connection issues, everyone just needs to support</a:t>
            </a:r>
          </a:p>
          <a:p>
            <a:r>
              <a:rPr lang="en-US" dirty="0" smtClean="0"/>
              <a:t>Still have issues with learner analytics (limited data transfer)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9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546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Welcome to SPLICE Workshop 4.0 February 2019</vt:lpstr>
      <vt:lpstr>What is SPLICE?</vt:lpstr>
      <vt:lpstr>Standards, Protocols, and Learning Infrastructure for Computing Education</vt:lpstr>
      <vt:lpstr>What Have We Accomplished So Far? (1)</vt:lpstr>
      <vt:lpstr>What Have We Accomplished So Far? (2)</vt:lpstr>
      <vt:lpstr>PART I: Interoperability</vt:lpstr>
      <vt:lpstr>Interoperability Issues: Vision</vt:lpstr>
      <vt:lpstr>Interoperability Issues: Problems</vt:lpstr>
      <vt:lpstr>Use Case 1</vt:lpstr>
      <vt:lpstr>Use Case 2</vt:lpstr>
      <vt:lpstr>PART II: Data Formats and Analysis</vt:lpstr>
      <vt:lpstr>Part III: Access to Data</vt:lpstr>
      <vt:lpstr>Access to Data: Vision</vt:lpstr>
      <vt:lpstr>Access to Data: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SPLICE Workshop 2.0</dc:title>
  <dc:creator>Windows User</dc:creator>
  <cp:lastModifiedBy>Windows User</cp:lastModifiedBy>
  <cp:revision>12</cp:revision>
  <dcterms:created xsi:type="dcterms:W3CDTF">2018-02-21T05:05:03Z</dcterms:created>
  <dcterms:modified xsi:type="dcterms:W3CDTF">2019-02-27T14:58:44Z</dcterms:modified>
</cp:coreProperties>
</file>