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Open Sans Light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B1C2E7-1B42-4066-AB14-C6DF3560266E}">
  <a:tblStyle styleId="{7BB1C2E7-1B42-4066-AB14-C6DF35602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2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HelveticaNeue-regular.fntdata"/><Relationship Id="rId43" Type="http://schemas.openxmlformats.org/officeDocument/2006/relationships/slide" Target="slides/slide37.xml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OpenSansLight-bold.fntdata"/><Relationship Id="rId52" Type="http://schemas.openxmlformats.org/officeDocument/2006/relationships/font" Target="fonts/OpenSansLight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Light-italic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7e55e9e0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ge87e55e9e0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ae1283fe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f5ae1283fe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ae1283fe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f5ae1283fe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ae1283fe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f5ae1283fe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7fcf9efb1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f7fcf9efb1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fcf9efb1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f7fcf9efb1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ae1283fe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f5ae1283fe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ae1283fe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f5ae1283fe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c642839d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f1c642839d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ae1283fe_0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f5ae1283fe_0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5ae1283fe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f5ae1283fe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fcf9efb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f7fcf9efb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5ae1283fe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f5ae1283fe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fcf9efb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f7fcf9efb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7fcf9efb1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gf7fcf9efb1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5ae1283fe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f5ae1283fe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ae1283fe_0_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gf5ae1283fe_0_2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5ae1283fe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f5ae1283fe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5ae1283fe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f5ae1283fe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7c2bfc42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f7c2bfc42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5ae1283fe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f5ae1283fe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5ae1283fe_0_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f5ae1283fe_0_2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87e55e9e0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Data Science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Artificial Intelligence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Natural Language Processing (NLP)</a:t>
            </a:r>
            <a:endParaRPr/>
          </a:p>
        </p:txBody>
      </p:sp>
      <p:sp>
        <p:nvSpPr>
          <p:cNvPr id="92" name="Google Shape;92;ge87e55e9e0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5ae1283fe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f5ae1283fe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5ae1283fe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f5ae1283fe_0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7fcf9efb1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f7fcf9efb1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5ae1283fe_0_2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f5ae1283fe_0_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5ae1283fe_0_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f5ae1283fe_0_2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7fcf9efb1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f7fcf9efb1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5ae1283fe_0_2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f5ae1283fe_0_2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5ae1283fe_0_3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f5ae1283fe_0_3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ae1283fe_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f5ae1283fe_2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ae1283fe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f5ae1283fe_2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ae1283fe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f5ae1283f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fcf9efb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f7fcf9efb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ae1283f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f5ae1283f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ae1283f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f5ae1283fe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Don’t worry about it, you’re helping enough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Yellow" showMasterSp="0">
  <p:cSld name="Title, Subtitle, &amp; Bullets_1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Blue" showMasterSp="0">
  <p:cSld name="Title, Subtitle, &amp; Bullets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912982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1A73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1 - Blue" showMasterSp="0">
  <p:cSld name="Title, Subtitle, &amp; Bullets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 showMasterSp="0">
  <p:cSld name="Quot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Blue" showMasterSp="0">
  <p:cSld name="Quot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811841" y="1515478"/>
            <a:ext cx="5464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1900631" y="3621544"/>
            <a:ext cx="5571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2 - Yellow" showMasterSp="0">
  <p:cSld name="Title, Subtitle, &amp; Bullets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/>
        </p:nvSpPr>
        <p:spPr>
          <a:xfrm>
            <a:off x="435150" y="1198294"/>
            <a:ext cx="82149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dsc.community.dev/university-of-birmingham/" TargetMode="External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cssbham.com/python" TargetMode="External"/><Relationship Id="rId4" Type="http://schemas.openxmlformats.org/officeDocument/2006/relationships/hyperlink" Target="http://cssbham.com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3">
            <a:alphaModFix/>
          </a:blip>
          <a:srcRect b="0" l="2444" r="2444" t="0"/>
          <a:stretch/>
        </p:blipFill>
        <p:spPr>
          <a:xfrm>
            <a:off x="968916" y="2876353"/>
            <a:ext cx="1019137" cy="10715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8" name="Google Shape;78;p19"/>
          <p:cNvSpPr txBox="1"/>
          <p:nvPr>
            <p:ph type="title"/>
          </p:nvPr>
        </p:nvSpPr>
        <p:spPr>
          <a:xfrm>
            <a:off x="910472" y="1692675"/>
            <a:ext cx="5366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 to Python</a:t>
            </a:r>
            <a:endParaRPr/>
          </a:p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2223600" y="3036047"/>
            <a:ext cx="395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Jack Shilton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He/Him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ジャック#0394</a:t>
            </a:r>
            <a:endParaRPr/>
          </a:p>
        </p:txBody>
      </p:sp>
      <p:sp>
        <p:nvSpPr>
          <p:cNvPr id="80" name="Google Shape;80;p19"/>
          <p:cNvSpPr txBox="1"/>
          <p:nvPr>
            <p:ph idx="2" type="subTitle"/>
          </p:nvPr>
        </p:nvSpPr>
        <p:spPr>
          <a:xfrm>
            <a:off x="998976" y="2283875"/>
            <a:ext cx="4196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 “Hello World!” And Beyond</a:t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User input in Python.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“What is your name?: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“Hello, “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Learning To Count</a:t>
            </a:r>
            <a:endParaRPr/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Conditionals and Loops</a:t>
            </a:r>
            <a:endParaRPr/>
          </a:p>
        </p:txBody>
      </p:sp>
      <p:sp>
        <p:nvSpPr>
          <p:cNvPr id="154" name="Google Shape;154;p29"/>
          <p:cNvSpPr txBox="1"/>
          <p:nvPr>
            <p:ph idx="2" type="body"/>
          </p:nvPr>
        </p:nvSpPr>
        <p:spPr>
          <a:xfrm>
            <a:off x="929091" y="2288466"/>
            <a:ext cx="5941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are the most common parts that make up a program.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So let’s make a program to let a computer count!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Must be processed as an int, as it is a number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“Enter target value: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Must be processed as an int, as it is a number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“Enter target value: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Must be processed as an int, as it is a number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“Enter target value: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Assume our computer has 10 fingers, like us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10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print(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“I can count to that!”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print(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“I don’t have negative fingers!”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print(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“That number is too high!”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“Enter target value: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10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“I can count to that!”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# Need to add +1, as we start at 0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for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in range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 + 1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	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print(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“I don’t have negative fingers!”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print(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“That number is too high!”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86" name="Google Shape;186;p3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{7BB1C2E7-1B42-4066-AB14-C6DF3560266E}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4B40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>
                        <a:solidFill>
                          <a:srgbClr val="F4B40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34"/>
          <p:cNvSpPr/>
          <p:nvPr/>
        </p:nvSpPr>
        <p:spPr>
          <a:xfrm>
            <a:off x="1170425" y="2906150"/>
            <a:ext cx="318600" cy="445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94" name="Google Shape;194;p3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{7BB1C2E7-1B42-4066-AB14-C6DF3560266E}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‘H’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‘e’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‘l’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‘l’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‘o’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 ‘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‘W’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‘o’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‘r’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8E1A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>
                        <a:solidFill>
                          <a:srgbClr val="68E1A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35"/>
          <p:cNvSpPr/>
          <p:nvPr/>
        </p:nvSpPr>
        <p:spPr>
          <a:xfrm>
            <a:off x="1170425" y="2906150"/>
            <a:ext cx="318600" cy="445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More data! More!</a:t>
            </a:r>
            <a:endParaRPr/>
          </a:p>
        </p:txBody>
      </p:sp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Storing multiple pieces of data</a:t>
            </a:r>
            <a:endParaRPr/>
          </a:p>
        </p:txBody>
      </p:sp>
      <p:sp>
        <p:nvSpPr>
          <p:cNvPr id="202" name="Google Shape;202;p36"/>
          <p:cNvSpPr txBox="1"/>
          <p:nvPr>
            <p:ph idx="2" type="body"/>
          </p:nvPr>
        </p:nvSpPr>
        <p:spPr>
          <a:xfrm>
            <a:off x="929091" y="2288466"/>
            <a:ext cx="5941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Python there are four ways to store multiple </a:t>
            </a:r>
            <a:r>
              <a:rPr lang="en-GB"/>
              <a:t>pieces of</a:t>
            </a:r>
            <a:r>
              <a:rPr lang="en-GB"/>
              <a:t> data in a single variable, each with their own use cases, these are: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Lists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Tuples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Dictionaries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Sets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Lists</a:t>
            </a:r>
            <a:endParaRPr/>
          </a:p>
        </p:txBody>
      </p:sp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Versatile variable storage</a:t>
            </a:r>
            <a:endParaRPr/>
          </a:p>
        </p:txBody>
      </p:sp>
      <p:sp>
        <p:nvSpPr>
          <p:cNvPr id="210" name="Google Shape;210;p37"/>
          <p:cNvSpPr txBox="1"/>
          <p:nvPr>
            <p:ph idx="2" type="body"/>
          </p:nvPr>
        </p:nvSpPr>
        <p:spPr>
          <a:xfrm>
            <a:off x="929091" y="2288466"/>
            <a:ext cx="5941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</a:t>
            </a:r>
            <a:r>
              <a:rPr lang="en-GB"/>
              <a:t>have the ability to store data of multiple data types, strings, numbers, boolean values,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are</a:t>
            </a:r>
            <a:r>
              <a:rPr i="1" lang="en-GB"/>
              <a:t> normally</a:t>
            </a:r>
            <a:r>
              <a:rPr lang="en-GB"/>
              <a:t> used to store data of only one type.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Their elements can be added to, removed, and accessed with ease.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Initialised with []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What Is GDSC</a:t>
            </a:r>
            <a:endParaRPr/>
          </a:p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is a Developer Student Club?</a:t>
            </a:r>
            <a:endParaRPr/>
          </a:p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929091" y="2288466"/>
            <a:ext cx="5941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GDSC is the workshop </a:t>
            </a:r>
            <a:r>
              <a:rPr lang="en-GB"/>
              <a:t>design division of CSS. Over the next year we will be handling all of the workshop content!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made up of a small Core Team, with each of us having our own speciality!</a:t>
            </a:r>
            <a:br>
              <a:rPr lang="en-GB"/>
            </a:b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https://gdsc.community.dev/university-of-birmingham/</a:t>
            </a:r>
            <a:r>
              <a:rPr lang="en-GB"/>
              <a:t> </a:t>
            </a:r>
            <a:endParaRPr/>
          </a:p>
        </p:txBody>
      </p:sp>
      <p:pic>
        <p:nvPicPr>
          <p:cNvPr id="89" name="Google Shape;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Creates an empty list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shoppingList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 []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in range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F4B40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item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“What I need to buy: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Adds the item to the end of the list</a:t>
            </a:r>
            <a:b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shoppingList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shoppingList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Give it a Go!</a:t>
            </a:r>
            <a:endParaRPr/>
          </a:p>
        </p:txBody>
      </p:sp>
      <p:sp>
        <p:nvSpPr>
          <p:cNvPr id="223" name="Google Shape;223;p39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Creating your first list!</a:t>
            </a:r>
            <a:endParaRPr/>
          </a:p>
        </p:txBody>
      </p:sp>
      <p:sp>
        <p:nvSpPr>
          <p:cNvPr id="224" name="Google Shape;224;p39"/>
          <p:cNvSpPr txBox="1"/>
          <p:nvPr>
            <p:ph idx="2" type="body"/>
          </p:nvPr>
        </p:nvSpPr>
        <p:spPr>
          <a:xfrm>
            <a:off x="929091" y="2288466"/>
            <a:ext cx="5941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creating your own program.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 creative!</a:t>
            </a:r>
            <a:br>
              <a:rPr lang="en-GB"/>
            </a:br>
            <a:r>
              <a:rPr lang="en-GB"/>
              <a:t>See if you can add to it and make it better!</a:t>
            </a:r>
            <a:br>
              <a:rPr lang="en-GB"/>
            </a:br>
            <a:r>
              <a:rPr lang="en-GB"/>
              <a:t>Can you </a:t>
            </a:r>
            <a:r>
              <a:rPr lang="en-GB"/>
              <a:t>maybe remove an item?</a:t>
            </a:r>
            <a:br>
              <a:rPr lang="en-GB"/>
            </a:br>
            <a:r>
              <a:rPr lang="en-GB"/>
              <a:t>Or try to get the number of how many items are in the list!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‘Apple’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’Banana’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’Milk’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’Onion’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’Eggs’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Tuples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Permanent</a:t>
            </a:r>
            <a:r>
              <a:rPr lang="en-GB"/>
              <a:t>, ordered data storage</a:t>
            </a:r>
            <a:endParaRPr/>
          </a:p>
        </p:txBody>
      </p:sp>
      <p:sp>
        <p:nvSpPr>
          <p:cNvPr id="238" name="Google Shape;238;p41"/>
          <p:cNvSpPr txBox="1"/>
          <p:nvPr>
            <p:ph idx="2" type="body"/>
          </p:nvPr>
        </p:nvSpPr>
        <p:spPr>
          <a:xfrm>
            <a:off x="929091" y="2288466"/>
            <a:ext cx="5941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Tuples are similar to lists, however </a:t>
            </a:r>
            <a:r>
              <a:rPr lang="en-GB"/>
              <a:t>their main difference is that once they are assigned they cannot be changed from their initial values.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means we can be sure that the values we use will never be changed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Initialised with </a:t>
            </a:r>
            <a:r>
              <a:rPr lang="en-GB"/>
              <a:t>(va</a:t>
            </a:r>
            <a:r>
              <a:rPr lang="en-GB"/>
              <a:t>lue1, value2)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Intalises the tuple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colors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 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“Red”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“Green”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“Blue”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desiredColor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“What color do you want?: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Checks if the desiredColor is in colors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desiredColor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colors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“We have that color!”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lse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“We don’t have that color”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Dictionaries</a:t>
            </a:r>
            <a:endParaRPr/>
          </a:p>
        </p:txBody>
      </p:sp>
      <p:sp>
        <p:nvSpPr>
          <p:cNvPr id="251" name="Google Shape;251;p43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Key and value pairs</a:t>
            </a:r>
            <a:endParaRPr/>
          </a:p>
        </p:txBody>
      </p:sp>
      <p:sp>
        <p:nvSpPr>
          <p:cNvPr id="252" name="Google Shape;252;p43"/>
          <p:cNvSpPr txBox="1"/>
          <p:nvPr>
            <p:ph idx="2" type="body"/>
          </p:nvPr>
        </p:nvSpPr>
        <p:spPr>
          <a:xfrm>
            <a:off x="929091" y="2288466"/>
            <a:ext cx="5941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Dictionaries are able to store data based on a specific key.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can be useful when working with an item that has linked values.</a:t>
            </a:r>
            <a:br>
              <a:rPr lang="en-GB"/>
            </a:br>
            <a:br>
              <a:rPr lang="en-GB"/>
            </a:br>
            <a:r>
              <a:rPr lang="en-GB"/>
              <a:t>Initialised</a:t>
            </a:r>
            <a:r>
              <a:rPr lang="en-GB"/>
              <a:t> with { key :</a:t>
            </a:r>
            <a:r>
              <a:rPr lang="en-GB"/>
              <a:t> </a:t>
            </a:r>
            <a:r>
              <a:rPr lang="en-GB"/>
              <a:t>v</a:t>
            </a:r>
            <a:r>
              <a:rPr lang="en-GB"/>
              <a:t>alue }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Intalises the dictionary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 {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“name”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“Bob”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“phoneNumber”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“12345-123456”</a:t>
            </a:r>
            <a:endParaRPr sz="1100">
              <a:solidFill>
                <a:srgbClr val="68E1A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targetPerson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“I want to contact: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“name”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targetPerson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“phoneNumber”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“No contact info”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idx="1" type="subTitle"/>
          </p:nvPr>
        </p:nvSpPr>
        <p:spPr>
          <a:xfrm>
            <a:off x="410869" y="1138228"/>
            <a:ext cx="825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1A73E8"/>
                </a:solidFill>
              </a:rPr>
              <a:t>Storing Student Data</a:t>
            </a:r>
            <a:endParaRPr/>
          </a:p>
        </p:txBody>
      </p:sp>
      <p:sp>
        <p:nvSpPr>
          <p:cNvPr id="265" name="Google Shape;265;p45"/>
          <p:cNvSpPr txBox="1"/>
          <p:nvPr>
            <p:ph idx="2" type="body"/>
          </p:nvPr>
        </p:nvSpPr>
        <p:spPr>
          <a:xfrm>
            <a:off x="451256" y="1529869"/>
            <a:ext cx="8214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Let’s see how well you’re doing with a short task.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Create a program that will allow you to enter information for 3 different students, this information should include: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 sz="1700"/>
            </a:br>
            <a:r>
              <a:rPr lang="en-GB" sz="1700"/>
              <a:t>&gt; Name</a:t>
            </a:r>
            <a:br>
              <a:rPr lang="en-GB" sz="1700"/>
            </a:br>
            <a:r>
              <a:rPr lang="en-GB" sz="1700"/>
              <a:t>&gt; Course</a:t>
            </a:r>
            <a:br>
              <a:rPr lang="en-GB" sz="1700"/>
            </a:br>
            <a:r>
              <a:rPr lang="en-GB" sz="1700"/>
              <a:t>&gt; Year of Enrollment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It should then output all of these </a:t>
            </a:r>
            <a:r>
              <a:rPr lang="en-GB" sz="1700"/>
              <a:t>students</a:t>
            </a:r>
            <a:r>
              <a:rPr lang="en-GB" sz="1700"/>
              <a:t> before terminating.</a:t>
            </a:r>
            <a:endParaRPr sz="1700"/>
          </a:p>
        </p:txBody>
      </p:sp>
      <p:sp>
        <p:nvSpPr>
          <p:cNvPr id="266" name="Google Shape;266;p45"/>
          <p:cNvSpPr txBox="1"/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Test Your Knowledge!</a:t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273" name="Google Shape;273;p46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Too many files!</a:t>
            </a:r>
            <a:endParaRPr/>
          </a:p>
        </p:txBody>
      </p:sp>
      <p:sp>
        <p:nvSpPr>
          <p:cNvPr id="274" name="Google Shape;274;p46"/>
          <p:cNvSpPr txBox="1"/>
          <p:nvPr>
            <p:ph idx="2" type="body"/>
          </p:nvPr>
        </p:nvSpPr>
        <p:spPr>
          <a:xfrm>
            <a:off x="929091" y="2288466"/>
            <a:ext cx="5941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of this code we want to run multiple times, or we may just want to be able to segment them into more readable chunks!</a:t>
            </a:r>
            <a:br>
              <a:rPr lang="en-GB"/>
            </a:br>
            <a:br>
              <a:rPr lang="en-GB"/>
            </a:br>
            <a:r>
              <a:rPr lang="en-GB"/>
              <a:t>So let’s write some functions!</a:t>
            </a:r>
            <a:endParaRPr/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sayHello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“Hello, “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“What is your name?: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sayHello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To “Hello World!”...</a:t>
            </a:r>
            <a:endParaRPr/>
          </a:p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Humble Beginnings</a:t>
            </a:r>
            <a:endParaRPr/>
          </a:p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929091" y="2288466"/>
            <a:ext cx="5941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is a </a:t>
            </a:r>
            <a:r>
              <a:rPr lang="en-GB"/>
              <a:t>fairly simple, but powerful, programming language that is easy to use and can get you started in your programming journey!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Repository:</a:t>
            </a:r>
            <a:br>
              <a:rPr lang="en-GB"/>
            </a:br>
            <a:r>
              <a:rPr lang="en-GB"/>
              <a:t>_____</a:t>
            </a:r>
            <a:endParaRPr/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Taking Arguments</a:t>
            </a:r>
            <a:endParaRPr/>
          </a:p>
        </p:txBody>
      </p:sp>
      <p:sp>
        <p:nvSpPr>
          <p:cNvPr id="287" name="Google Shape;287;p48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Passing information to the program</a:t>
            </a:r>
            <a:endParaRPr/>
          </a:p>
        </p:txBody>
      </p:sp>
      <p:sp>
        <p:nvSpPr>
          <p:cNvPr id="288" name="Google Shape;288;p48"/>
          <p:cNvSpPr txBox="1"/>
          <p:nvPr>
            <p:ph idx="2" type="body"/>
          </p:nvPr>
        </p:nvSpPr>
        <p:spPr>
          <a:xfrm>
            <a:off x="929091" y="2288466"/>
            <a:ext cx="594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input at runtime can be time consuming, what if we could give the input as we start the program?</a:t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9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Allows us to use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functions from the sys library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mport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sys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Gets the name of the script being run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“This is the name of the script: “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00">
                <a:solidFill>
                  <a:srgbClr val="F6BA17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Outputs the first argument given to the script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rint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“What was that thing you said?: “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00">
                <a:solidFill>
                  <a:srgbClr val="F6BA1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0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python3 argInput.py 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“Some text”</a:t>
            </a:r>
            <a:endParaRPr sz="1100">
              <a:solidFill>
                <a:srgbClr val="68E1A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This is the name of the script: argInput.py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What was that thing you said?: Some text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/ Writing Files</a:t>
            </a:r>
            <a:endParaRPr/>
          </a:p>
        </p:txBody>
      </p:sp>
      <p:sp>
        <p:nvSpPr>
          <p:cNvPr id="307" name="Google Shape;307;p51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Non-volatile memory!</a:t>
            </a:r>
            <a:endParaRPr/>
          </a:p>
        </p:txBody>
      </p:sp>
      <p:sp>
        <p:nvSpPr>
          <p:cNvPr id="308" name="Google Shape;308;p51"/>
          <p:cNvSpPr txBox="1"/>
          <p:nvPr>
            <p:ph idx="2" type="body"/>
          </p:nvPr>
        </p:nvSpPr>
        <p:spPr>
          <a:xfrm>
            <a:off x="929091" y="2288466"/>
            <a:ext cx="5941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we need to read or write to a more </a:t>
            </a:r>
            <a:r>
              <a:rPr lang="en-GB"/>
              <a:t>permanent</a:t>
            </a:r>
            <a:r>
              <a:rPr lang="en-GB"/>
              <a:t> source it </a:t>
            </a:r>
            <a:r>
              <a:rPr lang="en-GB"/>
              <a:t>requires very little to get it all setup!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arguments we can also pass in the files that we want to edit!</a:t>
            </a:r>
            <a:endParaRPr/>
          </a:p>
        </p:txBody>
      </p:sp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2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Reading a file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sys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fileName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00">
                <a:solidFill>
                  <a:srgbClr val="F6BA1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Open the file as read only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ile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”r”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It’s good to close the file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Reading a file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sys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fileName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00">
                <a:solidFill>
                  <a:srgbClr val="F6BA1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Open the file as read only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”r”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It’s good to close the file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2" name="Google Shape;322;p53"/>
          <p:cNvCxnSpPr/>
          <p:nvPr/>
        </p:nvCxnSpPr>
        <p:spPr>
          <a:xfrm>
            <a:off x="4443850" y="392100"/>
            <a:ext cx="0" cy="45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53"/>
          <p:cNvSpPr/>
          <p:nvPr/>
        </p:nvSpPr>
        <p:spPr>
          <a:xfrm>
            <a:off x="46272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Reading a file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sys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fileName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00">
                <a:solidFill>
                  <a:srgbClr val="F6BA1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Open the file as read only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“r”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myFile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myFile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The file is already closed!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Writing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 to a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 file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sys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fileName 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00">
                <a:solidFill>
                  <a:srgbClr val="F6BA1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# Opens and overwrites the file with the new data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ith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”w”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myFile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myFile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  <a:r>
              <a:rPr lang="en-GB" sz="11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idx="1" type="subTitle"/>
          </p:nvPr>
        </p:nvSpPr>
        <p:spPr>
          <a:xfrm>
            <a:off x="410869" y="1138228"/>
            <a:ext cx="825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1A73E8"/>
                </a:solidFill>
              </a:rPr>
              <a:t>Time to get to work!</a:t>
            </a:r>
            <a:endParaRPr/>
          </a:p>
        </p:txBody>
      </p:sp>
      <p:sp>
        <p:nvSpPr>
          <p:cNvPr id="335" name="Google Shape;335;p55"/>
          <p:cNvSpPr txBox="1"/>
          <p:nvPr>
            <p:ph idx="2" type="body"/>
          </p:nvPr>
        </p:nvSpPr>
        <p:spPr>
          <a:xfrm>
            <a:off x="451256" y="1529869"/>
            <a:ext cx="8214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Now, let’s get coding!</a:t>
            </a:r>
            <a:br>
              <a:rPr lang="en-GB" sz="1700"/>
            </a:br>
            <a:br>
              <a:rPr lang="en-GB" sz="1700"/>
            </a:br>
            <a:r>
              <a:rPr lang="en-GB" sz="1700"/>
              <a:t>Go to the </a:t>
            </a: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GDSCPython</a:t>
            </a:r>
            <a:r>
              <a:rPr lang="en-GB" sz="1700"/>
              <a:t> GitHub repository (</a:t>
            </a:r>
            <a:r>
              <a:rPr lang="en-GB" sz="17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http://cssbham.com/python</a:t>
            </a:r>
            <a:r>
              <a:rPr lang="en-GB" sz="1700"/>
              <a:t>)</a:t>
            </a:r>
            <a:r>
              <a:rPr lang="en-GB" sz="1700"/>
              <a:t> and copy from </a:t>
            </a: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Resources-&gt;Data.txt</a:t>
            </a:r>
            <a:br>
              <a:rPr lang="en-GB" sz="1700"/>
            </a:br>
            <a:r>
              <a:rPr lang="en-GB" sz="1700"/>
              <a:t>There are </a:t>
            </a:r>
            <a:r>
              <a:rPr b="1" lang="en-GB" sz="1700" u="sng">
                <a:latin typeface="Open Sans"/>
                <a:ea typeface="Open Sans"/>
                <a:cs typeface="Open Sans"/>
                <a:sym typeface="Open Sans"/>
              </a:rPr>
              <a:t>two numbers</a:t>
            </a:r>
            <a:r>
              <a:rPr lang="en-GB" sz="1700"/>
              <a:t> in this data that can be sum to “</a:t>
            </a: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2020</a:t>
            </a:r>
            <a:r>
              <a:rPr lang="en-GB" sz="1700"/>
              <a:t>”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Your goal is to identify these numbers and </a:t>
            </a: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multiply</a:t>
            </a:r>
            <a:r>
              <a:rPr lang="en-GB" sz="1700"/>
              <a:t> them together!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Challenge:</a:t>
            </a:r>
            <a:br>
              <a:rPr lang="en-GB" sz="1700"/>
            </a:br>
            <a:r>
              <a:rPr lang="en-GB" sz="1700"/>
              <a:t>Look at Python documentation for both urllib.request and urllib.parse</a:t>
            </a:r>
            <a:br>
              <a:rPr lang="en-GB" sz="1700"/>
            </a:br>
            <a:r>
              <a:rPr lang="en-GB" sz="1700"/>
              <a:t>Use these modules to get a response from ‘</a:t>
            </a:r>
            <a:r>
              <a:rPr lang="en-GB" sz="1700" u="sng">
                <a:solidFill>
                  <a:schemeClr val="hlink"/>
                </a:solidFill>
                <a:hlinkClick r:id="rId4"/>
              </a:rPr>
              <a:t>http://cssbham.com</a:t>
            </a:r>
            <a:r>
              <a:rPr lang="en-GB" sz="1700"/>
              <a:t>’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Then print it to the terminal</a:t>
            </a:r>
            <a:endParaRPr sz="1700"/>
          </a:p>
        </p:txBody>
      </p:sp>
      <p:sp>
        <p:nvSpPr>
          <p:cNvPr id="336" name="Google Shape;336;p55"/>
          <p:cNvSpPr txBox="1"/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… And Beyond!</a:t>
            </a:r>
            <a:endParaRPr/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/>
          <p:nvPr/>
        </p:nvSpPr>
        <p:spPr>
          <a:xfrm>
            <a:off x="360000" y="504225"/>
            <a:ext cx="40944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// Hello World in Java.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package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uk.ac.bham.jxs.java_hello_world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4454400" y="504225"/>
            <a:ext cx="40944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45720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Hello World in Python.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360000" y="504225"/>
            <a:ext cx="40944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// Hello World in Java.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package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uk.ac.bham.jxs.java_hello_world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1" name="Google Shape;111;p23"/>
          <p:cNvCxnSpPr/>
          <p:nvPr/>
        </p:nvCxnSpPr>
        <p:spPr>
          <a:xfrm>
            <a:off x="4443850" y="392100"/>
            <a:ext cx="0" cy="45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Time To Run!</a:t>
            </a:r>
            <a:endParaRPr/>
          </a:p>
        </p:txBody>
      </p:sp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Compiling / Running Python</a:t>
            </a:r>
            <a:endParaRPr/>
          </a:p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929091" y="2288466"/>
            <a:ext cx="59412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this code is good and all, but how do we actually see the results of our efforts?</a:t>
            </a:r>
            <a:br>
              <a:rPr lang="en-GB"/>
            </a:br>
            <a:br>
              <a:rPr lang="en-GB"/>
            </a:br>
            <a:r>
              <a:rPr lang="en-GB"/>
              <a:t>Typically we will run this command in the terminal: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python3 [fileName.py]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Give it a Go!</a:t>
            </a:r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helloWorld.py</a:t>
            </a:r>
            <a:endParaRPr/>
          </a:p>
        </p:txBody>
      </p:sp>
      <p:sp>
        <p:nvSpPr>
          <p:cNvPr id="126" name="Google Shape;126;p25"/>
          <p:cNvSpPr txBox="1"/>
          <p:nvPr>
            <p:ph idx="2" type="body"/>
          </p:nvPr>
        </p:nvSpPr>
        <p:spPr>
          <a:xfrm>
            <a:off x="929091" y="2288466"/>
            <a:ext cx="59412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print(“Hello World!”)</a:t>
            </a:r>
            <a:br>
              <a:rPr lang="en-GB"/>
            </a:b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Terminal:</a:t>
            </a:r>
            <a:br>
              <a:rPr lang="en-GB"/>
            </a:b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python3 helloWorld.py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Speaking to Humans 101	</a:t>
            </a:r>
            <a:endParaRPr/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929091" y="1833263"/>
            <a:ext cx="639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Taking user input</a:t>
            </a:r>
            <a:endParaRPr/>
          </a:p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929091" y="2288466"/>
            <a:ext cx="5941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Typically getting input from users in other languages requires a large amount of prep and handling, however Python ensures that it is easy and simple to both get data and process it!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475" y="187825"/>
            <a:ext cx="1116948" cy="111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88" y="573200"/>
            <a:ext cx="894912" cy="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/>
          <p:nvPr/>
        </p:nvSpPr>
        <p:spPr>
          <a:xfrm>
            <a:off x="588600" y="504225"/>
            <a:ext cx="50742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// User input in Java.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package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uk.ac.bham.jxs.java_user_input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mport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java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util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t/>
            </a:r>
            <a:endParaRPr sz="1100">
              <a:solidFill>
                <a:srgbClr val="09BCD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sc 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-GB" sz="1100">
                <a:solidFill>
                  <a:srgbClr val="09BCD3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“What is your name?: ”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sc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nextLine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FFAD9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00">
                <a:solidFill>
                  <a:srgbClr val="68E1A6"/>
                </a:solidFill>
                <a:latin typeface="Roboto Mono"/>
                <a:ea typeface="Roboto Mono"/>
                <a:cs typeface="Roboto Mono"/>
                <a:sym typeface="Roboto Mono"/>
              </a:rPr>
              <a:t>“Hello, “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100"/>
              <a:buFont typeface="Roboto Mono"/>
              <a:buNone/>
            </a:pPr>
            <a:r>
              <a:rPr lang="en-GB" sz="110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