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4"/>
  </p:notesMasterIdLst>
  <p:sldIdLst>
    <p:sldId id="256" r:id="rId2"/>
    <p:sldId id="261" r:id="rId3"/>
    <p:sldId id="262" r:id="rId4"/>
    <p:sldId id="263" r:id="rId5"/>
    <p:sldId id="264" r:id="rId6"/>
    <p:sldId id="267" r:id="rId7"/>
    <p:sldId id="265" r:id="rId8"/>
    <p:sldId id="266"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60" r:id="rId2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autoAdjust="0"/>
    <p:restoredTop sz="94643" autoAdjust="0"/>
  </p:normalViewPr>
  <p:slideViewPr>
    <p:cSldViewPr>
      <p:cViewPr>
        <p:scale>
          <a:sx n="100" d="100"/>
          <a:sy n="100" d="100"/>
        </p:scale>
        <p:origin x="630" y="-48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9E3851-FE80-4663-968C-17564B4283FC}" type="datetimeFigureOut">
              <a:rPr lang="zh-CN" altLang="en-US" smtClean="0"/>
              <a:t>2018/3/6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CDF6DB-03A5-467F-B515-9DCC1C4B7467}" type="slidenum">
              <a:rPr lang="zh-CN" altLang="en-US" smtClean="0"/>
              <a:t>‹#›</a:t>
            </a:fld>
            <a:endParaRPr lang="zh-CN" altLang="en-US"/>
          </a:p>
        </p:txBody>
      </p:sp>
    </p:spTree>
    <p:extLst>
      <p:ext uri="{BB962C8B-B14F-4D97-AF65-F5344CB8AC3E}">
        <p14:creationId xmlns:p14="http://schemas.microsoft.com/office/powerpoint/2010/main" val="2764147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3" name="Group 42"/>
          <p:cNvGrpSpPr/>
          <p:nvPr/>
        </p:nvGrpSpPr>
        <p:grpSpPr>
          <a:xfrm>
            <a:off x="-382404" y="0"/>
            <a:ext cx="9932332" cy="51435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16133"/>
            <a:ext cx="3679116" cy="470388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16133"/>
            <a:ext cx="3505200" cy="17346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6" y="2031357"/>
            <a:ext cx="3313355" cy="1276620"/>
          </a:xfrm>
        </p:spPr>
        <p:txBody>
          <a:bodyPr>
            <a:normAutofit/>
          </a:bodyPr>
          <a:lstStyle>
            <a:lvl1pPr>
              <a:defRPr sz="3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733366" y="3315810"/>
            <a:ext cx="3309803" cy="945472"/>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4738744" y="1137621"/>
            <a:ext cx="2133600" cy="563236"/>
          </a:xfrm>
        </p:spPr>
        <p:txBody>
          <a:bodyPr anchor="b"/>
          <a:lstStyle>
            <a:lvl1pPr algn="l">
              <a:defRPr sz="2400"/>
            </a:lvl1pPr>
          </a:lstStyle>
          <a:p>
            <a:fld id="{0A98AF03-7270-45C2-A683-C5E353EF01A5}" type="datetime4">
              <a:rPr lang="en-US" smtClean="0"/>
              <a:pPr/>
              <a:t>March 6, 2018</a:t>
            </a:fld>
            <a:endParaRPr lang="en-US" dirty="0"/>
          </a:p>
        </p:txBody>
      </p:sp>
      <p:sp>
        <p:nvSpPr>
          <p:cNvPr id="50" name="Rectangle 49"/>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4289975"/>
            <a:ext cx="2831592" cy="273844"/>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4289975"/>
            <a:ext cx="643666" cy="273844"/>
          </a:xfrm>
        </p:spPr>
        <p:txBody>
          <a:bodyPr/>
          <a:lstStyle>
            <a:lvl1pPr>
              <a:defRPr>
                <a:solidFill>
                  <a:schemeClr val="accent1"/>
                </a:solidFill>
              </a:defRPr>
            </a:lvl1pPr>
          </a:lstStyle>
          <a:p>
            <a:fld id="{8B37D5FE-740C-46F5-801A-FA5477D9711F}" type="slidenum">
              <a:rPr lang="en-US" smtClean="0"/>
              <a:pPr/>
              <a:t>‹#›</a:t>
            </a:fld>
            <a:endParaRPr lang="en-US" dirty="0"/>
          </a:p>
        </p:txBody>
      </p:sp>
      <p:sp>
        <p:nvSpPr>
          <p:cNvPr id="89" name="Rectangle 88"/>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A2FB5AFD-D735-4504-A039-ADEBB6448D55}" type="datetime4">
              <a:rPr lang="en-US" smtClean="0"/>
              <a:pPr/>
              <a:t>March 6, 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772610"/>
            <a:ext cx="1484453" cy="3585258"/>
          </a:xfrm>
        </p:spPr>
        <p:txBody>
          <a:bodyPr vert="eaVert" anchor="ct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53296" y="772610"/>
            <a:ext cx="5423704" cy="358525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AB5C8118-FB93-4E87-B380-0175F2FE2167}" type="datetime4">
              <a:rPr lang="en-US" smtClean="0"/>
              <a:pPr/>
              <a:t>March 6, 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5A93482-8E69-40F7-BCAD-5662A6CADB27}" type="datetime4">
              <a:rPr lang="en-US" smtClean="0"/>
              <a:pPr/>
              <a:t>March 6, 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175622"/>
            <a:ext cx="6637468" cy="1021556"/>
          </a:xfrm>
        </p:spPr>
        <p:txBody>
          <a:bodyPr anchor="b"/>
          <a:lstStyle>
            <a:lvl1pPr algn="l">
              <a:defRPr sz="40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8646" y="3200400"/>
            <a:ext cx="6637467" cy="1140310"/>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BB7EAE1-CAAC-4AEF-919E-158692B1E55E}" type="datetime4">
              <a:rPr lang="en-US" smtClean="0"/>
              <a:pPr/>
              <a:t>March 6, 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9525A706-D8F2-4D1A-855A-CADC92600C26}" type="datetime4">
              <a:rPr lang="en-US" smtClean="0"/>
              <a:pPr/>
              <a:t>March 6, 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dirty="0"/>
          </a:p>
        </p:txBody>
      </p:sp>
      <p:sp>
        <p:nvSpPr>
          <p:cNvPr id="9" name="Content Placeholder 8"/>
          <p:cNvSpPr>
            <a:spLocks noGrp="1"/>
          </p:cNvSpPr>
          <p:nvPr>
            <p:ph sz="quarter" idx="13"/>
          </p:nvPr>
        </p:nvSpPr>
        <p:spPr>
          <a:xfrm>
            <a:off x="1042416" y="1735074"/>
            <a:ext cx="3419856" cy="261975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Content Placeholder 10"/>
          <p:cNvSpPr>
            <a:spLocks noGrp="1"/>
          </p:cNvSpPr>
          <p:nvPr>
            <p:ph sz="quarter" idx="14"/>
          </p:nvPr>
        </p:nvSpPr>
        <p:spPr>
          <a:xfrm>
            <a:off x="4645152" y="1735073"/>
            <a:ext cx="3419856" cy="261975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12111" y="1737007"/>
            <a:ext cx="3057148" cy="47982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41721" y="2231021"/>
            <a:ext cx="3419856" cy="21268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11838" y="1737007"/>
            <a:ext cx="3055717" cy="47982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152" y="2231021"/>
            <a:ext cx="3419856" cy="21268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9B4F123-1704-49AC-9D15-C4B1462B8014}" type="datetime4">
              <a:rPr lang="en-US" smtClean="0"/>
              <a:pPr/>
              <a:t>March 6, 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E3127EC2-47FB-48A1-8644-C8A81DDAA119}" type="datetime4">
              <a:rPr lang="en-US" smtClean="0"/>
              <a:pPr/>
              <a:t>March 6, 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March 6, 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51435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16133"/>
            <a:ext cx="3679116" cy="470388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16133"/>
            <a:ext cx="3505200" cy="4679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FC49BF1-FCD3-4395-8FF6-0047AF66228E}" type="datetime4">
              <a:rPr lang="en-US" smtClean="0"/>
              <a:pPr/>
              <a:t>March 6, 2018</a:t>
            </a:fld>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dirty="0"/>
          </a:p>
        </p:txBody>
      </p:sp>
      <p:sp>
        <p:nvSpPr>
          <p:cNvPr id="58" name="Rectangle 57"/>
          <p:cNvSpPr/>
          <p:nvPr/>
        </p:nvSpPr>
        <p:spPr>
          <a:xfrm>
            <a:off x="905572" y="451413"/>
            <a:ext cx="3562257" cy="423633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642395"/>
            <a:ext cx="3090440" cy="3863051"/>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1" name="Rectangle 60"/>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4293627"/>
            <a:ext cx="3493664" cy="273844"/>
          </a:xfrm>
        </p:spPr>
        <p:txBody>
          <a:bodyPr>
            <a:normAutofit/>
          </a:bodyPr>
          <a:lstStyle/>
          <a:p>
            <a:endParaRPr lang="en-US" dirty="0"/>
          </a:p>
        </p:txBody>
      </p:sp>
      <p:sp>
        <p:nvSpPr>
          <p:cNvPr id="2" name="Title 1"/>
          <p:cNvSpPr>
            <a:spLocks noGrp="1"/>
          </p:cNvSpPr>
          <p:nvPr>
            <p:ph type="title"/>
          </p:nvPr>
        </p:nvSpPr>
        <p:spPr>
          <a:xfrm>
            <a:off x="4739833" y="1993076"/>
            <a:ext cx="3304572" cy="1097365"/>
          </a:xfrm>
        </p:spPr>
        <p:txBody>
          <a:bodyPr anchor="b">
            <a:normAutofit/>
          </a:bodyPr>
          <a:lstStyle>
            <a:lvl1pPr algn="l">
              <a:defRPr sz="28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4736592" y="3102746"/>
            <a:ext cx="3298784" cy="1138428"/>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51435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16133"/>
            <a:ext cx="3679116" cy="470388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16133"/>
            <a:ext cx="3505200" cy="4679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2" y="451413"/>
            <a:ext cx="3562257" cy="4236334"/>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1995678"/>
            <a:ext cx="3300984" cy="1097280"/>
          </a:xfrm>
        </p:spPr>
        <p:txBody>
          <a:bodyPr anchor="b">
            <a:normAutofit/>
          </a:bodyPr>
          <a:lstStyle>
            <a:lvl1pPr algn="l">
              <a:defRPr sz="2800" b="0"/>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005209" y="520346"/>
            <a:ext cx="3359623" cy="4101084"/>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34631" y="3099816"/>
            <a:ext cx="3300573" cy="113967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A861222-2C8B-4501-BE87-6797EC025925}" type="datetime4">
              <a:rPr lang="en-US" smtClean="0"/>
              <a:pPr/>
              <a:t>March 6, 2018</a:t>
            </a:fld>
            <a:endParaRPr lang="en-US" dirty="0"/>
          </a:p>
        </p:txBody>
      </p:sp>
      <p:sp>
        <p:nvSpPr>
          <p:cNvPr id="6" name="Footer Placeholder 5"/>
          <p:cNvSpPr>
            <a:spLocks noGrp="1"/>
          </p:cNvSpPr>
          <p:nvPr>
            <p:ph type="ftr" sz="quarter" idx="11"/>
          </p:nvPr>
        </p:nvSpPr>
        <p:spPr>
          <a:xfrm>
            <a:off x="4641448" y="4293627"/>
            <a:ext cx="3493664" cy="273844"/>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51435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250116"/>
            <a:ext cx="8229600" cy="4639235"/>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16133"/>
            <a:ext cx="3679116" cy="52443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16133"/>
            <a:ext cx="3505200" cy="4679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770748"/>
            <a:ext cx="7024744" cy="857250"/>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43493" y="1742739"/>
            <a:ext cx="6777317" cy="263173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997388" y="168369"/>
            <a:ext cx="2133600" cy="273844"/>
          </a:xfrm>
          <a:prstGeom prst="rect">
            <a:avLst/>
          </a:prstGeom>
        </p:spPr>
        <p:txBody>
          <a:bodyPr vert="horz" lIns="91440" tIns="45720" rIns="91440" bIns="45720" rtlCol="0" anchor="ctr"/>
          <a:lstStyle>
            <a:lvl1pPr algn="r">
              <a:defRPr sz="1200">
                <a:solidFill>
                  <a:srgbClr val="FEFEFE"/>
                </a:solidFill>
              </a:defRPr>
            </a:lvl1pPr>
          </a:lstStyle>
          <a:p>
            <a:fld id="{16C01193-8287-4834-A286-6B880643E934}" type="datetime4">
              <a:rPr lang="en-US" smtClean="0"/>
              <a:pPr/>
              <a:t>March 6, 2018</a:t>
            </a:fld>
            <a:endParaRPr lang="en-US" dirty="0"/>
          </a:p>
        </p:txBody>
      </p:sp>
      <p:sp>
        <p:nvSpPr>
          <p:cNvPr id="5" name="Footer Placeholder 4"/>
          <p:cNvSpPr>
            <a:spLocks noGrp="1"/>
          </p:cNvSpPr>
          <p:nvPr>
            <p:ph type="ftr" sz="quarter" idx="3"/>
          </p:nvPr>
        </p:nvSpPr>
        <p:spPr>
          <a:xfrm>
            <a:off x="4641448" y="4389120"/>
            <a:ext cx="3502152" cy="273844"/>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168369"/>
            <a:ext cx="1332156" cy="273844"/>
          </a:xfrm>
          <a:prstGeom prst="rect">
            <a:avLst/>
          </a:prstGeom>
        </p:spPr>
        <p:txBody>
          <a:bodyPr vert="horz" lIns="91440" tIns="45720" rIns="91440" bIns="45720" rtlCol="0" anchor="ctr"/>
          <a:lstStyle>
            <a:lvl1pPr algn="l">
              <a:defRPr sz="1200">
                <a:solidFill>
                  <a:srgbClr val="FEFEFE"/>
                </a:solidFill>
              </a:defRPr>
            </a:lvl1pPr>
          </a:lstStyle>
          <a:p>
            <a:fld id="{8B37D5FE-740C-46F5-801A-FA5477D9711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210.32.82.1/acmhome/problemdetail.do?&amp;method=showdetail&amp;id=3979" TargetMode="External"/><Relationship Id="rId2" Type="http://schemas.openxmlformats.org/officeDocument/2006/relationships/hyperlink" Target="https://baike.baidu.com/item/%E6%90%9C%E7%B4%A2/2791632" TargetMode="External"/><Relationship Id="rId1" Type="http://schemas.openxmlformats.org/officeDocument/2006/relationships/slideLayout" Target="../slideLayouts/slideLayout2.xml"/><Relationship Id="rId4" Type="http://schemas.openxmlformats.org/officeDocument/2006/relationships/hyperlink" Target="http://210.32.82.1/acmhome/problemdetail.do?&amp;method=showdetail&amp;id=4435"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aike.baidu.com/item/%E6%90%9C%E7%B4%A2/5395421" TargetMode="External"/><Relationship Id="rId2" Type="http://schemas.openxmlformats.org/officeDocument/2006/relationships/hyperlink" Target="https://baike.baidu.com/item/A*%E7%AE%97%E6%B3%95" TargetMode="External"/><Relationship Id="rId1" Type="http://schemas.openxmlformats.org/officeDocument/2006/relationships/slideLayout" Target="../slideLayouts/slideLayout2.xml"/><Relationship Id="rId4" Type="http://schemas.openxmlformats.org/officeDocument/2006/relationships/hyperlink" Target="https://baike.baidu.com/item/%E9%97%AE%E9%A2%98/13018756"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baike.baidu.com/item/%E5%93%88%E5%B8%8C%E8%A1%A8" TargetMode="External"/><Relationship Id="rId2" Type="http://schemas.openxmlformats.org/officeDocument/2006/relationships/hyperlink" Target="https://baike.baidu.com/item/%E6%95%B0%E6%8D%AE%E5%85%83%E7%B4%A0"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baike.baidu.com/item/%E6%95%A3%E5%88%97%E5%87%BD%E6%95%B0" TargetMode="External"/><Relationship Id="rId3" Type="http://schemas.openxmlformats.org/officeDocument/2006/relationships/hyperlink" Target="https://baike.baidu.com/item/%E6%9E%9A%E4%B8%BE" TargetMode="External"/><Relationship Id="rId7" Type="http://schemas.openxmlformats.org/officeDocument/2006/relationships/hyperlink" Target="https://baike.baidu.com/item/%E5%9B%9E%E6%BA%AF%E7%AE%97%E6%B3%95" TargetMode="External"/><Relationship Id="rId2" Type="http://schemas.openxmlformats.org/officeDocument/2006/relationships/hyperlink" Target="https://baike.baidu.com/item/%E8%A7%A3%E7%A9%BA%E9%97%B4" TargetMode="External"/><Relationship Id="rId1" Type="http://schemas.openxmlformats.org/officeDocument/2006/relationships/slideLayout" Target="../slideLayouts/slideLayout2.xml"/><Relationship Id="rId6" Type="http://schemas.openxmlformats.org/officeDocument/2006/relationships/hyperlink" Target="https://baike.baidu.com/item/A*%E7%AE%97%E6%B3%95" TargetMode="External"/><Relationship Id="rId5" Type="http://schemas.openxmlformats.org/officeDocument/2006/relationships/hyperlink" Target="https://baike.baidu.com/item/%E5%B9%BF%E5%BA%A6%E4%BC%98%E5%85%88%E6%90%9C%E7%B4%A2" TargetMode="External"/><Relationship Id="rId4" Type="http://schemas.openxmlformats.org/officeDocument/2006/relationships/hyperlink" Target="https://baike.baidu.com/item/%E6%B7%B1%E5%BA%A6%E4%BC%98%E5%85%88%E6%90%9C%E7%B4%A2"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210.32.82.1/acmhome/problemdetail.do?&amp;method=showdetail&amp;id=2867" TargetMode="External"/><Relationship Id="rId13" Type="http://schemas.openxmlformats.org/officeDocument/2006/relationships/hyperlink" Target="http://210.32.82.1/acmhome/problemdetail.do?&amp;method=showdetail&amp;id=3305" TargetMode="External"/><Relationship Id="rId18" Type="http://schemas.openxmlformats.org/officeDocument/2006/relationships/image" Target="../media/image2.jpeg"/><Relationship Id="rId3" Type="http://schemas.openxmlformats.org/officeDocument/2006/relationships/hyperlink" Target="http://210.32.82.1/acmhome/problemdetail.do?&amp;method=showdetail&amp;id=3095" TargetMode="External"/><Relationship Id="rId7" Type="http://schemas.openxmlformats.org/officeDocument/2006/relationships/hyperlink" Target="http://210.32.82.1/acmhome/problemdetail.do?&amp;method=showdetail&amp;id=2361" TargetMode="External"/><Relationship Id="rId12" Type="http://schemas.openxmlformats.org/officeDocument/2006/relationships/hyperlink" Target="http://210.32.82.1/acmhome/problemdetail.do?&amp;method=showdetail&amp;id=1183" TargetMode="External"/><Relationship Id="rId17" Type="http://schemas.openxmlformats.org/officeDocument/2006/relationships/hyperlink" Target="http://210.32.82.1/acmhome/problemdetail.do?&amp;method=showdetail&amp;id=4310" TargetMode="External"/><Relationship Id="rId2" Type="http://schemas.openxmlformats.org/officeDocument/2006/relationships/hyperlink" Target="http://210.32.82.1/acmhome/problemdetail.do?&amp;method=showdetail&amp;id=2799" TargetMode="External"/><Relationship Id="rId16" Type="http://schemas.openxmlformats.org/officeDocument/2006/relationships/hyperlink" Target="http://210.32.82.1/acmhome/problemdetail.do?&amp;method=showdetail&amp;id=3104" TargetMode="External"/><Relationship Id="rId1" Type="http://schemas.openxmlformats.org/officeDocument/2006/relationships/slideLayout" Target="../slideLayouts/slideLayout2.xml"/><Relationship Id="rId6" Type="http://schemas.openxmlformats.org/officeDocument/2006/relationships/hyperlink" Target="http://210.32.82.1/acmhome/problemdetail.do?&amp;method=showdetail&amp;id=1221" TargetMode="External"/><Relationship Id="rId11" Type="http://schemas.openxmlformats.org/officeDocument/2006/relationships/hyperlink" Target="http://210.32.82.1/acmhome/problemdetail.do?&amp;method=showdetail&amp;id=2777" TargetMode="External"/><Relationship Id="rId5" Type="http://schemas.openxmlformats.org/officeDocument/2006/relationships/hyperlink" Target="http://210.32.82.1/acmhome/problemdetail.do?&amp;method=showdetail&amp;id=1162" TargetMode="External"/><Relationship Id="rId15" Type="http://schemas.openxmlformats.org/officeDocument/2006/relationships/hyperlink" Target="http://210.32.82.1/acmhome/problemdetail.do?&amp;method=showdetail&amp;id=1536" TargetMode="External"/><Relationship Id="rId10" Type="http://schemas.openxmlformats.org/officeDocument/2006/relationships/hyperlink" Target="http://210.32.82.1/acmhome/problemdetail.do?&amp;method=showdetail&amp;id=1344" TargetMode="External"/><Relationship Id="rId4" Type="http://schemas.openxmlformats.org/officeDocument/2006/relationships/hyperlink" Target="http://210.32.82.1/acmhome/problemdetail.do?&amp;method=showdetail&amp;id=1334" TargetMode="External"/><Relationship Id="rId9" Type="http://schemas.openxmlformats.org/officeDocument/2006/relationships/hyperlink" Target="http://210.32.82.1/acmhome/problemdetail.do?&amp;method=showdetail&amp;id=1020" TargetMode="External"/><Relationship Id="rId14" Type="http://schemas.openxmlformats.org/officeDocument/2006/relationships/hyperlink" Target="http://210.32.82.1/acmhome/problemdetail.do?&amp;method=showdetail&amp;id=1343"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baike.baidu.com/item/%E6%B7%B1%E5%BA%A6%E4%BC%98%E5%85%88%E9%81%8D%E5%8E%86"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210.32.82.1/acmhome/problemdetail.do?&amp;method=showdetail&amp;id=3432" TargetMode="External"/><Relationship Id="rId3" Type="http://schemas.openxmlformats.org/officeDocument/2006/relationships/hyperlink" Target="http://210.32.82.1/acmhome/problemdetail.do?&amp;method=showdetail&amp;id=1133" TargetMode="External"/><Relationship Id="rId7" Type="http://schemas.openxmlformats.org/officeDocument/2006/relationships/hyperlink" Target="http://210.32.82.1/acmhome/problemdetail.do?&amp;method=showdetail&amp;id=1748" TargetMode="External"/><Relationship Id="rId2" Type="http://schemas.openxmlformats.org/officeDocument/2006/relationships/hyperlink" Target="http://210.32.82.1/acmhome/problemdetail.do?&amp;method=showdetail&amp;id=1335" TargetMode="External"/><Relationship Id="rId1" Type="http://schemas.openxmlformats.org/officeDocument/2006/relationships/slideLayout" Target="../slideLayouts/slideLayout2.xml"/><Relationship Id="rId6" Type="http://schemas.openxmlformats.org/officeDocument/2006/relationships/hyperlink" Target="http://210.32.82.1/acmhome/problemdetail.do?&amp;method=showdetail&amp;id=1333" TargetMode="External"/><Relationship Id="rId11" Type="http://schemas.openxmlformats.org/officeDocument/2006/relationships/hyperlink" Target="http://210.32.82.1/acmhome/problemdetail.do?&amp;method=showdetail&amp;id=2731" TargetMode="External"/><Relationship Id="rId5" Type="http://schemas.openxmlformats.org/officeDocument/2006/relationships/hyperlink" Target="http://210.32.82.1/acmhome/problemdetail.do?&amp;method=showdetail&amp;id=1345" TargetMode="External"/><Relationship Id="rId10" Type="http://schemas.openxmlformats.org/officeDocument/2006/relationships/hyperlink" Target="http://210.32.82.1/acmhome/problemdetail.do?&amp;method=showdetail&amp;id=1707" TargetMode="External"/><Relationship Id="rId4" Type="http://schemas.openxmlformats.org/officeDocument/2006/relationships/hyperlink" Target="http://210.32.82.1/acmhome/problemdetail.do?&amp;method=showdetail&amp;id=1005" TargetMode="External"/><Relationship Id="rId9" Type="http://schemas.openxmlformats.org/officeDocument/2006/relationships/hyperlink" Target="http://210.32.82.1/acmhome/problemdetail.do?&amp;method=showdetail&amp;id=370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err="1"/>
              <a:t>acm</a:t>
            </a:r>
            <a:r>
              <a:rPr lang="zh-CN" altLang="en-US" dirty="0" smtClean="0"/>
              <a:t>入门搜索</a:t>
            </a:r>
            <a:endParaRPr lang="zh-CN" altLang="en-US" dirty="0"/>
          </a:p>
        </p:txBody>
      </p:sp>
      <p:sp>
        <p:nvSpPr>
          <p:cNvPr id="3" name="副标题 2"/>
          <p:cNvSpPr>
            <a:spLocks noGrp="1"/>
          </p:cNvSpPr>
          <p:nvPr>
            <p:ph type="subTitle" idx="1"/>
          </p:nvPr>
        </p:nvSpPr>
        <p:spPr/>
        <p:txBody>
          <a:bodyPr/>
          <a:lstStyle/>
          <a:p>
            <a:r>
              <a:rPr lang="en-US" altLang="zh-CN"/>
              <a:t>16</a:t>
            </a:r>
            <a:r>
              <a:rPr lang="zh-CN" altLang="en-US"/>
              <a:t>计算机</a:t>
            </a:r>
            <a:r>
              <a:rPr lang="en-US" altLang="zh-CN"/>
              <a:t>2 </a:t>
            </a:r>
            <a:r>
              <a:rPr lang="zh-CN" altLang="en-US"/>
              <a:t>黄睿博</a:t>
            </a:r>
            <a:endParaRPr lang="en-US" altLang="zh-CN"/>
          </a:p>
          <a:p>
            <a:r>
              <a:rPr lang="en-US" altLang="zh-CN"/>
              <a:t>TZC-</a:t>
            </a:r>
            <a:r>
              <a:rPr lang="en-US" altLang="zh-CN" err="1"/>
              <a:t>BobHuang</a:t>
            </a:r>
            <a:endParaRPr lang="zh-CN" altLang="en-US"/>
          </a:p>
          <a:p>
            <a:endParaRPr lang="zh-CN" altLang="en-US"/>
          </a:p>
        </p:txBody>
      </p:sp>
      <p:sp>
        <p:nvSpPr>
          <p:cNvPr id="4" name="日期占位符 3"/>
          <p:cNvSpPr>
            <a:spLocks noGrp="1"/>
          </p:cNvSpPr>
          <p:nvPr>
            <p:ph type="dt" sz="half" idx="10"/>
          </p:nvPr>
        </p:nvSpPr>
        <p:spPr/>
        <p:txBody>
          <a:bodyPr/>
          <a:lstStyle/>
          <a:p>
            <a:fld id="{0A98AF03-7270-45C2-A683-C5E353EF01A5}" type="datetime4">
              <a:rPr lang="en-US" smtClean="0"/>
              <a:pPr/>
              <a:t>March 6, 2018</a:t>
            </a:fld>
            <a:endParaRPr lang="en-US"/>
          </a:p>
        </p:txBody>
      </p:sp>
      <p:sp>
        <p:nvSpPr>
          <p:cNvPr id="6" name="灯片编号占位符 5"/>
          <p:cNvSpPr>
            <a:spLocks noGrp="1"/>
          </p:cNvSpPr>
          <p:nvPr>
            <p:ph type="sldNum" sz="quarter" idx="12"/>
          </p:nvPr>
        </p:nvSpPr>
        <p:spPr/>
        <p:txBody>
          <a:bodyPr/>
          <a:lstStyle/>
          <a:p>
            <a:fld id="{8B37D5FE-740C-46F5-801A-FA5477D9711F}" type="slidenum">
              <a:rPr lang="en-US" smtClean="0"/>
              <a:pPr/>
              <a:t>1</a:t>
            </a:fld>
            <a:endParaRPr lang="en-US"/>
          </a:p>
        </p:txBody>
      </p:sp>
    </p:spTree>
    <p:extLst>
      <p:ext uri="{BB962C8B-B14F-4D97-AF65-F5344CB8AC3E}">
        <p14:creationId xmlns:p14="http://schemas.microsoft.com/office/powerpoint/2010/main" val="29987278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黑白</a:t>
            </a:r>
            <a:r>
              <a:rPr lang="zh-CN" altLang="en-US" b="1" dirty="0" smtClean="0"/>
              <a:t>图像</a:t>
            </a:r>
            <a:endParaRPr lang="zh-CN" altLang="en-US" dirty="0"/>
          </a:p>
        </p:txBody>
      </p:sp>
      <p:sp>
        <p:nvSpPr>
          <p:cNvPr id="3" name="内容占位符 2"/>
          <p:cNvSpPr>
            <a:spLocks noGrp="1"/>
          </p:cNvSpPr>
          <p:nvPr>
            <p:ph idx="1"/>
          </p:nvPr>
        </p:nvSpPr>
        <p:spPr>
          <a:xfrm>
            <a:off x="827584" y="2283718"/>
            <a:ext cx="6777317" cy="2631733"/>
          </a:xfrm>
        </p:spPr>
        <p:txBody>
          <a:bodyPr>
            <a:normAutofit/>
          </a:bodyPr>
          <a:lstStyle/>
          <a:p>
            <a:r>
              <a:rPr lang="zh-CN" altLang="en-US" dirty="0"/>
              <a:t>输入一个</a:t>
            </a:r>
            <a:r>
              <a:rPr lang="en-US" altLang="zh-CN" dirty="0"/>
              <a:t>n*n</a:t>
            </a:r>
            <a:r>
              <a:rPr lang="zh-CN" altLang="en-US" dirty="0"/>
              <a:t>的黑白图像（</a:t>
            </a:r>
            <a:r>
              <a:rPr lang="en-US" altLang="zh-CN" dirty="0"/>
              <a:t>1</a:t>
            </a:r>
            <a:r>
              <a:rPr lang="zh-CN" altLang="en-US" dirty="0"/>
              <a:t>表示黑色，</a:t>
            </a:r>
            <a:r>
              <a:rPr lang="en-US" altLang="zh-CN" dirty="0"/>
              <a:t>0</a:t>
            </a:r>
            <a:r>
              <a:rPr lang="zh-CN" altLang="en-US" dirty="0"/>
              <a:t>表示白色），任务是统计其中八连块的个数。如果两个黑格子有公共边或者公共顶点，就说它们属于同一个八连块。如图所示的图形有</a:t>
            </a:r>
            <a:r>
              <a:rPr lang="en-US" altLang="zh-CN" dirty="0"/>
              <a:t>3</a:t>
            </a:r>
            <a:r>
              <a:rPr lang="zh-CN" altLang="en-US" dirty="0"/>
              <a:t>个八连块。</a:t>
            </a:r>
          </a:p>
          <a:p>
            <a:endParaRPr lang="zh-CN" altLang="en-US" dirty="0"/>
          </a:p>
        </p:txBody>
      </p:sp>
      <p:sp>
        <p:nvSpPr>
          <p:cNvPr id="4" name="日期占位符 3"/>
          <p:cNvSpPr>
            <a:spLocks noGrp="1"/>
          </p:cNvSpPr>
          <p:nvPr>
            <p:ph type="dt" sz="half" idx="10"/>
          </p:nvPr>
        </p:nvSpPr>
        <p:spPr/>
        <p:txBody>
          <a:bodyPr/>
          <a:lstStyle/>
          <a:p>
            <a:fld id="{05A93482-8E69-40F7-BCAD-5662A6CADB27}" type="datetime4">
              <a:rPr lang="en-US" smtClean="0"/>
              <a:pPr/>
              <a:t>March 6, 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10</a:t>
            </a:fld>
            <a:endParaRPr lang="en-US" dirty="0"/>
          </a:p>
        </p:txBody>
      </p:sp>
      <p:pic>
        <p:nvPicPr>
          <p:cNvPr id="2050" name="Picture 2" descr="http://acm.tzc.edu.cn/acmhome/judge/images/353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699541"/>
            <a:ext cx="1524000" cy="152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8018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5A93482-8E69-40F7-BCAD-5662A6CADB27}" type="datetime4">
              <a:rPr lang="en-US" smtClean="0"/>
              <a:pPr/>
              <a:t>March 6, 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11</a:t>
            </a:fld>
            <a:endParaRPr lang="en-US" dirty="0"/>
          </a:p>
        </p:txBody>
      </p:sp>
      <p:sp>
        <p:nvSpPr>
          <p:cNvPr id="7" name="TextBox 6"/>
          <p:cNvSpPr txBox="1"/>
          <p:nvPr/>
        </p:nvSpPr>
        <p:spPr>
          <a:xfrm>
            <a:off x="755576" y="342186"/>
            <a:ext cx="5832648" cy="4801314"/>
          </a:xfrm>
          <a:prstGeom prst="rect">
            <a:avLst/>
          </a:prstGeom>
          <a:noFill/>
        </p:spPr>
        <p:txBody>
          <a:bodyPr wrap="square" rtlCol="0">
            <a:spAutoFit/>
          </a:bodyPr>
          <a:lstStyle/>
          <a:p>
            <a:r>
              <a:rPr lang="en-US" altLang="zh-CN" sz="800" dirty="0">
                <a:latin typeface="Consolas" panose="020B0609020204030204" pitchFamily="49" charset="0"/>
              </a:rPr>
              <a:t>#include &lt;</a:t>
            </a:r>
            <a:r>
              <a:rPr lang="en-US" altLang="zh-CN" sz="800" dirty="0" err="1">
                <a:latin typeface="Consolas" panose="020B0609020204030204" pitchFamily="49" charset="0"/>
              </a:rPr>
              <a:t>stdio.h</a:t>
            </a:r>
            <a:r>
              <a:rPr lang="en-US" altLang="zh-CN" sz="800" dirty="0">
                <a:latin typeface="Consolas" panose="020B0609020204030204" pitchFamily="49" charset="0"/>
              </a:rPr>
              <a:t>&gt;</a:t>
            </a:r>
          </a:p>
          <a:p>
            <a:r>
              <a:rPr lang="en-US" altLang="zh-CN" sz="800" dirty="0">
                <a:latin typeface="Consolas" panose="020B0609020204030204" pitchFamily="49" charset="0"/>
              </a:rPr>
              <a:t>#include&lt;</a:t>
            </a:r>
            <a:r>
              <a:rPr lang="en-US" altLang="zh-CN" sz="800" dirty="0" err="1">
                <a:latin typeface="Consolas" panose="020B0609020204030204" pitchFamily="49" charset="0"/>
              </a:rPr>
              <a:t>string.h</a:t>
            </a:r>
            <a:r>
              <a:rPr lang="en-US" altLang="zh-CN" sz="800" dirty="0">
                <a:latin typeface="Consolas" panose="020B0609020204030204" pitchFamily="49" charset="0"/>
              </a:rPr>
              <a:t>&gt;</a:t>
            </a:r>
          </a:p>
          <a:p>
            <a:r>
              <a:rPr lang="en-US" altLang="zh-CN" sz="800" dirty="0">
                <a:latin typeface="Consolas" panose="020B0609020204030204" pitchFamily="49" charset="0"/>
              </a:rPr>
              <a:t>#define N 1010</a:t>
            </a:r>
          </a:p>
          <a:p>
            <a:r>
              <a:rPr lang="en-US" altLang="zh-CN" sz="800" dirty="0" err="1">
                <a:latin typeface="Consolas" panose="020B0609020204030204" pitchFamily="49" charset="0"/>
              </a:rPr>
              <a:t>int</a:t>
            </a:r>
            <a:r>
              <a:rPr lang="en-US" altLang="zh-CN" sz="800" dirty="0">
                <a:latin typeface="Consolas" panose="020B0609020204030204" pitchFamily="49" charset="0"/>
              </a:rPr>
              <a:t> mat[N][N],vis[N][N];</a:t>
            </a:r>
          </a:p>
          <a:p>
            <a:r>
              <a:rPr lang="en-US" altLang="zh-CN" sz="800" dirty="0">
                <a:latin typeface="Consolas" panose="020B0609020204030204" pitchFamily="49" charset="0"/>
              </a:rPr>
              <a:t>void </a:t>
            </a:r>
            <a:r>
              <a:rPr lang="en-US" altLang="zh-CN" sz="800" dirty="0" err="1">
                <a:latin typeface="Consolas" panose="020B0609020204030204" pitchFamily="49" charset="0"/>
              </a:rPr>
              <a:t>dfs</a:t>
            </a:r>
            <a:r>
              <a:rPr lang="en-US" altLang="zh-CN" sz="800" dirty="0">
                <a:latin typeface="Consolas" panose="020B0609020204030204" pitchFamily="49" charset="0"/>
              </a:rPr>
              <a:t>(</a:t>
            </a:r>
            <a:r>
              <a:rPr lang="en-US" altLang="zh-CN" sz="800" dirty="0" err="1">
                <a:latin typeface="Consolas" panose="020B0609020204030204" pitchFamily="49" charset="0"/>
              </a:rPr>
              <a:t>int</a:t>
            </a:r>
            <a:r>
              <a:rPr lang="en-US" altLang="zh-CN" sz="800" dirty="0">
                <a:latin typeface="Consolas" panose="020B0609020204030204" pitchFamily="49" charset="0"/>
              </a:rPr>
              <a:t> </a:t>
            </a:r>
            <a:r>
              <a:rPr lang="en-US" altLang="zh-CN" sz="800" dirty="0" err="1">
                <a:latin typeface="Consolas" panose="020B0609020204030204" pitchFamily="49" charset="0"/>
              </a:rPr>
              <a:t>x,int</a:t>
            </a:r>
            <a:r>
              <a:rPr lang="en-US" altLang="zh-CN" sz="800" dirty="0">
                <a:latin typeface="Consolas" panose="020B0609020204030204" pitchFamily="49" charset="0"/>
              </a:rPr>
              <a:t> y)</a:t>
            </a:r>
          </a:p>
          <a:p>
            <a:r>
              <a:rPr lang="en-US" altLang="zh-CN" sz="800" dirty="0">
                <a:latin typeface="Consolas" panose="020B0609020204030204" pitchFamily="49" charset="0"/>
              </a:rPr>
              <a:t>{</a:t>
            </a:r>
          </a:p>
          <a:p>
            <a:r>
              <a:rPr lang="en-US" altLang="zh-CN" sz="800" dirty="0">
                <a:latin typeface="Consolas" panose="020B0609020204030204" pitchFamily="49" charset="0"/>
              </a:rPr>
              <a:t>	if(!mat[x][y]||vis[x][y])</a:t>
            </a:r>
          </a:p>
          <a:p>
            <a:r>
              <a:rPr lang="en-US" altLang="zh-CN" sz="800" dirty="0">
                <a:latin typeface="Consolas" panose="020B0609020204030204" pitchFamily="49" charset="0"/>
              </a:rPr>
              <a:t>	return;</a:t>
            </a:r>
          </a:p>
          <a:p>
            <a:r>
              <a:rPr lang="en-US" altLang="zh-CN" sz="800" dirty="0">
                <a:latin typeface="Consolas" panose="020B0609020204030204" pitchFamily="49" charset="0"/>
              </a:rPr>
              <a:t>	vis[x][y]=1;</a:t>
            </a:r>
          </a:p>
          <a:p>
            <a:r>
              <a:rPr lang="en-US" altLang="zh-CN" sz="800" dirty="0">
                <a:latin typeface="Consolas" panose="020B0609020204030204" pitchFamily="49" charset="0"/>
              </a:rPr>
              <a:t>	</a:t>
            </a:r>
            <a:r>
              <a:rPr lang="en-US" altLang="zh-CN" sz="800" dirty="0" err="1">
                <a:latin typeface="Consolas" panose="020B0609020204030204" pitchFamily="49" charset="0"/>
              </a:rPr>
              <a:t>dfs</a:t>
            </a:r>
            <a:r>
              <a:rPr lang="en-US" altLang="zh-CN" sz="800" dirty="0">
                <a:latin typeface="Consolas" panose="020B0609020204030204" pitchFamily="49" charset="0"/>
              </a:rPr>
              <a:t>(x-1,y-1);</a:t>
            </a:r>
            <a:r>
              <a:rPr lang="en-US" altLang="zh-CN" sz="800" dirty="0" err="1">
                <a:latin typeface="Consolas" panose="020B0609020204030204" pitchFamily="49" charset="0"/>
              </a:rPr>
              <a:t>dfs</a:t>
            </a:r>
            <a:r>
              <a:rPr lang="en-US" altLang="zh-CN" sz="800" dirty="0">
                <a:latin typeface="Consolas" panose="020B0609020204030204" pitchFamily="49" charset="0"/>
              </a:rPr>
              <a:t>(x-1,y);</a:t>
            </a:r>
            <a:r>
              <a:rPr lang="en-US" altLang="zh-CN" sz="800" dirty="0" err="1">
                <a:latin typeface="Consolas" panose="020B0609020204030204" pitchFamily="49" charset="0"/>
              </a:rPr>
              <a:t>dfs</a:t>
            </a:r>
            <a:r>
              <a:rPr lang="en-US" altLang="zh-CN" sz="800" dirty="0">
                <a:latin typeface="Consolas" panose="020B0609020204030204" pitchFamily="49" charset="0"/>
              </a:rPr>
              <a:t>(x-1,y+1);</a:t>
            </a:r>
          </a:p>
          <a:p>
            <a:r>
              <a:rPr lang="en-US" altLang="zh-CN" sz="800" dirty="0">
                <a:latin typeface="Consolas" panose="020B0609020204030204" pitchFamily="49" charset="0"/>
              </a:rPr>
              <a:t>	</a:t>
            </a:r>
            <a:r>
              <a:rPr lang="en-US" altLang="zh-CN" sz="800" dirty="0" err="1">
                <a:latin typeface="Consolas" panose="020B0609020204030204" pitchFamily="49" charset="0"/>
              </a:rPr>
              <a:t>dfs</a:t>
            </a:r>
            <a:r>
              <a:rPr lang="en-US" altLang="zh-CN" sz="800" dirty="0">
                <a:latin typeface="Consolas" panose="020B0609020204030204" pitchFamily="49" charset="0"/>
              </a:rPr>
              <a:t>(x,y-1);             </a:t>
            </a:r>
            <a:r>
              <a:rPr lang="en-US" altLang="zh-CN" sz="800" dirty="0" err="1">
                <a:latin typeface="Consolas" panose="020B0609020204030204" pitchFamily="49" charset="0"/>
              </a:rPr>
              <a:t>dfs</a:t>
            </a:r>
            <a:r>
              <a:rPr lang="en-US" altLang="zh-CN" sz="800" dirty="0">
                <a:latin typeface="Consolas" panose="020B0609020204030204" pitchFamily="49" charset="0"/>
              </a:rPr>
              <a:t>(x,y+1);</a:t>
            </a:r>
          </a:p>
          <a:p>
            <a:r>
              <a:rPr lang="en-US" altLang="zh-CN" sz="800" dirty="0">
                <a:latin typeface="Consolas" panose="020B0609020204030204" pitchFamily="49" charset="0"/>
              </a:rPr>
              <a:t>	</a:t>
            </a:r>
            <a:r>
              <a:rPr lang="en-US" altLang="zh-CN" sz="800" dirty="0" err="1">
                <a:latin typeface="Consolas" panose="020B0609020204030204" pitchFamily="49" charset="0"/>
              </a:rPr>
              <a:t>dfs</a:t>
            </a:r>
            <a:r>
              <a:rPr lang="en-US" altLang="zh-CN" sz="800" dirty="0">
                <a:latin typeface="Consolas" panose="020B0609020204030204" pitchFamily="49" charset="0"/>
              </a:rPr>
              <a:t>(x+1,y-1);</a:t>
            </a:r>
            <a:r>
              <a:rPr lang="en-US" altLang="zh-CN" sz="800" dirty="0" err="1">
                <a:latin typeface="Consolas" panose="020B0609020204030204" pitchFamily="49" charset="0"/>
              </a:rPr>
              <a:t>dfs</a:t>
            </a:r>
            <a:r>
              <a:rPr lang="en-US" altLang="zh-CN" sz="800" dirty="0">
                <a:latin typeface="Consolas" panose="020B0609020204030204" pitchFamily="49" charset="0"/>
              </a:rPr>
              <a:t>(x+1,y);</a:t>
            </a:r>
            <a:r>
              <a:rPr lang="en-US" altLang="zh-CN" sz="800" dirty="0" err="1">
                <a:latin typeface="Consolas" panose="020B0609020204030204" pitchFamily="49" charset="0"/>
              </a:rPr>
              <a:t>dfs</a:t>
            </a:r>
            <a:r>
              <a:rPr lang="en-US" altLang="zh-CN" sz="800" dirty="0">
                <a:latin typeface="Consolas" panose="020B0609020204030204" pitchFamily="49" charset="0"/>
              </a:rPr>
              <a:t>(x+1,y+1);</a:t>
            </a:r>
          </a:p>
          <a:p>
            <a:r>
              <a:rPr lang="en-US" altLang="zh-CN" sz="800" dirty="0">
                <a:latin typeface="Consolas" panose="020B0609020204030204" pitchFamily="49" charset="0"/>
              </a:rPr>
              <a:t>}</a:t>
            </a:r>
          </a:p>
          <a:p>
            <a:r>
              <a:rPr lang="en-US" altLang="zh-CN" sz="800" dirty="0" err="1">
                <a:latin typeface="Consolas" panose="020B0609020204030204" pitchFamily="49" charset="0"/>
              </a:rPr>
              <a:t>int</a:t>
            </a:r>
            <a:r>
              <a:rPr lang="en-US" altLang="zh-CN" sz="800" dirty="0">
                <a:latin typeface="Consolas" panose="020B0609020204030204" pitchFamily="49" charset="0"/>
              </a:rPr>
              <a:t> main()</a:t>
            </a:r>
          </a:p>
          <a:p>
            <a:r>
              <a:rPr lang="en-US" altLang="zh-CN" sz="800" dirty="0">
                <a:latin typeface="Consolas" panose="020B0609020204030204" pitchFamily="49" charset="0"/>
              </a:rPr>
              <a:t>{</a:t>
            </a:r>
          </a:p>
          <a:p>
            <a:r>
              <a:rPr lang="en-US" altLang="zh-CN" sz="800" dirty="0">
                <a:latin typeface="Consolas" panose="020B0609020204030204" pitchFamily="49" charset="0"/>
              </a:rPr>
              <a:t>    </a:t>
            </a:r>
            <a:r>
              <a:rPr lang="en-US" altLang="zh-CN" sz="800" dirty="0" err="1">
                <a:latin typeface="Consolas" panose="020B0609020204030204" pitchFamily="49" charset="0"/>
              </a:rPr>
              <a:t>int</a:t>
            </a:r>
            <a:r>
              <a:rPr lang="en-US" altLang="zh-CN" sz="800" dirty="0">
                <a:latin typeface="Consolas" panose="020B0609020204030204" pitchFamily="49" charset="0"/>
              </a:rPr>
              <a:t> </a:t>
            </a:r>
            <a:r>
              <a:rPr lang="en-US" altLang="zh-CN" sz="800" dirty="0" err="1">
                <a:latin typeface="Consolas" panose="020B0609020204030204" pitchFamily="49" charset="0"/>
              </a:rPr>
              <a:t>n,i,j</a:t>
            </a:r>
            <a:r>
              <a:rPr lang="en-US" altLang="zh-CN" sz="800" dirty="0">
                <a:latin typeface="Consolas" panose="020B0609020204030204" pitchFamily="49" charset="0"/>
              </a:rPr>
              <a:t>;</a:t>
            </a:r>
          </a:p>
          <a:p>
            <a:r>
              <a:rPr lang="en-US" altLang="zh-CN" sz="800" dirty="0">
                <a:latin typeface="Consolas" panose="020B0609020204030204" pitchFamily="49" charset="0"/>
              </a:rPr>
              <a:t>    char s[N];</a:t>
            </a:r>
          </a:p>
          <a:p>
            <a:r>
              <a:rPr lang="en-US" altLang="zh-CN" sz="800" dirty="0">
                <a:latin typeface="Consolas" panose="020B0609020204030204" pitchFamily="49" charset="0"/>
              </a:rPr>
              <a:t>    </a:t>
            </a:r>
            <a:r>
              <a:rPr lang="en-US" altLang="zh-CN" sz="800" dirty="0" err="1">
                <a:latin typeface="Consolas" panose="020B0609020204030204" pitchFamily="49" charset="0"/>
              </a:rPr>
              <a:t>scanf</a:t>
            </a:r>
            <a:r>
              <a:rPr lang="en-US" altLang="zh-CN" sz="800" dirty="0">
                <a:latin typeface="Consolas" panose="020B0609020204030204" pitchFamily="49" charset="0"/>
              </a:rPr>
              <a:t>("%</a:t>
            </a:r>
            <a:r>
              <a:rPr lang="en-US" altLang="zh-CN" sz="800" dirty="0" err="1">
                <a:latin typeface="Consolas" panose="020B0609020204030204" pitchFamily="49" charset="0"/>
              </a:rPr>
              <a:t>d",&amp;n</a:t>
            </a:r>
            <a:r>
              <a:rPr lang="en-US" altLang="zh-CN" sz="800" dirty="0">
                <a:latin typeface="Consolas" panose="020B0609020204030204" pitchFamily="49" charset="0"/>
              </a:rPr>
              <a:t>);</a:t>
            </a:r>
          </a:p>
          <a:p>
            <a:r>
              <a:rPr lang="en-US" altLang="zh-CN" sz="800" dirty="0">
                <a:latin typeface="Consolas" panose="020B0609020204030204" pitchFamily="49" charset="0"/>
              </a:rPr>
              <a:t>    </a:t>
            </a:r>
            <a:r>
              <a:rPr lang="en-US" altLang="zh-CN" sz="800" dirty="0" err="1">
                <a:latin typeface="Consolas" panose="020B0609020204030204" pitchFamily="49" charset="0"/>
              </a:rPr>
              <a:t>memset</a:t>
            </a:r>
            <a:r>
              <a:rPr lang="en-US" altLang="zh-CN" sz="800" dirty="0">
                <a:latin typeface="Consolas" panose="020B0609020204030204" pitchFamily="49" charset="0"/>
              </a:rPr>
              <a:t>(mat,0,sizeof(mat)),</a:t>
            </a:r>
            <a:r>
              <a:rPr lang="en-US" altLang="zh-CN" sz="800" dirty="0" err="1">
                <a:latin typeface="Consolas" panose="020B0609020204030204" pitchFamily="49" charset="0"/>
              </a:rPr>
              <a:t>memset</a:t>
            </a:r>
            <a:r>
              <a:rPr lang="en-US" altLang="zh-CN" sz="800" dirty="0">
                <a:latin typeface="Consolas" panose="020B0609020204030204" pitchFamily="49" charset="0"/>
              </a:rPr>
              <a:t>(vis,0,sizeof(vis));</a:t>
            </a:r>
          </a:p>
          <a:p>
            <a:r>
              <a:rPr lang="en-US" altLang="zh-CN" sz="800" dirty="0">
                <a:latin typeface="Consolas" panose="020B0609020204030204" pitchFamily="49" charset="0"/>
              </a:rPr>
              <a:t>    for(</a:t>
            </a:r>
            <a:r>
              <a:rPr lang="en-US" altLang="zh-CN" sz="800" dirty="0" err="1">
                <a:latin typeface="Consolas" panose="020B0609020204030204" pitchFamily="49" charset="0"/>
              </a:rPr>
              <a:t>i</a:t>
            </a:r>
            <a:r>
              <a:rPr lang="en-US" altLang="zh-CN" sz="800" dirty="0">
                <a:latin typeface="Consolas" panose="020B0609020204030204" pitchFamily="49" charset="0"/>
              </a:rPr>
              <a:t>=0; </a:t>
            </a:r>
            <a:r>
              <a:rPr lang="en-US" altLang="zh-CN" sz="800" dirty="0" err="1">
                <a:latin typeface="Consolas" panose="020B0609020204030204" pitchFamily="49" charset="0"/>
              </a:rPr>
              <a:t>i</a:t>
            </a:r>
            <a:r>
              <a:rPr lang="en-US" altLang="zh-CN" sz="800" dirty="0">
                <a:latin typeface="Consolas" panose="020B0609020204030204" pitchFamily="49" charset="0"/>
              </a:rPr>
              <a:t>&lt;n; </a:t>
            </a:r>
            <a:r>
              <a:rPr lang="en-US" altLang="zh-CN" sz="800" dirty="0" err="1">
                <a:latin typeface="Consolas" panose="020B0609020204030204" pitchFamily="49" charset="0"/>
              </a:rPr>
              <a:t>i</a:t>
            </a:r>
            <a:r>
              <a:rPr lang="en-US" altLang="zh-CN" sz="800" dirty="0">
                <a:latin typeface="Consolas" panose="020B0609020204030204" pitchFamily="49" charset="0"/>
              </a:rPr>
              <a:t>++)</a:t>
            </a:r>
          </a:p>
          <a:p>
            <a:r>
              <a:rPr lang="en-US" altLang="zh-CN" sz="800" dirty="0">
                <a:latin typeface="Consolas" panose="020B0609020204030204" pitchFamily="49" charset="0"/>
              </a:rPr>
              <a:t>    {</a:t>
            </a:r>
          </a:p>
          <a:p>
            <a:r>
              <a:rPr lang="en-US" altLang="zh-CN" sz="800" dirty="0">
                <a:latin typeface="Consolas" panose="020B0609020204030204" pitchFamily="49" charset="0"/>
              </a:rPr>
              <a:t>        </a:t>
            </a:r>
            <a:r>
              <a:rPr lang="en-US" altLang="zh-CN" sz="800" dirty="0" err="1">
                <a:latin typeface="Consolas" panose="020B0609020204030204" pitchFamily="49" charset="0"/>
              </a:rPr>
              <a:t>scanf</a:t>
            </a:r>
            <a:r>
              <a:rPr lang="en-US" altLang="zh-CN" sz="800" dirty="0">
                <a:latin typeface="Consolas" panose="020B0609020204030204" pitchFamily="49" charset="0"/>
              </a:rPr>
              <a:t>("%</a:t>
            </a:r>
            <a:r>
              <a:rPr lang="en-US" altLang="zh-CN" sz="800" dirty="0" err="1">
                <a:latin typeface="Consolas" panose="020B0609020204030204" pitchFamily="49" charset="0"/>
              </a:rPr>
              <a:t>s",s</a:t>
            </a:r>
            <a:r>
              <a:rPr lang="en-US" altLang="zh-CN" sz="800" dirty="0">
                <a:latin typeface="Consolas" panose="020B0609020204030204" pitchFamily="49" charset="0"/>
              </a:rPr>
              <a:t>);</a:t>
            </a:r>
          </a:p>
          <a:p>
            <a:r>
              <a:rPr lang="en-US" altLang="zh-CN" sz="800" dirty="0">
                <a:latin typeface="Consolas" panose="020B0609020204030204" pitchFamily="49" charset="0"/>
              </a:rPr>
              <a:t>        for(j=0; j&lt;n; </a:t>
            </a:r>
            <a:r>
              <a:rPr lang="en-US" altLang="zh-CN" sz="800" dirty="0" err="1">
                <a:latin typeface="Consolas" panose="020B0609020204030204" pitchFamily="49" charset="0"/>
              </a:rPr>
              <a:t>j++</a:t>
            </a:r>
            <a:r>
              <a:rPr lang="en-US" altLang="zh-CN" sz="800" dirty="0">
                <a:latin typeface="Consolas" panose="020B0609020204030204" pitchFamily="49" charset="0"/>
              </a:rPr>
              <a:t>)</a:t>
            </a:r>
          </a:p>
          <a:p>
            <a:r>
              <a:rPr lang="en-US" altLang="zh-CN" sz="800" dirty="0">
                <a:latin typeface="Consolas" panose="020B0609020204030204" pitchFamily="49" charset="0"/>
              </a:rPr>
              <a:t>            mat[i+1][j+1]=s[j]-'0';</a:t>
            </a:r>
          </a:p>
          <a:p>
            <a:r>
              <a:rPr lang="en-US" altLang="zh-CN" sz="800" dirty="0">
                <a:latin typeface="Consolas" panose="020B0609020204030204" pitchFamily="49" charset="0"/>
              </a:rPr>
              <a:t>    }</a:t>
            </a:r>
          </a:p>
          <a:p>
            <a:r>
              <a:rPr lang="en-US" altLang="zh-CN" sz="800" dirty="0">
                <a:latin typeface="Consolas" panose="020B0609020204030204" pitchFamily="49" charset="0"/>
              </a:rPr>
              <a:t>    </a:t>
            </a:r>
            <a:r>
              <a:rPr lang="en-US" altLang="zh-CN" sz="800" dirty="0" err="1">
                <a:latin typeface="Consolas" panose="020B0609020204030204" pitchFamily="49" charset="0"/>
              </a:rPr>
              <a:t>int</a:t>
            </a:r>
            <a:r>
              <a:rPr lang="en-US" altLang="zh-CN" sz="800" dirty="0">
                <a:latin typeface="Consolas" panose="020B0609020204030204" pitchFamily="49" charset="0"/>
              </a:rPr>
              <a:t> </a:t>
            </a:r>
            <a:r>
              <a:rPr lang="en-US" altLang="zh-CN" sz="800" dirty="0" err="1">
                <a:latin typeface="Consolas" panose="020B0609020204030204" pitchFamily="49" charset="0"/>
              </a:rPr>
              <a:t>num</a:t>
            </a:r>
            <a:r>
              <a:rPr lang="en-US" altLang="zh-CN" sz="800" dirty="0">
                <a:latin typeface="Consolas" panose="020B0609020204030204" pitchFamily="49" charset="0"/>
              </a:rPr>
              <a:t>=0;</a:t>
            </a:r>
          </a:p>
          <a:p>
            <a:r>
              <a:rPr lang="en-US" altLang="zh-CN" sz="800" dirty="0">
                <a:latin typeface="Consolas" panose="020B0609020204030204" pitchFamily="49" charset="0"/>
              </a:rPr>
              <a:t>    for(</a:t>
            </a:r>
            <a:r>
              <a:rPr lang="en-US" altLang="zh-CN" sz="800" dirty="0" err="1">
                <a:latin typeface="Consolas" panose="020B0609020204030204" pitchFamily="49" charset="0"/>
              </a:rPr>
              <a:t>i</a:t>
            </a:r>
            <a:r>
              <a:rPr lang="en-US" altLang="zh-CN" sz="800" dirty="0">
                <a:latin typeface="Consolas" panose="020B0609020204030204" pitchFamily="49" charset="0"/>
              </a:rPr>
              <a:t>=1; </a:t>
            </a:r>
            <a:r>
              <a:rPr lang="en-US" altLang="zh-CN" sz="800" dirty="0" err="1">
                <a:latin typeface="Consolas" panose="020B0609020204030204" pitchFamily="49" charset="0"/>
              </a:rPr>
              <a:t>i</a:t>
            </a:r>
            <a:r>
              <a:rPr lang="en-US" altLang="zh-CN" sz="800" dirty="0">
                <a:latin typeface="Consolas" panose="020B0609020204030204" pitchFamily="49" charset="0"/>
              </a:rPr>
              <a:t>&lt;=n; </a:t>
            </a:r>
            <a:r>
              <a:rPr lang="en-US" altLang="zh-CN" sz="800" dirty="0" err="1">
                <a:latin typeface="Consolas" panose="020B0609020204030204" pitchFamily="49" charset="0"/>
              </a:rPr>
              <a:t>i</a:t>
            </a:r>
            <a:r>
              <a:rPr lang="en-US" altLang="zh-CN" sz="800" dirty="0">
                <a:latin typeface="Consolas" panose="020B0609020204030204" pitchFamily="49" charset="0"/>
              </a:rPr>
              <a:t>++)</a:t>
            </a:r>
          </a:p>
          <a:p>
            <a:r>
              <a:rPr lang="en-US" altLang="zh-CN" sz="800" dirty="0">
                <a:latin typeface="Consolas" panose="020B0609020204030204" pitchFamily="49" charset="0"/>
              </a:rPr>
              <a:t>        for(j=1; j&lt;=n; </a:t>
            </a:r>
            <a:r>
              <a:rPr lang="en-US" altLang="zh-CN" sz="800" dirty="0" err="1">
                <a:latin typeface="Consolas" panose="020B0609020204030204" pitchFamily="49" charset="0"/>
              </a:rPr>
              <a:t>j++</a:t>
            </a:r>
            <a:r>
              <a:rPr lang="en-US" altLang="zh-CN" sz="800" dirty="0">
                <a:latin typeface="Consolas" panose="020B0609020204030204" pitchFamily="49" charset="0"/>
              </a:rPr>
              <a:t>)</a:t>
            </a:r>
          </a:p>
          <a:p>
            <a:r>
              <a:rPr lang="en-US" altLang="zh-CN" sz="800" dirty="0">
                <a:latin typeface="Consolas" panose="020B0609020204030204" pitchFamily="49" charset="0"/>
              </a:rPr>
              <a:t>        {</a:t>
            </a:r>
          </a:p>
          <a:p>
            <a:r>
              <a:rPr lang="en-US" altLang="zh-CN" sz="800" dirty="0">
                <a:latin typeface="Consolas" panose="020B0609020204030204" pitchFamily="49" charset="0"/>
              </a:rPr>
              <a:t>            if(!vis[</a:t>
            </a:r>
            <a:r>
              <a:rPr lang="en-US" altLang="zh-CN" sz="800" dirty="0" err="1">
                <a:latin typeface="Consolas" panose="020B0609020204030204" pitchFamily="49" charset="0"/>
              </a:rPr>
              <a:t>i</a:t>
            </a:r>
            <a:r>
              <a:rPr lang="en-US" altLang="zh-CN" sz="800" dirty="0">
                <a:latin typeface="Consolas" panose="020B0609020204030204" pitchFamily="49" charset="0"/>
              </a:rPr>
              <a:t>][j]&amp;&amp;mat[</a:t>
            </a:r>
            <a:r>
              <a:rPr lang="en-US" altLang="zh-CN" sz="800" dirty="0" err="1">
                <a:latin typeface="Consolas" panose="020B0609020204030204" pitchFamily="49" charset="0"/>
              </a:rPr>
              <a:t>i</a:t>
            </a:r>
            <a:r>
              <a:rPr lang="en-US" altLang="zh-CN" sz="800" dirty="0">
                <a:latin typeface="Consolas" panose="020B0609020204030204" pitchFamily="49" charset="0"/>
              </a:rPr>
              <a:t>][j])</a:t>
            </a:r>
          </a:p>
          <a:p>
            <a:r>
              <a:rPr lang="en-US" altLang="zh-CN" sz="800" dirty="0">
                <a:latin typeface="Consolas" panose="020B0609020204030204" pitchFamily="49" charset="0"/>
              </a:rPr>
              <a:t>                </a:t>
            </a:r>
            <a:r>
              <a:rPr lang="en-US" altLang="zh-CN" sz="800" dirty="0" err="1">
                <a:latin typeface="Consolas" panose="020B0609020204030204" pitchFamily="49" charset="0"/>
              </a:rPr>
              <a:t>num</a:t>
            </a:r>
            <a:r>
              <a:rPr lang="en-US" altLang="zh-CN" sz="800" dirty="0">
                <a:latin typeface="Consolas" panose="020B0609020204030204" pitchFamily="49" charset="0"/>
              </a:rPr>
              <a:t>++;</a:t>
            </a:r>
          </a:p>
          <a:p>
            <a:r>
              <a:rPr lang="en-US" altLang="zh-CN" sz="800" dirty="0">
                <a:latin typeface="Consolas" panose="020B0609020204030204" pitchFamily="49" charset="0"/>
              </a:rPr>
              <a:t>            </a:t>
            </a:r>
            <a:r>
              <a:rPr lang="en-US" altLang="zh-CN" sz="800" dirty="0" err="1">
                <a:latin typeface="Consolas" panose="020B0609020204030204" pitchFamily="49" charset="0"/>
              </a:rPr>
              <a:t>dfs</a:t>
            </a:r>
            <a:r>
              <a:rPr lang="en-US" altLang="zh-CN" sz="800" dirty="0">
                <a:latin typeface="Consolas" panose="020B0609020204030204" pitchFamily="49" charset="0"/>
              </a:rPr>
              <a:t>(</a:t>
            </a:r>
            <a:r>
              <a:rPr lang="en-US" altLang="zh-CN" sz="800" dirty="0" err="1">
                <a:latin typeface="Consolas" panose="020B0609020204030204" pitchFamily="49" charset="0"/>
              </a:rPr>
              <a:t>i,j</a:t>
            </a:r>
            <a:r>
              <a:rPr lang="en-US" altLang="zh-CN" sz="800" dirty="0">
                <a:latin typeface="Consolas" panose="020B0609020204030204" pitchFamily="49" charset="0"/>
              </a:rPr>
              <a:t>);</a:t>
            </a:r>
          </a:p>
          <a:p>
            <a:r>
              <a:rPr lang="en-US" altLang="zh-CN" sz="800" dirty="0">
                <a:latin typeface="Consolas" panose="020B0609020204030204" pitchFamily="49" charset="0"/>
              </a:rPr>
              <a:t>        }</a:t>
            </a:r>
          </a:p>
          <a:p>
            <a:r>
              <a:rPr lang="en-US" altLang="zh-CN" sz="800" dirty="0">
                <a:latin typeface="Consolas" panose="020B0609020204030204" pitchFamily="49" charset="0"/>
              </a:rPr>
              <a:t>    </a:t>
            </a:r>
            <a:r>
              <a:rPr lang="en-US" altLang="zh-CN" sz="800" dirty="0" err="1">
                <a:latin typeface="Consolas" panose="020B0609020204030204" pitchFamily="49" charset="0"/>
              </a:rPr>
              <a:t>printf</a:t>
            </a:r>
            <a:r>
              <a:rPr lang="en-US" altLang="zh-CN" sz="800" dirty="0">
                <a:latin typeface="Consolas" panose="020B0609020204030204" pitchFamily="49" charset="0"/>
              </a:rPr>
              <a:t>("%d\n",</a:t>
            </a:r>
            <a:r>
              <a:rPr lang="en-US" altLang="zh-CN" sz="800" dirty="0" err="1">
                <a:latin typeface="Consolas" panose="020B0609020204030204" pitchFamily="49" charset="0"/>
              </a:rPr>
              <a:t>num</a:t>
            </a:r>
            <a:r>
              <a:rPr lang="en-US" altLang="zh-CN" sz="800" dirty="0">
                <a:latin typeface="Consolas" panose="020B0609020204030204" pitchFamily="49" charset="0"/>
              </a:rPr>
              <a:t>);</a:t>
            </a:r>
          </a:p>
          <a:p>
            <a:r>
              <a:rPr lang="en-US" altLang="zh-CN" sz="800" dirty="0">
                <a:latin typeface="Consolas" panose="020B0609020204030204" pitchFamily="49" charset="0"/>
              </a:rPr>
              <a:t>    return 0;</a:t>
            </a:r>
          </a:p>
          <a:p>
            <a:r>
              <a:rPr lang="en-US" altLang="zh-CN" sz="800" dirty="0">
                <a:latin typeface="Consolas" panose="020B0609020204030204" pitchFamily="49" charset="0"/>
              </a:rPr>
              <a:t>}</a:t>
            </a:r>
          </a:p>
          <a:p>
            <a:endParaRPr lang="zh-CN" altLang="en-US" dirty="0"/>
          </a:p>
        </p:txBody>
      </p:sp>
    </p:spTree>
    <p:extLst>
      <p:ext uri="{BB962C8B-B14F-4D97-AF65-F5344CB8AC3E}">
        <p14:creationId xmlns:p14="http://schemas.microsoft.com/office/powerpoint/2010/main" val="10981682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5A93482-8E69-40F7-BCAD-5662A6CADB27}" type="datetime4">
              <a:rPr lang="en-US" smtClean="0"/>
              <a:pPr/>
              <a:t>March 6, 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12</a:t>
            </a:fld>
            <a:endParaRPr lang="en-US" dirty="0"/>
          </a:p>
        </p:txBody>
      </p:sp>
      <p:sp>
        <p:nvSpPr>
          <p:cNvPr id="7" name="TextBox 6"/>
          <p:cNvSpPr txBox="1"/>
          <p:nvPr/>
        </p:nvSpPr>
        <p:spPr>
          <a:xfrm>
            <a:off x="683568" y="483518"/>
            <a:ext cx="4896544" cy="4339650"/>
          </a:xfrm>
          <a:prstGeom prst="rect">
            <a:avLst/>
          </a:prstGeom>
          <a:noFill/>
        </p:spPr>
        <p:txBody>
          <a:bodyPr wrap="square" rtlCol="0">
            <a:spAutoFit/>
          </a:bodyPr>
          <a:lstStyle/>
          <a:p>
            <a:r>
              <a:rPr lang="en-US" altLang="zh-CN" sz="600" dirty="0">
                <a:latin typeface="Consolas" panose="020B0609020204030204" pitchFamily="49" charset="0"/>
              </a:rPr>
              <a:t>#include &lt;</a:t>
            </a:r>
            <a:r>
              <a:rPr lang="en-US" altLang="zh-CN" sz="600" dirty="0" err="1">
                <a:latin typeface="Consolas" panose="020B0609020204030204" pitchFamily="49" charset="0"/>
              </a:rPr>
              <a:t>stdio.h</a:t>
            </a:r>
            <a:r>
              <a:rPr lang="en-US" altLang="zh-CN" sz="600" dirty="0">
                <a:latin typeface="Consolas" panose="020B0609020204030204" pitchFamily="49" charset="0"/>
              </a:rPr>
              <a:t>&gt;  </a:t>
            </a:r>
          </a:p>
          <a:p>
            <a:r>
              <a:rPr lang="en-US" altLang="zh-CN" sz="600" dirty="0">
                <a:latin typeface="Consolas" panose="020B0609020204030204" pitchFamily="49" charset="0"/>
              </a:rPr>
              <a:t>#include &lt;queue&gt; </a:t>
            </a:r>
          </a:p>
          <a:p>
            <a:r>
              <a:rPr lang="en-US" altLang="zh-CN" sz="600" dirty="0">
                <a:latin typeface="Consolas" panose="020B0609020204030204" pitchFamily="49" charset="0"/>
              </a:rPr>
              <a:t>using namespace </a:t>
            </a:r>
            <a:r>
              <a:rPr lang="en-US" altLang="zh-CN" sz="600" dirty="0" err="1">
                <a:latin typeface="Consolas" panose="020B0609020204030204" pitchFamily="49" charset="0"/>
              </a:rPr>
              <a:t>std</a:t>
            </a:r>
            <a:r>
              <a:rPr lang="en-US" altLang="zh-CN" sz="600" dirty="0">
                <a:latin typeface="Consolas" panose="020B0609020204030204" pitchFamily="49" charset="0"/>
              </a:rPr>
              <a:t>; </a:t>
            </a:r>
          </a:p>
          <a:p>
            <a:r>
              <a:rPr lang="en-US" altLang="zh-CN" sz="600" dirty="0">
                <a:latin typeface="Consolas" panose="020B0609020204030204" pitchFamily="49" charset="0"/>
              </a:rPr>
              <a:t>#define N 1010</a:t>
            </a:r>
          </a:p>
          <a:p>
            <a:r>
              <a:rPr lang="en-US" altLang="zh-CN" sz="600" dirty="0">
                <a:latin typeface="Consolas" panose="020B0609020204030204" pitchFamily="49" charset="0"/>
              </a:rPr>
              <a:t>char mat[N][N];   </a:t>
            </a:r>
          </a:p>
          <a:p>
            <a:r>
              <a:rPr lang="en-US" altLang="zh-CN" sz="600" dirty="0">
                <a:latin typeface="Consolas" panose="020B0609020204030204" pitchFamily="49" charset="0"/>
              </a:rPr>
              <a:t>void </a:t>
            </a:r>
            <a:r>
              <a:rPr lang="en-US" altLang="zh-CN" sz="600" dirty="0" err="1">
                <a:latin typeface="Consolas" panose="020B0609020204030204" pitchFamily="49" charset="0"/>
              </a:rPr>
              <a:t>bfs</a:t>
            </a:r>
            <a:r>
              <a:rPr lang="en-US" altLang="zh-CN" sz="600" dirty="0">
                <a:latin typeface="Consolas" panose="020B0609020204030204" pitchFamily="49" charset="0"/>
              </a:rPr>
              <a:t>(</a:t>
            </a:r>
            <a:r>
              <a:rPr lang="en-US" altLang="zh-CN" sz="600" dirty="0" err="1">
                <a:latin typeface="Consolas" panose="020B0609020204030204" pitchFamily="49" charset="0"/>
              </a:rPr>
              <a:t>int</a:t>
            </a:r>
            <a:r>
              <a:rPr lang="en-US" altLang="zh-CN" sz="600" dirty="0">
                <a:latin typeface="Consolas" panose="020B0609020204030204" pitchFamily="49" charset="0"/>
              </a:rPr>
              <a:t> </a:t>
            </a:r>
            <a:r>
              <a:rPr lang="en-US" altLang="zh-CN" sz="600" dirty="0" err="1">
                <a:latin typeface="Consolas" panose="020B0609020204030204" pitchFamily="49" charset="0"/>
              </a:rPr>
              <a:t>x,int</a:t>
            </a:r>
            <a:r>
              <a:rPr lang="en-US" altLang="zh-CN" sz="600" dirty="0">
                <a:latin typeface="Consolas" panose="020B0609020204030204" pitchFamily="49" charset="0"/>
              </a:rPr>
              <a:t> y)  </a:t>
            </a:r>
          </a:p>
          <a:p>
            <a:r>
              <a:rPr lang="en-US" altLang="zh-CN" sz="600" dirty="0">
                <a:latin typeface="Consolas" panose="020B0609020204030204" pitchFamily="49" charset="0"/>
              </a:rPr>
              <a:t>{  </a:t>
            </a:r>
          </a:p>
          <a:p>
            <a:r>
              <a:rPr lang="en-US" altLang="zh-CN" sz="600" dirty="0">
                <a:latin typeface="Consolas" panose="020B0609020204030204" pitchFamily="49" charset="0"/>
              </a:rPr>
              <a:t>    mat[x][y] = '0';  </a:t>
            </a:r>
          </a:p>
          <a:p>
            <a:r>
              <a:rPr lang="en-US" altLang="zh-CN" sz="600" dirty="0">
                <a:latin typeface="Consolas" panose="020B0609020204030204" pitchFamily="49" charset="0"/>
              </a:rPr>
              <a:t>    queue&lt;pair&lt;</a:t>
            </a:r>
            <a:r>
              <a:rPr lang="en-US" altLang="zh-CN" sz="600" dirty="0" err="1">
                <a:latin typeface="Consolas" panose="020B0609020204030204" pitchFamily="49" charset="0"/>
              </a:rPr>
              <a:t>int,int</a:t>
            </a:r>
            <a:r>
              <a:rPr lang="en-US" altLang="zh-CN" sz="600" dirty="0">
                <a:latin typeface="Consolas" panose="020B0609020204030204" pitchFamily="49" charset="0"/>
              </a:rPr>
              <a:t>&gt; &gt; q;  </a:t>
            </a:r>
          </a:p>
          <a:p>
            <a:r>
              <a:rPr lang="en-US" altLang="zh-CN" sz="600" dirty="0">
                <a:latin typeface="Consolas" panose="020B0609020204030204" pitchFamily="49" charset="0"/>
              </a:rPr>
              <a:t>    pair&lt;</a:t>
            </a:r>
            <a:r>
              <a:rPr lang="en-US" altLang="zh-CN" sz="600" dirty="0" err="1">
                <a:latin typeface="Consolas" panose="020B0609020204030204" pitchFamily="49" charset="0"/>
              </a:rPr>
              <a:t>int,int</a:t>
            </a:r>
            <a:r>
              <a:rPr lang="en-US" altLang="zh-CN" sz="600" dirty="0">
                <a:latin typeface="Consolas" panose="020B0609020204030204" pitchFamily="49" charset="0"/>
              </a:rPr>
              <a:t>&gt; p;  </a:t>
            </a:r>
          </a:p>
          <a:p>
            <a:r>
              <a:rPr lang="en-US" altLang="zh-CN" sz="600" dirty="0">
                <a:latin typeface="Consolas" panose="020B0609020204030204" pitchFamily="49" charset="0"/>
              </a:rPr>
              <a:t>    </a:t>
            </a:r>
            <a:r>
              <a:rPr lang="en-US" altLang="zh-CN" sz="600" dirty="0" err="1">
                <a:latin typeface="Consolas" panose="020B0609020204030204" pitchFamily="49" charset="0"/>
              </a:rPr>
              <a:t>q.push</a:t>
            </a:r>
            <a:r>
              <a:rPr lang="en-US" altLang="zh-CN" sz="600" dirty="0">
                <a:latin typeface="Consolas" panose="020B0609020204030204" pitchFamily="49" charset="0"/>
              </a:rPr>
              <a:t>(</a:t>
            </a:r>
            <a:r>
              <a:rPr lang="en-US" altLang="zh-CN" sz="600" dirty="0" err="1">
                <a:latin typeface="Consolas" panose="020B0609020204030204" pitchFamily="49" charset="0"/>
              </a:rPr>
              <a:t>make_pair</a:t>
            </a:r>
            <a:r>
              <a:rPr lang="en-US" altLang="zh-CN" sz="600" dirty="0">
                <a:latin typeface="Consolas" panose="020B0609020204030204" pitchFamily="49" charset="0"/>
              </a:rPr>
              <a:t>(</a:t>
            </a:r>
            <a:r>
              <a:rPr lang="en-US" altLang="zh-CN" sz="600" dirty="0" err="1">
                <a:latin typeface="Consolas" panose="020B0609020204030204" pitchFamily="49" charset="0"/>
              </a:rPr>
              <a:t>x,y</a:t>
            </a:r>
            <a:r>
              <a:rPr lang="en-US" altLang="zh-CN" sz="600" dirty="0">
                <a:latin typeface="Consolas" panose="020B0609020204030204" pitchFamily="49" charset="0"/>
              </a:rPr>
              <a:t>));  </a:t>
            </a:r>
          </a:p>
          <a:p>
            <a:r>
              <a:rPr lang="en-US" altLang="zh-CN" sz="600" dirty="0">
                <a:latin typeface="Consolas" panose="020B0609020204030204" pitchFamily="49" charset="0"/>
              </a:rPr>
              <a:t>    while(!</a:t>
            </a:r>
            <a:r>
              <a:rPr lang="en-US" altLang="zh-CN" sz="600" dirty="0" err="1">
                <a:latin typeface="Consolas" panose="020B0609020204030204" pitchFamily="49" charset="0"/>
              </a:rPr>
              <a:t>q.empty</a:t>
            </a:r>
            <a:r>
              <a:rPr lang="en-US" altLang="zh-CN" sz="600" dirty="0">
                <a:latin typeface="Consolas" panose="020B0609020204030204" pitchFamily="49" charset="0"/>
              </a:rPr>
              <a:t>())  </a:t>
            </a:r>
          </a:p>
          <a:p>
            <a:r>
              <a:rPr lang="en-US" altLang="zh-CN" sz="600" dirty="0">
                <a:latin typeface="Consolas" panose="020B0609020204030204" pitchFamily="49" charset="0"/>
              </a:rPr>
              <a:t>    {  </a:t>
            </a:r>
          </a:p>
          <a:p>
            <a:r>
              <a:rPr lang="en-US" altLang="zh-CN" sz="600" dirty="0">
                <a:latin typeface="Consolas" panose="020B0609020204030204" pitchFamily="49" charset="0"/>
              </a:rPr>
              <a:t>        p = </a:t>
            </a:r>
            <a:r>
              <a:rPr lang="en-US" altLang="zh-CN" sz="600" dirty="0" err="1">
                <a:latin typeface="Consolas" panose="020B0609020204030204" pitchFamily="49" charset="0"/>
              </a:rPr>
              <a:t>q.front</a:t>
            </a:r>
            <a:r>
              <a:rPr lang="en-US" altLang="zh-CN" sz="600" dirty="0">
                <a:latin typeface="Consolas" panose="020B0609020204030204" pitchFamily="49" charset="0"/>
              </a:rPr>
              <a:t>();  </a:t>
            </a:r>
          </a:p>
          <a:p>
            <a:r>
              <a:rPr lang="en-US" altLang="zh-CN" sz="600" dirty="0">
                <a:latin typeface="Consolas" panose="020B0609020204030204" pitchFamily="49" charset="0"/>
              </a:rPr>
              <a:t>        </a:t>
            </a:r>
            <a:r>
              <a:rPr lang="en-US" altLang="zh-CN" sz="600" dirty="0" err="1">
                <a:latin typeface="Consolas" panose="020B0609020204030204" pitchFamily="49" charset="0"/>
              </a:rPr>
              <a:t>q.pop</a:t>
            </a:r>
            <a:r>
              <a:rPr lang="en-US" altLang="zh-CN" sz="600" dirty="0">
                <a:latin typeface="Consolas" panose="020B0609020204030204" pitchFamily="49" charset="0"/>
              </a:rPr>
              <a:t>();  </a:t>
            </a:r>
          </a:p>
          <a:p>
            <a:r>
              <a:rPr lang="en-US" altLang="zh-CN" sz="600" dirty="0">
                <a:latin typeface="Consolas" panose="020B0609020204030204" pitchFamily="49" charset="0"/>
              </a:rPr>
              <a:t>        for(</a:t>
            </a:r>
            <a:r>
              <a:rPr lang="en-US" altLang="zh-CN" sz="600" dirty="0" err="1">
                <a:latin typeface="Consolas" panose="020B0609020204030204" pitchFamily="49" charset="0"/>
              </a:rPr>
              <a:t>int</a:t>
            </a:r>
            <a:r>
              <a:rPr lang="en-US" altLang="zh-CN" sz="600" dirty="0">
                <a:latin typeface="Consolas" panose="020B0609020204030204" pitchFamily="49" charset="0"/>
              </a:rPr>
              <a:t> </a:t>
            </a:r>
            <a:r>
              <a:rPr lang="en-US" altLang="zh-CN" sz="600" dirty="0" err="1">
                <a:latin typeface="Consolas" panose="020B0609020204030204" pitchFamily="49" charset="0"/>
              </a:rPr>
              <a:t>i</a:t>
            </a:r>
            <a:r>
              <a:rPr lang="en-US" altLang="zh-CN" sz="600" dirty="0">
                <a:latin typeface="Consolas" panose="020B0609020204030204" pitchFamily="49" charset="0"/>
              </a:rPr>
              <a:t> = -1 ; </a:t>
            </a:r>
            <a:r>
              <a:rPr lang="en-US" altLang="zh-CN" sz="600" dirty="0" err="1">
                <a:latin typeface="Consolas" panose="020B0609020204030204" pitchFamily="49" charset="0"/>
              </a:rPr>
              <a:t>i</a:t>
            </a:r>
            <a:r>
              <a:rPr lang="en-US" altLang="zh-CN" sz="600" dirty="0">
                <a:latin typeface="Consolas" panose="020B0609020204030204" pitchFamily="49" charset="0"/>
              </a:rPr>
              <a:t> &lt;= 1 ; </a:t>
            </a:r>
            <a:r>
              <a:rPr lang="en-US" altLang="zh-CN" sz="600" dirty="0" err="1">
                <a:latin typeface="Consolas" panose="020B0609020204030204" pitchFamily="49" charset="0"/>
              </a:rPr>
              <a:t>i</a:t>
            </a:r>
            <a:r>
              <a:rPr lang="en-US" altLang="zh-CN" sz="600" dirty="0">
                <a:latin typeface="Consolas" panose="020B0609020204030204" pitchFamily="49" charset="0"/>
              </a:rPr>
              <a:t>++)  </a:t>
            </a:r>
          </a:p>
          <a:p>
            <a:r>
              <a:rPr lang="en-US" altLang="zh-CN" sz="600" dirty="0">
                <a:latin typeface="Consolas" panose="020B0609020204030204" pitchFamily="49" charset="0"/>
              </a:rPr>
              <a:t>        {  </a:t>
            </a:r>
          </a:p>
          <a:p>
            <a:r>
              <a:rPr lang="en-US" altLang="zh-CN" sz="600" dirty="0">
                <a:latin typeface="Consolas" panose="020B0609020204030204" pitchFamily="49" charset="0"/>
              </a:rPr>
              <a:t>            for(</a:t>
            </a:r>
            <a:r>
              <a:rPr lang="en-US" altLang="zh-CN" sz="600" dirty="0" err="1">
                <a:latin typeface="Consolas" panose="020B0609020204030204" pitchFamily="49" charset="0"/>
              </a:rPr>
              <a:t>int</a:t>
            </a:r>
            <a:r>
              <a:rPr lang="en-US" altLang="zh-CN" sz="600" dirty="0">
                <a:latin typeface="Consolas" panose="020B0609020204030204" pitchFamily="49" charset="0"/>
              </a:rPr>
              <a:t> j = -1 ; j &lt;= 1 ; </a:t>
            </a:r>
            <a:r>
              <a:rPr lang="en-US" altLang="zh-CN" sz="600" dirty="0" err="1">
                <a:latin typeface="Consolas" panose="020B0609020204030204" pitchFamily="49" charset="0"/>
              </a:rPr>
              <a:t>j++</a:t>
            </a:r>
            <a:r>
              <a:rPr lang="en-US" altLang="zh-CN" sz="600" dirty="0">
                <a:latin typeface="Consolas" panose="020B0609020204030204" pitchFamily="49" charset="0"/>
              </a:rPr>
              <a:t>)  </a:t>
            </a:r>
          </a:p>
          <a:p>
            <a:r>
              <a:rPr lang="en-US" altLang="zh-CN" sz="600" dirty="0">
                <a:latin typeface="Consolas" panose="020B0609020204030204" pitchFamily="49" charset="0"/>
              </a:rPr>
              <a:t>            {  </a:t>
            </a:r>
          </a:p>
          <a:p>
            <a:r>
              <a:rPr lang="en-US" altLang="zh-CN" sz="600" dirty="0">
                <a:latin typeface="Consolas" panose="020B0609020204030204" pitchFamily="49" charset="0"/>
              </a:rPr>
              <a:t>                </a:t>
            </a:r>
            <a:r>
              <a:rPr lang="en-US" altLang="zh-CN" sz="600" dirty="0" err="1">
                <a:latin typeface="Consolas" panose="020B0609020204030204" pitchFamily="49" charset="0"/>
              </a:rPr>
              <a:t>int</a:t>
            </a:r>
            <a:r>
              <a:rPr lang="en-US" altLang="zh-CN" sz="600" dirty="0">
                <a:latin typeface="Consolas" panose="020B0609020204030204" pitchFamily="49" charset="0"/>
              </a:rPr>
              <a:t> </a:t>
            </a:r>
            <a:r>
              <a:rPr lang="en-US" altLang="zh-CN" sz="600" dirty="0" err="1">
                <a:latin typeface="Consolas" panose="020B0609020204030204" pitchFamily="49" charset="0"/>
              </a:rPr>
              <a:t>nx</a:t>
            </a:r>
            <a:r>
              <a:rPr lang="en-US" altLang="zh-CN" sz="600" dirty="0">
                <a:latin typeface="Consolas" panose="020B0609020204030204" pitchFamily="49" charset="0"/>
              </a:rPr>
              <a:t> = </a:t>
            </a:r>
            <a:r>
              <a:rPr lang="en-US" altLang="zh-CN" sz="600" dirty="0" err="1">
                <a:latin typeface="Consolas" panose="020B0609020204030204" pitchFamily="49" charset="0"/>
              </a:rPr>
              <a:t>p.first</a:t>
            </a:r>
            <a:r>
              <a:rPr lang="en-US" altLang="zh-CN" sz="600" dirty="0">
                <a:latin typeface="Consolas" panose="020B0609020204030204" pitchFamily="49" charset="0"/>
              </a:rPr>
              <a:t> + </a:t>
            </a:r>
            <a:r>
              <a:rPr lang="en-US" altLang="zh-CN" sz="600" dirty="0" err="1">
                <a:latin typeface="Consolas" panose="020B0609020204030204" pitchFamily="49" charset="0"/>
              </a:rPr>
              <a:t>i</a:t>
            </a:r>
            <a:r>
              <a:rPr lang="en-US" altLang="zh-CN" sz="600" dirty="0">
                <a:latin typeface="Consolas" panose="020B0609020204030204" pitchFamily="49" charset="0"/>
              </a:rPr>
              <a:t>;  </a:t>
            </a:r>
          </a:p>
          <a:p>
            <a:r>
              <a:rPr lang="en-US" altLang="zh-CN" sz="600" dirty="0">
                <a:latin typeface="Consolas" panose="020B0609020204030204" pitchFamily="49" charset="0"/>
              </a:rPr>
              <a:t>                </a:t>
            </a:r>
            <a:r>
              <a:rPr lang="en-US" altLang="zh-CN" sz="600" dirty="0" err="1">
                <a:latin typeface="Consolas" panose="020B0609020204030204" pitchFamily="49" charset="0"/>
              </a:rPr>
              <a:t>int</a:t>
            </a:r>
            <a:r>
              <a:rPr lang="en-US" altLang="zh-CN" sz="600" dirty="0">
                <a:latin typeface="Consolas" panose="020B0609020204030204" pitchFamily="49" charset="0"/>
              </a:rPr>
              <a:t> </a:t>
            </a:r>
            <a:r>
              <a:rPr lang="en-US" altLang="zh-CN" sz="600" dirty="0" err="1">
                <a:latin typeface="Consolas" panose="020B0609020204030204" pitchFamily="49" charset="0"/>
              </a:rPr>
              <a:t>ny</a:t>
            </a:r>
            <a:r>
              <a:rPr lang="en-US" altLang="zh-CN" sz="600" dirty="0">
                <a:latin typeface="Consolas" panose="020B0609020204030204" pitchFamily="49" charset="0"/>
              </a:rPr>
              <a:t> = </a:t>
            </a:r>
            <a:r>
              <a:rPr lang="en-US" altLang="zh-CN" sz="600" dirty="0" err="1">
                <a:latin typeface="Consolas" panose="020B0609020204030204" pitchFamily="49" charset="0"/>
              </a:rPr>
              <a:t>p.second</a:t>
            </a:r>
            <a:r>
              <a:rPr lang="en-US" altLang="zh-CN" sz="600" dirty="0">
                <a:latin typeface="Consolas" panose="020B0609020204030204" pitchFamily="49" charset="0"/>
              </a:rPr>
              <a:t> + j;  </a:t>
            </a:r>
          </a:p>
          <a:p>
            <a:r>
              <a:rPr lang="en-US" altLang="zh-CN" sz="600" dirty="0">
                <a:latin typeface="Consolas" panose="020B0609020204030204" pitchFamily="49" charset="0"/>
              </a:rPr>
              <a:t>                if(mat[</a:t>
            </a:r>
            <a:r>
              <a:rPr lang="en-US" altLang="zh-CN" sz="600" dirty="0" err="1">
                <a:latin typeface="Consolas" panose="020B0609020204030204" pitchFamily="49" charset="0"/>
              </a:rPr>
              <a:t>nx</a:t>
            </a:r>
            <a:r>
              <a:rPr lang="en-US" altLang="zh-CN" sz="600" dirty="0">
                <a:latin typeface="Consolas" panose="020B0609020204030204" pitchFamily="49" charset="0"/>
              </a:rPr>
              <a:t>][</a:t>
            </a:r>
            <a:r>
              <a:rPr lang="en-US" altLang="zh-CN" sz="600" dirty="0" err="1">
                <a:latin typeface="Consolas" panose="020B0609020204030204" pitchFamily="49" charset="0"/>
              </a:rPr>
              <a:t>ny</a:t>
            </a:r>
            <a:r>
              <a:rPr lang="en-US" altLang="zh-CN" sz="600" dirty="0">
                <a:latin typeface="Consolas" panose="020B0609020204030204" pitchFamily="49" charset="0"/>
              </a:rPr>
              <a:t>]=='1')  </a:t>
            </a:r>
          </a:p>
          <a:p>
            <a:r>
              <a:rPr lang="en-US" altLang="zh-CN" sz="600" dirty="0">
                <a:latin typeface="Consolas" panose="020B0609020204030204" pitchFamily="49" charset="0"/>
              </a:rPr>
              <a:t>                {  </a:t>
            </a:r>
          </a:p>
          <a:p>
            <a:r>
              <a:rPr lang="en-US" altLang="zh-CN" sz="600" dirty="0">
                <a:latin typeface="Consolas" panose="020B0609020204030204" pitchFamily="49" charset="0"/>
              </a:rPr>
              <a:t>                    mat[</a:t>
            </a:r>
            <a:r>
              <a:rPr lang="en-US" altLang="zh-CN" sz="600" dirty="0" err="1">
                <a:latin typeface="Consolas" panose="020B0609020204030204" pitchFamily="49" charset="0"/>
              </a:rPr>
              <a:t>nx</a:t>
            </a:r>
            <a:r>
              <a:rPr lang="en-US" altLang="zh-CN" sz="600" dirty="0">
                <a:latin typeface="Consolas" panose="020B0609020204030204" pitchFamily="49" charset="0"/>
              </a:rPr>
              <a:t>][</a:t>
            </a:r>
            <a:r>
              <a:rPr lang="en-US" altLang="zh-CN" sz="600" dirty="0" err="1">
                <a:latin typeface="Consolas" panose="020B0609020204030204" pitchFamily="49" charset="0"/>
              </a:rPr>
              <a:t>ny</a:t>
            </a:r>
            <a:r>
              <a:rPr lang="en-US" altLang="zh-CN" sz="600" dirty="0">
                <a:latin typeface="Consolas" panose="020B0609020204030204" pitchFamily="49" charset="0"/>
              </a:rPr>
              <a:t>]='0';  </a:t>
            </a:r>
          </a:p>
          <a:p>
            <a:r>
              <a:rPr lang="en-US" altLang="zh-CN" sz="600" dirty="0">
                <a:latin typeface="Consolas" panose="020B0609020204030204" pitchFamily="49" charset="0"/>
              </a:rPr>
              <a:t>                    </a:t>
            </a:r>
            <a:r>
              <a:rPr lang="en-US" altLang="zh-CN" sz="600" dirty="0" err="1">
                <a:latin typeface="Consolas" panose="020B0609020204030204" pitchFamily="49" charset="0"/>
              </a:rPr>
              <a:t>q.push</a:t>
            </a:r>
            <a:r>
              <a:rPr lang="en-US" altLang="zh-CN" sz="600" dirty="0">
                <a:latin typeface="Consolas" panose="020B0609020204030204" pitchFamily="49" charset="0"/>
              </a:rPr>
              <a:t>(</a:t>
            </a:r>
            <a:r>
              <a:rPr lang="en-US" altLang="zh-CN" sz="600" dirty="0" err="1">
                <a:latin typeface="Consolas" panose="020B0609020204030204" pitchFamily="49" charset="0"/>
              </a:rPr>
              <a:t>make_pair</a:t>
            </a:r>
            <a:r>
              <a:rPr lang="en-US" altLang="zh-CN" sz="600" dirty="0">
                <a:latin typeface="Consolas" panose="020B0609020204030204" pitchFamily="49" charset="0"/>
              </a:rPr>
              <a:t>(</a:t>
            </a:r>
            <a:r>
              <a:rPr lang="en-US" altLang="zh-CN" sz="600" dirty="0" err="1">
                <a:latin typeface="Consolas" panose="020B0609020204030204" pitchFamily="49" charset="0"/>
              </a:rPr>
              <a:t>nx,ny</a:t>
            </a:r>
            <a:r>
              <a:rPr lang="en-US" altLang="zh-CN" sz="600" dirty="0">
                <a:latin typeface="Consolas" panose="020B0609020204030204" pitchFamily="49" charset="0"/>
              </a:rPr>
              <a:t>));  </a:t>
            </a:r>
          </a:p>
          <a:p>
            <a:r>
              <a:rPr lang="en-US" altLang="zh-CN" sz="600" dirty="0">
                <a:latin typeface="Consolas" panose="020B0609020204030204" pitchFamily="49" charset="0"/>
              </a:rPr>
              <a:t>                }  </a:t>
            </a:r>
          </a:p>
          <a:p>
            <a:r>
              <a:rPr lang="en-US" altLang="zh-CN" sz="600" dirty="0">
                <a:latin typeface="Consolas" panose="020B0609020204030204" pitchFamily="49" charset="0"/>
              </a:rPr>
              <a:t>            }  </a:t>
            </a:r>
          </a:p>
          <a:p>
            <a:r>
              <a:rPr lang="en-US" altLang="zh-CN" sz="600" dirty="0">
                <a:latin typeface="Consolas" panose="020B0609020204030204" pitchFamily="49" charset="0"/>
              </a:rPr>
              <a:t>        }  </a:t>
            </a:r>
          </a:p>
          <a:p>
            <a:r>
              <a:rPr lang="en-US" altLang="zh-CN" sz="600" dirty="0">
                <a:latin typeface="Consolas" panose="020B0609020204030204" pitchFamily="49" charset="0"/>
              </a:rPr>
              <a:t>    }  </a:t>
            </a:r>
          </a:p>
          <a:p>
            <a:r>
              <a:rPr lang="en-US" altLang="zh-CN" sz="600" dirty="0">
                <a:latin typeface="Consolas" panose="020B0609020204030204" pitchFamily="49" charset="0"/>
              </a:rPr>
              <a:t>}  </a:t>
            </a:r>
          </a:p>
          <a:p>
            <a:r>
              <a:rPr lang="en-US" altLang="zh-CN" sz="600" dirty="0" err="1">
                <a:latin typeface="Consolas" panose="020B0609020204030204" pitchFamily="49" charset="0"/>
              </a:rPr>
              <a:t>int</a:t>
            </a:r>
            <a:r>
              <a:rPr lang="en-US" altLang="zh-CN" sz="600" dirty="0">
                <a:latin typeface="Consolas" panose="020B0609020204030204" pitchFamily="49" charset="0"/>
              </a:rPr>
              <a:t> main(void)  </a:t>
            </a:r>
          </a:p>
          <a:p>
            <a:r>
              <a:rPr lang="en-US" altLang="zh-CN" sz="600" dirty="0">
                <a:latin typeface="Consolas" panose="020B0609020204030204" pitchFamily="49" charset="0"/>
              </a:rPr>
              <a:t>{  </a:t>
            </a:r>
          </a:p>
          <a:p>
            <a:r>
              <a:rPr lang="en-US" altLang="zh-CN" sz="600" dirty="0">
                <a:latin typeface="Consolas" panose="020B0609020204030204" pitchFamily="49" charset="0"/>
              </a:rPr>
              <a:t>    </a:t>
            </a:r>
            <a:r>
              <a:rPr lang="en-US" altLang="zh-CN" sz="600" dirty="0" err="1">
                <a:latin typeface="Consolas" panose="020B0609020204030204" pitchFamily="49" charset="0"/>
              </a:rPr>
              <a:t>int</a:t>
            </a:r>
            <a:r>
              <a:rPr lang="en-US" altLang="zh-CN" sz="600" dirty="0">
                <a:latin typeface="Consolas" panose="020B0609020204030204" pitchFamily="49" charset="0"/>
              </a:rPr>
              <a:t> n, x, y, f= 0; </a:t>
            </a:r>
          </a:p>
          <a:p>
            <a:r>
              <a:rPr lang="en-US" altLang="zh-CN" sz="600" dirty="0">
                <a:latin typeface="Consolas" panose="020B0609020204030204" pitchFamily="49" charset="0"/>
              </a:rPr>
              <a:t>    </a:t>
            </a:r>
            <a:r>
              <a:rPr lang="en-US" altLang="zh-CN" sz="600" dirty="0" err="1">
                <a:latin typeface="Consolas" panose="020B0609020204030204" pitchFamily="49" charset="0"/>
              </a:rPr>
              <a:t>scanf</a:t>
            </a:r>
            <a:r>
              <a:rPr lang="en-US" altLang="zh-CN" sz="600" dirty="0">
                <a:latin typeface="Consolas" panose="020B0609020204030204" pitchFamily="49" charset="0"/>
              </a:rPr>
              <a:t>("%d", &amp;n);  </a:t>
            </a:r>
          </a:p>
          <a:p>
            <a:r>
              <a:rPr lang="en-US" altLang="zh-CN" sz="600" dirty="0">
                <a:latin typeface="Consolas" panose="020B0609020204030204" pitchFamily="49" charset="0"/>
              </a:rPr>
              <a:t>    for(x= 0 ; x&lt; </a:t>
            </a:r>
            <a:r>
              <a:rPr lang="en-US" altLang="zh-CN" sz="600" dirty="0" err="1">
                <a:latin typeface="Consolas" panose="020B0609020204030204" pitchFamily="49" charset="0"/>
              </a:rPr>
              <a:t>n;x</a:t>
            </a:r>
            <a:r>
              <a:rPr lang="en-US" altLang="zh-CN" sz="600" dirty="0">
                <a:latin typeface="Consolas" panose="020B0609020204030204" pitchFamily="49" charset="0"/>
              </a:rPr>
              <a:t>++)</a:t>
            </a:r>
          </a:p>
          <a:p>
            <a:r>
              <a:rPr lang="en-US" altLang="zh-CN" sz="600" dirty="0">
                <a:latin typeface="Consolas" panose="020B0609020204030204" pitchFamily="49" charset="0"/>
              </a:rPr>
              <a:t>	</a:t>
            </a:r>
            <a:r>
              <a:rPr lang="en-US" altLang="zh-CN" sz="600" dirty="0" err="1">
                <a:latin typeface="Consolas" panose="020B0609020204030204" pitchFamily="49" charset="0"/>
              </a:rPr>
              <a:t>scanf</a:t>
            </a:r>
            <a:r>
              <a:rPr lang="en-US" altLang="zh-CN" sz="600" dirty="0">
                <a:latin typeface="Consolas" panose="020B0609020204030204" pitchFamily="49" charset="0"/>
              </a:rPr>
              <a:t>("%</a:t>
            </a:r>
            <a:r>
              <a:rPr lang="en-US" altLang="zh-CN" sz="600" dirty="0" err="1">
                <a:latin typeface="Consolas" panose="020B0609020204030204" pitchFamily="49" charset="0"/>
              </a:rPr>
              <a:t>s",mat</a:t>
            </a:r>
            <a:r>
              <a:rPr lang="en-US" altLang="zh-CN" sz="600" dirty="0">
                <a:latin typeface="Consolas" panose="020B0609020204030204" pitchFamily="49" charset="0"/>
              </a:rPr>
              <a:t>[x]);  </a:t>
            </a:r>
          </a:p>
          <a:p>
            <a:r>
              <a:rPr lang="en-US" altLang="zh-CN" sz="600" dirty="0">
                <a:latin typeface="Consolas" panose="020B0609020204030204" pitchFamily="49" charset="0"/>
              </a:rPr>
              <a:t>    for (x = 0; x &lt; n; x++)  </a:t>
            </a:r>
          </a:p>
          <a:p>
            <a:r>
              <a:rPr lang="en-US" altLang="zh-CN" sz="600" dirty="0">
                <a:latin typeface="Consolas" panose="020B0609020204030204" pitchFamily="49" charset="0"/>
              </a:rPr>
              <a:t>    for (y =0; y &lt; n; y++)        </a:t>
            </a:r>
          </a:p>
          <a:p>
            <a:r>
              <a:rPr lang="en-US" altLang="zh-CN" sz="600" dirty="0">
                <a:latin typeface="Consolas" panose="020B0609020204030204" pitchFamily="49" charset="0"/>
              </a:rPr>
              <a:t>	if (mat[x][y]=='1')  </a:t>
            </a:r>
          </a:p>
          <a:p>
            <a:r>
              <a:rPr lang="en-US" altLang="zh-CN" sz="600" dirty="0">
                <a:latin typeface="Consolas" panose="020B0609020204030204" pitchFamily="49" charset="0"/>
              </a:rPr>
              <a:t>   {</a:t>
            </a:r>
            <a:r>
              <a:rPr lang="en-US" altLang="zh-CN" sz="600" dirty="0" err="1">
                <a:latin typeface="Consolas" panose="020B0609020204030204" pitchFamily="49" charset="0"/>
              </a:rPr>
              <a:t>bfs</a:t>
            </a:r>
            <a:r>
              <a:rPr lang="en-US" altLang="zh-CN" sz="600" dirty="0">
                <a:latin typeface="Consolas" panose="020B0609020204030204" pitchFamily="49" charset="0"/>
              </a:rPr>
              <a:t>(</a:t>
            </a:r>
            <a:r>
              <a:rPr lang="en-US" altLang="zh-CN" sz="600" dirty="0" err="1">
                <a:latin typeface="Consolas" panose="020B0609020204030204" pitchFamily="49" charset="0"/>
              </a:rPr>
              <a:t>x,y</a:t>
            </a:r>
            <a:r>
              <a:rPr lang="en-US" altLang="zh-CN" sz="600" dirty="0">
                <a:latin typeface="Consolas" panose="020B0609020204030204" pitchFamily="49" charset="0"/>
              </a:rPr>
              <a:t>);f++;}  </a:t>
            </a:r>
          </a:p>
          <a:p>
            <a:r>
              <a:rPr lang="en-US" altLang="zh-CN" sz="600" dirty="0">
                <a:latin typeface="Consolas" panose="020B0609020204030204" pitchFamily="49" charset="0"/>
              </a:rPr>
              <a:t>    </a:t>
            </a:r>
            <a:r>
              <a:rPr lang="en-US" altLang="zh-CN" sz="600" dirty="0" err="1">
                <a:latin typeface="Consolas" panose="020B0609020204030204" pitchFamily="49" charset="0"/>
              </a:rPr>
              <a:t>printf</a:t>
            </a:r>
            <a:r>
              <a:rPr lang="en-US" altLang="zh-CN" sz="600" dirty="0">
                <a:latin typeface="Consolas" panose="020B0609020204030204" pitchFamily="49" charset="0"/>
              </a:rPr>
              <a:t>("%d\n", f);  </a:t>
            </a:r>
          </a:p>
          <a:p>
            <a:r>
              <a:rPr lang="en-US" altLang="zh-CN" sz="600" dirty="0">
                <a:latin typeface="Consolas" panose="020B0609020204030204" pitchFamily="49" charset="0"/>
              </a:rPr>
              <a:t>    return 0;  </a:t>
            </a:r>
          </a:p>
          <a:p>
            <a:r>
              <a:rPr lang="en-US" altLang="zh-CN" sz="600" dirty="0">
                <a:latin typeface="Consolas" panose="020B0609020204030204" pitchFamily="49" charset="0"/>
              </a:rPr>
              <a:t>} </a:t>
            </a:r>
            <a:endParaRPr lang="zh-CN" altLang="en-US" sz="600" dirty="0">
              <a:latin typeface="Consolas" panose="020B0609020204030204" pitchFamily="49" charset="0"/>
            </a:endParaRPr>
          </a:p>
          <a:p>
            <a:endParaRPr lang="zh-CN" altLang="en-US" dirty="0"/>
          </a:p>
        </p:txBody>
      </p:sp>
    </p:spTree>
    <p:extLst>
      <p:ext uri="{BB962C8B-B14F-4D97-AF65-F5344CB8AC3E}">
        <p14:creationId xmlns:p14="http://schemas.microsoft.com/office/powerpoint/2010/main" val="869630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回溯算法</a:t>
            </a:r>
          </a:p>
        </p:txBody>
      </p:sp>
      <p:sp>
        <p:nvSpPr>
          <p:cNvPr id="3" name="内容占位符 2"/>
          <p:cNvSpPr>
            <a:spLocks noGrp="1"/>
          </p:cNvSpPr>
          <p:nvPr>
            <p:ph idx="1"/>
          </p:nvPr>
        </p:nvSpPr>
        <p:spPr/>
        <p:txBody>
          <a:bodyPr>
            <a:normAutofit lnSpcReduction="10000"/>
          </a:bodyPr>
          <a:lstStyle/>
          <a:p>
            <a:r>
              <a:rPr lang="zh-CN" altLang="en-US" dirty="0"/>
              <a:t>回溯法是一种选优</a:t>
            </a:r>
            <a:r>
              <a:rPr lang="zh-CN" altLang="en-US" dirty="0">
                <a:hlinkClick r:id="rId2"/>
              </a:rPr>
              <a:t>搜索</a:t>
            </a:r>
            <a:r>
              <a:rPr lang="zh-CN" altLang="en-US" dirty="0"/>
              <a:t>法，按选优条件向前搜索，以达到目标。但当探索到某一步时，发现原先选择并不优或达不到目标，就退回一步重新选择，这种走不通就退回再走的技术为回溯法，而满足回溯条件的某个状态的点称为“回溯点”。许多复杂的，规模较大的问题都可以使用回溯法，有“通用解题方法”的美称。</a:t>
            </a:r>
          </a:p>
        </p:txBody>
      </p:sp>
      <p:sp>
        <p:nvSpPr>
          <p:cNvPr id="4" name="日期占位符 3"/>
          <p:cNvSpPr>
            <a:spLocks noGrp="1"/>
          </p:cNvSpPr>
          <p:nvPr>
            <p:ph type="dt" sz="half" idx="10"/>
          </p:nvPr>
        </p:nvSpPr>
        <p:spPr/>
        <p:txBody>
          <a:bodyPr/>
          <a:lstStyle/>
          <a:p>
            <a:fld id="{05A93482-8E69-40F7-BCAD-5662A6CADB27}" type="datetime4">
              <a:rPr lang="en-US" smtClean="0"/>
              <a:pPr/>
              <a:t>March 6, 2018</a:t>
            </a:fld>
            <a:endParaRPr lang="en-US" dirty="0"/>
          </a:p>
        </p:txBody>
      </p:sp>
      <p:sp>
        <p:nvSpPr>
          <p:cNvPr id="5" name="页脚占位符 4"/>
          <p:cNvSpPr>
            <a:spLocks noGrp="1"/>
          </p:cNvSpPr>
          <p:nvPr>
            <p:ph type="ftr" sz="quarter" idx="11"/>
          </p:nvPr>
        </p:nvSpPr>
        <p:spPr>
          <a:xfrm>
            <a:off x="4139952" y="4515966"/>
            <a:ext cx="3502152" cy="273844"/>
          </a:xfrm>
        </p:spPr>
        <p:txBody>
          <a:bodyPr/>
          <a:lstStyle/>
          <a:p>
            <a:r>
              <a:rPr lang="zh-CN" altLang="en-US" dirty="0" smtClean="0"/>
              <a:t>题目推荐：</a:t>
            </a:r>
            <a:r>
              <a:rPr lang="en-US" altLang="zh-CN" u="sng" dirty="0">
                <a:hlinkClick r:id="rId3"/>
              </a:rPr>
              <a:t>3979  </a:t>
            </a:r>
            <a:r>
              <a:rPr lang="zh-CN" altLang="en-US" u="sng" dirty="0">
                <a:hlinkClick r:id="rId3"/>
              </a:rPr>
              <a:t>又见皇后</a:t>
            </a:r>
            <a:r>
              <a:rPr lang="zh-CN" altLang="en-US" dirty="0"/>
              <a:t/>
            </a:r>
            <a:br>
              <a:rPr lang="zh-CN" altLang="en-US" dirty="0"/>
            </a:br>
            <a:r>
              <a:rPr lang="en-US" altLang="zh-CN" dirty="0" smtClean="0">
                <a:hlinkClick r:id="rId4"/>
              </a:rPr>
              <a:t>4435</a:t>
            </a:r>
            <a:r>
              <a:rPr lang="en-US" altLang="zh-CN" dirty="0">
                <a:hlinkClick r:id="rId4"/>
              </a:rPr>
              <a:t>  n</a:t>
            </a:r>
            <a:r>
              <a:rPr lang="zh-CN" altLang="en-US" dirty="0">
                <a:hlinkClick r:id="rId4"/>
              </a:rPr>
              <a:t>皇后问题</a:t>
            </a:r>
            <a:r>
              <a:rPr lang="zh-CN" altLang="en-US" dirty="0"/>
              <a:t/>
            </a:r>
            <a:br>
              <a:rPr lang="zh-CN" altLang="en-US" dirty="0"/>
            </a:br>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13</a:t>
            </a:fld>
            <a:endParaRPr lang="en-US" dirty="0"/>
          </a:p>
        </p:txBody>
      </p:sp>
    </p:spTree>
    <p:extLst>
      <p:ext uri="{BB962C8B-B14F-4D97-AF65-F5344CB8AC3E}">
        <p14:creationId xmlns:p14="http://schemas.microsoft.com/office/powerpoint/2010/main" val="21819892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a:t>
            </a:r>
            <a:r>
              <a:rPr lang="zh-CN" altLang="en-US" dirty="0" smtClean="0"/>
              <a:t>皇后问题</a:t>
            </a:r>
            <a:endParaRPr lang="zh-CN" altLang="en-US" dirty="0"/>
          </a:p>
        </p:txBody>
      </p:sp>
      <p:sp>
        <p:nvSpPr>
          <p:cNvPr id="3" name="内容占位符 2"/>
          <p:cNvSpPr>
            <a:spLocks noGrp="1"/>
          </p:cNvSpPr>
          <p:nvPr>
            <p:ph idx="1"/>
          </p:nvPr>
        </p:nvSpPr>
        <p:spPr/>
        <p:txBody>
          <a:bodyPr/>
          <a:lstStyle/>
          <a:p>
            <a:r>
              <a:rPr lang="zh-CN" altLang="en-US" dirty="0"/>
              <a:t>在 </a:t>
            </a:r>
            <a:r>
              <a:rPr lang="en-US" altLang="zh-CN" b="1" dirty="0" err="1"/>
              <a:t>n×n</a:t>
            </a:r>
            <a:r>
              <a:rPr lang="en-US" altLang="zh-CN" b="1" dirty="0"/>
              <a:t> </a:t>
            </a:r>
            <a:r>
              <a:rPr lang="zh-CN" altLang="en-US" dirty="0"/>
              <a:t>的国际象棋棋盘上</a:t>
            </a:r>
            <a:r>
              <a:rPr lang="zh-CN" altLang="en-US" b="1" dirty="0"/>
              <a:t>放置</a:t>
            </a:r>
            <a:r>
              <a:rPr lang="en-US" altLang="zh-CN" b="1" dirty="0"/>
              <a:t>n</a:t>
            </a:r>
            <a:r>
              <a:rPr lang="zh-CN" altLang="en-US" b="1" dirty="0"/>
              <a:t>个皇后</a:t>
            </a:r>
            <a:r>
              <a:rPr lang="zh-CN" altLang="en-US" dirty="0"/>
              <a:t>，使得任何一个皇后都无法直接吃掉其他的皇后</a:t>
            </a:r>
            <a:r>
              <a:rPr lang="zh-CN" altLang="en-US" b="1" dirty="0"/>
              <a:t>（任两个皇后都不能处于同一条横行、纵行或斜线上）</a:t>
            </a:r>
            <a:endParaRPr lang="zh-CN" altLang="en-US" dirty="0"/>
          </a:p>
        </p:txBody>
      </p:sp>
      <p:sp>
        <p:nvSpPr>
          <p:cNvPr id="4" name="日期占位符 3"/>
          <p:cNvSpPr>
            <a:spLocks noGrp="1"/>
          </p:cNvSpPr>
          <p:nvPr>
            <p:ph type="dt" sz="half" idx="10"/>
          </p:nvPr>
        </p:nvSpPr>
        <p:spPr/>
        <p:txBody>
          <a:bodyPr/>
          <a:lstStyle/>
          <a:p>
            <a:fld id="{05A93482-8E69-40F7-BCAD-5662A6CADB27}" type="datetime4">
              <a:rPr lang="en-US" smtClean="0"/>
              <a:pPr/>
              <a:t>March 6, 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14</a:t>
            </a:fld>
            <a:endParaRPr lang="en-US" dirty="0"/>
          </a:p>
        </p:txBody>
      </p:sp>
    </p:spTree>
    <p:extLst>
      <p:ext uri="{BB962C8B-B14F-4D97-AF65-F5344CB8AC3E}">
        <p14:creationId xmlns:p14="http://schemas.microsoft.com/office/powerpoint/2010/main" val="6253226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5" y="771550"/>
            <a:ext cx="6993226" cy="4032447"/>
          </a:xfrm>
        </p:spPr>
        <p:txBody>
          <a:bodyPr>
            <a:normAutofit fontScale="62500" lnSpcReduction="20000"/>
          </a:bodyPr>
          <a:lstStyle/>
          <a:p>
            <a:r>
              <a:rPr lang="en-US" altLang="zh-CN" dirty="0"/>
              <a:t>case1:</a:t>
            </a:r>
          </a:p>
          <a:p>
            <a:r>
              <a:rPr lang="en-US" altLang="zh-CN" dirty="0"/>
              <a:t>1</a:t>
            </a:r>
          </a:p>
          <a:p>
            <a:r>
              <a:rPr lang="en-US" altLang="zh-CN" dirty="0"/>
              <a:t>There are 1 kinds </a:t>
            </a:r>
            <a:r>
              <a:rPr lang="en-US" altLang="zh-CN" dirty="0" smtClean="0"/>
              <a:t>of</a:t>
            </a:r>
          </a:p>
          <a:p>
            <a:endParaRPr lang="en-US" altLang="zh-CN" dirty="0"/>
          </a:p>
          <a:p>
            <a:r>
              <a:rPr lang="en-US" altLang="zh-CN" dirty="0"/>
              <a:t>There are 0 kinds </a:t>
            </a:r>
            <a:r>
              <a:rPr lang="en-US" altLang="zh-CN" dirty="0" smtClean="0"/>
              <a:t>of</a:t>
            </a:r>
          </a:p>
          <a:p>
            <a:endParaRPr lang="en-US" altLang="zh-CN" dirty="0"/>
          </a:p>
          <a:p>
            <a:r>
              <a:rPr lang="en-US" altLang="zh-CN" dirty="0"/>
              <a:t>case1:</a:t>
            </a:r>
          </a:p>
          <a:p>
            <a:r>
              <a:rPr lang="en-US" altLang="zh-CN" dirty="0"/>
              <a:t>0 1 0 0</a:t>
            </a:r>
          </a:p>
          <a:p>
            <a:r>
              <a:rPr lang="en-US" altLang="zh-CN" dirty="0"/>
              <a:t>0 0 0 1</a:t>
            </a:r>
          </a:p>
          <a:p>
            <a:r>
              <a:rPr lang="en-US" altLang="zh-CN" dirty="0"/>
              <a:t>1 0 0 0</a:t>
            </a:r>
          </a:p>
          <a:p>
            <a:r>
              <a:rPr lang="en-US" altLang="zh-CN" dirty="0"/>
              <a:t>0 0 1 0</a:t>
            </a:r>
          </a:p>
          <a:p>
            <a:r>
              <a:rPr lang="en-US" altLang="zh-CN" dirty="0"/>
              <a:t>case2:</a:t>
            </a:r>
          </a:p>
          <a:p>
            <a:r>
              <a:rPr lang="en-US" altLang="zh-CN" dirty="0"/>
              <a:t>0 0 1 0</a:t>
            </a:r>
          </a:p>
          <a:p>
            <a:r>
              <a:rPr lang="en-US" altLang="zh-CN" dirty="0"/>
              <a:t>1 0 0 0</a:t>
            </a:r>
          </a:p>
          <a:p>
            <a:r>
              <a:rPr lang="en-US" altLang="zh-CN" dirty="0"/>
              <a:t>0 0 0 1</a:t>
            </a:r>
          </a:p>
          <a:p>
            <a:r>
              <a:rPr lang="en-US" altLang="zh-CN" dirty="0"/>
              <a:t>0 1 0 0</a:t>
            </a:r>
          </a:p>
          <a:p>
            <a:r>
              <a:rPr lang="en-US" altLang="zh-CN" dirty="0"/>
              <a:t>There are 2 kinds of</a:t>
            </a:r>
            <a:endParaRPr lang="zh-CN" altLang="en-US" dirty="0"/>
          </a:p>
        </p:txBody>
      </p:sp>
      <p:sp>
        <p:nvSpPr>
          <p:cNvPr id="4" name="日期占位符 3"/>
          <p:cNvSpPr>
            <a:spLocks noGrp="1"/>
          </p:cNvSpPr>
          <p:nvPr>
            <p:ph type="dt" sz="half" idx="10"/>
          </p:nvPr>
        </p:nvSpPr>
        <p:spPr/>
        <p:txBody>
          <a:bodyPr/>
          <a:lstStyle/>
          <a:p>
            <a:fld id="{05A93482-8E69-40F7-BCAD-5662A6CADB27}" type="datetime4">
              <a:rPr lang="en-US" smtClean="0"/>
              <a:pPr/>
              <a:t>March 6, 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15</a:t>
            </a:fld>
            <a:endParaRPr lang="en-US" dirty="0"/>
          </a:p>
        </p:txBody>
      </p:sp>
    </p:spTree>
    <p:extLst>
      <p:ext uri="{BB962C8B-B14F-4D97-AF65-F5344CB8AC3E}">
        <p14:creationId xmlns:p14="http://schemas.microsoft.com/office/powerpoint/2010/main" val="1240320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5A93482-8E69-40F7-BCAD-5662A6CADB27}" type="datetime4">
              <a:rPr lang="en-US" smtClean="0"/>
              <a:pPr/>
              <a:t>March 6, 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16</a:t>
            </a:fld>
            <a:endParaRPr lang="en-US" dirty="0"/>
          </a:p>
        </p:txBody>
      </p:sp>
      <p:sp>
        <p:nvSpPr>
          <p:cNvPr id="7" name="TextBox 6"/>
          <p:cNvSpPr txBox="1"/>
          <p:nvPr/>
        </p:nvSpPr>
        <p:spPr>
          <a:xfrm>
            <a:off x="706810" y="483518"/>
            <a:ext cx="6408712" cy="4278094"/>
          </a:xfrm>
          <a:prstGeom prst="rect">
            <a:avLst/>
          </a:prstGeom>
          <a:noFill/>
        </p:spPr>
        <p:txBody>
          <a:bodyPr wrap="square" rtlCol="0">
            <a:spAutoFit/>
          </a:bodyPr>
          <a:lstStyle/>
          <a:p>
            <a:r>
              <a:rPr lang="en-US" altLang="zh-CN" sz="400" dirty="0">
                <a:latin typeface="Consolas" panose="020B0609020204030204" pitchFamily="49" charset="0"/>
              </a:rPr>
              <a:t>#include&lt;</a:t>
            </a:r>
            <a:r>
              <a:rPr lang="en-US" altLang="zh-CN" sz="400" dirty="0" err="1">
                <a:latin typeface="Consolas" panose="020B0609020204030204" pitchFamily="49" charset="0"/>
              </a:rPr>
              <a:t>stdio.h</a:t>
            </a:r>
            <a:r>
              <a:rPr lang="en-US" altLang="zh-CN" sz="400" dirty="0">
                <a:latin typeface="Consolas" panose="020B0609020204030204" pitchFamily="49" charset="0"/>
              </a:rPr>
              <a:t>&gt;</a:t>
            </a:r>
          </a:p>
          <a:p>
            <a:r>
              <a:rPr lang="en-US" altLang="zh-CN" sz="400" dirty="0">
                <a:latin typeface="Consolas" panose="020B0609020204030204" pitchFamily="49" charset="0"/>
              </a:rPr>
              <a:t>#include&lt;</a:t>
            </a:r>
            <a:r>
              <a:rPr lang="en-US" altLang="zh-CN" sz="400" dirty="0" err="1">
                <a:latin typeface="Consolas" panose="020B0609020204030204" pitchFamily="49" charset="0"/>
              </a:rPr>
              <a:t>math.h</a:t>
            </a:r>
            <a:r>
              <a:rPr lang="en-US" altLang="zh-CN" sz="400" dirty="0">
                <a:latin typeface="Consolas" panose="020B0609020204030204" pitchFamily="49" charset="0"/>
              </a:rPr>
              <a:t>&gt;</a:t>
            </a:r>
          </a:p>
          <a:p>
            <a:r>
              <a:rPr lang="en-US" altLang="zh-CN" sz="400" dirty="0">
                <a:latin typeface="Consolas" panose="020B0609020204030204" pitchFamily="49" charset="0"/>
              </a:rPr>
              <a:t>#include&lt;</a:t>
            </a:r>
            <a:r>
              <a:rPr lang="en-US" altLang="zh-CN" sz="400" dirty="0" err="1">
                <a:latin typeface="Consolas" panose="020B0609020204030204" pitchFamily="49" charset="0"/>
              </a:rPr>
              <a:t>string.h</a:t>
            </a:r>
            <a:r>
              <a:rPr lang="en-US" altLang="zh-CN" sz="400" dirty="0">
                <a:latin typeface="Consolas" panose="020B0609020204030204" pitchFamily="49" charset="0"/>
              </a:rPr>
              <a:t>&gt;</a:t>
            </a:r>
          </a:p>
          <a:p>
            <a:r>
              <a:rPr lang="en-US" altLang="zh-CN" sz="400" dirty="0" err="1">
                <a:latin typeface="Consolas" panose="020B0609020204030204" pitchFamily="49" charset="0"/>
              </a:rPr>
              <a:t>int</a:t>
            </a:r>
            <a:r>
              <a:rPr lang="en-US" altLang="zh-CN" sz="400" dirty="0">
                <a:latin typeface="Consolas" panose="020B0609020204030204" pitchFamily="49" charset="0"/>
              </a:rPr>
              <a:t> x[11],</a:t>
            </a:r>
            <a:r>
              <a:rPr lang="en-US" altLang="zh-CN" sz="400" dirty="0" err="1">
                <a:latin typeface="Consolas" panose="020B0609020204030204" pitchFamily="49" charset="0"/>
              </a:rPr>
              <a:t>num</a:t>
            </a:r>
            <a:r>
              <a:rPr lang="en-US" altLang="zh-CN" sz="400" dirty="0">
                <a:latin typeface="Consolas" panose="020B0609020204030204" pitchFamily="49" charset="0"/>
              </a:rPr>
              <a:t>;</a:t>
            </a:r>
          </a:p>
          <a:p>
            <a:r>
              <a:rPr lang="en-US" altLang="zh-CN" sz="400" dirty="0">
                <a:latin typeface="Consolas" panose="020B0609020204030204" pitchFamily="49" charset="0"/>
              </a:rPr>
              <a:t>bool Place(</a:t>
            </a:r>
            <a:r>
              <a:rPr lang="en-US" altLang="zh-CN" sz="400" dirty="0" err="1">
                <a:latin typeface="Consolas" panose="020B0609020204030204" pitchFamily="49" charset="0"/>
              </a:rPr>
              <a:t>int</a:t>
            </a:r>
            <a:r>
              <a:rPr lang="en-US" altLang="zh-CN" sz="400" dirty="0">
                <a:latin typeface="Consolas" panose="020B0609020204030204" pitchFamily="49" charset="0"/>
              </a:rPr>
              <a:t> k)</a:t>
            </a:r>
          </a:p>
          <a:p>
            <a:r>
              <a:rPr lang="en-US" altLang="zh-CN" sz="400" dirty="0">
                <a:latin typeface="Consolas" panose="020B0609020204030204" pitchFamily="49" charset="0"/>
              </a:rPr>
              <a:t>{</a:t>
            </a:r>
          </a:p>
          <a:p>
            <a:r>
              <a:rPr lang="en-US" altLang="zh-CN" sz="400" dirty="0">
                <a:latin typeface="Consolas" panose="020B0609020204030204" pitchFamily="49" charset="0"/>
              </a:rPr>
              <a:t>    </a:t>
            </a:r>
            <a:r>
              <a:rPr lang="en-US" altLang="zh-CN" sz="400" dirty="0" err="1">
                <a:latin typeface="Consolas" panose="020B0609020204030204" pitchFamily="49" charset="0"/>
              </a:rPr>
              <a:t>int</a:t>
            </a:r>
            <a:r>
              <a:rPr lang="en-US" altLang="zh-CN" sz="400" dirty="0">
                <a:latin typeface="Consolas" panose="020B0609020204030204" pitchFamily="49" charset="0"/>
              </a:rPr>
              <a:t> </a:t>
            </a:r>
            <a:r>
              <a:rPr lang="en-US" altLang="zh-CN" sz="400" dirty="0" err="1">
                <a:latin typeface="Consolas" panose="020B0609020204030204" pitchFamily="49" charset="0"/>
              </a:rPr>
              <a:t>i</a:t>
            </a:r>
            <a:r>
              <a:rPr lang="en-US" altLang="zh-CN" sz="400" dirty="0">
                <a:latin typeface="Consolas" panose="020B0609020204030204" pitchFamily="49" charset="0"/>
              </a:rPr>
              <a:t>=1;</a:t>
            </a:r>
          </a:p>
          <a:p>
            <a:r>
              <a:rPr lang="en-US" altLang="zh-CN" sz="400" dirty="0">
                <a:latin typeface="Consolas" panose="020B0609020204030204" pitchFamily="49" charset="0"/>
              </a:rPr>
              <a:t>    while(</a:t>
            </a:r>
            <a:r>
              <a:rPr lang="en-US" altLang="zh-CN" sz="400" dirty="0" err="1">
                <a:latin typeface="Consolas" panose="020B0609020204030204" pitchFamily="49" charset="0"/>
              </a:rPr>
              <a:t>i</a:t>
            </a:r>
            <a:r>
              <a:rPr lang="en-US" altLang="zh-CN" sz="400" dirty="0">
                <a:latin typeface="Consolas" panose="020B0609020204030204" pitchFamily="49" charset="0"/>
              </a:rPr>
              <a:t>&lt;k)</a:t>
            </a:r>
          </a:p>
          <a:p>
            <a:r>
              <a:rPr lang="en-US" altLang="zh-CN" sz="400" dirty="0">
                <a:latin typeface="Consolas" panose="020B0609020204030204" pitchFamily="49" charset="0"/>
              </a:rPr>
              <a:t>    {</a:t>
            </a:r>
          </a:p>
          <a:p>
            <a:r>
              <a:rPr lang="en-US" altLang="zh-CN" sz="400" dirty="0">
                <a:latin typeface="Consolas" panose="020B0609020204030204" pitchFamily="49" charset="0"/>
              </a:rPr>
              <a:t>        if(x[</a:t>
            </a:r>
            <a:r>
              <a:rPr lang="en-US" altLang="zh-CN" sz="400" dirty="0" err="1">
                <a:latin typeface="Consolas" panose="020B0609020204030204" pitchFamily="49" charset="0"/>
              </a:rPr>
              <a:t>i</a:t>
            </a:r>
            <a:r>
              <a:rPr lang="en-US" altLang="zh-CN" sz="400" dirty="0">
                <a:latin typeface="Consolas" panose="020B0609020204030204" pitchFamily="49" charset="0"/>
              </a:rPr>
              <a:t>]==x[k]||</a:t>
            </a:r>
            <a:r>
              <a:rPr lang="en-US" altLang="zh-CN" sz="400" dirty="0" err="1">
                <a:latin typeface="Consolas" panose="020B0609020204030204" pitchFamily="49" charset="0"/>
              </a:rPr>
              <a:t>fabs</a:t>
            </a:r>
            <a:r>
              <a:rPr lang="en-US" altLang="zh-CN" sz="400" dirty="0">
                <a:latin typeface="Consolas" panose="020B0609020204030204" pitchFamily="49" charset="0"/>
              </a:rPr>
              <a:t>(x[</a:t>
            </a:r>
            <a:r>
              <a:rPr lang="en-US" altLang="zh-CN" sz="400" dirty="0" err="1">
                <a:latin typeface="Consolas" panose="020B0609020204030204" pitchFamily="49" charset="0"/>
              </a:rPr>
              <a:t>i</a:t>
            </a:r>
            <a:r>
              <a:rPr lang="en-US" altLang="zh-CN" sz="400" dirty="0">
                <a:latin typeface="Consolas" panose="020B0609020204030204" pitchFamily="49" charset="0"/>
              </a:rPr>
              <a:t>]-x[k])==</a:t>
            </a:r>
            <a:r>
              <a:rPr lang="en-US" altLang="zh-CN" sz="400" dirty="0" err="1">
                <a:latin typeface="Consolas" panose="020B0609020204030204" pitchFamily="49" charset="0"/>
              </a:rPr>
              <a:t>fabs</a:t>
            </a:r>
            <a:r>
              <a:rPr lang="en-US" altLang="zh-CN" sz="400" dirty="0">
                <a:latin typeface="Consolas" panose="020B0609020204030204" pitchFamily="49" charset="0"/>
              </a:rPr>
              <a:t>(</a:t>
            </a:r>
            <a:r>
              <a:rPr lang="en-US" altLang="zh-CN" sz="400" dirty="0" err="1">
                <a:latin typeface="Consolas" panose="020B0609020204030204" pitchFamily="49" charset="0"/>
              </a:rPr>
              <a:t>i</a:t>
            </a:r>
            <a:r>
              <a:rPr lang="en-US" altLang="zh-CN" sz="400" dirty="0">
                <a:latin typeface="Consolas" panose="020B0609020204030204" pitchFamily="49" charset="0"/>
              </a:rPr>
              <a:t>-k))</a:t>
            </a:r>
          </a:p>
          <a:p>
            <a:r>
              <a:rPr lang="en-US" altLang="zh-CN" sz="400" dirty="0">
                <a:latin typeface="Consolas" panose="020B0609020204030204" pitchFamily="49" charset="0"/>
              </a:rPr>
              <a:t>            return false;</a:t>
            </a:r>
          </a:p>
          <a:p>
            <a:r>
              <a:rPr lang="en-US" altLang="zh-CN" sz="400" dirty="0">
                <a:latin typeface="Consolas" panose="020B0609020204030204" pitchFamily="49" charset="0"/>
              </a:rPr>
              <a:t>        </a:t>
            </a:r>
            <a:r>
              <a:rPr lang="en-US" altLang="zh-CN" sz="400" dirty="0" err="1">
                <a:latin typeface="Consolas" panose="020B0609020204030204" pitchFamily="49" charset="0"/>
              </a:rPr>
              <a:t>i</a:t>
            </a:r>
            <a:r>
              <a:rPr lang="en-US" altLang="zh-CN" sz="400" dirty="0">
                <a:latin typeface="Consolas" panose="020B0609020204030204" pitchFamily="49" charset="0"/>
              </a:rPr>
              <a:t>=i+1;</a:t>
            </a:r>
          </a:p>
          <a:p>
            <a:r>
              <a:rPr lang="en-US" altLang="zh-CN" sz="400" dirty="0">
                <a:latin typeface="Consolas" panose="020B0609020204030204" pitchFamily="49" charset="0"/>
              </a:rPr>
              <a:t>    }</a:t>
            </a:r>
          </a:p>
          <a:p>
            <a:r>
              <a:rPr lang="en-US" altLang="zh-CN" sz="400" dirty="0">
                <a:latin typeface="Consolas" panose="020B0609020204030204" pitchFamily="49" charset="0"/>
              </a:rPr>
              <a:t>    return true;</a:t>
            </a:r>
          </a:p>
          <a:p>
            <a:r>
              <a:rPr lang="en-US" altLang="zh-CN" sz="400" dirty="0">
                <a:latin typeface="Consolas" panose="020B0609020204030204" pitchFamily="49" charset="0"/>
              </a:rPr>
              <a:t>}</a:t>
            </a:r>
          </a:p>
          <a:p>
            <a:r>
              <a:rPr lang="en-US" altLang="zh-CN" sz="400" dirty="0">
                <a:latin typeface="Consolas" panose="020B0609020204030204" pitchFamily="49" charset="0"/>
              </a:rPr>
              <a:t>void Print(</a:t>
            </a:r>
            <a:r>
              <a:rPr lang="en-US" altLang="zh-CN" sz="400" dirty="0" err="1">
                <a:latin typeface="Consolas" panose="020B0609020204030204" pitchFamily="49" charset="0"/>
              </a:rPr>
              <a:t>int</a:t>
            </a:r>
            <a:r>
              <a:rPr lang="en-US" altLang="zh-CN" sz="400" dirty="0">
                <a:latin typeface="Consolas" panose="020B0609020204030204" pitchFamily="49" charset="0"/>
              </a:rPr>
              <a:t> x[],</a:t>
            </a:r>
            <a:r>
              <a:rPr lang="en-US" altLang="zh-CN" sz="400" dirty="0" err="1">
                <a:latin typeface="Consolas" panose="020B0609020204030204" pitchFamily="49" charset="0"/>
              </a:rPr>
              <a:t>int</a:t>
            </a:r>
            <a:r>
              <a:rPr lang="en-US" altLang="zh-CN" sz="400" dirty="0">
                <a:latin typeface="Consolas" panose="020B0609020204030204" pitchFamily="49" charset="0"/>
              </a:rPr>
              <a:t> n)</a:t>
            </a:r>
          </a:p>
          <a:p>
            <a:r>
              <a:rPr lang="en-US" altLang="zh-CN" sz="400" dirty="0">
                <a:latin typeface="Consolas" panose="020B0609020204030204" pitchFamily="49" charset="0"/>
              </a:rPr>
              <a:t>{</a:t>
            </a:r>
          </a:p>
          <a:p>
            <a:r>
              <a:rPr lang="en-US" altLang="zh-CN" sz="400" dirty="0">
                <a:latin typeface="Consolas" panose="020B0609020204030204" pitchFamily="49" charset="0"/>
              </a:rPr>
              <a:t>    </a:t>
            </a:r>
            <a:r>
              <a:rPr lang="en-US" altLang="zh-CN" sz="400" dirty="0" err="1">
                <a:latin typeface="Consolas" panose="020B0609020204030204" pitchFamily="49" charset="0"/>
              </a:rPr>
              <a:t>printf</a:t>
            </a:r>
            <a:r>
              <a:rPr lang="en-US" altLang="zh-CN" sz="400" dirty="0">
                <a:latin typeface="Consolas" panose="020B0609020204030204" pitchFamily="49" charset="0"/>
              </a:rPr>
              <a:t>("</a:t>
            </a:r>
            <a:r>
              <a:rPr lang="en-US" altLang="zh-CN" sz="400" dirty="0" err="1">
                <a:latin typeface="Consolas" panose="020B0609020204030204" pitchFamily="49" charset="0"/>
              </a:rPr>
              <a:t>case%d</a:t>
            </a:r>
            <a:r>
              <a:rPr lang="en-US" altLang="zh-CN" sz="400" dirty="0">
                <a:latin typeface="Consolas" panose="020B0609020204030204" pitchFamily="49" charset="0"/>
              </a:rPr>
              <a:t>:\n",++</a:t>
            </a:r>
            <a:r>
              <a:rPr lang="en-US" altLang="zh-CN" sz="400" dirty="0" err="1">
                <a:latin typeface="Consolas" panose="020B0609020204030204" pitchFamily="49" charset="0"/>
              </a:rPr>
              <a:t>num</a:t>
            </a:r>
            <a:r>
              <a:rPr lang="en-US" altLang="zh-CN" sz="400" dirty="0">
                <a:latin typeface="Consolas" panose="020B0609020204030204" pitchFamily="49" charset="0"/>
              </a:rPr>
              <a:t>);</a:t>
            </a:r>
          </a:p>
          <a:p>
            <a:r>
              <a:rPr lang="en-US" altLang="zh-CN" sz="400" dirty="0">
                <a:latin typeface="Consolas" panose="020B0609020204030204" pitchFamily="49" charset="0"/>
              </a:rPr>
              <a:t>    for(</a:t>
            </a:r>
            <a:r>
              <a:rPr lang="en-US" altLang="zh-CN" sz="400" dirty="0" err="1">
                <a:latin typeface="Consolas" panose="020B0609020204030204" pitchFamily="49" charset="0"/>
              </a:rPr>
              <a:t>int</a:t>
            </a:r>
            <a:r>
              <a:rPr lang="en-US" altLang="zh-CN" sz="400" dirty="0">
                <a:latin typeface="Consolas" panose="020B0609020204030204" pitchFamily="49" charset="0"/>
              </a:rPr>
              <a:t> </a:t>
            </a:r>
            <a:r>
              <a:rPr lang="en-US" altLang="zh-CN" sz="400" dirty="0" err="1">
                <a:latin typeface="Consolas" panose="020B0609020204030204" pitchFamily="49" charset="0"/>
              </a:rPr>
              <a:t>i</a:t>
            </a:r>
            <a:r>
              <a:rPr lang="en-US" altLang="zh-CN" sz="400" dirty="0">
                <a:latin typeface="Consolas" panose="020B0609020204030204" pitchFamily="49" charset="0"/>
              </a:rPr>
              <a:t>=1; </a:t>
            </a:r>
            <a:r>
              <a:rPr lang="en-US" altLang="zh-CN" sz="400" dirty="0" err="1">
                <a:latin typeface="Consolas" panose="020B0609020204030204" pitchFamily="49" charset="0"/>
              </a:rPr>
              <a:t>i</a:t>
            </a:r>
            <a:r>
              <a:rPr lang="en-US" altLang="zh-CN" sz="400" dirty="0">
                <a:latin typeface="Consolas" panose="020B0609020204030204" pitchFamily="49" charset="0"/>
              </a:rPr>
              <a:t>&lt;=n; </a:t>
            </a:r>
            <a:r>
              <a:rPr lang="en-US" altLang="zh-CN" sz="400" dirty="0" err="1">
                <a:latin typeface="Consolas" panose="020B0609020204030204" pitchFamily="49" charset="0"/>
              </a:rPr>
              <a:t>i</a:t>
            </a:r>
            <a:r>
              <a:rPr lang="en-US" altLang="zh-CN" sz="400" dirty="0">
                <a:latin typeface="Consolas" panose="020B0609020204030204" pitchFamily="49" charset="0"/>
              </a:rPr>
              <a:t>++)</a:t>
            </a:r>
          </a:p>
          <a:p>
            <a:r>
              <a:rPr lang="en-US" altLang="zh-CN" sz="400" dirty="0">
                <a:latin typeface="Consolas" panose="020B0609020204030204" pitchFamily="49" charset="0"/>
              </a:rPr>
              <a:t>    {</a:t>
            </a:r>
          </a:p>
          <a:p>
            <a:r>
              <a:rPr lang="en-US" altLang="zh-CN" sz="400" dirty="0">
                <a:latin typeface="Consolas" panose="020B0609020204030204" pitchFamily="49" charset="0"/>
              </a:rPr>
              <a:t>        for(</a:t>
            </a:r>
            <a:r>
              <a:rPr lang="en-US" altLang="zh-CN" sz="400" dirty="0" err="1">
                <a:latin typeface="Consolas" panose="020B0609020204030204" pitchFamily="49" charset="0"/>
              </a:rPr>
              <a:t>int</a:t>
            </a:r>
            <a:r>
              <a:rPr lang="en-US" altLang="zh-CN" sz="400" dirty="0">
                <a:latin typeface="Consolas" panose="020B0609020204030204" pitchFamily="49" charset="0"/>
              </a:rPr>
              <a:t> j=1; j&lt;=n; </a:t>
            </a:r>
            <a:r>
              <a:rPr lang="en-US" altLang="zh-CN" sz="400" dirty="0" err="1">
                <a:latin typeface="Consolas" panose="020B0609020204030204" pitchFamily="49" charset="0"/>
              </a:rPr>
              <a:t>j++</a:t>
            </a:r>
            <a:r>
              <a:rPr lang="en-US" altLang="zh-CN" sz="400" dirty="0">
                <a:latin typeface="Consolas" panose="020B0609020204030204" pitchFamily="49" charset="0"/>
              </a:rPr>
              <a:t>)</a:t>
            </a:r>
          </a:p>
          <a:p>
            <a:r>
              <a:rPr lang="en-US" altLang="zh-CN" sz="400" dirty="0">
                <a:latin typeface="Consolas" panose="020B0609020204030204" pitchFamily="49" charset="0"/>
              </a:rPr>
              <a:t>        {</a:t>
            </a:r>
          </a:p>
          <a:p>
            <a:r>
              <a:rPr lang="en-US" altLang="zh-CN" sz="400" dirty="0">
                <a:latin typeface="Consolas" panose="020B0609020204030204" pitchFamily="49" charset="0"/>
              </a:rPr>
              <a:t>            if(j!=1)</a:t>
            </a:r>
          </a:p>
          <a:p>
            <a:r>
              <a:rPr lang="en-US" altLang="zh-CN" sz="400" dirty="0">
                <a:latin typeface="Consolas" panose="020B0609020204030204" pitchFamily="49" charset="0"/>
              </a:rPr>
              <a:t>                </a:t>
            </a:r>
            <a:r>
              <a:rPr lang="en-US" altLang="zh-CN" sz="400" dirty="0" err="1">
                <a:latin typeface="Consolas" panose="020B0609020204030204" pitchFamily="49" charset="0"/>
              </a:rPr>
              <a:t>printf</a:t>
            </a:r>
            <a:r>
              <a:rPr lang="en-US" altLang="zh-CN" sz="400" dirty="0">
                <a:latin typeface="Consolas" panose="020B0609020204030204" pitchFamily="49" charset="0"/>
              </a:rPr>
              <a:t>(" ");</a:t>
            </a:r>
          </a:p>
          <a:p>
            <a:r>
              <a:rPr lang="en-US" altLang="zh-CN" sz="400" dirty="0">
                <a:latin typeface="Consolas" panose="020B0609020204030204" pitchFamily="49" charset="0"/>
              </a:rPr>
              <a:t>            if(j==x[</a:t>
            </a:r>
            <a:r>
              <a:rPr lang="en-US" altLang="zh-CN" sz="400" dirty="0" err="1">
                <a:latin typeface="Consolas" panose="020B0609020204030204" pitchFamily="49" charset="0"/>
              </a:rPr>
              <a:t>i</a:t>
            </a:r>
            <a:r>
              <a:rPr lang="en-US" altLang="zh-CN" sz="400" dirty="0">
                <a:latin typeface="Consolas" panose="020B0609020204030204" pitchFamily="49" charset="0"/>
              </a:rPr>
              <a:t>])</a:t>
            </a:r>
          </a:p>
          <a:p>
            <a:r>
              <a:rPr lang="en-US" altLang="zh-CN" sz="400" dirty="0">
                <a:latin typeface="Consolas" panose="020B0609020204030204" pitchFamily="49" charset="0"/>
              </a:rPr>
              <a:t>                </a:t>
            </a:r>
            <a:r>
              <a:rPr lang="en-US" altLang="zh-CN" sz="400" dirty="0" err="1">
                <a:latin typeface="Consolas" panose="020B0609020204030204" pitchFamily="49" charset="0"/>
              </a:rPr>
              <a:t>printf</a:t>
            </a:r>
            <a:r>
              <a:rPr lang="en-US" altLang="zh-CN" sz="400" dirty="0">
                <a:latin typeface="Consolas" panose="020B0609020204030204" pitchFamily="49" charset="0"/>
              </a:rPr>
              <a:t>("1");</a:t>
            </a:r>
          </a:p>
          <a:p>
            <a:r>
              <a:rPr lang="en-US" altLang="zh-CN" sz="400" dirty="0">
                <a:latin typeface="Consolas" panose="020B0609020204030204" pitchFamily="49" charset="0"/>
              </a:rPr>
              <a:t>            else</a:t>
            </a:r>
          </a:p>
          <a:p>
            <a:r>
              <a:rPr lang="en-US" altLang="zh-CN" sz="400" dirty="0">
                <a:latin typeface="Consolas" panose="020B0609020204030204" pitchFamily="49" charset="0"/>
              </a:rPr>
              <a:t>                </a:t>
            </a:r>
            <a:r>
              <a:rPr lang="en-US" altLang="zh-CN" sz="400" dirty="0" err="1">
                <a:latin typeface="Consolas" panose="020B0609020204030204" pitchFamily="49" charset="0"/>
              </a:rPr>
              <a:t>printf</a:t>
            </a:r>
            <a:r>
              <a:rPr lang="en-US" altLang="zh-CN" sz="400" dirty="0">
                <a:latin typeface="Consolas" panose="020B0609020204030204" pitchFamily="49" charset="0"/>
              </a:rPr>
              <a:t>("0");</a:t>
            </a:r>
          </a:p>
          <a:p>
            <a:r>
              <a:rPr lang="en-US" altLang="zh-CN" sz="400" dirty="0">
                <a:latin typeface="Consolas" panose="020B0609020204030204" pitchFamily="49" charset="0"/>
              </a:rPr>
              <a:t>        }</a:t>
            </a:r>
          </a:p>
          <a:p>
            <a:r>
              <a:rPr lang="en-US" altLang="zh-CN" sz="400" dirty="0">
                <a:latin typeface="Consolas" panose="020B0609020204030204" pitchFamily="49" charset="0"/>
              </a:rPr>
              <a:t>        </a:t>
            </a:r>
            <a:r>
              <a:rPr lang="en-US" altLang="zh-CN" sz="400" dirty="0" err="1">
                <a:latin typeface="Consolas" panose="020B0609020204030204" pitchFamily="49" charset="0"/>
              </a:rPr>
              <a:t>printf</a:t>
            </a:r>
            <a:r>
              <a:rPr lang="en-US" altLang="zh-CN" sz="400" dirty="0">
                <a:latin typeface="Consolas" panose="020B0609020204030204" pitchFamily="49" charset="0"/>
              </a:rPr>
              <a:t>("\n");</a:t>
            </a:r>
          </a:p>
          <a:p>
            <a:r>
              <a:rPr lang="en-US" altLang="zh-CN" sz="400" dirty="0">
                <a:latin typeface="Consolas" panose="020B0609020204030204" pitchFamily="49" charset="0"/>
              </a:rPr>
              <a:t>    }</a:t>
            </a:r>
          </a:p>
          <a:p>
            <a:r>
              <a:rPr lang="en-US" altLang="zh-CN" sz="400" dirty="0">
                <a:latin typeface="Consolas" panose="020B0609020204030204" pitchFamily="49" charset="0"/>
              </a:rPr>
              <a:t>}</a:t>
            </a:r>
          </a:p>
          <a:p>
            <a:r>
              <a:rPr lang="en-US" altLang="zh-CN" sz="400" dirty="0">
                <a:latin typeface="Consolas" panose="020B0609020204030204" pitchFamily="49" charset="0"/>
              </a:rPr>
              <a:t>void </a:t>
            </a:r>
            <a:r>
              <a:rPr lang="en-US" altLang="zh-CN" sz="400" dirty="0" err="1">
                <a:latin typeface="Consolas" panose="020B0609020204030204" pitchFamily="49" charset="0"/>
              </a:rPr>
              <a:t>NQueens</a:t>
            </a:r>
            <a:r>
              <a:rPr lang="en-US" altLang="zh-CN" sz="400" dirty="0">
                <a:latin typeface="Consolas" panose="020B0609020204030204" pitchFamily="49" charset="0"/>
              </a:rPr>
              <a:t>(</a:t>
            </a:r>
            <a:r>
              <a:rPr lang="en-US" altLang="zh-CN" sz="400" dirty="0" err="1">
                <a:latin typeface="Consolas" panose="020B0609020204030204" pitchFamily="49" charset="0"/>
              </a:rPr>
              <a:t>int</a:t>
            </a:r>
            <a:r>
              <a:rPr lang="en-US" altLang="zh-CN" sz="400" dirty="0">
                <a:latin typeface="Consolas" panose="020B0609020204030204" pitchFamily="49" charset="0"/>
              </a:rPr>
              <a:t> n)</a:t>
            </a:r>
          </a:p>
          <a:p>
            <a:r>
              <a:rPr lang="en-US" altLang="zh-CN" sz="400" dirty="0">
                <a:latin typeface="Consolas" panose="020B0609020204030204" pitchFamily="49" charset="0"/>
              </a:rPr>
              <a:t>{</a:t>
            </a:r>
          </a:p>
          <a:p>
            <a:r>
              <a:rPr lang="en-US" altLang="zh-CN" sz="400" dirty="0">
                <a:latin typeface="Consolas" panose="020B0609020204030204" pitchFamily="49" charset="0"/>
              </a:rPr>
              <a:t>    </a:t>
            </a:r>
            <a:r>
              <a:rPr lang="en-US" altLang="zh-CN" sz="400" dirty="0" err="1">
                <a:latin typeface="Consolas" panose="020B0609020204030204" pitchFamily="49" charset="0"/>
              </a:rPr>
              <a:t>int</a:t>
            </a:r>
            <a:r>
              <a:rPr lang="en-US" altLang="zh-CN" sz="400" dirty="0">
                <a:latin typeface="Consolas" panose="020B0609020204030204" pitchFamily="49" charset="0"/>
              </a:rPr>
              <a:t> k=1;</a:t>
            </a:r>
          </a:p>
          <a:p>
            <a:r>
              <a:rPr lang="en-US" altLang="zh-CN" sz="400" dirty="0">
                <a:latin typeface="Consolas" panose="020B0609020204030204" pitchFamily="49" charset="0"/>
              </a:rPr>
              <a:t>    x[1]=0;</a:t>
            </a:r>
          </a:p>
          <a:p>
            <a:r>
              <a:rPr lang="en-US" altLang="zh-CN" sz="400" dirty="0">
                <a:latin typeface="Consolas" panose="020B0609020204030204" pitchFamily="49" charset="0"/>
              </a:rPr>
              <a:t>    while(k&gt;0)</a:t>
            </a:r>
          </a:p>
          <a:p>
            <a:r>
              <a:rPr lang="en-US" altLang="zh-CN" sz="400" dirty="0">
                <a:latin typeface="Consolas" panose="020B0609020204030204" pitchFamily="49" charset="0"/>
              </a:rPr>
              <a:t>    {</a:t>
            </a:r>
          </a:p>
          <a:p>
            <a:r>
              <a:rPr lang="en-US" altLang="zh-CN" sz="400" dirty="0">
                <a:latin typeface="Consolas" panose="020B0609020204030204" pitchFamily="49" charset="0"/>
              </a:rPr>
              <a:t>        x[k]+=1;</a:t>
            </a:r>
          </a:p>
          <a:p>
            <a:r>
              <a:rPr lang="en-US" altLang="zh-CN" sz="400" dirty="0">
                <a:latin typeface="Consolas" panose="020B0609020204030204" pitchFamily="49" charset="0"/>
              </a:rPr>
              <a:t>        while(x[k]&lt;=n&amp;&amp;!Place(k))</a:t>
            </a:r>
          </a:p>
          <a:p>
            <a:r>
              <a:rPr lang="en-US" altLang="zh-CN" sz="400" dirty="0">
                <a:latin typeface="Consolas" panose="020B0609020204030204" pitchFamily="49" charset="0"/>
              </a:rPr>
              <a:t>            x[k]+=1;</a:t>
            </a:r>
          </a:p>
          <a:p>
            <a:r>
              <a:rPr lang="en-US" altLang="zh-CN" sz="400" dirty="0">
                <a:latin typeface="Consolas" panose="020B0609020204030204" pitchFamily="49" charset="0"/>
              </a:rPr>
              <a:t>        if(x[k]&lt;=n)</a:t>
            </a:r>
          </a:p>
          <a:p>
            <a:r>
              <a:rPr lang="en-US" altLang="zh-CN" sz="400" dirty="0">
                <a:latin typeface="Consolas" panose="020B0609020204030204" pitchFamily="49" charset="0"/>
              </a:rPr>
              <a:t>        {</a:t>
            </a:r>
          </a:p>
          <a:p>
            <a:r>
              <a:rPr lang="en-US" altLang="zh-CN" sz="400" dirty="0">
                <a:latin typeface="Consolas" panose="020B0609020204030204" pitchFamily="49" charset="0"/>
              </a:rPr>
              <a:t>            if(k==n)</a:t>
            </a:r>
          </a:p>
          <a:p>
            <a:r>
              <a:rPr lang="en-US" altLang="zh-CN" sz="400" dirty="0">
                <a:latin typeface="Consolas" panose="020B0609020204030204" pitchFamily="49" charset="0"/>
              </a:rPr>
              <a:t>                Print(</a:t>
            </a:r>
            <a:r>
              <a:rPr lang="en-US" altLang="zh-CN" sz="400" dirty="0" err="1">
                <a:latin typeface="Consolas" panose="020B0609020204030204" pitchFamily="49" charset="0"/>
              </a:rPr>
              <a:t>x,n</a:t>
            </a:r>
            <a:r>
              <a:rPr lang="en-US" altLang="zh-CN" sz="400" dirty="0">
                <a:latin typeface="Consolas" panose="020B0609020204030204" pitchFamily="49" charset="0"/>
              </a:rPr>
              <a:t>);</a:t>
            </a:r>
          </a:p>
          <a:p>
            <a:r>
              <a:rPr lang="en-US" altLang="zh-CN" sz="400" dirty="0">
                <a:latin typeface="Consolas" panose="020B0609020204030204" pitchFamily="49" charset="0"/>
              </a:rPr>
              <a:t>            else</a:t>
            </a:r>
          </a:p>
          <a:p>
            <a:r>
              <a:rPr lang="en-US" altLang="zh-CN" sz="400" dirty="0">
                <a:latin typeface="Consolas" panose="020B0609020204030204" pitchFamily="49" charset="0"/>
              </a:rPr>
              <a:t>            {</a:t>
            </a:r>
          </a:p>
          <a:p>
            <a:r>
              <a:rPr lang="en-US" altLang="zh-CN" sz="400" dirty="0">
                <a:latin typeface="Consolas" panose="020B0609020204030204" pitchFamily="49" charset="0"/>
              </a:rPr>
              <a:t>                k=k+1;</a:t>
            </a:r>
          </a:p>
          <a:p>
            <a:r>
              <a:rPr lang="en-US" altLang="zh-CN" sz="400" dirty="0">
                <a:latin typeface="Consolas" panose="020B0609020204030204" pitchFamily="49" charset="0"/>
              </a:rPr>
              <a:t>                x[k]=0;</a:t>
            </a:r>
          </a:p>
          <a:p>
            <a:r>
              <a:rPr lang="en-US" altLang="zh-CN" sz="400" dirty="0">
                <a:latin typeface="Consolas" panose="020B0609020204030204" pitchFamily="49" charset="0"/>
              </a:rPr>
              <a:t>            }</a:t>
            </a:r>
          </a:p>
          <a:p>
            <a:r>
              <a:rPr lang="en-US" altLang="zh-CN" sz="400" dirty="0">
                <a:latin typeface="Consolas" panose="020B0609020204030204" pitchFamily="49" charset="0"/>
              </a:rPr>
              <a:t>        }</a:t>
            </a:r>
          </a:p>
          <a:p>
            <a:r>
              <a:rPr lang="en-US" altLang="zh-CN" sz="400" dirty="0">
                <a:latin typeface="Consolas" panose="020B0609020204030204" pitchFamily="49" charset="0"/>
              </a:rPr>
              <a:t>        else k--;</a:t>
            </a:r>
          </a:p>
          <a:p>
            <a:r>
              <a:rPr lang="en-US" altLang="zh-CN" sz="400" dirty="0">
                <a:latin typeface="Consolas" panose="020B0609020204030204" pitchFamily="49" charset="0"/>
              </a:rPr>
              <a:t>    }</a:t>
            </a:r>
          </a:p>
          <a:p>
            <a:r>
              <a:rPr lang="en-US" altLang="zh-CN" sz="400" dirty="0">
                <a:latin typeface="Consolas" panose="020B0609020204030204" pitchFamily="49" charset="0"/>
              </a:rPr>
              <a:t>}</a:t>
            </a:r>
          </a:p>
          <a:p>
            <a:r>
              <a:rPr lang="en-US" altLang="zh-CN" sz="400" dirty="0" err="1">
                <a:latin typeface="Consolas" panose="020B0609020204030204" pitchFamily="49" charset="0"/>
              </a:rPr>
              <a:t>int</a:t>
            </a:r>
            <a:r>
              <a:rPr lang="en-US" altLang="zh-CN" sz="400" dirty="0">
                <a:latin typeface="Consolas" panose="020B0609020204030204" pitchFamily="49" charset="0"/>
              </a:rPr>
              <a:t> main()</a:t>
            </a:r>
          </a:p>
          <a:p>
            <a:r>
              <a:rPr lang="en-US" altLang="zh-CN" sz="400" dirty="0">
                <a:latin typeface="Consolas" panose="020B0609020204030204" pitchFamily="49" charset="0"/>
              </a:rPr>
              <a:t>{</a:t>
            </a:r>
          </a:p>
          <a:p>
            <a:r>
              <a:rPr lang="en-US" altLang="zh-CN" sz="400" dirty="0">
                <a:latin typeface="Consolas" panose="020B0609020204030204" pitchFamily="49" charset="0"/>
              </a:rPr>
              <a:t>    </a:t>
            </a:r>
            <a:r>
              <a:rPr lang="en-US" altLang="zh-CN" sz="400" dirty="0" err="1">
                <a:latin typeface="Consolas" panose="020B0609020204030204" pitchFamily="49" charset="0"/>
              </a:rPr>
              <a:t>int</a:t>
            </a:r>
            <a:r>
              <a:rPr lang="en-US" altLang="zh-CN" sz="400" dirty="0">
                <a:latin typeface="Consolas" panose="020B0609020204030204" pitchFamily="49" charset="0"/>
              </a:rPr>
              <a:t> </a:t>
            </a:r>
            <a:r>
              <a:rPr lang="en-US" altLang="zh-CN" sz="400" dirty="0" err="1">
                <a:latin typeface="Consolas" panose="020B0609020204030204" pitchFamily="49" charset="0"/>
              </a:rPr>
              <a:t>n,f</a:t>
            </a:r>
            <a:r>
              <a:rPr lang="en-US" altLang="zh-CN" sz="400" dirty="0">
                <a:latin typeface="Consolas" panose="020B0609020204030204" pitchFamily="49" charset="0"/>
              </a:rPr>
              <a:t>=0;</a:t>
            </a:r>
          </a:p>
          <a:p>
            <a:r>
              <a:rPr lang="en-US" altLang="zh-CN" sz="400" dirty="0">
                <a:latin typeface="Consolas" panose="020B0609020204030204" pitchFamily="49" charset="0"/>
              </a:rPr>
              <a:t>    while(</a:t>
            </a:r>
            <a:r>
              <a:rPr lang="en-US" altLang="zh-CN" sz="400" dirty="0" err="1">
                <a:latin typeface="Consolas" panose="020B0609020204030204" pitchFamily="49" charset="0"/>
              </a:rPr>
              <a:t>scanf</a:t>
            </a:r>
            <a:r>
              <a:rPr lang="en-US" altLang="zh-CN" sz="400" dirty="0">
                <a:latin typeface="Consolas" panose="020B0609020204030204" pitchFamily="49" charset="0"/>
              </a:rPr>
              <a:t>("%</a:t>
            </a:r>
            <a:r>
              <a:rPr lang="en-US" altLang="zh-CN" sz="400" dirty="0" err="1">
                <a:latin typeface="Consolas" panose="020B0609020204030204" pitchFamily="49" charset="0"/>
              </a:rPr>
              <a:t>d",&amp;n</a:t>
            </a:r>
            <a:r>
              <a:rPr lang="en-US" altLang="zh-CN" sz="400" dirty="0">
                <a:latin typeface="Consolas" panose="020B0609020204030204" pitchFamily="49" charset="0"/>
              </a:rPr>
              <a:t>),n!=-1)</a:t>
            </a:r>
          </a:p>
          <a:p>
            <a:r>
              <a:rPr lang="en-US" altLang="zh-CN" sz="400" dirty="0">
                <a:latin typeface="Consolas" panose="020B0609020204030204" pitchFamily="49" charset="0"/>
              </a:rPr>
              <a:t>    {</a:t>
            </a:r>
          </a:p>
          <a:p>
            <a:r>
              <a:rPr lang="en-US" altLang="zh-CN" sz="400" dirty="0">
                <a:latin typeface="Consolas" panose="020B0609020204030204" pitchFamily="49" charset="0"/>
              </a:rPr>
              <a:t>        if(f)</a:t>
            </a:r>
            <a:r>
              <a:rPr lang="en-US" altLang="zh-CN" sz="400" dirty="0" err="1">
                <a:latin typeface="Consolas" panose="020B0609020204030204" pitchFamily="49" charset="0"/>
              </a:rPr>
              <a:t>printf</a:t>
            </a:r>
            <a:r>
              <a:rPr lang="en-US" altLang="zh-CN" sz="400" dirty="0">
                <a:latin typeface="Consolas" panose="020B0609020204030204" pitchFamily="49" charset="0"/>
              </a:rPr>
              <a:t>("\n");</a:t>
            </a:r>
          </a:p>
          <a:p>
            <a:r>
              <a:rPr lang="en-US" altLang="zh-CN" sz="400" dirty="0">
                <a:latin typeface="Consolas" panose="020B0609020204030204" pitchFamily="49" charset="0"/>
              </a:rPr>
              <a:t>        </a:t>
            </a:r>
            <a:r>
              <a:rPr lang="en-US" altLang="zh-CN" sz="400" dirty="0" err="1">
                <a:latin typeface="Consolas" panose="020B0609020204030204" pitchFamily="49" charset="0"/>
              </a:rPr>
              <a:t>num</a:t>
            </a:r>
            <a:r>
              <a:rPr lang="en-US" altLang="zh-CN" sz="400" dirty="0">
                <a:latin typeface="Consolas" panose="020B0609020204030204" pitchFamily="49" charset="0"/>
              </a:rPr>
              <a:t>=0;</a:t>
            </a:r>
          </a:p>
          <a:p>
            <a:r>
              <a:rPr lang="en-US" altLang="zh-CN" sz="400" dirty="0">
                <a:latin typeface="Consolas" panose="020B0609020204030204" pitchFamily="49" charset="0"/>
              </a:rPr>
              <a:t>        </a:t>
            </a:r>
            <a:r>
              <a:rPr lang="en-US" altLang="zh-CN" sz="400" dirty="0" err="1">
                <a:latin typeface="Consolas" panose="020B0609020204030204" pitchFamily="49" charset="0"/>
              </a:rPr>
              <a:t>memset</a:t>
            </a:r>
            <a:r>
              <a:rPr lang="en-US" altLang="zh-CN" sz="400" dirty="0">
                <a:latin typeface="Consolas" panose="020B0609020204030204" pitchFamily="49" charset="0"/>
              </a:rPr>
              <a:t>(x,0,11);</a:t>
            </a:r>
          </a:p>
          <a:p>
            <a:r>
              <a:rPr lang="en-US" altLang="zh-CN" sz="400" dirty="0">
                <a:latin typeface="Consolas" panose="020B0609020204030204" pitchFamily="49" charset="0"/>
              </a:rPr>
              <a:t>        </a:t>
            </a:r>
            <a:r>
              <a:rPr lang="en-US" altLang="zh-CN" sz="400" dirty="0" err="1">
                <a:latin typeface="Consolas" panose="020B0609020204030204" pitchFamily="49" charset="0"/>
              </a:rPr>
              <a:t>NQueens</a:t>
            </a:r>
            <a:r>
              <a:rPr lang="en-US" altLang="zh-CN" sz="400" dirty="0">
                <a:latin typeface="Consolas" panose="020B0609020204030204" pitchFamily="49" charset="0"/>
              </a:rPr>
              <a:t>(n);</a:t>
            </a:r>
          </a:p>
          <a:p>
            <a:r>
              <a:rPr lang="en-US" altLang="zh-CN" sz="400" dirty="0">
                <a:latin typeface="Consolas" panose="020B0609020204030204" pitchFamily="49" charset="0"/>
              </a:rPr>
              <a:t>        </a:t>
            </a:r>
            <a:r>
              <a:rPr lang="en-US" altLang="zh-CN" sz="400" dirty="0" err="1">
                <a:latin typeface="Consolas" panose="020B0609020204030204" pitchFamily="49" charset="0"/>
              </a:rPr>
              <a:t>printf</a:t>
            </a:r>
            <a:r>
              <a:rPr lang="en-US" altLang="zh-CN" sz="400" dirty="0">
                <a:latin typeface="Consolas" panose="020B0609020204030204" pitchFamily="49" charset="0"/>
              </a:rPr>
              <a:t>("There are %d kinds of\n",</a:t>
            </a:r>
            <a:r>
              <a:rPr lang="en-US" altLang="zh-CN" sz="400" dirty="0" err="1">
                <a:latin typeface="Consolas" panose="020B0609020204030204" pitchFamily="49" charset="0"/>
              </a:rPr>
              <a:t>num</a:t>
            </a:r>
            <a:r>
              <a:rPr lang="en-US" altLang="zh-CN" sz="400" dirty="0">
                <a:latin typeface="Consolas" panose="020B0609020204030204" pitchFamily="49" charset="0"/>
              </a:rPr>
              <a:t>);</a:t>
            </a:r>
          </a:p>
          <a:p>
            <a:r>
              <a:rPr lang="en-US" altLang="zh-CN" sz="400" dirty="0">
                <a:latin typeface="Consolas" panose="020B0609020204030204" pitchFamily="49" charset="0"/>
              </a:rPr>
              <a:t>        f=1;</a:t>
            </a:r>
          </a:p>
          <a:p>
            <a:r>
              <a:rPr lang="en-US" altLang="zh-CN" sz="400" dirty="0">
                <a:latin typeface="Consolas" panose="020B0609020204030204" pitchFamily="49" charset="0"/>
              </a:rPr>
              <a:t>    }</a:t>
            </a:r>
          </a:p>
          <a:p>
            <a:r>
              <a:rPr lang="en-US" altLang="zh-CN" sz="400" dirty="0">
                <a:latin typeface="Consolas" panose="020B0609020204030204" pitchFamily="49" charset="0"/>
              </a:rPr>
              <a:t>}</a:t>
            </a:r>
          </a:p>
          <a:p>
            <a:endParaRPr lang="zh-CN" altLang="en-US" sz="400" dirty="0"/>
          </a:p>
        </p:txBody>
      </p:sp>
    </p:spTree>
    <p:extLst>
      <p:ext uri="{BB962C8B-B14F-4D97-AF65-F5344CB8AC3E}">
        <p14:creationId xmlns:p14="http://schemas.microsoft.com/office/powerpoint/2010/main" val="20970645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hlinkClick r:id="rId2"/>
              </a:rPr>
              <a:t>A*</a:t>
            </a:r>
            <a:r>
              <a:rPr lang="zh-CN" altLang="en-US" dirty="0">
                <a:hlinkClick r:id="rId2"/>
              </a:rPr>
              <a:t>算法</a:t>
            </a:r>
            <a:endParaRPr lang="zh-CN" altLang="en-US" dirty="0"/>
          </a:p>
        </p:txBody>
      </p:sp>
      <p:sp>
        <p:nvSpPr>
          <p:cNvPr id="3" name="内容占位符 2"/>
          <p:cNvSpPr>
            <a:spLocks noGrp="1"/>
          </p:cNvSpPr>
          <p:nvPr>
            <p:ph idx="1"/>
          </p:nvPr>
        </p:nvSpPr>
        <p:spPr/>
        <p:txBody>
          <a:bodyPr/>
          <a:lstStyle/>
          <a:p>
            <a:r>
              <a:rPr lang="en-US" altLang="zh-CN" dirty="0" smtClean="0"/>
              <a:t>A*</a:t>
            </a:r>
            <a:r>
              <a:rPr lang="zh-CN" altLang="en-US" dirty="0" smtClean="0"/>
              <a:t>（</a:t>
            </a:r>
            <a:r>
              <a:rPr lang="en-US" altLang="zh-CN" dirty="0"/>
              <a:t>A-Star)</a:t>
            </a:r>
            <a:r>
              <a:rPr lang="zh-CN" altLang="en-US" dirty="0"/>
              <a:t>算法是一种静态路网中求解最短路径最有效的直接</a:t>
            </a:r>
            <a:r>
              <a:rPr lang="zh-CN" altLang="en-US" dirty="0">
                <a:hlinkClick r:id="rId3"/>
              </a:rPr>
              <a:t>搜索</a:t>
            </a:r>
            <a:r>
              <a:rPr lang="zh-CN" altLang="en-US" dirty="0"/>
              <a:t>方法，也是许多其他</a:t>
            </a:r>
            <a:r>
              <a:rPr lang="zh-CN" altLang="en-US" dirty="0">
                <a:hlinkClick r:id="rId4"/>
              </a:rPr>
              <a:t>问题</a:t>
            </a:r>
            <a:r>
              <a:rPr lang="zh-CN" altLang="en-US" dirty="0"/>
              <a:t>的常用启发式算法。注意</a:t>
            </a:r>
            <a:r>
              <a:rPr lang="en-US" altLang="zh-CN" dirty="0"/>
              <a:t>——</a:t>
            </a:r>
            <a:r>
              <a:rPr lang="zh-CN" altLang="en-US" dirty="0"/>
              <a:t>是最有效的</a:t>
            </a:r>
            <a:r>
              <a:rPr lang="zh-CN" altLang="en-US" b="1" dirty="0"/>
              <a:t>直接</a:t>
            </a:r>
            <a:r>
              <a:rPr lang="zh-CN" altLang="en-US" dirty="0"/>
              <a:t>搜索算法，之后涌现了很多预处理算法（如</a:t>
            </a:r>
            <a:r>
              <a:rPr lang="en-US" altLang="zh-CN" dirty="0"/>
              <a:t>ALT</a:t>
            </a:r>
            <a:r>
              <a:rPr lang="zh-CN" altLang="en-US" dirty="0"/>
              <a:t>，</a:t>
            </a:r>
            <a:r>
              <a:rPr lang="en-US" altLang="zh-CN" dirty="0"/>
              <a:t>CH</a:t>
            </a:r>
            <a:r>
              <a:rPr lang="zh-CN" altLang="en-US" dirty="0"/>
              <a:t>，</a:t>
            </a:r>
            <a:r>
              <a:rPr lang="en-US" altLang="zh-CN" dirty="0"/>
              <a:t>HL</a:t>
            </a:r>
            <a:r>
              <a:rPr lang="zh-CN" altLang="en-US" dirty="0"/>
              <a:t>等等），在线查询效率是</a:t>
            </a:r>
            <a:r>
              <a:rPr lang="en-US" altLang="zh-CN" dirty="0"/>
              <a:t>A*</a:t>
            </a:r>
            <a:r>
              <a:rPr lang="zh-CN" altLang="en-US" dirty="0"/>
              <a:t>算法的数千甚至上万倍。</a:t>
            </a:r>
            <a:endParaRPr lang="zh-CN" altLang="en-US" dirty="0"/>
          </a:p>
        </p:txBody>
      </p:sp>
      <p:sp>
        <p:nvSpPr>
          <p:cNvPr id="4" name="日期占位符 3"/>
          <p:cNvSpPr>
            <a:spLocks noGrp="1"/>
          </p:cNvSpPr>
          <p:nvPr>
            <p:ph type="dt" sz="half" idx="10"/>
          </p:nvPr>
        </p:nvSpPr>
        <p:spPr/>
        <p:txBody>
          <a:bodyPr/>
          <a:lstStyle/>
          <a:p>
            <a:fld id="{05A93482-8E69-40F7-BCAD-5662A6CADB27}" type="datetime4">
              <a:rPr lang="en-US" smtClean="0"/>
              <a:pPr/>
              <a:t>March 6, 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17</a:t>
            </a:fld>
            <a:endParaRPr lang="en-US" dirty="0"/>
          </a:p>
        </p:txBody>
      </p:sp>
    </p:spTree>
    <p:extLst>
      <p:ext uri="{BB962C8B-B14F-4D97-AF65-F5344CB8AC3E}">
        <p14:creationId xmlns:p14="http://schemas.microsoft.com/office/powerpoint/2010/main" val="15449144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HASH</a:t>
            </a:r>
            <a:r>
              <a:rPr lang="zh-CN" altLang="en-US" dirty="0" smtClean="0"/>
              <a:t>查找</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哈希查找是通过计算</a:t>
            </a:r>
            <a:r>
              <a:rPr lang="zh-CN" altLang="en-US" dirty="0">
                <a:hlinkClick r:id="rId2"/>
              </a:rPr>
              <a:t>数据元素</a:t>
            </a:r>
            <a:r>
              <a:rPr lang="zh-CN" altLang="en-US" dirty="0"/>
              <a:t>的存储地址进行查找的一种方法</a:t>
            </a:r>
            <a:r>
              <a:rPr lang="zh-CN" altLang="en-US" dirty="0" smtClean="0"/>
              <a:t>。</a:t>
            </a:r>
            <a:endParaRPr lang="en-US" altLang="zh-CN" dirty="0" smtClean="0"/>
          </a:p>
          <a:p>
            <a:r>
              <a:rPr lang="zh-CN" altLang="en-US" dirty="0"/>
              <a:t>哈希查找的操作步骤：</a:t>
            </a:r>
          </a:p>
          <a:p>
            <a:r>
              <a:rPr lang="zh-CN" altLang="en-US" dirty="0"/>
              <a:t>⑴用给定的哈希函数构造</a:t>
            </a:r>
            <a:r>
              <a:rPr lang="zh-CN" altLang="en-US" dirty="0">
                <a:hlinkClick r:id="rId3"/>
              </a:rPr>
              <a:t>哈希表</a:t>
            </a:r>
            <a:r>
              <a:rPr lang="zh-CN" altLang="en-US" dirty="0"/>
              <a:t>；</a:t>
            </a:r>
          </a:p>
          <a:p>
            <a:r>
              <a:rPr lang="zh-CN" altLang="en-US" dirty="0"/>
              <a:t>⑵根据选择的冲突处理方法解决地址冲突；</a:t>
            </a:r>
          </a:p>
          <a:p>
            <a:r>
              <a:rPr lang="zh-CN" altLang="en-US" dirty="0"/>
              <a:t>⑶在哈希表的基础上执行哈希查找</a:t>
            </a:r>
            <a:r>
              <a:rPr lang="zh-CN" altLang="en-US" dirty="0" smtClean="0"/>
              <a:t>。</a:t>
            </a:r>
            <a:endParaRPr lang="en-US" altLang="zh-CN" dirty="0" smtClean="0"/>
          </a:p>
          <a:p>
            <a:r>
              <a:rPr lang="en-US" altLang="zh-CN" sz="1200" dirty="0" smtClean="0"/>
              <a:t>hash[</a:t>
            </a:r>
            <a:r>
              <a:rPr lang="en-US" altLang="zh-CN" sz="1200" dirty="0" err="1" smtClean="0"/>
              <a:t>i</a:t>
            </a:r>
            <a:r>
              <a:rPr lang="en-US" altLang="zh-CN" sz="1200" dirty="0"/>
              <a:t>]=(hash[i-1]*</a:t>
            </a:r>
            <a:r>
              <a:rPr lang="en-US" altLang="zh-CN" sz="1200" dirty="0" err="1"/>
              <a:t>p+idx</a:t>
            </a:r>
            <a:r>
              <a:rPr lang="en-US" altLang="zh-CN" sz="1200" dirty="0"/>
              <a:t>(s[</a:t>
            </a:r>
            <a:r>
              <a:rPr lang="en-US" altLang="zh-CN" sz="1200" dirty="0" err="1"/>
              <a:t>i</a:t>
            </a:r>
            <a:r>
              <a:rPr lang="en-US" altLang="zh-CN" sz="1200" dirty="0"/>
              <a:t>]))%mod </a:t>
            </a:r>
            <a:endParaRPr lang="en-US" altLang="zh-CN" sz="1200" dirty="0" smtClean="0"/>
          </a:p>
        </p:txBody>
      </p:sp>
      <p:sp>
        <p:nvSpPr>
          <p:cNvPr id="4" name="日期占位符 3"/>
          <p:cNvSpPr>
            <a:spLocks noGrp="1"/>
          </p:cNvSpPr>
          <p:nvPr>
            <p:ph type="dt" sz="half" idx="10"/>
          </p:nvPr>
        </p:nvSpPr>
        <p:spPr/>
        <p:txBody>
          <a:bodyPr/>
          <a:lstStyle/>
          <a:p>
            <a:fld id="{05A93482-8E69-40F7-BCAD-5662A6CADB27}" type="datetime4">
              <a:rPr lang="en-US" smtClean="0"/>
              <a:pPr/>
              <a:t>March 6, 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18</a:t>
            </a:fld>
            <a:endParaRPr lang="en-US" dirty="0"/>
          </a:p>
        </p:txBody>
      </p:sp>
    </p:spTree>
    <p:extLst>
      <p:ext uri="{BB962C8B-B14F-4D97-AF65-F5344CB8AC3E}">
        <p14:creationId xmlns:p14="http://schemas.microsoft.com/office/powerpoint/2010/main" val="392090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a:t>
            </a:r>
          </a:p>
        </p:txBody>
      </p:sp>
      <p:sp>
        <p:nvSpPr>
          <p:cNvPr id="3" name="内容占位符 2"/>
          <p:cNvSpPr>
            <a:spLocks noGrp="1"/>
          </p:cNvSpPr>
          <p:nvPr>
            <p:ph idx="1"/>
          </p:nvPr>
        </p:nvSpPr>
        <p:spPr/>
        <p:txBody>
          <a:bodyPr>
            <a:normAutofit fontScale="55000" lnSpcReduction="20000"/>
          </a:bodyPr>
          <a:lstStyle/>
          <a:p>
            <a:r>
              <a:rPr lang="en-US" altLang="zh-CN" dirty="0"/>
              <a:t>The doggie found a bone in an ancient maze, which fascinated him a lot. However, when he picked it up, the maze began to shake, and the doggie could feel the ground sinking. He realized that the bone was a trap, and he tried desperately to get out of this maze.</a:t>
            </a:r>
            <a:r>
              <a:rPr lang="en-US" altLang="zh-CN" dirty="0"/>
              <a:t/>
            </a:r>
            <a:br>
              <a:rPr lang="en-US" altLang="zh-CN" dirty="0"/>
            </a:br>
            <a:r>
              <a:rPr lang="en-US" altLang="zh-CN" dirty="0"/>
              <a:t/>
            </a:r>
            <a:br>
              <a:rPr lang="en-US" altLang="zh-CN" dirty="0"/>
            </a:br>
            <a:r>
              <a:rPr lang="en-US" altLang="zh-CN" dirty="0"/>
              <a:t>The maze was a rectangle with sizes N by M. There was a door in the maze. At the beginning, the door was closed and it would open at the T-</a:t>
            </a:r>
            <a:r>
              <a:rPr lang="en-US" altLang="zh-CN" dirty="0" err="1"/>
              <a:t>th</a:t>
            </a:r>
            <a:r>
              <a:rPr lang="en-US" altLang="zh-CN" dirty="0"/>
              <a:t> second for a short period of time (less than 1 second). Therefore the doggie had to arrive at the door on exactly the T-</a:t>
            </a:r>
            <a:r>
              <a:rPr lang="en-US" altLang="zh-CN" dirty="0" err="1"/>
              <a:t>th</a:t>
            </a:r>
            <a:r>
              <a:rPr lang="en-US" altLang="zh-CN" dirty="0"/>
              <a:t> second. In every second, he could move one block to one of the upper, lower, left and right neighboring blocks. Once he entered a block, the ground of this block would start to sink and disappear in the next second. He could not stay at one block for more than one second, nor could he move into a visited block. Can the poor doggie survive? Please help him.</a:t>
            </a:r>
            <a:endParaRPr lang="zh-CN" altLang="en-US" dirty="0"/>
          </a:p>
        </p:txBody>
      </p:sp>
      <p:sp>
        <p:nvSpPr>
          <p:cNvPr id="4" name="日期占位符 3"/>
          <p:cNvSpPr>
            <a:spLocks noGrp="1"/>
          </p:cNvSpPr>
          <p:nvPr>
            <p:ph type="dt" sz="half" idx="10"/>
          </p:nvPr>
        </p:nvSpPr>
        <p:spPr/>
        <p:txBody>
          <a:bodyPr/>
          <a:lstStyle/>
          <a:p>
            <a:fld id="{05A93482-8E69-40F7-BCAD-5662A6CADB27}" type="datetime4">
              <a:rPr lang="en-US" smtClean="0"/>
              <a:pPr/>
              <a:t>March 6, 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19</a:t>
            </a:fld>
            <a:endParaRPr lang="en-US" dirty="0"/>
          </a:p>
        </p:txBody>
      </p:sp>
    </p:spTree>
    <p:extLst>
      <p:ext uri="{BB962C8B-B14F-4D97-AF65-F5344CB8AC3E}">
        <p14:creationId xmlns:p14="http://schemas.microsoft.com/office/powerpoint/2010/main" val="2130238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99542"/>
            <a:ext cx="7024744" cy="857250"/>
          </a:xfrm>
        </p:spPr>
        <p:txBody>
          <a:bodyPr/>
          <a:lstStyle/>
          <a:p>
            <a:r>
              <a:rPr lang="zh-CN" altLang="en-US" dirty="0"/>
              <a:t>搜索算法</a:t>
            </a:r>
          </a:p>
        </p:txBody>
      </p:sp>
      <p:sp>
        <p:nvSpPr>
          <p:cNvPr id="3" name="内容占位符 2"/>
          <p:cNvSpPr>
            <a:spLocks noGrp="1"/>
          </p:cNvSpPr>
          <p:nvPr>
            <p:ph idx="1"/>
          </p:nvPr>
        </p:nvSpPr>
        <p:spPr>
          <a:xfrm>
            <a:off x="971600" y="1635646"/>
            <a:ext cx="6840875" cy="2917243"/>
          </a:xfrm>
        </p:spPr>
        <p:txBody>
          <a:bodyPr>
            <a:normAutofit fontScale="92500" lnSpcReduction="10000"/>
          </a:bodyPr>
          <a:lstStyle/>
          <a:p>
            <a:r>
              <a:rPr lang="zh-CN" altLang="en-US" dirty="0"/>
              <a:t>搜索算法是利用计算机的高性能来有目的的穷举一个问题</a:t>
            </a:r>
            <a:r>
              <a:rPr lang="zh-CN" altLang="en-US" dirty="0">
                <a:hlinkClick r:id="rId2"/>
              </a:rPr>
              <a:t>解空间</a:t>
            </a:r>
            <a:r>
              <a:rPr lang="zh-CN" altLang="en-US" dirty="0"/>
              <a:t>的部分或所有的可能情况，从而求出问题的解的一种方法</a:t>
            </a:r>
            <a:r>
              <a:rPr lang="zh-CN" altLang="en-US" dirty="0" smtClean="0"/>
              <a:t>。</a:t>
            </a:r>
            <a:endParaRPr lang="en-US" altLang="zh-CN" dirty="0" smtClean="0"/>
          </a:p>
          <a:p>
            <a:r>
              <a:rPr lang="zh-CN" altLang="en-US" dirty="0" smtClean="0"/>
              <a:t>现阶段</a:t>
            </a:r>
            <a:r>
              <a:rPr lang="zh-CN" altLang="en-US" dirty="0"/>
              <a:t>一般有</a:t>
            </a:r>
            <a:r>
              <a:rPr lang="zh-CN" altLang="en-US" dirty="0">
                <a:hlinkClick r:id="rId3"/>
              </a:rPr>
              <a:t>枚举</a:t>
            </a:r>
            <a:r>
              <a:rPr lang="zh-CN" altLang="en-US" dirty="0"/>
              <a:t>算法、</a:t>
            </a:r>
            <a:r>
              <a:rPr lang="zh-CN" altLang="en-US" dirty="0">
                <a:hlinkClick r:id="rId4"/>
              </a:rPr>
              <a:t>深度优先搜索</a:t>
            </a:r>
            <a:r>
              <a:rPr lang="zh-CN" altLang="en-US" dirty="0"/>
              <a:t>、</a:t>
            </a:r>
            <a:r>
              <a:rPr lang="zh-CN" altLang="en-US" dirty="0">
                <a:hlinkClick r:id="rId5"/>
              </a:rPr>
              <a:t>广度优先搜索</a:t>
            </a:r>
            <a:r>
              <a:rPr lang="zh-CN" altLang="en-US" dirty="0"/>
              <a:t>、</a:t>
            </a:r>
            <a:r>
              <a:rPr lang="en-US" altLang="zh-CN" dirty="0">
                <a:hlinkClick r:id="rId6"/>
              </a:rPr>
              <a:t>A*</a:t>
            </a:r>
            <a:r>
              <a:rPr lang="zh-CN" altLang="en-US" dirty="0">
                <a:hlinkClick r:id="rId6"/>
              </a:rPr>
              <a:t>算法</a:t>
            </a:r>
            <a:r>
              <a:rPr lang="zh-CN" altLang="en-US" dirty="0"/>
              <a:t>、</a:t>
            </a:r>
            <a:r>
              <a:rPr lang="zh-CN" altLang="en-US" dirty="0">
                <a:hlinkClick r:id="rId7"/>
              </a:rPr>
              <a:t>回溯算法</a:t>
            </a:r>
            <a:r>
              <a:rPr lang="zh-CN" altLang="en-US" dirty="0"/>
              <a:t>、蒙特卡洛树搜索、</a:t>
            </a:r>
            <a:r>
              <a:rPr lang="zh-CN" altLang="en-US" dirty="0">
                <a:hlinkClick r:id="rId8"/>
              </a:rPr>
              <a:t>散列函数</a:t>
            </a:r>
            <a:r>
              <a:rPr lang="zh-CN" altLang="en-US" dirty="0"/>
              <a:t>等算法。在大规模实验环境中，通常通过在搜索前，根据条件降低搜索规模；根据问题的约束条件进行剪枝；利用搜索过程中的中间解，避免重复计算这几种方法进行优化。</a:t>
            </a:r>
          </a:p>
        </p:txBody>
      </p:sp>
      <p:sp>
        <p:nvSpPr>
          <p:cNvPr id="4" name="日期占位符 3"/>
          <p:cNvSpPr>
            <a:spLocks noGrp="1"/>
          </p:cNvSpPr>
          <p:nvPr>
            <p:ph type="dt" sz="half" idx="10"/>
          </p:nvPr>
        </p:nvSpPr>
        <p:spPr/>
        <p:txBody>
          <a:bodyPr/>
          <a:lstStyle/>
          <a:p>
            <a:fld id="{05A93482-8E69-40F7-BCAD-5662A6CADB27}" type="datetime4">
              <a:rPr lang="en-US" smtClean="0"/>
              <a:pPr/>
              <a:t>March 6, 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2</a:t>
            </a:fld>
            <a:endParaRPr lang="en-US" dirty="0"/>
          </a:p>
        </p:txBody>
      </p:sp>
    </p:spTree>
    <p:extLst>
      <p:ext uri="{BB962C8B-B14F-4D97-AF65-F5344CB8AC3E}">
        <p14:creationId xmlns:p14="http://schemas.microsoft.com/office/powerpoint/2010/main" val="42346355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题意</a:t>
            </a:r>
          </a:p>
        </p:txBody>
      </p:sp>
      <p:sp>
        <p:nvSpPr>
          <p:cNvPr id="3" name="内容占位符 2"/>
          <p:cNvSpPr>
            <a:spLocks noGrp="1"/>
          </p:cNvSpPr>
          <p:nvPr>
            <p:ph idx="1"/>
          </p:nvPr>
        </p:nvSpPr>
        <p:spPr/>
        <p:txBody>
          <a:bodyPr>
            <a:normAutofit lnSpcReduction="10000"/>
          </a:bodyPr>
          <a:lstStyle/>
          <a:p>
            <a:r>
              <a:rPr lang="zh-CN" altLang="en-US" dirty="0"/>
              <a:t>根据地图</a:t>
            </a:r>
            <a:r>
              <a:rPr lang="en-US" altLang="zh-CN" dirty="0"/>
              <a:t>,'S'</a:t>
            </a:r>
            <a:r>
              <a:rPr lang="zh-CN" altLang="en-US" dirty="0"/>
              <a:t>为开始位置</a:t>
            </a:r>
            <a:r>
              <a:rPr lang="en-US" altLang="zh-CN" dirty="0"/>
              <a:t>,'D'</a:t>
            </a:r>
            <a:r>
              <a:rPr lang="zh-CN" altLang="en-US" dirty="0"/>
              <a:t>为门的位置</a:t>
            </a:r>
            <a:r>
              <a:rPr lang="en-US" altLang="zh-CN" dirty="0"/>
              <a:t>,' . '</a:t>
            </a:r>
            <a:r>
              <a:rPr lang="zh-CN" altLang="en-US" dirty="0"/>
              <a:t>为空地</a:t>
            </a:r>
            <a:r>
              <a:rPr lang="en-US" altLang="zh-CN" dirty="0"/>
              <a:t>,'X'</a:t>
            </a:r>
            <a:r>
              <a:rPr lang="zh-CN" altLang="en-US" dirty="0"/>
              <a:t>为墙</a:t>
            </a:r>
            <a:r>
              <a:rPr lang="en-US" altLang="zh-CN" dirty="0"/>
              <a:t>,</a:t>
            </a:r>
            <a:r>
              <a:rPr lang="zh-CN" altLang="en-US" dirty="0"/>
              <a:t>不能经过</a:t>
            </a:r>
            <a:r>
              <a:rPr lang="en-US" altLang="zh-CN" dirty="0"/>
              <a:t>,</a:t>
            </a:r>
          </a:p>
          <a:p>
            <a:r>
              <a:rPr lang="zh-CN" altLang="en-US" dirty="0"/>
              <a:t>问</a:t>
            </a:r>
            <a:r>
              <a:rPr lang="en-US" altLang="zh-CN" dirty="0"/>
              <a:t>:</a:t>
            </a:r>
            <a:r>
              <a:rPr lang="zh-CN" altLang="en-US" dirty="0"/>
              <a:t>在指定的时间</a:t>
            </a:r>
            <a:r>
              <a:rPr lang="en-US" altLang="zh-CN" dirty="0"/>
              <a:t>,</a:t>
            </a:r>
            <a:r>
              <a:rPr lang="zh-CN" altLang="en-US" dirty="0"/>
              <a:t>是否能到达</a:t>
            </a:r>
            <a:r>
              <a:rPr lang="en-US" altLang="zh-CN" dirty="0"/>
              <a:t>'</a:t>
            </a:r>
            <a:r>
              <a:rPr lang="zh-CN" altLang="en-US" dirty="0"/>
              <a:t>门</a:t>
            </a:r>
            <a:r>
              <a:rPr lang="en-US" altLang="zh-CN" dirty="0"/>
              <a:t>'</a:t>
            </a:r>
            <a:r>
              <a:rPr lang="zh-CN" altLang="en-US" dirty="0"/>
              <a:t>的位置</a:t>
            </a:r>
            <a:r>
              <a:rPr lang="en-US" altLang="zh-CN" dirty="0"/>
              <a:t>.</a:t>
            </a:r>
          </a:p>
          <a:p>
            <a:r>
              <a:rPr lang="zh-CN" altLang="en-US" dirty="0"/>
              <a:t>注意</a:t>
            </a:r>
            <a:r>
              <a:rPr lang="en-US" altLang="zh-CN" dirty="0"/>
              <a:t>:</a:t>
            </a:r>
            <a:r>
              <a:rPr lang="zh-CN" altLang="en-US" dirty="0"/>
              <a:t>路不可以重复经过</a:t>
            </a:r>
            <a:r>
              <a:rPr lang="en-US" altLang="zh-CN" dirty="0"/>
              <a:t>,</a:t>
            </a:r>
            <a:r>
              <a:rPr lang="zh-CN" altLang="en-US" dirty="0"/>
              <a:t>时间也要刚好是 </a:t>
            </a:r>
            <a:r>
              <a:rPr lang="en-US" altLang="zh-CN" dirty="0"/>
              <a:t>t ,</a:t>
            </a:r>
            <a:r>
              <a:rPr lang="zh-CN" altLang="en-US" dirty="0"/>
              <a:t>不能少</a:t>
            </a:r>
            <a:r>
              <a:rPr lang="en-US" altLang="zh-CN" dirty="0"/>
              <a:t>.</a:t>
            </a:r>
          </a:p>
          <a:p>
            <a:r>
              <a:rPr lang="zh-CN" altLang="en-US" dirty="0"/>
              <a:t>思路</a:t>
            </a:r>
            <a:r>
              <a:rPr lang="en-US" altLang="zh-CN" dirty="0"/>
              <a:t>:</a:t>
            </a:r>
            <a:r>
              <a:rPr lang="zh-CN" altLang="en-US" dirty="0"/>
              <a:t>还是</a:t>
            </a:r>
            <a:r>
              <a:rPr lang="en-US" altLang="zh-CN" dirty="0"/>
              <a:t>DFS,</a:t>
            </a:r>
            <a:r>
              <a:rPr lang="zh-CN" altLang="en-US" dirty="0"/>
              <a:t>不能用</a:t>
            </a:r>
            <a:r>
              <a:rPr lang="en-US" altLang="zh-CN" dirty="0"/>
              <a:t>BFS,</a:t>
            </a:r>
            <a:r>
              <a:rPr lang="zh-CN" altLang="en-US" dirty="0"/>
              <a:t>因为</a:t>
            </a:r>
            <a:r>
              <a:rPr lang="en-US" altLang="zh-CN" dirty="0"/>
              <a:t>BFS</a:t>
            </a:r>
            <a:r>
              <a:rPr lang="zh-CN" altLang="en-US" dirty="0"/>
              <a:t>求的是最短路径</a:t>
            </a:r>
            <a:r>
              <a:rPr lang="en-US" altLang="zh-CN" dirty="0"/>
              <a:t>,</a:t>
            </a:r>
            <a:r>
              <a:rPr lang="zh-CN" altLang="en-US" dirty="0"/>
              <a:t>而此题的路径不一定最短</a:t>
            </a:r>
            <a:r>
              <a:rPr lang="en-US" altLang="zh-CN" dirty="0"/>
              <a:t>.</a:t>
            </a:r>
          </a:p>
          <a:p>
            <a:endParaRPr lang="zh-CN" altLang="en-US" dirty="0"/>
          </a:p>
        </p:txBody>
      </p:sp>
      <p:sp>
        <p:nvSpPr>
          <p:cNvPr id="4" name="日期占位符 3"/>
          <p:cNvSpPr>
            <a:spLocks noGrp="1"/>
          </p:cNvSpPr>
          <p:nvPr>
            <p:ph type="dt" sz="half" idx="10"/>
          </p:nvPr>
        </p:nvSpPr>
        <p:spPr/>
        <p:txBody>
          <a:bodyPr/>
          <a:lstStyle/>
          <a:p>
            <a:fld id="{05A93482-8E69-40F7-BCAD-5662A6CADB27}" type="datetime4">
              <a:rPr lang="en-US" smtClean="0"/>
              <a:pPr/>
              <a:t>March 6, 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20</a:t>
            </a:fld>
            <a:endParaRPr lang="en-US" dirty="0"/>
          </a:p>
        </p:txBody>
      </p:sp>
    </p:spTree>
    <p:extLst>
      <p:ext uri="{BB962C8B-B14F-4D97-AF65-F5344CB8AC3E}">
        <p14:creationId xmlns:p14="http://schemas.microsoft.com/office/powerpoint/2010/main" val="4222639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9162" y="555526"/>
            <a:ext cx="7024744" cy="857250"/>
          </a:xfrm>
        </p:spPr>
        <p:txBody>
          <a:bodyPr>
            <a:normAutofit/>
          </a:bodyPr>
          <a:lstStyle/>
          <a:p>
            <a:r>
              <a:rPr lang="zh-CN" altLang="en-US" b="1" dirty="0"/>
              <a:t>奇偶</a:t>
            </a:r>
            <a:r>
              <a:rPr lang="zh-CN" altLang="en-US" b="1" dirty="0" smtClean="0"/>
              <a:t>剪枝</a:t>
            </a:r>
            <a:endParaRPr lang="zh-CN" altLang="en-US" dirty="0"/>
          </a:p>
        </p:txBody>
      </p:sp>
      <p:sp>
        <p:nvSpPr>
          <p:cNvPr id="4" name="日期占位符 3"/>
          <p:cNvSpPr>
            <a:spLocks noGrp="1"/>
          </p:cNvSpPr>
          <p:nvPr>
            <p:ph type="dt" sz="half" idx="10"/>
          </p:nvPr>
        </p:nvSpPr>
        <p:spPr/>
        <p:txBody>
          <a:bodyPr/>
          <a:lstStyle/>
          <a:p>
            <a:fld id="{05A93482-8E69-40F7-BCAD-5662A6CADB27}" type="datetime4">
              <a:rPr lang="en-US" smtClean="0"/>
              <a:pPr/>
              <a:t>March 6, 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21</a:t>
            </a:fld>
            <a:endParaRPr lang="en-US" dirty="0"/>
          </a:p>
        </p:txBody>
      </p:sp>
      <p:sp>
        <p:nvSpPr>
          <p:cNvPr id="7" name="TextBox 6"/>
          <p:cNvSpPr txBox="1"/>
          <p:nvPr/>
        </p:nvSpPr>
        <p:spPr>
          <a:xfrm>
            <a:off x="1187624" y="1707654"/>
            <a:ext cx="6264696" cy="2616101"/>
          </a:xfrm>
          <a:prstGeom prst="rect">
            <a:avLst/>
          </a:prstGeom>
          <a:noFill/>
        </p:spPr>
        <p:txBody>
          <a:bodyPr wrap="square" rtlCol="0">
            <a:spAutoFit/>
          </a:bodyPr>
          <a:lstStyle/>
          <a:p>
            <a:r>
              <a:rPr lang="en-US" altLang="zh-CN" sz="400" dirty="0">
                <a:latin typeface="Consolas" panose="020B0609020204030204" pitchFamily="49" charset="0"/>
              </a:rPr>
              <a:t>#include &lt;</a:t>
            </a:r>
            <a:r>
              <a:rPr lang="en-US" altLang="zh-CN" sz="400" dirty="0" err="1">
                <a:latin typeface="Consolas" panose="020B0609020204030204" pitchFamily="49" charset="0"/>
              </a:rPr>
              <a:t>stdio.h</a:t>
            </a:r>
            <a:r>
              <a:rPr lang="en-US" altLang="zh-CN" sz="400" dirty="0">
                <a:latin typeface="Consolas" panose="020B0609020204030204" pitchFamily="49" charset="0"/>
              </a:rPr>
              <a:t>&gt;</a:t>
            </a:r>
          </a:p>
          <a:p>
            <a:r>
              <a:rPr lang="en-US" altLang="zh-CN" sz="400" dirty="0">
                <a:latin typeface="Consolas" panose="020B0609020204030204" pitchFamily="49" charset="0"/>
              </a:rPr>
              <a:t>#include &lt;</a:t>
            </a:r>
            <a:r>
              <a:rPr lang="en-US" altLang="zh-CN" sz="400" dirty="0" err="1">
                <a:latin typeface="Consolas" panose="020B0609020204030204" pitchFamily="49" charset="0"/>
              </a:rPr>
              <a:t>string.h</a:t>
            </a:r>
            <a:r>
              <a:rPr lang="en-US" altLang="zh-CN" sz="400" dirty="0">
                <a:latin typeface="Consolas" panose="020B0609020204030204" pitchFamily="49" charset="0"/>
              </a:rPr>
              <a:t>&gt;</a:t>
            </a:r>
          </a:p>
          <a:p>
            <a:r>
              <a:rPr lang="en-US" altLang="zh-CN" sz="400" dirty="0">
                <a:latin typeface="Consolas" panose="020B0609020204030204" pitchFamily="49" charset="0"/>
              </a:rPr>
              <a:t>#include &lt;algorithm&gt;</a:t>
            </a:r>
          </a:p>
          <a:p>
            <a:r>
              <a:rPr lang="en-US" altLang="zh-CN" sz="400" dirty="0">
                <a:latin typeface="Consolas" panose="020B0609020204030204" pitchFamily="49" charset="0"/>
              </a:rPr>
              <a:t>using namespace </a:t>
            </a:r>
            <a:r>
              <a:rPr lang="en-US" altLang="zh-CN" sz="400" dirty="0" err="1">
                <a:latin typeface="Consolas" panose="020B0609020204030204" pitchFamily="49" charset="0"/>
              </a:rPr>
              <a:t>std</a:t>
            </a:r>
            <a:r>
              <a:rPr lang="en-US" altLang="zh-CN" sz="400" dirty="0">
                <a:latin typeface="Consolas" panose="020B0609020204030204" pitchFamily="49" charset="0"/>
              </a:rPr>
              <a:t>;</a:t>
            </a:r>
          </a:p>
          <a:p>
            <a:r>
              <a:rPr lang="en-US" altLang="zh-CN" sz="400" dirty="0">
                <a:latin typeface="Consolas" panose="020B0609020204030204" pitchFamily="49" charset="0"/>
              </a:rPr>
              <a:t>char a[10][10],vis[10][10];</a:t>
            </a:r>
          </a:p>
          <a:p>
            <a:r>
              <a:rPr lang="en-US" altLang="zh-CN" sz="400" dirty="0" err="1">
                <a:latin typeface="Consolas" panose="020B0609020204030204" pitchFamily="49" charset="0"/>
              </a:rPr>
              <a:t>int</a:t>
            </a:r>
            <a:r>
              <a:rPr lang="en-US" altLang="zh-CN" sz="400" dirty="0">
                <a:latin typeface="Consolas" panose="020B0609020204030204" pitchFamily="49" charset="0"/>
              </a:rPr>
              <a:t> </a:t>
            </a:r>
            <a:r>
              <a:rPr lang="en-US" altLang="zh-CN" sz="400" dirty="0" err="1">
                <a:latin typeface="Consolas" panose="020B0609020204030204" pitchFamily="49" charset="0"/>
              </a:rPr>
              <a:t>f,n,m,t,ax,ay</a:t>
            </a:r>
            <a:r>
              <a:rPr lang="en-US" altLang="zh-CN" sz="400" dirty="0">
                <a:latin typeface="Consolas" panose="020B0609020204030204" pitchFamily="49" charset="0"/>
              </a:rPr>
              <a:t>;</a:t>
            </a:r>
          </a:p>
          <a:p>
            <a:r>
              <a:rPr lang="en-US" altLang="zh-CN" sz="400" dirty="0">
                <a:latin typeface="Consolas" panose="020B0609020204030204" pitchFamily="49" charset="0"/>
              </a:rPr>
              <a:t>void </a:t>
            </a:r>
            <a:r>
              <a:rPr lang="en-US" altLang="zh-CN" sz="400" dirty="0" err="1">
                <a:latin typeface="Consolas" panose="020B0609020204030204" pitchFamily="49" charset="0"/>
              </a:rPr>
              <a:t>dfs</a:t>
            </a:r>
            <a:r>
              <a:rPr lang="en-US" altLang="zh-CN" sz="400" dirty="0">
                <a:latin typeface="Consolas" panose="020B0609020204030204" pitchFamily="49" charset="0"/>
              </a:rPr>
              <a:t>(</a:t>
            </a:r>
            <a:r>
              <a:rPr lang="en-US" altLang="zh-CN" sz="400" dirty="0" err="1">
                <a:latin typeface="Consolas" panose="020B0609020204030204" pitchFamily="49" charset="0"/>
              </a:rPr>
              <a:t>int</a:t>
            </a:r>
            <a:r>
              <a:rPr lang="en-US" altLang="zh-CN" sz="400" dirty="0">
                <a:latin typeface="Consolas" panose="020B0609020204030204" pitchFamily="49" charset="0"/>
              </a:rPr>
              <a:t> </a:t>
            </a:r>
            <a:r>
              <a:rPr lang="en-US" altLang="zh-CN" sz="400" dirty="0" err="1">
                <a:latin typeface="Consolas" panose="020B0609020204030204" pitchFamily="49" charset="0"/>
              </a:rPr>
              <a:t>x,int</a:t>
            </a:r>
            <a:r>
              <a:rPr lang="en-US" altLang="zh-CN" sz="400" dirty="0">
                <a:latin typeface="Consolas" panose="020B0609020204030204" pitchFamily="49" charset="0"/>
              </a:rPr>
              <a:t> </a:t>
            </a:r>
            <a:r>
              <a:rPr lang="en-US" altLang="zh-CN" sz="400" dirty="0" err="1">
                <a:latin typeface="Consolas" panose="020B0609020204030204" pitchFamily="49" charset="0"/>
              </a:rPr>
              <a:t>y,int</a:t>
            </a:r>
            <a:r>
              <a:rPr lang="en-US" altLang="zh-CN" sz="400" dirty="0">
                <a:latin typeface="Consolas" panose="020B0609020204030204" pitchFamily="49" charset="0"/>
              </a:rPr>
              <a:t> </a:t>
            </a:r>
            <a:r>
              <a:rPr lang="en-US" altLang="zh-CN" sz="400" dirty="0" err="1">
                <a:latin typeface="Consolas" panose="020B0609020204030204" pitchFamily="49" charset="0"/>
              </a:rPr>
              <a:t>ans</a:t>
            </a:r>
            <a:r>
              <a:rPr lang="en-US" altLang="zh-CN" sz="400" dirty="0">
                <a:latin typeface="Consolas" panose="020B0609020204030204" pitchFamily="49" charset="0"/>
              </a:rPr>
              <a:t>){</a:t>
            </a:r>
          </a:p>
          <a:p>
            <a:r>
              <a:rPr lang="en-US" altLang="zh-CN" sz="400" dirty="0">
                <a:latin typeface="Consolas" panose="020B0609020204030204" pitchFamily="49" charset="0"/>
              </a:rPr>
              <a:t>    if(x&lt;0||x==n||y&lt;0||y==m||</a:t>
            </a:r>
            <a:r>
              <a:rPr lang="en-US" altLang="zh-CN" sz="400" dirty="0" err="1">
                <a:latin typeface="Consolas" panose="020B0609020204030204" pitchFamily="49" charset="0"/>
              </a:rPr>
              <a:t>ans</a:t>
            </a:r>
            <a:r>
              <a:rPr lang="en-US" altLang="zh-CN" sz="400" dirty="0">
                <a:latin typeface="Consolas" panose="020B0609020204030204" pitchFamily="49" charset="0"/>
              </a:rPr>
              <a:t>&gt;t||vis[x][y]||f)</a:t>
            </a:r>
          </a:p>
          <a:p>
            <a:r>
              <a:rPr lang="en-US" altLang="zh-CN" sz="400" dirty="0">
                <a:latin typeface="Consolas" panose="020B0609020204030204" pitchFamily="49" charset="0"/>
              </a:rPr>
              <a:t>    return;</a:t>
            </a:r>
          </a:p>
          <a:p>
            <a:r>
              <a:rPr lang="en-US" altLang="zh-CN" sz="400" dirty="0">
                <a:latin typeface="Consolas" panose="020B0609020204030204" pitchFamily="49" charset="0"/>
              </a:rPr>
              <a:t>    </a:t>
            </a:r>
            <a:r>
              <a:rPr lang="en-US" altLang="zh-CN" sz="400" dirty="0" err="1">
                <a:latin typeface="Consolas" panose="020B0609020204030204" pitchFamily="49" charset="0"/>
              </a:rPr>
              <a:t>int</a:t>
            </a:r>
            <a:r>
              <a:rPr lang="en-US" altLang="zh-CN" sz="400" dirty="0">
                <a:latin typeface="Consolas" panose="020B0609020204030204" pitchFamily="49" charset="0"/>
              </a:rPr>
              <a:t> mi=abs(x-ax)+abs(y-ay);</a:t>
            </a:r>
          </a:p>
          <a:p>
            <a:r>
              <a:rPr lang="en-US" altLang="zh-CN" sz="400" dirty="0">
                <a:latin typeface="Consolas" panose="020B0609020204030204" pitchFamily="49" charset="0"/>
              </a:rPr>
              <a:t>    if(mi&gt;t-</a:t>
            </a:r>
            <a:r>
              <a:rPr lang="en-US" altLang="zh-CN" sz="400" dirty="0" err="1">
                <a:latin typeface="Consolas" panose="020B0609020204030204" pitchFamily="49" charset="0"/>
              </a:rPr>
              <a:t>ans</a:t>
            </a:r>
            <a:r>
              <a:rPr lang="en-US" altLang="zh-CN" sz="400" dirty="0">
                <a:latin typeface="Consolas" panose="020B0609020204030204" pitchFamily="49" charset="0"/>
              </a:rPr>
              <a:t>||(</a:t>
            </a:r>
            <a:r>
              <a:rPr lang="en-US" altLang="zh-CN" sz="400" dirty="0" err="1">
                <a:latin typeface="Consolas" panose="020B0609020204030204" pitchFamily="49" charset="0"/>
              </a:rPr>
              <a:t>mi+t-ans</a:t>
            </a:r>
            <a:r>
              <a:rPr lang="en-US" altLang="zh-CN" sz="400" dirty="0">
                <a:latin typeface="Consolas" panose="020B0609020204030204" pitchFamily="49" charset="0"/>
              </a:rPr>
              <a:t>)%2)</a:t>
            </a:r>
          </a:p>
          <a:p>
            <a:r>
              <a:rPr lang="en-US" altLang="zh-CN" sz="400" dirty="0">
                <a:latin typeface="Consolas" panose="020B0609020204030204" pitchFamily="49" charset="0"/>
              </a:rPr>
              <a:t>        return;</a:t>
            </a:r>
          </a:p>
          <a:p>
            <a:r>
              <a:rPr lang="en-US" altLang="zh-CN" sz="400" dirty="0">
                <a:latin typeface="Consolas" panose="020B0609020204030204" pitchFamily="49" charset="0"/>
              </a:rPr>
              <a:t>    if(x==ax&amp;&amp;y==ay){</a:t>
            </a:r>
          </a:p>
          <a:p>
            <a:r>
              <a:rPr lang="en-US" altLang="zh-CN" sz="400" dirty="0">
                <a:latin typeface="Consolas" panose="020B0609020204030204" pitchFamily="49" charset="0"/>
              </a:rPr>
              <a:t>    if(</a:t>
            </a:r>
            <a:r>
              <a:rPr lang="en-US" altLang="zh-CN" sz="400" dirty="0" err="1">
                <a:latin typeface="Consolas" panose="020B0609020204030204" pitchFamily="49" charset="0"/>
              </a:rPr>
              <a:t>ans</a:t>
            </a:r>
            <a:r>
              <a:rPr lang="en-US" altLang="zh-CN" sz="400" dirty="0">
                <a:latin typeface="Consolas" panose="020B0609020204030204" pitchFamily="49" charset="0"/>
              </a:rPr>
              <a:t>==t)</a:t>
            </a:r>
          </a:p>
          <a:p>
            <a:r>
              <a:rPr lang="en-US" altLang="zh-CN" sz="400" dirty="0">
                <a:latin typeface="Consolas" panose="020B0609020204030204" pitchFamily="49" charset="0"/>
              </a:rPr>
              <a:t>    f=1;</a:t>
            </a:r>
          </a:p>
          <a:p>
            <a:r>
              <a:rPr lang="en-US" altLang="zh-CN" sz="400" dirty="0">
                <a:latin typeface="Consolas" panose="020B0609020204030204" pitchFamily="49" charset="0"/>
              </a:rPr>
              <a:t>    return;}</a:t>
            </a:r>
          </a:p>
          <a:p>
            <a:r>
              <a:rPr lang="en-US" altLang="zh-CN" sz="400" dirty="0">
                <a:latin typeface="Consolas" panose="020B0609020204030204" pitchFamily="49" charset="0"/>
              </a:rPr>
              <a:t>    if(a[x][y]=='.'){</a:t>
            </a:r>
          </a:p>
          <a:p>
            <a:r>
              <a:rPr lang="en-US" altLang="zh-CN" sz="400" dirty="0">
                <a:latin typeface="Consolas" panose="020B0609020204030204" pitchFamily="49" charset="0"/>
              </a:rPr>
              <a:t>    vis[x][y]=1;</a:t>
            </a:r>
          </a:p>
          <a:p>
            <a:r>
              <a:rPr lang="en-US" altLang="zh-CN" sz="400" dirty="0">
                <a:latin typeface="Consolas" panose="020B0609020204030204" pitchFamily="49" charset="0"/>
              </a:rPr>
              <a:t>    </a:t>
            </a:r>
            <a:r>
              <a:rPr lang="en-US" altLang="zh-CN" sz="400" dirty="0" err="1">
                <a:latin typeface="Consolas" panose="020B0609020204030204" pitchFamily="49" charset="0"/>
              </a:rPr>
              <a:t>dfs</a:t>
            </a:r>
            <a:r>
              <a:rPr lang="en-US" altLang="zh-CN" sz="400" dirty="0">
                <a:latin typeface="Consolas" panose="020B0609020204030204" pitchFamily="49" charset="0"/>
              </a:rPr>
              <a:t>(x+1,y,ans+1);</a:t>
            </a:r>
            <a:r>
              <a:rPr lang="en-US" altLang="zh-CN" sz="400" dirty="0" err="1">
                <a:latin typeface="Consolas" panose="020B0609020204030204" pitchFamily="49" charset="0"/>
              </a:rPr>
              <a:t>dfs</a:t>
            </a:r>
            <a:r>
              <a:rPr lang="en-US" altLang="zh-CN" sz="400" dirty="0">
                <a:latin typeface="Consolas" panose="020B0609020204030204" pitchFamily="49" charset="0"/>
              </a:rPr>
              <a:t>(x-1,y,ans+1);</a:t>
            </a:r>
            <a:r>
              <a:rPr lang="en-US" altLang="zh-CN" sz="400" dirty="0" err="1">
                <a:latin typeface="Consolas" panose="020B0609020204030204" pitchFamily="49" charset="0"/>
              </a:rPr>
              <a:t>dfs</a:t>
            </a:r>
            <a:r>
              <a:rPr lang="en-US" altLang="zh-CN" sz="400" dirty="0">
                <a:latin typeface="Consolas" panose="020B0609020204030204" pitchFamily="49" charset="0"/>
              </a:rPr>
              <a:t>(x,y+1,ans+1);</a:t>
            </a:r>
            <a:r>
              <a:rPr lang="en-US" altLang="zh-CN" sz="400" dirty="0" err="1">
                <a:latin typeface="Consolas" panose="020B0609020204030204" pitchFamily="49" charset="0"/>
              </a:rPr>
              <a:t>dfs</a:t>
            </a:r>
            <a:r>
              <a:rPr lang="en-US" altLang="zh-CN" sz="400" dirty="0">
                <a:latin typeface="Consolas" panose="020B0609020204030204" pitchFamily="49" charset="0"/>
              </a:rPr>
              <a:t>(x,y-1,ans+1);</a:t>
            </a:r>
          </a:p>
          <a:p>
            <a:r>
              <a:rPr lang="en-US" altLang="zh-CN" sz="400" dirty="0">
                <a:latin typeface="Consolas" panose="020B0609020204030204" pitchFamily="49" charset="0"/>
              </a:rPr>
              <a:t>    vis[x][y]=0;}</a:t>
            </a:r>
          </a:p>
          <a:p>
            <a:r>
              <a:rPr lang="en-US" altLang="zh-CN" sz="400" dirty="0">
                <a:latin typeface="Consolas" panose="020B0609020204030204" pitchFamily="49" charset="0"/>
              </a:rPr>
              <a:t>}</a:t>
            </a:r>
          </a:p>
          <a:p>
            <a:r>
              <a:rPr lang="en-US" altLang="zh-CN" sz="400" dirty="0" err="1">
                <a:latin typeface="Consolas" panose="020B0609020204030204" pitchFamily="49" charset="0"/>
              </a:rPr>
              <a:t>int</a:t>
            </a:r>
            <a:r>
              <a:rPr lang="en-US" altLang="zh-CN" sz="400" dirty="0">
                <a:latin typeface="Consolas" panose="020B0609020204030204" pitchFamily="49" charset="0"/>
              </a:rPr>
              <a:t> main(){</a:t>
            </a:r>
          </a:p>
          <a:p>
            <a:r>
              <a:rPr lang="en-US" altLang="zh-CN" sz="400" dirty="0">
                <a:latin typeface="Consolas" panose="020B0609020204030204" pitchFamily="49" charset="0"/>
              </a:rPr>
              <a:t>    while(</a:t>
            </a:r>
            <a:r>
              <a:rPr lang="en-US" altLang="zh-CN" sz="400" dirty="0" err="1">
                <a:latin typeface="Consolas" panose="020B0609020204030204" pitchFamily="49" charset="0"/>
              </a:rPr>
              <a:t>scanf</a:t>
            </a:r>
            <a:r>
              <a:rPr lang="en-US" altLang="zh-CN" sz="400" dirty="0">
                <a:latin typeface="Consolas" panose="020B0609020204030204" pitchFamily="49" charset="0"/>
              </a:rPr>
              <a:t>("%</a:t>
            </a:r>
            <a:r>
              <a:rPr lang="en-US" altLang="zh-CN" sz="400" dirty="0" err="1">
                <a:latin typeface="Consolas" panose="020B0609020204030204" pitchFamily="49" charset="0"/>
              </a:rPr>
              <a:t>d%d%d</a:t>
            </a:r>
            <a:r>
              <a:rPr lang="en-US" altLang="zh-CN" sz="400" dirty="0">
                <a:latin typeface="Consolas" panose="020B0609020204030204" pitchFamily="49" charset="0"/>
              </a:rPr>
              <a:t>",&amp;</a:t>
            </a:r>
            <a:r>
              <a:rPr lang="en-US" altLang="zh-CN" sz="400" dirty="0" err="1">
                <a:latin typeface="Consolas" panose="020B0609020204030204" pitchFamily="49" charset="0"/>
              </a:rPr>
              <a:t>n,&amp;m,&amp;t</a:t>
            </a:r>
            <a:r>
              <a:rPr lang="en-US" altLang="zh-CN" sz="400" dirty="0">
                <a:latin typeface="Consolas" panose="020B0609020204030204" pitchFamily="49" charset="0"/>
              </a:rPr>
              <a:t>)!=</a:t>
            </a:r>
            <a:r>
              <a:rPr lang="en-US" altLang="zh-CN" sz="400" dirty="0" err="1">
                <a:latin typeface="Consolas" panose="020B0609020204030204" pitchFamily="49" charset="0"/>
              </a:rPr>
              <a:t>EOF,n</a:t>
            </a:r>
            <a:r>
              <a:rPr lang="en-US" altLang="zh-CN" sz="400" dirty="0">
                <a:latin typeface="Consolas" panose="020B0609020204030204" pitchFamily="49" charset="0"/>
              </a:rPr>
              <a:t>||m||t){</a:t>
            </a:r>
          </a:p>
          <a:p>
            <a:r>
              <a:rPr lang="en-US" altLang="zh-CN" sz="400" dirty="0">
                <a:latin typeface="Consolas" panose="020B0609020204030204" pitchFamily="49" charset="0"/>
              </a:rPr>
              <a:t>        f=0;</a:t>
            </a:r>
          </a:p>
          <a:p>
            <a:r>
              <a:rPr lang="en-US" altLang="zh-CN" sz="400" dirty="0">
                <a:latin typeface="Consolas" panose="020B0609020204030204" pitchFamily="49" charset="0"/>
              </a:rPr>
              <a:t>        </a:t>
            </a:r>
            <a:r>
              <a:rPr lang="en-US" altLang="zh-CN" sz="400" dirty="0" err="1">
                <a:latin typeface="Consolas" panose="020B0609020204030204" pitchFamily="49" charset="0"/>
              </a:rPr>
              <a:t>memset</a:t>
            </a:r>
            <a:r>
              <a:rPr lang="en-US" altLang="zh-CN" sz="400" dirty="0">
                <a:latin typeface="Consolas" panose="020B0609020204030204" pitchFamily="49" charset="0"/>
              </a:rPr>
              <a:t>(vis,0,sizeof(vis));</a:t>
            </a:r>
          </a:p>
          <a:p>
            <a:r>
              <a:rPr lang="en-US" altLang="zh-CN" sz="400" dirty="0">
                <a:latin typeface="Consolas" panose="020B0609020204030204" pitchFamily="49" charset="0"/>
              </a:rPr>
              <a:t>        for(</a:t>
            </a:r>
            <a:r>
              <a:rPr lang="en-US" altLang="zh-CN" sz="400" dirty="0" err="1">
                <a:latin typeface="Consolas" panose="020B0609020204030204" pitchFamily="49" charset="0"/>
              </a:rPr>
              <a:t>int</a:t>
            </a:r>
            <a:r>
              <a:rPr lang="en-US" altLang="zh-CN" sz="400" dirty="0">
                <a:latin typeface="Consolas" panose="020B0609020204030204" pitchFamily="49" charset="0"/>
              </a:rPr>
              <a:t> </a:t>
            </a:r>
            <a:r>
              <a:rPr lang="en-US" altLang="zh-CN" sz="400" dirty="0" err="1">
                <a:latin typeface="Consolas" panose="020B0609020204030204" pitchFamily="49" charset="0"/>
              </a:rPr>
              <a:t>i</a:t>
            </a:r>
            <a:r>
              <a:rPr lang="en-US" altLang="zh-CN" sz="400" dirty="0">
                <a:latin typeface="Consolas" panose="020B0609020204030204" pitchFamily="49" charset="0"/>
              </a:rPr>
              <a:t>=0;i&lt;</a:t>
            </a:r>
            <a:r>
              <a:rPr lang="en-US" altLang="zh-CN" sz="400" dirty="0" err="1">
                <a:latin typeface="Consolas" panose="020B0609020204030204" pitchFamily="49" charset="0"/>
              </a:rPr>
              <a:t>n;i</a:t>
            </a:r>
            <a:r>
              <a:rPr lang="en-US" altLang="zh-CN" sz="400" dirty="0">
                <a:latin typeface="Consolas" panose="020B0609020204030204" pitchFamily="49" charset="0"/>
              </a:rPr>
              <a:t>++)</a:t>
            </a:r>
          </a:p>
          <a:p>
            <a:r>
              <a:rPr lang="en-US" altLang="zh-CN" sz="400" dirty="0">
                <a:latin typeface="Consolas" panose="020B0609020204030204" pitchFamily="49" charset="0"/>
              </a:rPr>
              <a:t>        </a:t>
            </a:r>
            <a:r>
              <a:rPr lang="en-US" altLang="zh-CN" sz="400" dirty="0" err="1">
                <a:latin typeface="Consolas" panose="020B0609020204030204" pitchFamily="49" charset="0"/>
              </a:rPr>
              <a:t>scanf</a:t>
            </a:r>
            <a:r>
              <a:rPr lang="en-US" altLang="zh-CN" sz="400" dirty="0">
                <a:latin typeface="Consolas" panose="020B0609020204030204" pitchFamily="49" charset="0"/>
              </a:rPr>
              <a:t>("%</a:t>
            </a:r>
            <a:r>
              <a:rPr lang="en-US" altLang="zh-CN" sz="400" dirty="0" err="1">
                <a:latin typeface="Consolas" panose="020B0609020204030204" pitchFamily="49" charset="0"/>
              </a:rPr>
              <a:t>s",a</a:t>
            </a:r>
            <a:r>
              <a:rPr lang="en-US" altLang="zh-CN" sz="400" dirty="0">
                <a:latin typeface="Consolas" panose="020B0609020204030204" pitchFamily="49" charset="0"/>
              </a:rPr>
              <a:t>[</a:t>
            </a:r>
            <a:r>
              <a:rPr lang="en-US" altLang="zh-CN" sz="400" dirty="0" err="1">
                <a:latin typeface="Consolas" panose="020B0609020204030204" pitchFamily="49" charset="0"/>
              </a:rPr>
              <a:t>i</a:t>
            </a:r>
            <a:r>
              <a:rPr lang="en-US" altLang="zh-CN" sz="400" dirty="0">
                <a:latin typeface="Consolas" panose="020B0609020204030204" pitchFamily="49" charset="0"/>
              </a:rPr>
              <a:t>]);</a:t>
            </a:r>
          </a:p>
          <a:p>
            <a:r>
              <a:rPr lang="en-US" altLang="zh-CN" sz="400" dirty="0">
                <a:latin typeface="Consolas" panose="020B0609020204030204" pitchFamily="49" charset="0"/>
              </a:rPr>
              <a:t>        </a:t>
            </a:r>
            <a:r>
              <a:rPr lang="en-US" altLang="zh-CN" sz="400" dirty="0" err="1">
                <a:latin typeface="Consolas" panose="020B0609020204030204" pitchFamily="49" charset="0"/>
              </a:rPr>
              <a:t>int</a:t>
            </a:r>
            <a:r>
              <a:rPr lang="en-US" altLang="zh-CN" sz="400" dirty="0">
                <a:latin typeface="Consolas" panose="020B0609020204030204" pitchFamily="49" charset="0"/>
              </a:rPr>
              <a:t> </a:t>
            </a:r>
            <a:r>
              <a:rPr lang="en-US" altLang="zh-CN" sz="400" dirty="0" err="1">
                <a:latin typeface="Consolas" panose="020B0609020204030204" pitchFamily="49" charset="0"/>
              </a:rPr>
              <a:t>sx,sy</a:t>
            </a:r>
            <a:r>
              <a:rPr lang="en-US" altLang="zh-CN" sz="400" dirty="0">
                <a:latin typeface="Consolas" panose="020B0609020204030204" pitchFamily="49" charset="0"/>
              </a:rPr>
              <a:t>;</a:t>
            </a:r>
          </a:p>
          <a:p>
            <a:r>
              <a:rPr lang="en-US" altLang="zh-CN" sz="400" dirty="0">
                <a:latin typeface="Consolas" panose="020B0609020204030204" pitchFamily="49" charset="0"/>
              </a:rPr>
              <a:t>        for(</a:t>
            </a:r>
            <a:r>
              <a:rPr lang="en-US" altLang="zh-CN" sz="400" dirty="0" err="1">
                <a:latin typeface="Consolas" panose="020B0609020204030204" pitchFamily="49" charset="0"/>
              </a:rPr>
              <a:t>int</a:t>
            </a:r>
            <a:r>
              <a:rPr lang="en-US" altLang="zh-CN" sz="400" dirty="0">
                <a:latin typeface="Consolas" panose="020B0609020204030204" pitchFamily="49" charset="0"/>
              </a:rPr>
              <a:t> </a:t>
            </a:r>
            <a:r>
              <a:rPr lang="en-US" altLang="zh-CN" sz="400" dirty="0" err="1">
                <a:latin typeface="Consolas" panose="020B0609020204030204" pitchFamily="49" charset="0"/>
              </a:rPr>
              <a:t>i</a:t>
            </a:r>
            <a:r>
              <a:rPr lang="en-US" altLang="zh-CN" sz="400" dirty="0">
                <a:latin typeface="Consolas" panose="020B0609020204030204" pitchFamily="49" charset="0"/>
              </a:rPr>
              <a:t>=0;i&lt;</a:t>
            </a:r>
            <a:r>
              <a:rPr lang="en-US" altLang="zh-CN" sz="400" dirty="0" err="1">
                <a:latin typeface="Consolas" panose="020B0609020204030204" pitchFamily="49" charset="0"/>
              </a:rPr>
              <a:t>n;i</a:t>
            </a:r>
            <a:r>
              <a:rPr lang="en-US" altLang="zh-CN" sz="400" dirty="0">
                <a:latin typeface="Consolas" panose="020B0609020204030204" pitchFamily="49" charset="0"/>
              </a:rPr>
              <a:t>++)</a:t>
            </a:r>
          </a:p>
          <a:p>
            <a:r>
              <a:rPr lang="en-US" altLang="zh-CN" sz="400" dirty="0">
                <a:latin typeface="Consolas" panose="020B0609020204030204" pitchFamily="49" charset="0"/>
              </a:rPr>
              <a:t>            for(</a:t>
            </a:r>
            <a:r>
              <a:rPr lang="en-US" altLang="zh-CN" sz="400" dirty="0" err="1">
                <a:latin typeface="Consolas" panose="020B0609020204030204" pitchFamily="49" charset="0"/>
              </a:rPr>
              <a:t>int</a:t>
            </a:r>
            <a:r>
              <a:rPr lang="en-US" altLang="zh-CN" sz="400" dirty="0">
                <a:latin typeface="Consolas" panose="020B0609020204030204" pitchFamily="49" charset="0"/>
              </a:rPr>
              <a:t> j=0;j&lt;</a:t>
            </a:r>
            <a:r>
              <a:rPr lang="en-US" altLang="zh-CN" sz="400" dirty="0" err="1">
                <a:latin typeface="Consolas" panose="020B0609020204030204" pitchFamily="49" charset="0"/>
              </a:rPr>
              <a:t>m;j</a:t>
            </a:r>
            <a:r>
              <a:rPr lang="en-US" altLang="zh-CN" sz="400" dirty="0">
                <a:latin typeface="Consolas" panose="020B0609020204030204" pitchFamily="49" charset="0"/>
              </a:rPr>
              <a:t>++){</a:t>
            </a:r>
          </a:p>
          <a:p>
            <a:r>
              <a:rPr lang="en-US" altLang="zh-CN" sz="400" dirty="0">
                <a:latin typeface="Consolas" panose="020B0609020204030204" pitchFamily="49" charset="0"/>
              </a:rPr>
              <a:t>                if(a[</a:t>
            </a:r>
            <a:r>
              <a:rPr lang="en-US" altLang="zh-CN" sz="400" dirty="0" err="1">
                <a:latin typeface="Consolas" panose="020B0609020204030204" pitchFamily="49" charset="0"/>
              </a:rPr>
              <a:t>i</a:t>
            </a:r>
            <a:r>
              <a:rPr lang="en-US" altLang="zh-CN" sz="400" dirty="0">
                <a:latin typeface="Consolas" panose="020B0609020204030204" pitchFamily="49" charset="0"/>
              </a:rPr>
              <a:t>][j]=='S'){</a:t>
            </a:r>
          </a:p>
          <a:p>
            <a:r>
              <a:rPr lang="en-US" altLang="zh-CN" sz="400" dirty="0">
                <a:latin typeface="Consolas" panose="020B0609020204030204" pitchFamily="49" charset="0"/>
              </a:rPr>
              <a:t>                    </a:t>
            </a:r>
            <a:r>
              <a:rPr lang="en-US" altLang="zh-CN" sz="400" dirty="0" err="1">
                <a:latin typeface="Consolas" panose="020B0609020204030204" pitchFamily="49" charset="0"/>
              </a:rPr>
              <a:t>sx</a:t>
            </a:r>
            <a:r>
              <a:rPr lang="en-US" altLang="zh-CN" sz="400" dirty="0">
                <a:latin typeface="Consolas" panose="020B0609020204030204" pitchFamily="49" charset="0"/>
              </a:rPr>
              <a:t>=</a:t>
            </a:r>
            <a:r>
              <a:rPr lang="en-US" altLang="zh-CN" sz="400" dirty="0" err="1">
                <a:latin typeface="Consolas" panose="020B0609020204030204" pitchFamily="49" charset="0"/>
              </a:rPr>
              <a:t>i;sy</a:t>
            </a:r>
            <a:r>
              <a:rPr lang="en-US" altLang="zh-CN" sz="400" dirty="0">
                <a:latin typeface="Consolas" panose="020B0609020204030204" pitchFamily="49" charset="0"/>
              </a:rPr>
              <a:t>=</a:t>
            </a:r>
            <a:r>
              <a:rPr lang="en-US" altLang="zh-CN" sz="400" dirty="0" err="1">
                <a:latin typeface="Consolas" panose="020B0609020204030204" pitchFamily="49" charset="0"/>
              </a:rPr>
              <a:t>j;a</a:t>
            </a:r>
            <a:r>
              <a:rPr lang="en-US" altLang="zh-CN" sz="400" dirty="0">
                <a:latin typeface="Consolas" panose="020B0609020204030204" pitchFamily="49" charset="0"/>
              </a:rPr>
              <a:t>[</a:t>
            </a:r>
            <a:r>
              <a:rPr lang="en-US" altLang="zh-CN" sz="400" dirty="0" err="1">
                <a:latin typeface="Consolas" panose="020B0609020204030204" pitchFamily="49" charset="0"/>
              </a:rPr>
              <a:t>i</a:t>
            </a:r>
            <a:r>
              <a:rPr lang="en-US" altLang="zh-CN" sz="400" dirty="0">
                <a:latin typeface="Consolas" panose="020B0609020204030204" pitchFamily="49" charset="0"/>
              </a:rPr>
              <a:t>][j]='.';}</a:t>
            </a:r>
          </a:p>
          <a:p>
            <a:r>
              <a:rPr lang="en-US" altLang="zh-CN" sz="400" dirty="0">
                <a:latin typeface="Consolas" panose="020B0609020204030204" pitchFamily="49" charset="0"/>
              </a:rPr>
              <a:t>                else if(a[</a:t>
            </a:r>
            <a:r>
              <a:rPr lang="en-US" altLang="zh-CN" sz="400" dirty="0" err="1">
                <a:latin typeface="Consolas" panose="020B0609020204030204" pitchFamily="49" charset="0"/>
              </a:rPr>
              <a:t>i</a:t>
            </a:r>
            <a:r>
              <a:rPr lang="en-US" altLang="zh-CN" sz="400" dirty="0">
                <a:latin typeface="Consolas" panose="020B0609020204030204" pitchFamily="49" charset="0"/>
              </a:rPr>
              <a:t>][j]=='D'){</a:t>
            </a:r>
          </a:p>
          <a:p>
            <a:r>
              <a:rPr lang="en-US" altLang="zh-CN" sz="400" dirty="0">
                <a:latin typeface="Consolas" panose="020B0609020204030204" pitchFamily="49" charset="0"/>
              </a:rPr>
              <a:t>                    ax=</a:t>
            </a:r>
            <a:r>
              <a:rPr lang="en-US" altLang="zh-CN" sz="400" dirty="0" err="1">
                <a:latin typeface="Consolas" panose="020B0609020204030204" pitchFamily="49" charset="0"/>
              </a:rPr>
              <a:t>i;ay</a:t>
            </a:r>
            <a:r>
              <a:rPr lang="en-US" altLang="zh-CN" sz="400" dirty="0">
                <a:latin typeface="Consolas" panose="020B0609020204030204" pitchFamily="49" charset="0"/>
              </a:rPr>
              <a:t>=j;}</a:t>
            </a:r>
          </a:p>
          <a:p>
            <a:r>
              <a:rPr lang="en-US" altLang="zh-CN" sz="400" dirty="0">
                <a:latin typeface="Consolas" panose="020B0609020204030204" pitchFamily="49" charset="0"/>
              </a:rPr>
              <a:t>            }</a:t>
            </a:r>
          </a:p>
          <a:p>
            <a:r>
              <a:rPr lang="en-US" altLang="zh-CN" sz="400" dirty="0">
                <a:latin typeface="Consolas" panose="020B0609020204030204" pitchFamily="49" charset="0"/>
              </a:rPr>
              <a:t>        </a:t>
            </a:r>
            <a:r>
              <a:rPr lang="en-US" altLang="zh-CN" sz="400" dirty="0" err="1">
                <a:latin typeface="Consolas" panose="020B0609020204030204" pitchFamily="49" charset="0"/>
              </a:rPr>
              <a:t>dfs</a:t>
            </a:r>
            <a:r>
              <a:rPr lang="en-US" altLang="zh-CN" sz="400" dirty="0">
                <a:latin typeface="Consolas" panose="020B0609020204030204" pitchFamily="49" charset="0"/>
              </a:rPr>
              <a:t>(sx,sy,0);</a:t>
            </a:r>
          </a:p>
          <a:p>
            <a:r>
              <a:rPr lang="en-US" altLang="zh-CN" sz="400" dirty="0">
                <a:latin typeface="Consolas" panose="020B0609020204030204" pitchFamily="49" charset="0"/>
              </a:rPr>
              <a:t>        </a:t>
            </a:r>
            <a:r>
              <a:rPr lang="en-US" altLang="zh-CN" sz="400" dirty="0" err="1">
                <a:latin typeface="Consolas" panose="020B0609020204030204" pitchFamily="49" charset="0"/>
              </a:rPr>
              <a:t>printf</a:t>
            </a:r>
            <a:r>
              <a:rPr lang="en-US" altLang="zh-CN" sz="400" dirty="0">
                <a:latin typeface="Consolas" panose="020B0609020204030204" pitchFamily="49" charset="0"/>
              </a:rPr>
              <a:t>("%s\</a:t>
            </a:r>
            <a:r>
              <a:rPr lang="en-US" altLang="zh-CN" sz="400" dirty="0" err="1">
                <a:latin typeface="Consolas" panose="020B0609020204030204" pitchFamily="49" charset="0"/>
              </a:rPr>
              <a:t>n",f?"YES":"NO</a:t>
            </a:r>
            <a:r>
              <a:rPr lang="en-US" altLang="zh-CN" sz="400" dirty="0">
                <a:latin typeface="Consolas" panose="020B0609020204030204" pitchFamily="49" charset="0"/>
              </a:rPr>
              <a:t>");</a:t>
            </a:r>
          </a:p>
          <a:p>
            <a:endParaRPr lang="en-US" altLang="zh-CN" sz="400" dirty="0">
              <a:latin typeface="Consolas" panose="020B0609020204030204" pitchFamily="49" charset="0"/>
            </a:endParaRPr>
          </a:p>
          <a:p>
            <a:r>
              <a:rPr lang="en-US" altLang="zh-CN" sz="400" dirty="0">
                <a:latin typeface="Consolas" panose="020B0609020204030204" pitchFamily="49" charset="0"/>
              </a:rPr>
              <a:t>    }</a:t>
            </a:r>
          </a:p>
          <a:p>
            <a:r>
              <a:rPr lang="en-US" altLang="zh-CN" sz="400" dirty="0">
                <a:latin typeface="Consolas" panose="020B0609020204030204" pitchFamily="49" charset="0"/>
              </a:rPr>
              <a:t>    return 0;</a:t>
            </a:r>
          </a:p>
          <a:p>
            <a:r>
              <a:rPr lang="en-US" altLang="zh-CN" sz="400" dirty="0" smtClean="0">
                <a:latin typeface="Consolas" panose="020B0609020204030204" pitchFamily="49" charset="0"/>
              </a:rPr>
              <a:t>}</a:t>
            </a:r>
            <a:endParaRPr lang="zh-CN" altLang="en-US" sz="400" dirty="0">
              <a:latin typeface="Consolas" panose="020B0609020204030204" pitchFamily="49" charset="0"/>
            </a:endParaRPr>
          </a:p>
        </p:txBody>
      </p:sp>
    </p:spTree>
    <p:extLst>
      <p:ext uri="{BB962C8B-B14F-4D97-AF65-F5344CB8AC3E}">
        <p14:creationId xmlns:p14="http://schemas.microsoft.com/office/powerpoint/2010/main" val="3580559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7624" y="1059582"/>
            <a:ext cx="7024744" cy="2531436"/>
          </a:xfrm>
        </p:spPr>
        <p:txBody>
          <a:bodyPr>
            <a:normAutofit/>
          </a:bodyPr>
          <a:lstStyle/>
          <a:p>
            <a:r>
              <a:rPr lang="zh-CN" altLang="en-US" sz="7200"/>
              <a:t>谢谢观看</a:t>
            </a:r>
            <a:r>
              <a:rPr lang="en-US" altLang="zh-CN" sz="7200" dirty="0"/>
              <a:t>!!!</a:t>
            </a:r>
            <a:r>
              <a:rPr lang="en-US" altLang="zh-CN" dirty="0"/>
              <a:t/>
            </a:r>
            <a:br>
              <a:rPr lang="en-US" altLang="zh-CN" dirty="0"/>
            </a:br>
            <a:endParaRPr lang="zh-CN" altLang="en-US"/>
          </a:p>
        </p:txBody>
      </p:sp>
      <p:sp>
        <p:nvSpPr>
          <p:cNvPr id="4" name="日期占位符 3"/>
          <p:cNvSpPr>
            <a:spLocks noGrp="1"/>
          </p:cNvSpPr>
          <p:nvPr>
            <p:ph type="dt" sz="half" idx="10"/>
          </p:nvPr>
        </p:nvSpPr>
        <p:spPr/>
        <p:txBody>
          <a:bodyPr/>
          <a:lstStyle/>
          <a:p>
            <a:fld id="{05A93482-8E69-40F7-BCAD-5662A6CADB27}" type="datetime4">
              <a:rPr lang="en-US" smtClean="0"/>
              <a:pPr/>
              <a:t>March 6, 2018</a:t>
            </a:fld>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22</a:t>
            </a:fld>
            <a:endParaRPr lang="en-US" dirty="0"/>
          </a:p>
        </p:txBody>
      </p:sp>
    </p:spTree>
    <p:extLst>
      <p:ext uri="{BB962C8B-B14F-4D97-AF65-F5344CB8AC3E}">
        <p14:creationId xmlns:p14="http://schemas.microsoft.com/office/powerpoint/2010/main" val="453261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枚举搜索</a:t>
            </a:r>
            <a:endParaRPr lang="zh-CN" altLang="en-US" dirty="0"/>
          </a:p>
        </p:txBody>
      </p:sp>
      <p:sp>
        <p:nvSpPr>
          <p:cNvPr id="3" name="内容占位符 2"/>
          <p:cNvSpPr>
            <a:spLocks noGrp="1"/>
          </p:cNvSpPr>
          <p:nvPr>
            <p:ph idx="1"/>
          </p:nvPr>
        </p:nvSpPr>
        <p:spPr/>
        <p:txBody>
          <a:bodyPr/>
          <a:lstStyle/>
          <a:p>
            <a:r>
              <a:rPr lang="zh-CN" altLang="en-US" dirty="0"/>
              <a:t>百钱买百鸡</a:t>
            </a:r>
            <a:r>
              <a:rPr lang="zh-CN" altLang="en-US" dirty="0" smtClean="0"/>
              <a:t>问题：</a:t>
            </a:r>
            <a:endParaRPr lang="en-US" altLang="zh-CN" dirty="0" smtClean="0"/>
          </a:p>
          <a:p>
            <a:r>
              <a:rPr lang="zh-CN" altLang="en-US" dirty="0" smtClean="0"/>
              <a:t>公鸡</a:t>
            </a:r>
            <a:r>
              <a:rPr lang="zh-CN" altLang="en-US" dirty="0"/>
              <a:t>每只</a:t>
            </a:r>
            <a:r>
              <a:rPr lang="en-US" altLang="zh-CN" dirty="0"/>
              <a:t>5</a:t>
            </a:r>
            <a:r>
              <a:rPr lang="zh-CN" altLang="en-US" dirty="0"/>
              <a:t>元，母鸡每只</a:t>
            </a:r>
            <a:r>
              <a:rPr lang="en-US" altLang="zh-CN" dirty="0"/>
              <a:t>3</a:t>
            </a:r>
            <a:r>
              <a:rPr lang="zh-CN" altLang="en-US" dirty="0"/>
              <a:t>元，小鸡</a:t>
            </a:r>
            <a:r>
              <a:rPr lang="en-US" altLang="zh-CN" dirty="0"/>
              <a:t>3</a:t>
            </a:r>
            <a:r>
              <a:rPr lang="zh-CN" altLang="en-US" dirty="0"/>
              <a:t>只</a:t>
            </a:r>
            <a:r>
              <a:rPr lang="en-US" altLang="zh-CN" dirty="0"/>
              <a:t>1</a:t>
            </a:r>
            <a:r>
              <a:rPr lang="zh-CN" altLang="en-US" dirty="0"/>
              <a:t>元，用</a:t>
            </a:r>
            <a:r>
              <a:rPr lang="en-US" altLang="zh-CN" dirty="0"/>
              <a:t>100</a:t>
            </a:r>
            <a:r>
              <a:rPr lang="zh-CN" altLang="en-US" dirty="0"/>
              <a:t>块钱买</a:t>
            </a:r>
            <a:r>
              <a:rPr lang="en-US" altLang="zh-CN" dirty="0"/>
              <a:t>100</a:t>
            </a:r>
            <a:r>
              <a:rPr lang="zh-CN" altLang="en-US" dirty="0"/>
              <a:t>只鸡，问公鸡，母鸡，小鸡各多少只？</a:t>
            </a:r>
          </a:p>
        </p:txBody>
      </p:sp>
      <p:sp>
        <p:nvSpPr>
          <p:cNvPr id="4" name="日期占位符 3"/>
          <p:cNvSpPr>
            <a:spLocks noGrp="1"/>
          </p:cNvSpPr>
          <p:nvPr>
            <p:ph type="dt" sz="half" idx="10"/>
          </p:nvPr>
        </p:nvSpPr>
        <p:spPr/>
        <p:txBody>
          <a:bodyPr/>
          <a:lstStyle/>
          <a:p>
            <a:fld id="{05A93482-8E69-40F7-BCAD-5662A6CADB27}" type="datetime4">
              <a:rPr lang="en-US" smtClean="0"/>
              <a:pPr/>
              <a:t>March 6, 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3</a:t>
            </a:fld>
            <a:endParaRPr lang="en-US" dirty="0"/>
          </a:p>
        </p:txBody>
      </p:sp>
    </p:spTree>
    <p:extLst>
      <p:ext uri="{BB962C8B-B14F-4D97-AF65-F5344CB8AC3E}">
        <p14:creationId xmlns:p14="http://schemas.microsoft.com/office/powerpoint/2010/main" val="3286553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5A93482-8E69-40F7-BCAD-5662A6CADB27}" type="datetime4">
              <a:rPr lang="en-US" smtClean="0"/>
              <a:pPr/>
              <a:t>March 6, 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4</a:t>
            </a:fld>
            <a:endParaRPr lang="en-US" dirty="0"/>
          </a:p>
        </p:txBody>
      </p:sp>
      <p:sp>
        <p:nvSpPr>
          <p:cNvPr id="7" name="TextBox 6"/>
          <p:cNvSpPr txBox="1"/>
          <p:nvPr/>
        </p:nvSpPr>
        <p:spPr>
          <a:xfrm>
            <a:off x="827584" y="411510"/>
            <a:ext cx="6984776" cy="4524315"/>
          </a:xfrm>
          <a:prstGeom prst="rect">
            <a:avLst/>
          </a:prstGeom>
          <a:noFill/>
        </p:spPr>
        <p:txBody>
          <a:bodyPr wrap="square" rtlCol="0">
            <a:spAutoFit/>
          </a:bodyPr>
          <a:lstStyle/>
          <a:p>
            <a:r>
              <a:rPr lang="en-US" altLang="zh-CN" sz="900" dirty="0">
                <a:latin typeface="Consolas" panose="020B0609020204030204" pitchFamily="49" charset="0"/>
              </a:rPr>
              <a:t>#include&lt;</a:t>
            </a:r>
            <a:r>
              <a:rPr lang="en-US" altLang="zh-CN" sz="900" dirty="0" err="1">
                <a:latin typeface="Consolas" panose="020B0609020204030204" pitchFamily="49" charset="0"/>
              </a:rPr>
              <a:t>stdio.h</a:t>
            </a:r>
            <a:r>
              <a:rPr lang="en-US" altLang="zh-CN" sz="900" dirty="0">
                <a:latin typeface="Consolas" panose="020B0609020204030204" pitchFamily="49" charset="0"/>
              </a:rPr>
              <a:t>&gt;</a:t>
            </a:r>
          </a:p>
          <a:p>
            <a:r>
              <a:rPr lang="en-US" altLang="zh-CN" sz="900" dirty="0" err="1">
                <a:latin typeface="Consolas" panose="020B0609020204030204" pitchFamily="49" charset="0"/>
              </a:rPr>
              <a:t>int</a:t>
            </a:r>
            <a:r>
              <a:rPr lang="en-US" altLang="zh-CN" sz="900" dirty="0">
                <a:latin typeface="Consolas" panose="020B0609020204030204" pitchFamily="49" charset="0"/>
              </a:rPr>
              <a:t> vis[35][35];</a:t>
            </a:r>
          </a:p>
          <a:p>
            <a:r>
              <a:rPr lang="en-US" altLang="zh-CN" sz="900" dirty="0">
                <a:latin typeface="Consolas" panose="020B0609020204030204" pitchFamily="49" charset="0"/>
              </a:rPr>
              <a:t>void loop()</a:t>
            </a:r>
          </a:p>
          <a:p>
            <a:r>
              <a:rPr lang="en-US" altLang="zh-CN" sz="900" dirty="0">
                <a:latin typeface="Consolas" panose="020B0609020204030204" pitchFamily="49" charset="0"/>
              </a:rPr>
              <a:t>{</a:t>
            </a:r>
          </a:p>
          <a:p>
            <a:r>
              <a:rPr lang="en-US" altLang="zh-CN" sz="900" dirty="0">
                <a:latin typeface="Consolas" panose="020B0609020204030204" pitchFamily="49" charset="0"/>
              </a:rPr>
              <a:t>    </a:t>
            </a:r>
            <a:r>
              <a:rPr lang="en-US" altLang="zh-CN" sz="900" dirty="0" err="1">
                <a:latin typeface="Consolas" panose="020B0609020204030204" pitchFamily="49" charset="0"/>
              </a:rPr>
              <a:t>int</a:t>
            </a:r>
            <a:r>
              <a:rPr lang="en-US" altLang="zh-CN" sz="900" dirty="0">
                <a:latin typeface="Consolas" panose="020B0609020204030204" pitchFamily="49" charset="0"/>
              </a:rPr>
              <a:t> </a:t>
            </a:r>
            <a:r>
              <a:rPr lang="en-US" altLang="zh-CN" sz="900" dirty="0" err="1">
                <a:latin typeface="Consolas" panose="020B0609020204030204" pitchFamily="49" charset="0"/>
              </a:rPr>
              <a:t>x,y,z</a:t>
            </a:r>
            <a:r>
              <a:rPr lang="en-US" altLang="zh-CN" sz="900" dirty="0">
                <a:latin typeface="Consolas" panose="020B0609020204030204" pitchFamily="49" charset="0"/>
              </a:rPr>
              <a:t>;//</a:t>
            </a:r>
            <a:r>
              <a:rPr lang="zh-CN" altLang="en-US" sz="900" dirty="0">
                <a:latin typeface="Consolas" panose="020B0609020204030204" pitchFamily="49" charset="0"/>
              </a:rPr>
              <a:t>三个变量分别为公鸡，母鸡，小鸡的数量</a:t>
            </a:r>
          </a:p>
          <a:p>
            <a:r>
              <a:rPr lang="zh-CN" altLang="en-US" sz="900" dirty="0">
                <a:latin typeface="Consolas" panose="020B0609020204030204" pitchFamily="49" charset="0"/>
              </a:rPr>
              <a:t>    </a:t>
            </a:r>
            <a:r>
              <a:rPr lang="en-US" altLang="zh-CN" sz="900" dirty="0">
                <a:latin typeface="Consolas" panose="020B0609020204030204" pitchFamily="49" charset="0"/>
              </a:rPr>
              <a:t>for(x=0; x&lt;=20; x++) //</a:t>
            </a:r>
            <a:r>
              <a:rPr lang="zh-CN" altLang="en-US" sz="900" dirty="0">
                <a:latin typeface="Consolas" panose="020B0609020204030204" pitchFamily="49" charset="0"/>
              </a:rPr>
              <a:t>公鸡最多</a:t>
            </a:r>
            <a:r>
              <a:rPr lang="en-US" altLang="zh-CN" sz="900" dirty="0">
                <a:latin typeface="Consolas" panose="020B0609020204030204" pitchFamily="49" charset="0"/>
              </a:rPr>
              <a:t>20</a:t>
            </a:r>
            <a:r>
              <a:rPr lang="zh-CN" altLang="en-US" sz="900" dirty="0">
                <a:latin typeface="Consolas" panose="020B0609020204030204" pitchFamily="49" charset="0"/>
              </a:rPr>
              <a:t>只</a:t>
            </a:r>
          </a:p>
          <a:p>
            <a:r>
              <a:rPr lang="zh-CN" altLang="en-US" sz="900" dirty="0">
                <a:latin typeface="Consolas" panose="020B0609020204030204" pitchFamily="49" charset="0"/>
              </a:rPr>
              <a:t>    </a:t>
            </a:r>
            <a:r>
              <a:rPr lang="en-US" altLang="zh-CN" sz="900" dirty="0">
                <a:latin typeface="Consolas" panose="020B0609020204030204" pitchFamily="49" charset="0"/>
              </a:rPr>
              <a:t>{</a:t>
            </a:r>
          </a:p>
          <a:p>
            <a:r>
              <a:rPr lang="en-US" altLang="zh-CN" sz="900" dirty="0">
                <a:latin typeface="Consolas" panose="020B0609020204030204" pitchFamily="49" charset="0"/>
              </a:rPr>
              <a:t>        for(y=0; y&lt;=33; y++) //</a:t>
            </a:r>
            <a:r>
              <a:rPr lang="zh-CN" altLang="en-US" sz="900" dirty="0">
                <a:latin typeface="Consolas" panose="020B0609020204030204" pitchFamily="49" charset="0"/>
              </a:rPr>
              <a:t>母鸡最多</a:t>
            </a:r>
            <a:r>
              <a:rPr lang="en-US" altLang="zh-CN" sz="900" dirty="0">
                <a:latin typeface="Consolas" panose="020B0609020204030204" pitchFamily="49" charset="0"/>
              </a:rPr>
              <a:t>33</a:t>
            </a:r>
            <a:r>
              <a:rPr lang="zh-CN" altLang="en-US" sz="900" dirty="0">
                <a:latin typeface="Consolas" panose="020B0609020204030204" pitchFamily="49" charset="0"/>
              </a:rPr>
              <a:t>只</a:t>
            </a:r>
          </a:p>
          <a:p>
            <a:r>
              <a:rPr lang="zh-CN" altLang="en-US" sz="900" dirty="0">
                <a:latin typeface="Consolas" panose="020B0609020204030204" pitchFamily="49" charset="0"/>
              </a:rPr>
              <a:t>        </a:t>
            </a:r>
            <a:r>
              <a:rPr lang="en-US" altLang="zh-CN" sz="900" dirty="0">
                <a:latin typeface="Consolas" panose="020B0609020204030204" pitchFamily="49" charset="0"/>
              </a:rPr>
              <a:t>{</a:t>
            </a:r>
          </a:p>
          <a:p>
            <a:r>
              <a:rPr lang="en-US" altLang="zh-CN" sz="900" dirty="0">
                <a:latin typeface="Consolas" panose="020B0609020204030204" pitchFamily="49" charset="0"/>
              </a:rPr>
              <a:t>            z=100-x-y;//</a:t>
            </a:r>
            <a:r>
              <a:rPr lang="zh-CN" altLang="en-US" sz="900" dirty="0">
                <a:latin typeface="Consolas" panose="020B0609020204030204" pitchFamily="49" charset="0"/>
              </a:rPr>
              <a:t>小鸡的数量</a:t>
            </a:r>
          </a:p>
          <a:p>
            <a:r>
              <a:rPr lang="zh-CN" altLang="en-US" sz="900" dirty="0">
                <a:latin typeface="Consolas" panose="020B0609020204030204" pitchFamily="49" charset="0"/>
              </a:rPr>
              <a:t>            </a:t>
            </a:r>
            <a:r>
              <a:rPr lang="en-US" altLang="zh-CN" sz="900" dirty="0">
                <a:latin typeface="Consolas" panose="020B0609020204030204" pitchFamily="49" charset="0"/>
              </a:rPr>
              <a:t>if (z%3==0 &amp;&amp; x*5+y*3+z/3==100)//</a:t>
            </a:r>
            <a:r>
              <a:rPr lang="zh-CN" altLang="en-US" sz="900" dirty="0">
                <a:latin typeface="Consolas" panose="020B0609020204030204" pitchFamily="49" charset="0"/>
              </a:rPr>
              <a:t>小鸡</a:t>
            </a:r>
            <a:r>
              <a:rPr lang="en-US" altLang="zh-CN" sz="900" dirty="0">
                <a:latin typeface="Consolas" panose="020B0609020204030204" pitchFamily="49" charset="0"/>
              </a:rPr>
              <a:t>3</a:t>
            </a:r>
            <a:r>
              <a:rPr lang="zh-CN" altLang="en-US" sz="900" dirty="0">
                <a:latin typeface="Consolas" panose="020B0609020204030204" pitchFamily="49" charset="0"/>
              </a:rPr>
              <a:t>只一元，所以小鸡数量应该是</a:t>
            </a:r>
            <a:r>
              <a:rPr lang="en-US" altLang="zh-CN" sz="900" dirty="0">
                <a:latin typeface="Consolas" panose="020B0609020204030204" pitchFamily="49" charset="0"/>
              </a:rPr>
              <a:t>3</a:t>
            </a:r>
            <a:r>
              <a:rPr lang="zh-CN" altLang="en-US" sz="900" dirty="0">
                <a:latin typeface="Consolas" panose="020B0609020204030204" pitchFamily="49" charset="0"/>
              </a:rPr>
              <a:t>的倍数</a:t>
            </a:r>
          </a:p>
          <a:p>
            <a:r>
              <a:rPr lang="zh-CN" altLang="en-US" sz="900" dirty="0">
                <a:latin typeface="Consolas" panose="020B0609020204030204" pitchFamily="49" charset="0"/>
              </a:rPr>
              <a:t>                </a:t>
            </a:r>
            <a:r>
              <a:rPr lang="en-US" altLang="zh-CN" sz="900" dirty="0" err="1">
                <a:latin typeface="Consolas" panose="020B0609020204030204" pitchFamily="49" charset="0"/>
              </a:rPr>
              <a:t>printf</a:t>
            </a:r>
            <a:r>
              <a:rPr lang="en-US" altLang="zh-CN" sz="900" dirty="0">
                <a:latin typeface="Consolas" panose="020B0609020204030204" pitchFamily="49" charset="0"/>
              </a:rPr>
              <a:t>("</a:t>
            </a:r>
            <a:r>
              <a:rPr lang="zh-CN" altLang="en-US" sz="900" dirty="0">
                <a:latin typeface="Consolas" panose="020B0609020204030204" pitchFamily="49" charset="0"/>
              </a:rPr>
              <a:t>公鸡</a:t>
            </a:r>
            <a:r>
              <a:rPr lang="en-US" altLang="zh-CN" sz="900" dirty="0">
                <a:latin typeface="Consolas" panose="020B0609020204030204" pitchFamily="49" charset="0"/>
              </a:rPr>
              <a:t>%d</a:t>
            </a:r>
            <a:r>
              <a:rPr lang="zh-CN" altLang="en-US" sz="900" dirty="0">
                <a:latin typeface="Consolas" panose="020B0609020204030204" pitchFamily="49" charset="0"/>
              </a:rPr>
              <a:t>只</a:t>
            </a:r>
            <a:r>
              <a:rPr lang="en-US" altLang="zh-CN" sz="900" dirty="0">
                <a:latin typeface="Consolas" panose="020B0609020204030204" pitchFamily="49" charset="0"/>
              </a:rPr>
              <a:t>,</a:t>
            </a:r>
            <a:r>
              <a:rPr lang="zh-CN" altLang="en-US" sz="900" dirty="0">
                <a:latin typeface="Consolas" panose="020B0609020204030204" pitchFamily="49" charset="0"/>
              </a:rPr>
              <a:t>母鸡</a:t>
            </a:r>
            <a:r>
              <a:rPr lang="en-US" altLang="zh-CN" sz="900" dirty="0">
                <a:latin typeface="Consolas" panose="020B0609020204030204" pitchFamily="49" charset="0"/>
              </a:rPr>
              <a:t>%d</a:t>
            </a:r>
            <a:r>
              <a:rPr lang="zh-CN" altLang="en-US" sz="900" dirty="0">
                <a:latin typeface="Consolas" panose="020B0609020204030204" pitchFamily="49" charset="0"/>
              </a:rPr>
              <a:t>只</a:t>
            </a:r>
            <a:r>
              <a:rPr lang="en-US" altLang="zh-CN" sz="900" dirty="0">
                <a:latin typeface="Consolas" panose="020B0609020204030204" pitchFamily="49" charset="0"/>
              </a:rPr>
              <a:t>,</a:t>
            </a:r>
            <a:r>
              <a:rPr lang="zh-CN" altLang="en-US" sz="900" dirty="0">
                <a:latin typeface="Consolas" panose="020B0609020204030204" pitchFamily="49" charset="0"/>
              </a:rPr>
              <a:t>小鸡</a:t>
            </a:r>
            <a:r>
              <a:rPr lang="en-US" altLang="zh-CN" sz="900" dirty="0">
                <a:latin typeface="Consolas" panose="020B0609020204030204" pitchFamily="49" charset="0"/>
              </a:rPr>
              <a:t>%d</a:t>
            </a:r>
            <a:r>
              <a:rPr lang="zh-CN" altLang="en-US" sz="900" dirty="0">
                <a:latin typeface="Consolas" panose="020B0609020204030204" pitchFamily="49" charset="0"/>
              </a:rPr>
              <a:t>只</a:t>
            </a:r>
            <a:r>
              <a:rPr lang="en-US" altLang="zh-CN" sz="900" dirty="0">
                <a:latin typeface="Consolas" panose="020B0609020204030204" pitchFamily="49" charset="0"/>
              </a:rPr>
              <a:t>\n",</a:t>
            </a:r>
            <a:r>
              <a:rPr lang="en-US" altLang="zh-CN" sz="900" dirty="0" err="1">
                <a:latin typeface="Consolas" panose="020B0609020204030204" pitchFamily="49" charset="0"/>
              </a:rPr>
              <a:t>x,y,z</a:t>
            </a:r>
            <a:r>
              <a:rPr lang="en-US" altLang="zh-CN" sz="900" dirty="0">
                <a:latin typeface="Consolas" panose="020B0609020204030204" pitchFamily="49" charset="0"/>
              </a:rPr>
              <a:t>);</a:t>
            </a:r>
          </a:p>
          <a:p>
            <a:r>
              <a:rPr lang="en-US" altLang="zh-CN" sz="900" dirty="0">
                <a:latin typeface="Consolas" panose="020B0609020204030204" pitchFamily="49" charset="0"/>
              </a:rPr>
              <a:t>        }</a:t>
            </a:r>
          </a:p>
          <a:p>
            <a:r>
              <a:rPr lang="en-US" altLang="zh-CN" sz="900" dirty="0">
                <a:latin typeface="Consolas" panose="020B0609020204030204" pitchFamily="49" charset="0"/>
              </a:rPr>
              <a:t>    }</a:t>
            </a:r>
          </a:p>
          <a:p>
            <a:r>
              <a:rPr lang="en-US" altLang="zh-CN" sz="900" dirty="0">
                <a:latin typeface="Consolas" panose="020B0609020204030204" pitchFamily="49" charset="0"/>
              </a:rPr>
              <a:t>}</a:t>
            </a:r>
          </a:p>
          <a:p>
            <a:r>
              <a:rPr lang="en-US" altLang="zh-CN" sz="900" dirty="0">
                <a:latin typeface="Consolas" panose="020B0609020204030204" pitchFamily="49" charset="0"/>
              </a:rPr>
              <a:t>void </a:t>
            </a:r>
            <a:r>
              <a:rPr lang="en-US" altLang="zh-CN" sz="900" dirty="0" err="1">
                <a:latin typeface="Consolas" panose="020B0609020204030204" pitchFamily="49" charset="0"/>
              </a:rPr>
              <a:t>dfs</a:t>
            </a:r>
            <a:r>
              <a:rPr lang="en-US" altLang="zh-CN" sz="900" dirty="0">
                <a:latin typeface="Consolas" panose="020B0609020204030204" pitchFamily="49" charset="0"/>
              </a:rPr>
              <a:t>(</a:t>
            </a:r>
            <a:r>
              <a:rPr lang="en-US" altLang="zh-CN" sz="900" dirty="0" err="1">
                <a:latin typeface="Consolas" panose="020B0609020204030204" pitchFamily="49" charset="0"/>
              </a:rPr>
              <a:t>int</a:t>
            </a:r>
            <a:r>
              <a:rPr lang="en-US" altLang="zh-CN" sz="900" dirty="0">
                <a:latin typeface="Consolas" panose="020B0609020204030204" pitchFamily="49" charset="0"/>
              </a:rPr>
              <a:t> </a:t>
            </a:r>
            <a:r>
              <a:rPr lang="en-US" altLang="zh-CN" sz="900" dirty="0" err="1">
                <a:latin typeface="Consolas" panose="020B0609020204030204" pitchFamily="49" charset="0"/>
              </a:rPr>
              <a:t>x,int</a:t>
            </a:r>
            <a:r>
              <a:rPr lang="en-US" altLang="zh-CN" sz="900" dirty="0">
                <a:latin typeface="Consolas" panose="020B0609020204030204" pitchFamily="49" charset="0"/>
              </a:rPr>
              <a:t> y)</a:t>
            </a:r>
          </a:p>
          <a:p>
            <a:r>
              <a:rPr lang="en-US" altLang="zh-CN" sz="900" dirty="0">
                <a:latin typeface="Consolas" panose="020B0609020204030204" pitchFamily="49" charset="0"/>
              </a:rPr>
              <a:t>{</a:t>
            </a:r>
          </a:p>
          <a:p>
            <a:r>
              <a:rPr lang="en-US" altLang="zh-CN" sz="900" dirty="0">
                <a:latin typeface="Consolas" panose="020B0609020204030204" pitchFamily="49" charset="0"/>
              </a:rPr>
              <a:t>    if(x&gt;20||y&gt;33||vis[x][y])return;</a:t>
            </a:r>
          </a:p>
          <a:p>
            <a:r>
              <a:rPr lang="en-US" altLang="zh-CN" sz="900" dirty="0">
                <a:latin typeface="Consolas" panose="020B0609020204030204" pitchFamily="49" charset="0"/>
              </a:rPr>
              <a:t>    </a:t>
            </a:r>
            <a:r>
              <a:rPr lang="en-US" altLang="zh-CN" sz="900" dirty="0" err="1">
                <a:latin typeface="Consolas" panose="020B0609020204030204" pitchFamily="49" charset="0"/>
              </a:rPr>
              <a:t>int</a:t>
            </a:r>
            <a:r>
              <a:rPr lang="en-US" altLang="zh-CN" sz="900" dirty="0">
                <a:latin typeface="Consolas" panose="020B0609020204030204" pitchFamily="49" charset="0"/>
              </a:rPr>
              <a:t> z=100-x-y;</a:t>
            </a:r>
          </a:p>
          <a:p>
            <a:r>
              <a:rPr lang="en-US" altLang="zh-CN" sz="900" dirty="0">
                <a:latin typeface="Consolas" panose="020B0609020204030204" pitchFamily="49" charset="0"/>
              </a:rPr>
              <a:t>    vis[x][y]=1;</a:t>
            </a:r>
          </a:p>
          <a:p>
            <a:r>
              <a:rPr lang="en-US" altLang="zh-CN" sz="900" dirty="0">
                <a:latin typeface="Consolas" panose="020B0609020204030204" pitchFamily="49" charset="0"/>
              </a:rPr>
              <a:t>    if(z%3==0&amp;&amp;x*5+y*3+z/3==100)</a:t>
            </a:r>
          </a:p>
          <a:p>
            <a:r>
              <a:rPr lang="en-US" altLang="zh-CN" sz="900" dirty="0">
                <a:latin typeface="Consolas" panose="020B0609020204030204" pitchFamily="49" charset="0"/>
              </a:rPr>
              <a:t>    </a:t>
            </a:r>
            <a:r>
              <a:rPr lang="en-US" altLang="zh-CN" sz="900" dirty="0" err="1">
                <a:latin typeface="Consolas" panose="020B0609020204030204" pitchFamily="49" charset="0"/>
              </a:rPr>
              <a:t>printf</a:t>
            </a:r>
            <a:r>
              <a:rPr lang="en-US" altLang="zh-CN" sz="900" dirty="0">
                <a:latin typeface="Consolas" panose="020B0609020204030204" pitchFamily="49" charset="0"/>
              </a:rPr>
              <a:t>("</a:t>
            </a:r>
            <a:r>
              <a:rPr lang="zh-CN" altLang="en-US" sz="900" dirty="0">
                <a:latin typeface="Consolas" panose="020B0609020204030204" pitchFamily="49" charset="0"/>
              </a:rPr>
              <a:t>公鸡</a:t>
            </a:r>
            <a:r>
              <a:rPr lang="en-US" altLang="zh-CN" sz="900" dirty="0">
                <a:latin typeface="Consolas" panose="020B0609020204030204" pitchFamily="49" charset="0"/>
              </a:rPr>
              <a:t>%d</a:t>
            </a:r>
            <a:r>
              <a:rPr lang="zh-CN" altLang="en-US" sz="900" dirty="0">
                <a:latin typeface="Consolas" panose="020B0609020204030204" pitchFamily="49" charset="0"/>
              </a:rPr>
              <a:t>只</a:t>
            </a:r>
            <a:r>
              <a:rPr lang="en-US" altLang="zh-CN" sz="900" dirty="0">
                <a:latin typeface="Consolas" panose="020B0609020204030204" pitchFamily="49" charset="0"/>
              </a:rPr>
              <a:t>,</a:t>
            </a:r>
            <a:r>
              <a:rPr lang="zh-CN" altLang="en-US" sz="900" dirty="0">
                <a:latin typeface="Consolas" panose="020B0609020204030204" pitchFamily="49" charset="0"/>
              </a:rPr>
              <a:t>母鸡</a:t>
            </a:r>
            <a:r>
              <a:rPr lang="en-US" altLang="zh-CN" sz="900" dirty="0">
                <a:latin typeface="Consolas" panose="020B0609020204030204" pitchFamily="49" charset="0"/>
              </a:rPr>
              <a:t>%d</a:t>
            </a:r>
            <a:r>
              <a:rPr lang="zh-CN" altLang="en-US" sz="900" dirty="0">
                <a:latin typeface="Consolas" panose="020B0609020204030204" pitchFamily="49" charset="0"/>
              </a:rPr>
              <a:t>只</a:t>
            </a:r>
            <a:r>
              <a:rPr lang="en-US" altLang="zh-CN" sz="900" dirty="0">
                <a:latin typeface="Consolas" panose="020B0609020204030204" pitchFamily="49" charset="0"/>
              </a:rPr>
              <a:t>,</a:t>
            </a:r>
            <a:r>
              <a:rPr lang="zh-CN" altLang="en-US" sz="900" dirty="0">
                <a:latin typeface="Consolas" panose="020B0609020204030204" pitchFamily="49" charset="0"/>
              </a:rPr>
              <a:t>小鸡</a:t>
            </a:r>
            <a:r>
              <a:rPr lang="en-US" altLang="zh-CN" sz="900" dirty="0">
                <a:latin typeface="Consolas" panose="020B0609020204030204" pitchFamily="49" charset="0"/>
              </a:rPr>
              <a:t>%d</a:t>
            </a:r>
            <a:r>
              <a:rPr lang="zh-CN" altLang="en-US" sz="900" dirty="0">
                <a:latin typeface="Consolas" panose="020B0609020204030204" pitchFamily="49" charset="0"/>
              </a:rPr>
              <a:t>只</a:t>
            </a:r>
            <a:r>
              <a:rPr lang="en-US" altLang="zh-CN" sz="900" dirty="0">
                <a:latin typeface="Consolas" panose="020B0609020204030204" pitchFamily="49" charset="0"/>
              </a:rPr>
              <a:t>\n",</a:t>
            </a:r>
            <a:r>
              <a:rPr lang="en-US" altLang="zh-CN" sz="900" dirty="0" err="1">
                <a:latin typeface="Consolas" panose="020B0609020204030204" pitchFamily="49" charset="0"/>
              </a:rPr>
              <a:t>x,y,z</a:t>
            </a:r>
            <a:r>
              <a:rPr lang="en-US" altLang="zh-CN" sz="900" dirty="0">
                <a:latin typeface="Consolas" panose="020B0609020204030204" pitchFamily="49" charset="0"/>
              </a:rPr>
              <a:t>);</a:t>
            </a:r>
          </a:p>
          <a:p>
            <a:r>
              <a:rPr lang="en-US" altLang="zh-CN" sz="900" dirty="0">
                <a:latin typeface="Consolas" panose="020B0609020204030204" pitchFamily="49" charset="0"/>
              </a:rPr>
              <a:t>    </a:t>
            </a:r>
            <a:r>
              <a:rPr lang="en-US" altLang="zh-CN" sz="900" dirty="0" err="1">
                <a:latin typeface="Consolas" panose="020B0609020204030204" pitchFamily="49" charset="0"/>
              </a:rPr>
              <a:t>dfs</a:t>
            </a:r>
            <a:r>
              <a:rPr lang="en-US" altLang="zh-CN" sz="900" dirty="0">
                <a:latin typeface="Consolas" panose="020B0609020204030204" pitchFamily="49" charset="0"/>
              </a:rPr>
              <a:t>(x+1,y);</a:t>
            </a:r>
          </a:p>
          <a:p>
            <a:r>
              <a:rPr lang="en-US" altLang="zh-CN" sz="900" dirty="0">
                <a:latin typeface="Consolas" panose="020B0609020204030204" pitchFamily="49" charset="0"/>
              </a:rPr>
              <a:t>    </a:t>
            </a:r>
            <a:r>
              <a:rPr lang="en-US" altLang="zh-CN" sz="900" dirty="0" err="1">
                <a:latin typeface="Consolas" panose="020B0609020204030204" pitchFamily="49" charset="0"/>
              </a:rPr>
              <a:t>dfs</a:t>
            </a:r>
            <a:r>
              <a:rPr lang="en-US" altLang="zh-CN" sz="900" dirty="0">
                <a:latin typeface="Consolas" panose="020B0609020204030204" pitchFamily="49" charset="0"/>
              </a:rPr>
              <a:t>(x,y+1);</a:t>
            </a:r>
          </a:p>
          <a:p>
            <a:r>
              <a:rPr lang="en-US" altLang="zh-CN" sz="900" dirty="0">
                <a:latin typeface="Consolas" panose="020B0609020204030204" pitchFamily="49" charset="0"/>
              </a:rPr>
              <a:t>}</a:t>
            </a:r>
          </a:p>
          <a:p>
            <a:r>
              <a:rPr lang="en-US" altLang="zh-CN" sz="900" dirty="0" err="1">
                <a:latin typeface="Consolas" panose="020B0609020204030204" pitchFamily="49" charset="0"/>
              </a:rPr>
              <a:t>int</a:t>
            </a:r>
            <a:r>
              <a:rPr lang="en-US" altLang="zh-CN" sz="900" dirty="0">
                <a:latin typeface="Consolas" panose="020B0609020204030204" pitchFamily="49" charset="0"/>
              </a:rPr>
              <a:t> main()</a:t>
            </a:r>
          </a:p>
          <a:p>
            <a:r>
              <a:rPr lang="en-US" altLang="zh-CN" sz="900" dirty="0">
                <a:latin typeface="Consolas" panose="020B0609020204030204" pitchFamily="49" charset="0"/>
              </a:rPr>
              <a:t>{</a:t>
            </a:r>
          </a:p>
          <a:p>
            <a:r>
              <a:rPr lang="en-US" altLang="zh-CN" sz="900" dirty="0">
                <a:latin typeface="Consolas" panose="020B0609020204030204" pitchFamily="49" charset="0"/>
              </a:rPr>
              <a:t>    loop();</a:t>
            </a:r>
          </a:p>
          <a:p>
            <a:r>
              <a:rPr lang="en-US" altLang="zh-CN" sz="900" dirty="0">
                <a:latin typeface="Consolas" panose="020B0609020204030204" pitchFamily="49" charset="0"/>
              </a:rPr>
              <a:t>    </a:t>
            </a:r>
            <a:r>
              <a:rPr lang="en-US" altLang="zh-CN" sz="900" dirty="0" err="1">
                <a:latin typeface="Consolas" panose="020B0609020204030204" pitchFamily="49" charset="0"/>
              </a:rPr>
              <a:t>dfs</a:t>
            </a:r>
            <a:r>
              <a:rPr lang="en-US" altLang="zh-CN" sz="900" dirty="0">
                <a:latin typeface="Consolas" panose="020B0609020204030204" pitchFamily="49" charset="0"/>
              </a:rPr>
              <a:t>(0,0);</a:t>
            </a:r>
          </a:p>
          <a:p>
            <a:r>
              <a:rPr lang="en-US" altLang="zh-CN" sz="900" dirty="0">
                <a:latin typeface="Consolas" panose="020B0609020204030204" pitchFamily="49" charset="0"/>
              </a:rPr>
              <a:t>    return 0;</a:t>
            </a:r>
          </a:p>
          <a:p>
            <a:r>
              <a:rPr lang="en-US" altLang="zh-CN" sz="900" dirty="0">
                <a:latin typeface="Consolas" panose="020B0609020204030204" pitchFamily="49" charset="0"/>
              </a:rPr>
              <a:t>}</a:t>
            </a:r>
          </a:p>
          <a:p>
            <a:endParaRPr lang="zh-CN" altLang="en-US" sz="900" dirty="0">
              <a:latin typeface="Consolas" panose="020B0609020204030204" pitchFamily="49" charset="0"/>
            </a:endParaRPr>
          </a:p>
        </p:txBody>
      </p:sp>
    </p:spTree>
    <p:extLst>
      <p:ext uri="{BB962C8B-B14F-4D97-AF65-F5344CB8AC3E}">
        <p14:creationId xmlns:p14="http://schemas.microsoft.com/office/powerpoint/2010/main" val="7620871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深度优先搜索</a:t>
            </a:r>
            <a:r>
              <a:rPr lang="en-US" altLang="zh-CN" dirty="0" smtClean="0"/>
              <a:t>(DFS)</a:t>
            </a:r>
            <a:endParaRPr lang="zh-CN" altLang="en-US" dirty="0"/>
          </a:p>
        </p:txBody>
      </p:sp>
      <p:sp>
        <p:nvSpPr>
          <p:cNvPr id="3" name="内容占位符 2"/>
          <p:cNvSpPr>
            <a:spLocks noGrp="1"/>
          </p:cNvSpPr>
          <p:nvPr>
            <p:ph idx="1"/>
          </p:nvPr>
        </p:nvSpPr>
        <p:spPr>
          <a:xfrm>
            <a:off x="1043493" y="1742739"/>
            <a:ext cx="3960555" cy="2631733"/>
          </a:xfrm>
        </p:spPr>
        <p:txBody>
          <a:bodyPr/>
          <a:lstStyle/>
          <a:p>
            <a:r>
              <a:rPr lang="zh-CN" altLang="en-US" dirty="0"/>
              <a:t>次深度优先搜索的结果必然是图的一个连通分量</a:t>
            </a:r>
            <a:r>
              <a:rPr lang="en-US" altLang="zh-CN" dirty="0"/>
              <a:t>.</a:t>
            </a:r>
            <a:r>
              <a:rPr lang="zh-CN" altLang="en-US" dirty="0"/>
              <a:t>深度优先搜索可以从多点发起</a:t>
            </a:r>
            <a:r>
              <a:rPr lang="en-US" altLang="zh-CN" dirty="0"/>
              <a:t>.</a:t>
            </a:r>
            <a:r>
              <a:rPr lang="zh-CN" altLang="en-US" dirty="0"/>
              <a:t>如果将每个节点在</a:t>
            </a:r>
            <a:r>
              <a:rPr lang="zh-CN" altLang="en-US" dirty="0" smtClean="0"/>
              <a:t>深度优先搜索</a:t>
            </a:r>
            <a:r>
              <a:rPr lang="zh-CN" altLang="en-US" dirty="0"/>
              <a:t>过程中的</a:t>
            </a:r>
            <a:r>
              <a:rPr lang="en-US" altLang="zh-CN" dirty="0"/>
              <a:t>"</a:t>
            </a:r>
            <a:r>
              <a:rPr lang="zh-CN" altLang="en-US" dirty="0" smtClean="0"/>
              <a:t>结束时间</a:t>
            </a:r>
            <a:r>
              <a:rPr lang="en-US" altLang="zh-CN" dirty="0"/>
              <a:t>"</a:t>
            </a:r>
            <a:r>
              <a:rPr lang="zh-CN" altLang="en-US" dirty="0"/>
              <a:t>排序</a:t>
            </a:r>
          </a:p>
        </p:txBody>
      </p:sp>
      <p:sp>
        <p:nvSpPr>
          <p:cNvPr id="4" name="日期占位符 3"/>
          <p:cNvSpPr>
            <a:spLocks noGrp="1"/>
          </p:cNvSpPr>
          <p:nvPr>
            <p:ph type="dt" sz="half" idx="10"/>
          </p:nvPr>
        </p:nvSpPr>
        <p:spPr/>
        <p:txBody>
          <a:bodyPr/>
          <a:lstStyle/>
          <a:p>
            <a:fld id="{05A93482-8E69-40F7-BCAD-5662A6CADB27}" type="datetime4">
              <a:rPr lang="en-US" smtClean="0"/>
              <a:pPr/>
              <a:t>March 6, 2018</a:t>
            </a:fld>
            <a:endParaRPr lang="en-US" dirty="0"/>
          </a:p>
        </p:txBody>
      </p:sp>
      <p:sp>
        <p:nvSpPr>
          <p:cNvPr id="5" name="页脚占位符 4"/>
          <p:cNvSpPr>
            <a:spLocks noGrp="1"/>
          </p:cNvSpPr>
          <p:nvPr>
            <p:ph type="ftr" sz="quarter" idx="11"/>
          </p:nvPr>
        </p:nvSpPr>
        <p:spPr>
          <a:xfrm>
            <a:off x="1115616" y="4371950"/>
            <a:ext cx="6840760" cy="576064"/>
          </a:xfrm>
        </p:spPr>
        <p:txBody>
          <a:bodyPr/>
          <a:lstStyle/>
          <a:p>
            <a:r>
              <a:rPr lang="zh-CN" altLang="en-US" dirty="0" smtClean="0"/>
              <a:t>题目推荐</a:t>
            </a:r>
            <a:r>
              <a:rPr lang="en-US" altLang="zh-CN" dirty="0">
                <a:hlinkClick r:id="rId2"/>
              </a:rPr>
              <a:t>2799</a:t>
            </a:r>
            <a:r>
              <a:rPr lang="zh-CN" altLang="en-US" dirty="0"/>
              <a:t> </a:t>
            </a:r>
            <a:r>
              <a:rPr lang="en-US" altLang="zh-CN" dirty="0">
                <a:hlinkClick r:id="rId3"/>
              </a:rPr>
              <a:t>3095</a:t>
            </a:r>
            <a:r>
              <a:rPr lang="zh-CN" altLang="en-US" dirty="0"/>
              <a:t> </a:t>
            </a:r>
            <a:r>
              <a:rPr lang="en-US" altLang="zh-CN" dirty="0">
                <a:hlinkClick r:id="rId4"/>
              </a:rPr>
              <a:t>1334</a:t>
            </a:r>
            <a:r>
              <a:rPr lang="zh-CN" altLang="en-US" dirty="0"/>
              <a:t> </a:t>
            </a:r>
            <a:r>
              <a:rPr lang="en-US" altLang="zh-CN" dirty="0">
                <a:hlinkClick r:id="rId5"/>
              </a:rPr>
              <a:t>1162</a:t>
            </a:r>
            <a:r>
              <a:rPr lang="zh-CN" altLang="en-US" dirty="0"/>
              <a:t> </a:t>
            </a:r>
            <a:r>
              <a:rPr lang="en-US" altLang="zh-CN" dirty="0">
                <a:hlinkClick r:id="rId6"/>
              </a:rPr>
              <a:t>1221</a:t>
            </a:r>
            <a:r>
              <a:rPr lang="zh-CN" altLang="en-US" dirty="0"/>
              <a:t> </a:t>
            </a:r>
            <a:r>
              <a:rPr lang="en-US" altLang="zh-CN" dirty="0">
                <a:hlinkClick r:id="rId7"/>
              </a:rPr>
              <a:t>2361</a:t>
            </a:r>
            <a:r>
              <a:rPr lang="zh-CN" altLang="en-US" dirty="0"/>
              <a:t> </a:t>
            </a:r>
            <a:r>
              <a:rPr lang="en-US" altLang="zh-CN" dirty="0">
                <a:hlinkClick r:id="rId8"/>
              </a:rPr>
              <a:t>2867</a:t>
            </a:r>
            <a:r>
              <a:rPr lang="zh-CN" altLang="en-US" dirty="0"/>
              <a:t> </a:t>
            </a:r>
            <a:r>
              <a:rPr lang="en-US" altLang="zh-CN" dirty="0">
                <a:hlinkClick r:id="rId9"/>
              </a:rPr>
              <a:t>1020</a:t>
            </a:r>
            <a:r>
              <a:rPr lang="en-US" altLang="zh-CN" dirty="0">
                <a:hlinkClick r:id="rId10"/>
              </a:rPr>
              <a:t>1344</a:t>
            </a:r>
            <a:r>
              <a:rPr lang="zh-CN" altLang="en-US" dirty="0"/>
              <a:t> </a:t>
            </a:r>
            <a:r>
              <a:rPr lang="en-US" altLang="zh-CN" dirty="0">
                <a:hlinkClick r:id="rId11"/>
              </a:rPr>
              <a:t>2777</a:t>
            </a:r>
            <a:r>
              <a:rPr lang="zh-CN" altLang="en-US" dirty="0"/>
              <a:t> </a:t>
            </a:r>
            <a:r>
              <a:rPr lang="en-US" altLang="zh-CN" dirty="0">
                <a:hlinkClick r:id="rId12"/>
              </a:rPr>
              <a:t>1183</a:t>
            </a:r>
            <a:r>
              <a:rPr lang="zh-CN" altLang="en-US" dirty="0"/>
              <a:t> </a:t>
            </a:r>
            <a:r>
              <a:rPr lang="en-US" altLang="zh-CN" dirty="0">
                <a:hlinkClick r:id="rId13"/>
              </a:rPr>
              <a:t>3305</a:t>
            </a:r>
            <a:r>
              <a:rPr lang="zh-CN" altLang="en-US" dirty="0"/>
              <a:t> </a:t>
            </a:r>
            <a:r>
              <a:rPr lang="en-US" altLang="zh-CN" dirty="0">
                <a:hlinkClick r:id="rId14"/>
              </a:rPr>
              <a:t>1343</a:t>
            </a:r>
            <a:r>
              <a:rPr lang="zh-CN" altLang="en-US" dirty="0"/>
              <a:t> </a:t>
            </a:r>
            <a:r>
              <a:rPr lang="en-US" altLang="zh-CN" dirty="0">
                <a:hlinkClick r:id="rId15"/>
              </a:rPr>
              <a:t>1536</a:t>
            </a:r>
            <a:r>
              <a:rPr lang="zh-CN" altLang="en-US" dirty="0"/>
              <a:t> </a:t>
            </a:r>
            <a:r>
              <a:rPr lang="en-US" altLang="zh-CN" dirty="0">
                <a:hlinkClick r:id="rId16"/>
              </a:rPr>
              <a:t>3104</a:t>
            </a:r>
            <a:r>
              <a:rPr lang="zh-CN" altLang="en-US" dirty="0"/>
              <a:t> </a:t>
            </a:r>
            <a:r>
              <a:rPr lang="en-US" altLang="zh-CN" dirty="0">
                <a:hlinkClick r:id="rId17"/>
              </a:rPr>
              <a:t>4310</a:t>
            </a:r>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5</a:t>
            </a:fld>
            <a:endParaRPr lang="en-US" dirty="0"/>
          </a:p>
        </p:txBody>
      </p:sp>
      <p:pic>
        <p:nvPicPr>
          <p:cNvPr id="1026" name="Picture 2" descr="https://gss0.bdstatic.com/94o3dSag_xI4khGkpoWK1HF6hhy/baike/c0%3Dbaike80%2C5%2C5%2C80%2C26/sign=b429a21a33fa828bc52e95b19c762a51/060828381f30e924b08eba2e4c086e061d95f782.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60032" y="1635646"/>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636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基本思路</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深度优先遍历图的方法是，从图中某顶点</a:t>
            </a:r>
            <a:r>
              <a:rPr lang="en-US" altLang="zh-CN" dirty="0"/>
              <a:t>v</a:t>
            </a:r>
            <a:r>
              <a:rPr lang="zh-CN" altLang="en-US" dirty="0"/>
              <a:t>出发：</a:t>
            </a:r>
          </a:p>
          <a:p>
            <a:r>
              <a:rPr lang="zh-CN" altLang="en-US" dirty="0"/>
              <a:t>（</a:t>
            </a:r>
            <a:r>
              <a:rPr lang="en-US" altLang="zh-CN" dirty="0"/>
              <a:t>1</a:t>
            </a:r>
            <a:r>
              <a:rPr lang="zh-CN" altLang="en-US" dirty="0"/>
              <a:t>）访问顶点</a:t>
            </a:r>
            <a:r>
              <a:rPr lang="en-US" altLang="zh-CN" dirty="0"/>
              <a:t>v</a:t>
            </a:r>
            <a:r>
              <a:rPr lang="zh-CN" altLang="en-US" dirty="0"/>
              <a:t>；</a:t>
            </a:r>
          </a:p>
          <a:p>
            <a:r>
              <a:rPr lang="zh-CN" altLang="en-US" dirty="0"/>
              <a:t>（</a:t>
            </a:r>
            <a:r>
              <a:rPr lang="en-US" altLang="zh-CN" dirty="0"/>
              <a:t>2</a:t>
            </a:r>
            <a:r>
              <a:rPr lang="zh-CN" altLang="en-US" dirty="0"/>
              <a:t>）依次从</a:t>
            </a:r>
            <a:r>
              <a:rPr lang="en-US" altLang="zh-CN" dirty="0"/>
              <a:t>v</a:t>
            </a:r>
            <a:r>
              <a:rPr lang="zh-CN" altLang="en-US" dirty="0"/>
              <a:t>的未被访问的邻接点出发，对图进行</a:t>
            </a:r>
            <a:r>
              <a:rPr lang="zh-CN" altLang="en-US" dirty="0">
                <a:hlinkClick r:id="rId2"/>
              </a:rPr>
              <a:t>深度优先遍历</a:t>
            </a:r>
            <a:r>
              <a:rPr lang="zh-CN" altLang="en-US" dirty="0"/>
              <a:t>；直至图中和</a:t>
            </a:r>
            <a:r>
              <a:rPr lang="en-US" altLang="zh-CN" dirty="0"/>
              <a:t>v</a:t>
            </a:r>
            <a:r>
              <a:rPr lang="zh-CN" altLang="en-US" dirty="0"/>
              <a:t>有路径相通的顶点都被访问；</a:t>
            </a:r>
          </a:p>
          <a:p>
            <a:r>
              <a:rPr lang="zh-CN" altLang="en-US" dirty="0"/>
              <a:t>（</a:t>
            </a:r>
            <a:r>
              <a:rPr lang="en-US" altLang="zh-CN" dirty="0"/>
              <a:t>3</a:t>
            </a:r>
            <a:r>
              <a:rPr lang="zh-CN" altLang="en-US" dirty="0"/>
              <a:t>）若此时图中尚有顶点未被访问，则从一个未被访问的顶点出发，重新进行</a:t>
            </a:r>
            <a:r>
              <a:rPr lang="zh-CN" altLang="en-US" dirty="0">
                <a:hlinkClick r:id="rId2"/>
              </a:rPr>
              <a:t>深度优先遍历</a:t>
            </a:r>
            <a:r>
              <a:rPr lang="zh-CN" altLang="en-US" dirty="0"/>
              <a:t>，直到图中所有顶点均被访问过为止</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05A93482-8E69-40F7-BCAD-5662A6CADB27}" type="datetime4">
              <a:rPr lang="en-US" smtClean="0"/>
              <a:pPr/>
              <a:t>March 6, 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6</a:t>
            </a:fld>
            <a:endParaRPr lang="en-US" dirty="0"/>
          </a:p>
        </p:txBody>
      </p:sp>
    </p:spTree>
    <p:extLst>
      <p:ext uri="{BB962C8B-B14F-4D97-AF65-F5344CB8AC3E}">
        <p14:creationId xmlns:p14="http://schemas.microsoft.com/office/powerpoint/2010/main" val="36008893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速算</a:t>
            </a:r>
            <a:r>
              <a:rPr lang="en-US" altLang="zh-CN" dirty="0" smtClean="0"/>
              <a:t>24</a:t>
            </a:r>
            <a:r>
              <a:rPr lang="zh-CN" altLang="en-US" dirty="0" smtClean="0"/>
              <a:t>点</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速算</a:t>
            </a:r>
            <a:r>
              <a:rPr lang="en-US" altLang="zh-CN" dirty="0"/>
              <a:t>24</a:t>
            </a:r>
            <a:r>
              <a:rPr lang="zh-CN" altLang="en-US" dirty="0"/>
              <a:t>点相信绝大多数人都玩过。就是随机给你四张牌，包括</a:t>
            </a:r>
            <a:r>
              <a:rPr lang="en-US" altLang="zh-CN" dirty="0"/>
              <a:t>A(1),2,3,4,5,6,7,8,9,10,J(11),Q(12),K(13)</a:t>
            </a:r>
            <a:r>
              <a:rPr lang="zh-CN" altLang="en-US" dirty="0"/>
              <a:t>。要求只用</a:t>
            </a:r>
            <a:r>
              <a:rPr lang="en-US" altLang="zh-CN" dirty="0"/>
              <a:t>'+','-','*','/'</a:t>
            </a:r>
            <a:r>
              <a:rPr lang="zh-CN" altLang="en-US" dirty="0"/>
              <a:t>运算符以及括号改变运算顺序，使得最终运算结果为</a:t>
            </a:r>
            <a:r>
              <a:rPr lang="en-US" altLang="zh-CN" dirty="0"/>
              <a:t>24(</a:t>
            </a:r>
            <a:r>
              <a:rPr lang="zh-CN" altLang="en-US" dirty="0"/>
              <a:t>每个数必须且仅能用一次</a:t>
            </a:r>
            <a:r>
              <a:rPr lang="en-US" altLang="zh-CN" dirty="0"/>
              <a:t>)</a:t>
            </a:r>
            <a:r>
              <a:rPr lang="zh-CN" altLang="en-US" dirty="0"/>
              <a:t>。游戏很简单，但遇到无解的情况往往让人很郁闷。你的任务就是针对每一组随机产生的四张牌，判断是否有解。我们另外规定，整个计算过程中都不能出现小数。</a:t>
            </a:r>
          </a:p>
        </p:txBody>
      </p:sp>
      <p:sp>
        <p:nvSpPr>
          <p:cNvPr id="4" name="日期占位符 3"/>
          <p:cNvSpPr>
            <a:spLocks noGrp="1"/>
          </p:cNvSpPr>
          <p:nvPr>
            <p:ph type="dt" sz="half" idx="10"/>
          </p:nvPr>
        </p:nvSpPr>
        <p:spPr/>
        <p:txBody>
          <a:bodyPr/>
          <a:lstStyle/>
          <a:p>
            <a:fld id="{05A93482-8E69-40F7-BCAD-5662A6CADB27}" type="datetime4">
              <a:rPr lang="en-US" smtClean="0"/>
              <a:pPr/>
              <a:t>March 6, 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7</a:t>
            </a:fld>
            <a:endParaRPr lang="en-US" dirty="0"/>
          </a:p>
        </p:txBody>
      </p:sp>
    </p:spTree>
    <p:extLst>
      <p:ext uri="{BB962C8B-B14F-4D97-AF65-F5344CB8AC3E}">
        <p14:creationId xmlns:p14="http://schemas.microsoft.com/office/powerpoint/2010/main" val="9003348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5A93482-8E69-40F7-BCAD-5662A6CADB27}" type="datetime4">
              <a:rPr lang="en-US" smtClean="0"/>
              <a:pPr/>
              <a:t>March 6, 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a:xfrm>
            <a:off x="4644008" y="52641"/>
            <a:ext cx="1332156" cy="273844"/>
          </a:xfrm>
        </p:spPr>
        <p:txBody>
          <a:bodyPr/>
          <a:lstStyle/>
          <a:p>
            <a:fld id="{8B37D5FE-740C-46F5-801A-FA5477D9711F}" type="slidenum">
              <a:rPr lang="en-US" smtClean="0"/>
              <a:pPr/>
              <a:t>8</a:t>
            </a:fld>
            <a:endParaRPr lang="en-US" dirty="0"/>
          </a:p>
        </p:txBody>
      </p:sp>
      <p:sp>
        <p:nvSpPr>
          <p:cNvPr id="7" name="TextBox 6"/>
          <p:cNvSpPr txBox="1"/>
          <p:nvPr/>
        </p:nvSpPr>
        <p:spPr>
          <a:xfrm>
            <a:off x="674812" y="339502"/>
            <a:ext cx="7272808" cy="4724370"/>
          </a:xfrm>
          <a:prstGeom prst="rect">
            <a:avLst/>
          </a:prstGeom>
          <a:noFill/>
        </p:spPr>
        <p:txBody>
          <a:bodyPr wrap="square" rtlCol="0">
            <a:spAutoFit/>
          </a:bodyPr>
          <a:lstStyle/>
          <a:p>
            <a:r>
              <a:rPr lang="en-US" altLang="zh-CN" sz="700" dirty="0">
                <a:latin typeface="Consolas" panose="020B0609020204030204" pitchFamily="49" charset="0"/>
              </a:rPr>
              <a:t>#include &lt;</a:t>
            </a:r>
            <a:r>
              <a:rPr lang="en-US" altLang="zh-CN" sz="700" dirty="0" err="1">
                <a:latin typeface="Consolas" panose="020B0609020204030204" pitchFamily="49" charset="0"/>
              </a:rPr>
              <a:t>stdio.h</a:t>
            </a:r>
            <a:r>
              <a:rPr lang="en-US" altLang="zh-CN" sz="700" dirty="0">
                <a:latin typeface="Consolas" panose="020B0609020204030204" pitchFamily="49" charset="0"/>
              </a:rPr>
              <a:t>&gt;</a:t>
            </a:r>
          </a:p>
          <a:p>
            <a:r>
              <a:rPr lang="en-US" altLang="zh-CN" sz="700" dirty="0">
                <a:latin typeface="Consolas" panose="020B0609020204030204" pitchFamily="49" charset="0"/>
              </a:rPr>
              <a:t>#include &lt;</a:t>
            </a:r>
            <a:r>
              <a:rPr lang="en-US" altLang="zh-CN" sz="700" dirty="0" err="1">
                <a:latin typeface="Consolas" panose="020B0609020204030204" pitchFamily="49" charset="0"/>
              </a:rPr>
              <a:t>string.h</a:t>
            </a:r>
            <a:r>
              <a:rPr lang="en-US" altLang="zh-CN" sz="700" dirty="0">
                <a:latin typeface="Consolas" panose="020B0609020204030204" pitchFamily="49" charset="0"/>
              </a:rPr>
              <a:t>&gt;</a:t>
            </a:r>
          </a:p>
          <a:p>
            <a:r>
              <a:rPr lang="en-US" altLang="zh-CN" sz="700" dirty="0">
                <a:latin typeface="Consolas" panose="020B0609020204030204" pitchFamily="49" charset="0"/>
              </a:rPr>
              <a:t>#include &lt;algorithm&gt; </a:t>
            </a:r>
            <a:r>
              <a:rPr lang="zh-CN" altLang="en-US" sz="700" dirty="0">
                <a:latin typeface="Consolas" panose="020B0609020204030204" pitchFamily="49" charset="0"/>
              </a:rPr>
              <a:t>　</a:t>
            </a:r>
          </a:p>
          <a:p>
            <a:r>
              <a:rPr lang="en-US" altLang="zh-CN" sz="700" dirty="0">
                <a:latin typeface="Consolas" panose="020B0609020204030204" pitchFamily="49" charset="0"/>
              </a:rPr>
              <a:t>using namespace </a:t>
            </a:r>
            <a:r>
              <a:rPr lang="en-US" altLang="zh-CN" sz="700" dirty="0" err="1">
                <a:latin typeface="Consolas" panose="020B0609020204030204" pitchFamily="49" charset="0"/>
              </a:rPr>
              <a:t>std</a:t>
            </a:r>
            <a:r>
              <a:rPr lang="en-US" altLang="zh-CN" sz="700" dirty="0">
                <a:latin typeface="Consolas" panose="020B0609020204030204" pitchFamily="49" charset="0"/>
              </a:rPr>
              <a:t>;</a:t>
            </a:r>
          </a:p>
          <a:p>
            <a:r>
              <a:rPr lang="en-US" altLang="zh-CN" sz="700" dirty="0" err="1">
                <a:latin typeface="Consolas" panose="020B0609020204030204" pitchFamily="49" charset="0"/>
              </a:rPr>
              <a:t>int</a:t>
            </a:r>
            <a:r>
              <a:rPr lang="en-US" altLang="zh-CN" sz="700" dirty="0">
                <a:latin typeface="Consolas" panose="020B0609020204030204" pitchFamily="49" charset="0"/>
              </a:rPr>
              <a:t> </a:t>
            </a:r>
            <a:r>
              <a:rPr lang="en-US" altLang="zh-CN" sz="700" dirty="0" err="1">
                <a:latin typeface="Consolas" panose="020B0609020204030204" pitchFamily="49" charset="0"/>
              </a:rPr>
              <a:t>ff,a</a:t>
            </a:r>
            <a:r>
              <a:rPr lang="en-US" altLang="zh-CN" sz="700" dirty="0">
                <a:latin typeface="Consolas" panose="020B0609020204030204" pitchFamily="49" charset="0"/>
              </a:rPr>
              <a:t>[4],b[255];</a:t>
            </a:r>
          </a:p>
          <a:p>
            <a:r>
              <a:rPr lang="en-US" altLang="zh-CN" sz="700" dirty="0">
                <a:latin typeface="Consolas" panose="020B0609020204030204" pitchFamily="49" charset="0"/>
              </a:rPr>
              <a:t>char </a:t>
            </a:r>
            <a:r>
              <a:rPr lang="en-US" altLang="zh-CN" sz="700" dirty="0" err="1">
                <a:latin typeface="Consolas" panose="020B0609020204030204" pitchFamily="49" charset="0"/>
              </a:rPr>
              <a:t>str</a:t>
            </a:r>
            <a:r>
              <a:rPr lang="en-US" altLang="zh-CN" sz="700" dirty="0">
                <a:latin typeface="Consolas" panose="020B0609020204030204" pitchFamily="49" charset="0"/>
              </a:rPr>
              <a:t>[5];</a:t>
            </a:r>
          </a:p>
          <a:p>
            <a:r>
              <a:rPr lang="en-US" altLang="zh-CN" sz="700" dirty="0" err="1">
                <a:latin typeface="Consolas" panose="020B0609020204030204" pitchFamily="49" charset="0"/>
              </a:rPr>
              <a:t>int</a:t>
            </a:r>
            <a:r>
              <a:rPr lang="en-US" altLang="zh-CN" sz="700" dirty="0">
                <a:latin typeface="Consolas" panose="020B0609020204030204" pitchFamily="49" charset="0"/>
              </a:rPr>
              <a:t> la()</a:t>
            </a:r>
          </a:p>
          <a:p>
            <a:r>
              <a:rPr lang="en-US" altLang="zh-CN" sz="700" dirty="0">
                <a:latin typeface="Consolas" panose="020B0609020204030204" pitchFamily="49" charset="0"/>
              </a:rPr>
              <a:t>{</a:t>
            </a:r>
          </a:p>
          <a:p>
            <a:r>
              <a:rPr lang="en-US" altLang="zh-CN" sz="700" dirty="0">
                <a:latin typeface="Consolas" panose="020B0609020204030204" pitchFamily="49" charset="0"/>
              </a:rPr>
              <a:t>   if(</a:t>
            </a:r>
            <a:r>
              <a:rPr lang="en-US" altLang="zh-CN" sz="700" dirty="0" err="1">
                <a:latin typeface="Consolas" panose="020B0609020204030204" pitchFamily="49" charset="0"/>
              </a:rPr>
              <a:t>strlen</a:t>
            </a:r>
            <a:r>
              <a:rPr lang="en-US" altLang="zh-CN" sz="700" dirty="0">
                <a:latin typeface="Consolas" panose="020B0609020204030204" pitchFamily="49" charset="0"/>
              </a:rPr>
              <a:t>(</a:t>
            </a:r>
            <a:r>
              <a:rPr lang="en-US" altLang="zh-CN" sz="700" dirty="0" err="1">
                <a:latin typeface="Consolas" panose="020B0609020204030204" pitchFamily="49" charset="0"/>
              </a:rPr>
              <a:t>str</a:t>
            </a:r>
            <a:r>
              <a:rPr lang="en-US" altLang="zh-CN" sz="700" dirty="0">
                <a:latin typeface="Consolas" panose="020B0609020204030204" pitchFamily="49" charset="0"/>
              </a:rPr>
              <a:t>)==2)return 10;</a:t>
            </a:r>
          </a:p>
          <a:p>
            <a:r>
              <a:rPr lang="en-US" altLang="zh-CN" sz="700" dirty="0">
                <a:latin typeface="Consolas" panose="020B0609020204030204" pitchFamily="49" charset="0"/>
              </a:rPr>
              <a:t>   return b[</a:t>
            </a:r>
            <a:r>
              <a:rPr lang="en-US" altLang="zh-CN" sz="700" dirty="0" err="1">
                <a:latin typeface="Consolas" panose="020B0609020204030204" pitchFamily="49" charset="0"/>
              </a:rPr>
              <a:t>str</a:t>
            </a:r>
            <a:r>
              <a:rPr lang="en-US" altLang="zh-CN" sz="700" dirty="0">
                <a:latin typeface="Consolas" panose="020B0609020204030204" pitchFamily="49" charset="0"/>
              </a:rPr>
              <a:t>[0]];</a:t>
            </a:r>
          </a:p>
          <a:p>
            <a:r>
              <a:rPr lang="en-US" altLang="zh-CN" sz="700" dirty="0">
                <a:latin typeface="Consolas" panose="020B0609020204030204" pitchFamily="49" charset="0"/>
              </a:rPr>
              <a:t>}</a:t>
            </a:r>
          </a:p>
          <a:p>
            <a:r>
              <a:rPr lang="en-US" altLang="zh-CN" sz="700" dirty="0">
                <a:latin typeface="Consolas" panose="020B0609020204030204" pitchFamily="49" charset="0"/>
              </a:rPr>
              <a:t>void </a:t>
            </a:r>
            <a:r>
              <a:rPr lang="en-US" altLang="zh-CN" sz="700" dirty="0" err="1">
                <a:latin typeface="Consolas" panose="020B0609020204030204" pitchFamily="49" charset="0"/>
              </a:rPr>
              <a:t>dfs</a:t>
            </a:r>
            <a:r>
              <a:rPr lang="en-US" altLang="zh-CN" sz="700" dirty="0">
                <a:latin typeface="Consolas" panose="020B0609020204030204" pitchFamily="49" charset="0"/>
              </a:rPr>
              <a:t>(</a:t>
            </a:r>
            <a:r>
              <a:rPr lang="en-US" altLang="zh-CN" sz="700" dirty="0" err="1">
                <a:latin typeface="Consolas" panose="020B0609020204030204" pitchFamily="49" charset="0"/>
              </a:rPr>
              <a:t>int</a:t>
            </a:r>
            <a:r>
              <a:rPr lang="en-US" altLang="zh-CN" sz="700" dirty="0">
                <a:latin typeface="Consolas" panose="020B0609020204030204" pitchFamily="49" charset="0"/>
              </a:rPr>
              <a:t> </a:t>
            </a:r>
            <a:r>
              <a:rPr lang="en-US" altLang="zh-CN" sz="700" dirty="0" err="1">
                <a:latin typeface="Consolas" panose="020B0609020204030204" pitchFamily="49" charset="0"/>
              </a:rPr>
              <a:t>sum,int</a:t>
            </a:r>
            <a:r>
              <a:rPr lang="en-US" altLang="zh-CN" sz="700" dirty="0">
                <a:latin typeface="Consolas" panose="020B0609020204030204" pitchFamily="49" charset="0"/>
              </a:rPr>
              <a:t> </a:t>
            </a:r>
            <a:r>
              <a:rPr lang="en-US" altLang="zh-CN" sz="700" dirty="0" err="1">
                <a:latin typeface="Consolas" panose="020B0609020204030204" pitchFamily="49" charset="0"/>
              </a:rPr>
              <a:t>f,int</a:t>
            </a:r>
            <a:r>
              <a:rPr lang="en-US" altLang="zh-CN" sz="700" dirty="0">
                <a:latin typeface="Consolas" panose="020B0609020204030204" pitchFamily="49" charset="0"/>
              </a:rPr>
              <a:t> m)</a:t>
            </a:r>
          </a:p>
          <a:p>
            <a:r>
              <a:rPr lang="en-US" altLang="zh-CN" sz="700" dirty="0">
                <a:latin typeface="Consolas" panose="020B0609020204030204" pitchFamily="49" charset="0"/>
              </a:rPr>
              <a:t>{</a:t>
            </a:r>
          </a:p>
          <a:p>
            <a:r>
              <a:rPr lang="en-US" altLang="zh-CN" sz="700" dirty="0">
                <a:latin typeface="Consolas" panose="020B0609020204030204" pitchFamily="49" charset="0"/>
              </a:rPr>
              <a:t>    if(</a:t>
            </a:r>
            <a:r>
              <a:rPr lang="en-US" altLang="zh-CN" sz="700" dirty="0" err="1">
                <a:latin typeface="Consolas" panose="020B0609020204030204" pitchFamily="49" charset="0"/>
              </a:rPr>
              <a:t>ff</a:t>
            </a:r>
            <a:r>
              <a:rPr lang="en-US" altLang="zh-CN" sz="700" dirty="0">
                <a:latin typeface="Consolas" panose="020B0609020204030204" pitchFamily="49" charset="0"/>
              </a:rPr>
              <a:t>) return;</a:t>
            </a:r>
          </a:p>
          <a:p>
            <a:r>
              <a:rPr lang="en-US" altLang="zh-CN" sz="700" dirty="0">
                <a:latin typeface="Consolas" panose="020B0609020204030204" pitchFamily="49" charset="0"/>
              </a:rPr>
              <a:t>    if(m==3)</a:t>
            </a:r>
          </a:p>
          <a:p>
            <a:r>
              <a:rPr lang="en-US" altLang="zh-CN" sz="700" dirty="0">
                <a:latin typeface="Consolas" panose="020B0609020204030204" pitchFamily="49" charset="0"/>
              </a:rPr>
              <a:t>    {</a:t>
            </a:r>
          </a:p>
          <a:p>
            <a:r>
              <a:rPr lang="en-US" altLang="zh-CN" sz="700" dirty="0">
                <a:latin typeface="Consolas" panose="020B0609020204030204" pitchFamily="49" charset="0"/>
              </a:rPr>
              <a:t>        if(</a:t>
            </a:r>
            <a:r>
              <a:rPr lang="en-US" altLang="zh-CN" sz="700" dirty="0" err="1">
                <a:latin typeface="Consolas" panose="020B0609020204030204" pitchFamily="49" charset="0"/>
              </a:rPr>
              <a:t>sum+f</a:t>
            </a:r>
            <a:r>
              <a:rPr lang="en-US" altLang="zh-CN" sz="700" dirty="0">
                <a:latin typeface="Consolas" panose="020B0609020204030204" pitchFamily="49" charset="0"/>
              </a:rPr>
              <a:t>==24||sum-f==24||sum*f==24||f&amp;&amp;</a:t>
            </a:r>
            <a:r>
              <a:rPr lang="en-US" altLang="zh-CN" sz="700" dirty="0" err="1">
                <a:latin typeface="Consolas" panose="020B0609020204030204" pitchFamily="49" charset="0"/>
              </a:rPr>
              <a:t>sum%f</a:t>
            </a:r>
            <a:r>
              <a:rPr lang="en-US" altLang="zh-CN" sz="700" dirty="0">
                <a:latin typeface="Consolas" panose="020B0609020204030204" pitchFamily="49" charset="0"/>
              </a:rPr>
              <a:t>==0&amp;&amp;sum/f==24)</a:t>
            </a:r>
          </a:p>
          <a:p>
            <a:r>
              <a:rPr lang="en-US" altLang="zh-CN" sz="700" dirty="0">
                <a:latin typeface="Consolas" panose="020B0609020204030204" pitchFamily="49" charset="0"/>
              </a:rPr>
              <a:t>        </a:t>
            </a:r>
            <a:r>
              <a:rPr lang="en-US" altLang="zh-CN" sz="700" dirty="0" err="1">
                <a:latin typeface="Consolas" panose="020B0609020204030204" pitchFamily="49" charset="0"/>
              </a:rPr>
              <a:t>ff</a:t>
            </a:r>
            <a:r>
              <a:rPr lang="en-US" altLang="zh-CN" sz="700" dirty="0">
                <a:latin typeface="Consolas" panose="020B0609020204030204" pitchFamily="49" charset="0"/>
              </a:rPr>
              <a:t>=1;</a:t>
            </a:r>
          </a:p>
          <a:p>
            <a:r>
              <a:rPr lang="en-US" altLang="zh-CN" sz="700" dirty="0">
                <a:latin typeface="Consolas" panose="020B0609020204030204" pitchFamily="49" charset="0"/>
              </a:rPr>
              <a:t>        return;</a:t>
            </a:r>
          </a:p>
          <a:p>
            <a:r>
              <a:rPr lang="en-US" altLang="zh-CN" sz="700" dirty="0">
                <a:latin typeface="Consolas" panose="020B0609020204030204" pitchFamily="49" charset="0"/>
              </a:rPr>
              <a:t>    }</a:t>
            </a:r>
          </a:p>
          <a:p>
            <a:r>
              <a:rPr lang="en-US" altLang="zh-CN" sz="700" dirty="0">
                <a:latin typeface="Consolas" panose="020B0609020204030204" pitchFamily="49" charset="0"/>
              </a:rPr>
              <a:t>    </a:t>
            </a:r>
            <a:r>
              <a:rPr lang="en-US" altLang="zh-CN" sz="700" dirty="0" err="1">
                <a:latin typeface="Consolas" panose="020B0609020204030204" pitchFamily="49" charset="0"/>
              </a:rPr>
              <a:t>dfs</a:t>
            </a:r>
            <a:r>
              <a:rPr lang="en-US" altLang="zh-CN" sz="700" dirty="0">
                <a:latin typeface="Consolas" panose="020B0609020204030204" pitchFamily="49" charset="0"/>
              </a:rPr>
              <a:t>(</a:t>
            </a:r>
            <a:r>
              <a:rPr lang="en-US" altLang="zh-CN" sz="700" dirty="0" err="1">
                <a:latin typeface="Consolas" panose="020B0609020204030204" pitchFamily="49" charset="0"/>
              </a:rPr>
              <a:t>sum+f,a</a:t>
            </a:r>
            <a:r>
              <a:rPr lang="en-US" altLang="zh-CN" sz="700" dirty="0">
                <a:latin typeface="Consolas" panose="020B0609020204030204" pitchFamily="49" charset="0"/>
              </a:rPr>
              <a:t>[m+1],m+1),</a:t>
            </a:r>
            <a:r>
              <a:rPr lang="en-US" altLang="zh-CN" sz="700" dirty="0" err="1">
                <a:latin typeface="Consolas" panose="020B0609020204030204" pitchFamily="49" charset="0"/>
              </a:rPr>
              <a:t>dfs</a:t>
            </a:r>
            <a:r>
              <a:rPr lang="en-US" altLang="zh-CN" sz="700" dirty="0">
                <a:latin typeface="Consolas" panose="020B0609020204030204" pitchFamily="49" charset="0"/>
              </a:rPr>
              <a:t>(sum-</a:t>
            </a:r>
            <a:r>
              <a:rPr lang="en-US" altLang="zh-CN" sz="700" dirty="0" err="1">
                <a:latin typeface="Consolas" panose="020B0609020204030204" pitchFamily="49" charset="0"/>
              </a:rPr>
              <a:t>f,a</a:t>
            </a:r>
            <a:r>
              <a:rPr lang="en-US" altLang="zh-CN" sz="700" dirty="0">
                <a:latin typeface="Consolas" panose="020B0609020204030204" pitchFamily="49" charset="0"/>
              </a:rPr>
              <a:t>[m+1],m+1),</a:t>
            </a:r>
            <a:r>
              <a:rPr lang="en-US" altLang="zh-CN" sz="700" dirty="0" err="1">
                <a:latin typeface="Consolas" panose="020B0609020204030204" pitchFamily="49" charset="0"/>
              </a:rPr>
              <a:t>dfs</a:t>
            </a:r>
            <a:r>
              <a:rPr lang="en-US" altLang="zh-CN" sz="700" dirty="0">
                <a:latin typeface="Consolas" panose="020B0609020204030204" pitchFamily="49" charset="0"/>
              </a:rPr>
              <a:t>(sum*</a:t>
            </a:r>
            <a:r>
              <a:rPr lang="en-US" altLang="zh-CN" sz="700" dirty="0" err="1">
                <a:latin typeface="Consolas" panose="020B0609020204030204" pitchFamily="49" charset="0"/>
              </a:rPr>
              <a:t>f,a</a:t>
            </a:r>
            <a:r>
              <a:rPr lang="en-US" altLang="zh-CN" sz="700" dirty="0">
                <a:latin typeface="Consolas" panose="020B0609020204030204" pitchFamily="49" charset="0"/>
              </a:rPr>
              <a:t>[m+1],m+1);</a:t>
            </a:r>
          </a:p>
          <a:p>
            <a:r>
              <a:rPr lang="en-US" altLang="zh-CN" sz="700" dirty="0">
                <a:latin typeface="Consolas" panose="020B0609020204030204" pitchFamily="49" charset="0"/>
              </a:rPr>
              <a:t>    if(f&amp;&amp;</a:t>
            </a:r>
            <a:r>
              <a:rPr lang="en-US" altLang="zh-CN" sz="700" dirty="0" err="1">
                <a:latin typeface="Consolas" panose="020B0609020204030204" pitchFamily="49" charset="0"/>
              </a:rPr>
              <a:t>sum%f</a:t>
            </a:r>
            <a:r>
              <a:rPr lang="en-US" altLang="zh-CN" sz="700" dirty="0">
                <a:latin typeface="Consolas" panose="020B0609020204030204" pitchFamily="49" charset="0"/>
              </a:rPr>
              <a:t>==0)</a:t>
            </a:r>
            <a:r>
              <a:rPr lang="en-US" altLang="zh-CN" sz="700" dirty="0" err="1">
                <a:latin typeface="Consolas" panose="020B0609020204030204" pitchFamily="49" charset="0"/>
              </a:rPr>
              <a:t>dfs</a:t>
            </a:r>
            <a:r>
              <a:rPr lang="en-US" altLang="zh-CN" sz="700" dirty="0">
                <a:latin typeface="Consolas" panose="020B0609020204030204" pitchFamily="49" charset="0"/>
              </a:rPr>
              <a:t>(sum/</a:t>
            </a:r>
            <a:r>
              <a:rPr lang="en-US" altLang="zh-CN" sz="700" dirty="0" err="1">
                <a:latin typeface="Consolas" panose="020B0609020204030204" pitchFamily="49" charset="0"/>
              </a:rPr>
              <a:t>f,a</a:t>
            </a:r>
            <a:r>
              <a:rPr lang="en-US" altLang="zh-CN" sz="700" dirty="0">
                <a:latin typeface="Consolas" panose="020B0609020204030204" pitchFamily="49" charset="0"/>
              </a:rPr>
              <a:t>[m+1],m+1);</a:t>
            </a:r>
          </a:p>
          <a:p>
            <a:r>
              <a:rPr lang="en-US" altLang="zh-CN" sz="700" dirty="0">
                <a:latin typeface="Consolas" panose="020B0609020204030204" pitchFamily="49" charset="0"/>
              </a:rPr>
              <a:t>    </a:t>
            </a:r>
            <a:r>
              <a:rPr lang="en-US" altLang="zh-CN" sz="700" dirty="0" err="1">
                <a:latin typeface="Consolas" panose="020B0609020204030204" pitchFamily="49" charset="0"/>
              </a:rPr>
              <a:t>dfs</a:t>
            </a:r>
            <a:r>
              <a:rPr lang="en-US" altLang="zh-CN" sz="700" dirty="0">
                <a:latin typeface="Consolas" panose="020B0609020204030204" pitchFamily="49" charset="0"/>
              </a:rPr>
              <a:t>(</a:t>
            </a:r>
            <a:r>
              <a:rPr lang="en-US" altLang="zh-CN" sz="700" dirty="0" err="1">
                <a:latin typeface="Consolas" panose="020B0609020204030204" pitchFamily="49" charset="0"/>
              </a:rPr>
              <a:t>sum,f+a</a:t>
            </a:r>
            <a:r>
              <a:rPr lang="en-US" altLang="zh-CN" sz="700" dirty="0">
                <a:latin typeface="Consolas" panose="020B0609020204030204" pitchFamily="49" charset="0"/>
              </a:rPr>
              <a:t>[m+1],m+1),</a:t>
            </a:r>
            <a:r>
              <a:rPr lang="en-US" altLang="zh-CN" sz="700" dirty="0" err="1">
                <a:latin typeface="Consolas" panose="020B0609020204030204" pitchFamily="49" charset="0"/>
              </a:rPr>
              <a:t>dfs</a:t>
            </a:r>
            <a:r>
              <a:rPr lang="en-US" altLang="zh-CN" sz="700" dirty="0">
                <a:latin typeface="Consolas" panose="020B0609020204030204" pitchFamily="49" charset="0"/>
              </a:rPr>
              <a:t>(</a:t>
            </a:r>
            <a:r>
              <a:rPr lang="en-US" altLang="zh-CN" sz="700" dirty="0" err="1">
                <a:latin typeface="Consolas" panose="020B0609020204030204" pitchFamily="49" charset="0"/>
              </a:rPr>
              <a:t>sum,f</a:t>
            </a:r>
            <a:r>
              <a:rPr lang="en-US" altLang="zh-CN" sz="700" dirty="0">
                <a:latin typeface="Consolas" panose="020B0609020204030204" pitchFamily="49" charset="0"/>
              </a:rPr>
              <a:t>-a[m+1],m+1),</a:t>
            </a:r>
            <a:r>
              <a:rPr lang="en-US" altLang="zh-CN" sz="700" dirty="0" err="1">
                <a:latin typeface="Consolas" panose="020B0609020204030204" pitchFamily="49" charset="0"/>
              </a:rPr>
              <a:t>dfs</a:t>
            </a:r>
            <a:r>
              <a:rPr lang="en-US" altLang="zh-CN" sz="700" dirty="0">
                <a:latin typeface="Consolas" panose="020B0609020204030204" pitchFamily="49" charset="0"/>
              </a:rPr>
              <a:t>(</a:t>
            </a:r>
            <a:r>
              <a:rPr lang="en-US" altLang="zh-CN" sz="700" dirty="0" err="1">
                <a:latin typeface="Consolas" panose="020B0609020204030204" pitchFamily="49" charset="0"/>
              </a:rPr>
              <a:t>sum,f</a:t>
            </a:r>
            <a:r>
              <a:rPr lang="en-US" altLang="zh-CN" sz="700" dirty="0">
                <a:latin typeface="Consolas" panose="020B0609020204030204" pitchFamily="49" charset="0"/>
              </a:rPr>
              <a:t>*a[m+1],m+1);</a:t>
            </a:r>
          </a:p>
          <a:p>
            <a:r>
              <a:rPr lang="en-US" altLang="zh-CN" sz="700" dirty="0">
                <a:latin typeface="Consolas" panose="020B0609020204030204" pitchFamily="49" charset="0"/>
              </a:rPr>
              <a:t>    if(a[m+1]&amp;&amp;</a:t>
            </a:r>
            <a:r>
              <a:rPr lang="en-US" altLang="zh-CN" sz="700" dirty="0" err="1">
                <a:latin typeface="Consolas" panose="020B0609020204030204" pitchFamily="49" charset="0"/>
              </a:rPr>
              <a:t>f%a</a:t>
            </a:r>
            <a:r>
              <a:rPr lang="en-US" altLang="zh-CN" sz="700" dirty="0">
                <a:latin typeface="Consolas" panose="020B0609020204030204" pitchFamily="49" charset="0"/>
              </a:rPr>
              <a:t>[m+1]==0)</a:t>
            </a:r>
            <a:r>
              <a:rPr lang="en-US" altLang="zh-CN" sz="700" dirty="0" err="1">
                <a:latin typeface="Consolas" panose="020B0609020204030204" pitchFamily="49" charset="0"/>
              </a:rPr>
              <a:t>dfs</a:t>
            </a:r>
            <a:r>
              <a:rPr lang="en-US" altLang="zh-CN" sz="700" dirty="0">
                <a:latin typeface="Consolas" panose="020B0609020204030204" pitchFamily="49" charset="0"/>
              </a:rPr>
              <a:t>(</a:t>
            </a:r>
            <a:r>
              <a:rPr lang="en-US" altLang="zh-CN" sz="700" dirty="0" err="1">
                <a:latin typeface="Consolas" panose="020B0609020204030204" pitchFamily="49" charset="0"/>
              </a:rPr>
              <a:t>sum,f</a:t>
            </a:r>
            <a:r>
              <a:rPr lang="en-US" altLang="zh-CN" sz="700" dirty="0">
                <a:latin typeface="Consolas" panose="020B0609020204030204" pitchFamily="49" charset="0"/>
              </a:rPr>
              <a:t>/a[m+1],m+1);</a:t>
            </a:r>
          </a:p>
          <a:p>
            <a:r>
              <a:rPr lang="en-US" altLang="zh-CN" sz="700" dirty="0">
                <a:latin typeface="Consolas" panose="020B0609020204030204" pitchFamily="49" charset="0"/>
              </a:rPr>
              <a:t>}</a:t>
            </a:r>
          </a:p>
          <a:p>
            <a:r>
              <a:rPr lang="en-US" altLang="zh-CN" sz="700" dirty="0" err="1">
                <a:latin typeface="Consolas" panose="020B0609020204030204" pitchFamily="49" charset="0"/>
              </a:rPr>
              <a:t>int</a:t>
            </a:r>
            <a:r>
              <a:rPr lang="en-US" altLang="zh-CN" sz="700" dirty="0">
                <a:latin typeface="Consolas" panose="020B0609020204030204" pitchFamily="49" charset="0"/>
              </a:rPr>
              <a:t> main()</a:t>
            </a:r>
          </a:p>
          <a:p>
            <a:r>
              <a:rPr lang="en-US" altLang="zh-CN" sz="700" dirty="0">
                <a:latin typeface="Consolas" panose="020B0609020204030204" pitchFamily="49" charset="0"/>
              </a:rPr>
              <a:t>{</a:t>
            </a:r>
          </a:p>
          <a:p>
            <a:r>
              <a:rPr lang="en-US" altLang="zh-CN" sz="700" dirty="0">
                <a:latin typeface="Consolas" panose="020B0609020204030204" pitchFamily="49" charset="0"/>
              </a:rPr>
              <a:t>    b['A']=1,b['J']=11,b['Q']=12,b['K']=13;</a:t>
            </a:r>
          </a:p>
          <a:p>
            <a:r>
              <a:rPr lang="en-US" altLang="zh-CN" sz="700" dirty="0">
                <a:latin typeface="Consolas" panose="020B0609020204030204" pitchFamily="49" charset="0"/>
              </a:rPr>
              <a:t>    for(</a:t>
            </a:r>
            <a:r>
              <a:rPr lang="en-US" altLang="zh-CN" sz="700" dirty="0" err="1">
                <a:latin typeface="Consolas" panose="020B0609020204030204" pitchFamily="49" charset="0"/>
              </a:rPr>
              <a:t>int</a:t>
            </a:r>
            <a:r>
              <a:rPr lang="en-US" altLang="zh-CN" sz="700" dirty="0">
                <a:latin typeface="Consolas" panose="020B0609020204030204" pitchFamily="49" charset="0"/>
              </a:rPr>
              <a:t> </a:t>
            </a:r>
            <a:r>
              <a:rPr lang="en-US" altLang="zh-CN" sz="700" dirty="0" err="1">
                <a:latin typeface="Consolas" panose="020B0609020204030204" pitchFamily="49" charset="0"/>
              </a:rPr>
              <a:t>i</a:t>
            </a:r>
            <a:r>
              <a:rPr lang="en-US" altLang="zh-CN" sz="700" dirty="0">
                <a:latin typeface="Consolas" panose="020B0609020204030204" pitchFamily="49" charset="0"/>
              </a:rPr>
              <a:t>='2';i&lt;='9';i++)b[</a:t>
            </a:r>
            <a:r>
              <a:rPr lang="en-US" altLang="zh-CN" sz="700" dirty="0" err="1">
                <a:latin typeface="Consolas" panose="020B0609020204030204" pitchFamily="49" charset="0"/>
              </a:rPr>
              <a:t>i</a:t>
            </a:r>
            <a:r>
              <a:rPr lang="en-US" altLang="zh-CN" sz="700" dirty="0">
                <a:latin typeface="Consolas" panose="020B0609020204030204" pitchFamily="49" charset="0"/>
              </a:rPr>
              <a:t>]=i-'0';</a:t>
            </a:r>
          </a:p>
          <a:p>
            <a:r>
              <a:rPr lang="en-US" altLang="zh-CN" sz="700" dirty="0">
                <a:latin typeface="Consolas" panose="020B0609020204030204" pitchFamily="49" charset="0"/>
              </a:rPr>
              <a:t>    while(~</a:t>
            </a:r>
            <a:r>
              <a:rPr lang="en-US" altLang="zh-CN" sz="700" dirty="0" err="1">
                <a:latin typeface="Consolas" panose="020B0609020204030204" pitchFamily="49" charset="0"/>
              </a:rPr>
              <a:t>scanf</a:t>
            </a:r>
            <a:r>
              <a:rPr lang="en-US" altLang="zh-CN" sz="700" dirty="0">
                <a:latin typeface="Consolas" panose="020B0609020204030204" pitchFamily="49" charset="0"/>
              </a:rPr>
              <a:t>("%s",</a:t>
            </a:r>
            <a:r>
              <a:rPr lang="en-US" altLang="zh-CN" sz="700" dirty="0" err="1">
                <a:latin typeface="Consolas" panose="020B0609020204030204" pitchFamily="49" charset="0"/>
              </a:rPr>
              <a:t>str</a:t>
            </a:r>
            <a:r>
              <a:rPr lang="en-US" altLang="zh-CN" sz="700" dirty="0">
                <a:latin typeface="Consolas" panose="020B0609020204030204" pitchFamily="49" charset="0"/>
              </a:rPr>
              <a:t>))</a:t>
            </a:r>
          </a:p>
          <a:p>
            <a:r>
              <a:rPr lang="en-US" altLang="zh-CN" sz="700" dirty="0">
                <a:latin typeface="Consolas" panose="020B0609020204030204" pitchFamily="49" charset="0"/>
              </a:rPr>
              <a:t>    {</a:t>
            </a:r>
          </a:p>
          <a:p>
            <a:r>
              <a:rPr lang="en-US" altLang="zh-CN" sz="700" dirty="0">
                <a:latin typeface="Consolas" panose="020B0609020204030204" pitchFamily="49" charset="0"/>
              </a:rPr>
              <a:t>        a[0]=la();</a:t>
            </a:r>
          </a:p>
          <a:p>
            <a:r>
              <a:rPr lang="en-US" altLang="zh-CN" sz="700" dirty="0">
                <a:latin typeface="Consolas" panose="020B0609020204030204" pitchFamily="49" charset="0"/>
              </a:rPr>
              <a:t>        for(</a:t>
            </a:r>
            <a:r>
              <a:rPr lang="en-US" altLang="zh-CN" sz="700" dirty="0" err="1">
                <a:latin typeface="Consolas" panose="020B0609020204030204" pitchFamily="49" charset="0"/>
              </a:rPr>
              <a:t>int</a:t>
            </a:r>
            <a:r>
              <a:rPr lang="en-US" altLang="zh-CN" sz="700" dirty="0">
                <a:latin typeface="Consolas" panose="020B0609020204030204" pitchFamily="49" charset="0"/>
              </a:rPr>
              <a:t> </a:t>
            </a:r>
            <a:r>
              <a:rPr lang="en-US" altLang="zh-CN" sz="700" dirty="0" err="1">
                <a:latin typeface="Consolas" panose="020B0609020204030204" pitchFamily="49" charset="0"/>
              </a:rPr>
              <a:t>i</a:t>
            </a:r>
            <a:r>
              <a:rPr lang="en-US" altLang="zh-CN" sz="700" dirty="0">
                <a:latin typeface="Consolas" panose="020B0609020204030204" pitchFamily="49" charset="0"/>
              </a:rPr>
              <a:t>=1; </a:t>
            </a:r>
            <a:r>
              <a:rPr lang="en-US" altLang="zh-CN" sz="700" dirty="0" err="1">
                <a:latin typeface="Consolas" panose="020B0609020204030204" pitchFamily="49" charset="0"/>
              </a:rPr>
              <a:t>i</a:t>
            </a:r>
            <a:r>
              <a:rPr lang="en-US" altLang="zh-CN" sz="700" dirty="0">
                <a:latin typeface="Consolas" panose="020B0609020204030204" pitchFamily="49" charset="0"/>
              </a:rPr>
              <a:t>&lt;=3; </a:t>
            </a:r>
            <a:r>
              <a:rPr lang="en-US" altLang="zh-CN" sz="700" dirty="0" err="1">
                <a:latin typeface="Consolas" panose="020B0609020204030204" pitchFamily="49" charset="0"/>
              </a:rPr>
              <a:t>i</a:t>
            </a:r>
            <a:r>
              <a:rPr lang="en-US" altLang="zh-CN" sz="700" dirty="0">
                <a:latin typeface="Consolas" panose="020B0609020204030204" pitchFamily="49" charset="0"/>
              </a:rPr>
              <a:t>++)</a:t>
            </a:r>
          </a:p>
          <a:p>
            <a:r>
              <a:rPr lang="en-US" altLang="zh-CN" sz="700" dirty="0">
                <a:latin typeface="Consolas" panose="020B0609020204030204" pitchFamily="49" charset="0"/>
              </a:rPr>
              <a:t>        </a:t>
            </a:r>
            <a:r>
              <a:rPr lang="en-US" altLang="zh-CN" sz="700" dirty="0" err="1">
                <a:latin typeface="Consolas" panose="020B0609020204030204" pitchFamily="49" charset="0"/>
              </a:rPr>
              <a:t>scanf</a:t>
            </a:r>
            <a:r>
              <a:rPr lang="en-US" altLang="zh-CN" sz="700" dirty="0">
                <a:latin typeface="Consolas" panose="020B0609020204030204" pitchFamily="49" charset="0"/>
              </a:rPr>
              <a:t>("%s",</a:t>
            </a:r>
            <a:r>
              <a:rPr lang="en-US" altLang="zh-CN" sz="700" dirty="0" err="1">
                <a:latin typeface="Consolas" panose="020B0609020204030204" pitchFamily="49" charset="0"/>
              </a:rPr>
              <a:t>str</a:t>
            </a:r>
            <a:r>
              <a:rPr lang="en-US" altLang="zh-CN" sz="700" dirty="0">
                <a:latin typeface="Consolas" panose="020B0609020204030204" pitchFamily="49" charset="0"/>
              </a:rPr>
              <a:t>),a[</a:t>
            </a:r>
            <a:r>
              <a:rPr lang="en-US" altLang="zh-CN" sz="700" dirty="0" err="1">
                <a:latin typeface="Consolas" panose="020B0609020204030204" pitchFamily="49" charset="0"/>
              </a:rPr>
              <a:t>i</a:t>
            </a:r>
            <a:r>
              <a:rPr lang="en-US" altLang="zh-CN" sz="700" dirty="0">
                <a:latin typeface="Consolas" panose="020B0609020204030204" pitchFamily="49" charset="0"/>
              </a:rPr>
              <a:t>]=la();</a:t>
            </a:r>
          </a:p>
          <a:p>
            <a:r>
              <a:rPr lang="en-US" altLang="zh-CN" sz="700" dirty="0">
                <a:latin typeface="Consolas" panose="020B0609020204030204" pitchFamily="49" charset="0"/>
              </a:rPr>
              <a:t>        sort(a,a+4);</a:t>
            </a:r>
          </a:p>
          <a:p>
            <a:r>
              <a:rPr lang="en-US" altLang="zh-CN" sz="700" dirty="0">
                <a:latin typeface="Consolas" panose="020B0609020204030204" pitchFamily="49" charset="0"/>
              </a:rPr>
              <a:t>        </a:t>
            </a:r>
            <a:r>
              <a:rPr lang="en-US" altLang="zh-CN" sz="700" dirty="0" err="1">
                <a:latin typeface="Consolas" panose="020B0609020204030204" pitchFamily="49" charset="0"/>
              </a:rPr>
              <a:t>ff</a:t>
            </a:r>
            <a:r>
              <a:rPr lang="en-US" altLang="zh-CN" sz="700" dirty="0">
                <a:latin typeface="Consolas" panose="020B0609020204030204" pitchFamily="49" charset="0"/>
              </a:rPr>
              <a:t>=0;</a:t>
            </a:r>
          </a:p>
          <a:p>
            <a:r>
              <a:rPr lang="en-US" altLang="zh-CN" sz="700" dirty="0">
                <a:latin typeface="Consolas" panose="020B0609020204030204" pitchFamily="49" charset="0"/>
              </a:rPr>
              <a:t>        do </a:t>
            </a:r>
            <a:r>
              <a:rPr lang="en-US" altLang="zh-CN" sz="700" dirty="0" err="1">
                <a:latin typeface="Consolas" panose="020B0609020204030204" pitchFamily="49" charset="0"/>
              </a:rPr>
              <a:t>dfs</a:t>
            </a:r>
            <a:r>
              <a:rPr lang="en-US" altLang="zh-CN" sz="700" dirty="0">
                <a:latin typeface="Consolas" panose="020B0609020204030204" pitchFamily="49" charset="0"/>
              </a:rPr>
              <a:t>(a[0],a[1],1);</a:t>
            </a:r>
          </a:p>
          <a:p>
            <a:r>
              <a:rPr lang="en-US" altLang="zh-CN" sz="700" dirty="0">
                <a:latin typeface="Consolas" panose="020B0609020204030204" pitchFamily="49" charset="0"/>
              </a:rPr>
              <a:t>        while(</a:t>
            </a:r>
            <a:r>
              <a:rPr lang="en-US" altLang="zh-CN" sz="700" dirty="0" err="1">
                <a:latin typeface="Consolas" panose="020B0609020204030204" pitchFamily="49" charset="0"/>
              </a:rPr>
              <a:t>next_permutation</a:t>
            </a:r>
            <a:r>
              <a:rPr lang="en-US" altLang="zh-CN" sz="700" dirty="0">
                <a:latin typeface="Consolas" panose="020B0609020204030204" pitchFamily="49" charset="0"/>
              </a:rPr>
              <a:t>(a,a+4)&amp;&amp;!</a:t>
            </a:r>
            <a:r>
              <a:rPr lang="en-US" altLang="zh-CN" sz="700" dirty="0" err="1">
                <a:latin typeface="Consolas" panose="020B0609020204030204" pitchFamily="49" charset="0"/>
              </a:rPr>
              <a:t>ff</a:t>
            </a:r>
            <a:r>
              <a:rPr lang="en-US" altLang="zh-CN" sz="700" dirty="0">
                <a:latin typeface="Consolas" panose="020B0609020204030204" pitchFamily="49" charset="0"/>
              </a:rPr>
              <a:t>);</a:t>
            </a:r>
          </a:p>
          <a:p>
            <a:r>
              <a:rPr lang="en-US" altLang="zh-CN" sz="700" dirty="0">
                <a:latin typeface="Consolas" panose="020B0609020204030204" pitchFamily="49" charset="0"/>
              </a:rPr>
              <a:t>        </a:t>
            </a:r>
            <a:r>
              <a:rPr lang="en-US" altLang="zh-CN" sz="700" dirty="0" err="1">
                <a:latin typeface="Consolas" panose="020B0609020204030204" pitchFamily="49" charset="0"/>
              </a:rPr>
              <a:t>printf</a:t>
            </a:r>
            <a:r>
              <a:rPr lang="en-US" altLang="zh-CN" sz="700" dirty="0">
                <a:latin typeface="Consolas" panose="020B0609020204030204" pitchFamily="49" charset="0"/>
              </a:rPr>
              <a:t>("%s\n",</a:t>
            </a:r>
            <a:r>
              <a:rPr lang="en-US" altLang="zh-CN" sz="700" dirty="0" err="1">
                <a:latin typeface="Consolas" panose="020B0609020204030204" pitchFamily="49" charset="0"/>
              </a:rPr>
              <a:t>ff</a:t>
            </a:r>
            <a:r>
              <a:rPr lang="en-US" altLang="zh-CN" sz="700" dirty="0">
                <a:latin typeface="Consolas" panose="020B0609020204030204" pitchFamily="49" charset="0"/>
              </a:rPr>
              <a:t>?"</a:t>
            </a:r>
            <a:r>
              <a:rPr lang="en-US" altLang="zh-CN" sz="700" dirty="0" err="1">
                <a:latin typeface="Consolas" panose="020B0609020204030204" pitchFamily="49" charset="0"/>
              </a:rPr>
              <a:t>Yes":"No</a:t>
            </a:r>
            <a:r>
              <a:rPr lang="en-US" altLang="zh-CN" sz="700" dirty="0">
                <a:latin typeface="Consolas" panose="020B0609020204030204" pitchFamily="49" charset="0"/>
              </a:rPr>
              <a:t>");</a:t>
            </a:r>
          </a:p>
          <a:p>
            <a:r>
              <a:rPr lang="en-US" altLang="zh-CN" sz="700" dirty="0">
                <a:latin typeface="Consolas" panose="020B0609020204030204" pitchFamily="49" charset="0"/>
              </a:rPr>
              <a:t>    }</a:t>
            </a:r>
          </a:p>
          <a:p>
            <a:r>
              <a:rPr lang="en-US" altLang="zh-CN" sz="700" dirty="0">
                <a:latin typeface="Consolas" panose="020B0609020204030204" pitchFamily="49" charset="0"/>
              </a:rPr>
              <a:t>    return 0;</a:t>
            </a:r>
          </a:p>
          <a:p>
            <a:r>
              <a:rPr lang="en-US" altLang="zh-CN" sz="700" dirty="0">
                <a:latin typeface="Consolas" panose="020B0609020204030204" pitchFamily="49" charset="0"/>
              </a:rPr>
              <a:t>}</a:t>
            </a:r>
          </a:p>
          <a:p>
            <a:endParaRPr lang="zh-CN" altLang="en-US" sz="700" dirty="0">
              <a:latin typeface="Consolas" panose="020B0609020204030204" pitchFamily="49" charset="0"/>
            </a:endParaRPr>
          </a:p>
        </p:txBody>
      </p:sp>
    </p:spTree>
    <p:extLst>
      <p:ext uri="{BB962C8B-B14F-4D97-AF65-F5344CB8AC3E}">
        <p14:creationId xmlns:p14="http://schemas.microsoft.com/office/powerpoint/2010/main" val="5746010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广度优先搜索</a:t>
            </a:r>
            <a:r>
              <a:rPr lang="en-US" altLang="zh-CN" dirty="0" smtClean="0"/>
              <a:t>(BFS)</a:t>
            </a:r>
            <a:endParaRPr lang="zh-CN" altLang="en-US" dirty="0"/>
          </a:p>
        </p:txBody>
      </p:sp>
      <p:sp>
        <p:nvSpPr>
          <p:cNvPr id="3" name="内容占位符 2"/>
          <p:cNvSpPr>
            <a:spLocks noGrp="1"/>
          </p:cNvSpPr>
          <p:nvPr>
            <p:ph idx="1"/>
          </p:nvPr>
        </p:nvSpPr>
        <p:spPr>
          <a:xfrm>
            <a:off x="1043493" y="1742739"/>
            <a:ext cx="6768867" cy="2197163"/>
          </a:xfrm>
        </p:spPr>
        <p:txBody>
          <a:bodyPr/>
          <a:lstStyle/>
          <a:p>
            <a:r>
              <a:rPr lang="zh-CN" altLang="en-US" dirty="0"/>
              <a:t>目的是系统地展开并检查图中的所有节点，以找寻结果。换句话说，它并不考虑结果的可能位置，彻底地搜索整张图，直到找到结果为止。</a:t>
            </a:r>
          </a:p>
        </p:txBody>
      </p:sp>
      <p:sp>
        <p:nvSpPr>
          <p:cNvPr id="4" name="日期占位符 3"/>
          <p:cNvSpPr>
            <a:spLocks noGrp="1"/>
          </p:cNvSpPr>
          <p:nvPr>
            <p:ph type="dt" sz="half" idx="10"/>
          </p:nvPr>
        </p:nvSpPr>
        <p:spPr/>
        <p:txBody>
          <a:bodyPr/>
          <a:lstStyle/>
          <a:p>
            <a:fld id="{05A93482-8E69-40F7-BCAD-5662A6CADB27}" type="datetime4">
              <a:rPr lang="en-US" smtClean="0"/>
              <a:pPr/>
              <a:t>March 6, 2018</a:t>
            </a:fld>
            <a:endParaRPr lang="en-US" dirty="0"/>
          </a:p>
        </p:txBody>
      </p:sp>
      <p:sp>
        <p:nvSpPr>
          <p:cNvPr id="5" name="页脚占位符 4"/>
          <p:cNvSpPr>
            <a:spLocks noGrp="1"/>
          </p:cNvSpPr>
          <p:nvPr>
            <p:ph type="ftr" sz="quarter" idx="11"/>
          </p:nvPr>
        </p:nvSpPr>
        <p:spPr>
          <a:xfrm>
            <a:off x="4641448" y="4303394"/>
            <a:ext cx="3502152" cy="428595"/>
          </a:xfrm>
        </p:spPr>
        <p:txBody>
          <a:bodyPr/>
          <a:lstStyle/>
          <a:p>
            <a:r>
              <a:rPr lang="en-US" altLang="zh-CN" dirty="0" smtClean="0">
                <a:hlinkClick r:id="rId2"/>
              </a:rPr>
              <a:t>1335</a:t>
            </a:r>
            <a:r>
              <a:rPr lang="zh-CN" altLang="en-US" dirty="0"/>
              <a:t> </a:t>
            </a:r>
            <a:r>
              <a:rPr lang="en-US" altLang="zh-CN" dirty="0">
                <a:hlinkClick r:id="rId3"/>
              </a:rPr>
              <a:t>1133</a:t>
            </a:r>
            <a:r>
              <a:rPr lang="zh-CN" altLang="en-US" dirty="0"/>
              <a:t> </a:t>
            </a:r>
            <a:r>
              <a:rPr lang="en-US" altLang="zh-CN" dirty="0">
                <a:hlinkClick r:id="rId4"/>
              </a:rPr>
              <a:t>1005</a:t>
            </a:r>
            <a:r>
              <a:rPr lang="zh-CN" altLang="en-US" dirty="0"/>
              <a:t> </a:t>
            </a:r>
            <a:r>
              <a:rPr lang="en-US" altLang="zh-CN" dirty="0">
                <a:hlinkClick r:id="rId5"/>
              </a:rPr>
              <a:t>1345</a:t>
            </a:r>
            <a:r>
              <a:rPr lang="zh-CN" altLang="en-US" dirty="0"/>
              <a:t> </a:t>
            </a:r>
            <a:r>
              <a:rPr lang="en-US" altLang="zh-CN" dirty="0">
                <a:hlinkClick r:id="rId6"/>
              </a:rPr>
              <a:t>1333</a:t>
            </a:r>
            <a:r>
              <a:rPr lang="zh-CN" altLang="en-US" dirty="0"/>
              <a:t> </a:t>
            </a:r>
            <a:r>
              <a:rPr lang="en-US" altLang="zh-CN" dirty="0">
                <a:hlinkClick r:id="rId7"/>
              </a:rPr>
              <a:t>1748</a:t>
            </a:r>
            <a:r>
              <a:rPr lang="zh-CN" altLang="en-US" dirty="0"/>
              <a:t> </a:t>
            </a:r>
            <a:r>
              <a:rPr lang="en-US" altLang="zh-CN" dirty="0">
                <a:hlinkClick r:id="rId8"/>
              </a:rPr>
              <a:t>3432</a:t>
            </a:r>
            <a:r>
              <a:rPr lang="zh-CN" altLang="en-US" dirty="0"/>
              <a:t> </a:t>
            </a:r>
            <a:r>
              <a:rPr lang="en-US" altLang="zh-CN" dirty="0" smtClean="0">
                <a:hlinkClick r:id="rId9"/>
              </a:rPr>
              <a:t>3709</a:t>
            </a:r>
            <a:endParaRPr lang="en-US" altLang="zh-CN" dirty="0" smtClean="0"/>
          </a:p>
          <a:p>
            <a:r>
              <a:rPr lang="en-US" altLang="zh-CN" dirty="0" smtClean="0">
                <a:hlinkClick r:id="rId10"/>
              </a:rPr>
              <a:t>1707</a:t>
            </a:r>
            <a:r>
              <a:rPr lang="zh-CN" altLang="en-US" dirty="0"/>
              <a:t> </a:t>
            </a:r>
            <a:r>
              <a:rPr lang="en-US" altLang="zh-CN" dirty="0" smtClean="0">
                <a:hlinkClick r:id="rId11"/>
              </a:rPr>
              <a:t>2731</a:t>
            </a:r>
            <a:r>
              <a:rPr lang="en-US" altLang="zh-CN" dirty="0" smtClean="0"/>
              <a:t>    </a:t>
            </a:r>
            <a:r>
              <a:rPr lang="zh-CN" altLang="en-US" dirty="0" smtClean="0"/>
              <a:t>题目推荐</a:t>
            </a:r>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9</a:t>
            </a:fld>
            <a:endParaRPr lang="en-US" dirty="0"/>
          </a:p>
        </p:txBody>
      </p:sp>
    </p:spTree>
    <p:extLst>
      <p:ext uri="{BB962C8B-B14F-4D97-AF65-F5344CB8AC3E}">
        <p14:creationId xmlns:p14="http://schemas.microsoft.com/office/powerpoint/2010/main" val="34275035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1248</TotalTime>
  <Words>1899</Words>
  <Application>Microsoft Office PowerPoint</Application>
  <PresentationFormat>全屏显示(16:9)</PresentationFormat>
  <Paragraphs>369</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奥斯汀</vt:lpstr>
      <vt:lpstr>acm入门搜索</vt:lpstr>
      <vt:lpstr>搜索算法</vt:lpstr>
      <vt:lpstr>枚举搜索</vt:lpstr>
      <vt:lpstr>PowerPoint 演示文稿</vt:lpstr>
      <vt:lpstr>深度优先搜索(DFS)</vt:lpstr>
      <vt:lpstr>基本思路</vt:lpstr>
      <vt:lpstr>速算24点</vt:lpstr>
      <vt:lpstr>PowerPoint 演示文稿</vt:lpstr>
      <vt:lpstr>广度优先搜索(BFS)</vt:lpstr>
      <vt:lpstr>黑白图像</vt:lpstr>
      <vt:lpstr>PowerPoint 演示文稿</vt:lpstr>
      <vt:lpstr>PowerPoint 演示文稿</vt:lpstr>
      <vt:lpstr>回溯算法</vt:lpstr>
      <vt:lpstr>N皇后问题</vt:lpstr>
      <vt:lpstr>PowerPoint 演示文稿</vt:lpstr>
      <vt:lpstr>PowerPoint 演示文稿</vt:lpstr>
      <vt:lpstr>A*算法</vt:lpstr>
      <vt:lpstr>HASH查找</vt:lpstr>
      <vt:lpstr>剪枝</vt:lpstr>
      <vt:lpstr>题意</vt:lpstr>
      <vt:lpstr>奇偶剪枝</vt:lpstr>
      <vt:lpstr>谢谢观看!!!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循环、数组、结构体</dc:title>
  <dc:creator>BobHuang</dc:creator>
  <cp:lastModifiedBy>H&amp;Y</cp:lastModifiedBy>
  <cp:revision>49</cp:revision>
  <dcterms:created xsi:type="dcterms:W3CDTF">2017-11-14T12:05:12Z</dcterms:created>
  <dcterms:modified xsi:type="dcterms:W3CDTF">2018-03-06T08:06:38Z</dcterms:modified>
</cp:coreProperties>
</file>