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56" r:id="rId2"/>
    <p:sldId id="261" r:id="rId3"/>
    <p:sldId id="263" r:id="rId4"/>
    <p:sldId id="265" r:id="rId5"/>
    <p:sldId id="267" r:id="rId6"/>
    <p:sldId id="262" r:id="rId7"/>
    <p:sldId id="264" r:id="rId8"/>
    <p:sldId id="268" r:id="rId9"/>
    <p:sldId id="269" r:id="rId10"/>
    <p:sldId id="271" r:id="rId11"/>
    <p:sldId id="270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43" autoAdjust="0"/>
  </p:normalViewPr>
  <p:slideViewPr>
    <p:cSldViewPr>
      <p:cViewPr>
        <p:scale>
          <a:sx n="100" d="100"/>
          <a:sy n="100" d="100"/>
        </p:scale>
        <p:origin x="-84" y="-4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E3851-FE80-4663-968C-17564B4283FC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DF6DB-03A5-467F-B515-9DCC1C4B7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4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210.32.82.1/acmhome/problemdetail.do?&amp;method=showdetail&amp;id=2316" TargetMode="External"/><Relationship Id="rId7" Type="http://schemas.openxmlformats.org/officeDocument/2006/relationships/hyperlink" Target="http://210.32.82.1/acmhome/problemdetail.do?&amp;method=showdetail&amp;id=3559" TargetMode="External"/><Relationship Id="rId2" Type="http://schemas.openxmlformats.org/officeDocument/2006/relationships/hyperlink" Target="http://210.32.82.1/acmhome/problemdetail.do?&amp;method=showdetail&amp;id=309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10.32.82.1/acmhome/problemdetail.do?&amp;method=showdetail&amp;id=2956" TargetMode="External"/><Relationship Id="rId5" Type="http://schemas.openxmlformats.org/officeDocument/2006/relationships/hyperlink" Target="http://210.32.82.1/acmhome/problemdetail.do?&amp;method=showdetail&amp;id=3194" TargetMode="External"/><Relationship Id="rId4" Type="http://schemas.openxmlformats.org/officeDocument/2006/relationships/hyperlink" Target="http://210.32.82.1/acmhome/problemdetail.do?&amp;method=showdetail&amp;id=2327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E%8C%E5%85%A8%E4%BA%8C%E5%8F%89%E6%A0%91" TargetMode="External"/><Relationship Id="rId2" Type="http://schemas.openxmlformats.org/officeDocument/2006/relationships/hyperlink" Target="https://baike.baidu.com/item/%E9%9D%9E%E7%A9%BA%E4%BA%8C%E5%8F%89%E6%A0%9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%E5%8D%A1%E7%89%B9%E5%85%B0%E6%95%B0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210.32.82.1/acmhome/problemdetail.do?&amp;method=showdetail&amp;id=1224" TargetMode="External"/><Relationship Id="rId3" Type="http://schemas.openxmlformats.org/officeDocument/2006/relationships/hyperlink" Target="https://baike.baidu.com/item/%E4%B8%AD%E5%BA%8F%E9%81%8D%E5%8E%86" TargetMode="External"/><Relationship Id="rId7" Type="http://schemas.openxmlformats.org/officeDocument/2006/relationships/hyperlink" Target="http://210.32.82.1/acmhome/problemdetail.do?&amp;method=showdetail&amp;id=1223" TargetMode="External"/><Relationship Id="rId2" Type="http://schemas.openxmlformats.org/officeDocument/2006/relationships/hyperlink" Target="https://baike.baidu.com/item/%E5%89%8D%E5%BA%8F%E9%81%8D%E5%8E%8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10.32.82.1/acmhome/problemdetail.do?&amp;method=showdetail&amp;id=1222" TargetMode="External"/><Relationship Id="rId5" Type="http://schemas.openxmlformats.org/officeDocument/2006/relationships/hyperlink" Target="http://210.32.82.1/acmhome/problemdetail.do?&amp;method=showdetail&amp;id=4405" TargetMode="External"/><Relationship Id="rId4" Type="http://schemas.openxmlformats.org/officeDocument/2006/relationships/hyperlink" Target="https://baike.baidu.com/item/%E5%90%8E%E5%BA%8F%E9%81%8D%E5%8E%8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6%8C%87%E9%92%8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acm</a:t>
            </a:r>
            <a:r>
              <a:rPr lang="zh-CN" altLang="en-US" dirty="0" smtClean="0"/>
              <a:t>入门之二叉树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16</a:t>
            </a:r>
            <a:r>
              <a:rPr lang="zh-CN" altLang="en-US"/>
              <a:t>计算机</a:t>
            </a:r>
            <a:r>
              <a:rPr lang="en-US" altLang="zh-CN"/>
              <a:t>2 </a:t>
            </a:r>
            <a:r>
              <a:rPr lang="zh-CN" altLang="en-US"/>
              <a:t>黄睿博</a:t>
            </a:r>
            <a:endParaRPr lang="en-US" altLang="zh-CN"/>
          </a:p>
          <a:p>
            <a:r>
              <a:rPr lang="en-US" altLang="zh-CN"/>
              <a:t>TZC-</a:t>
            </a:r>
            <a:r>
              <a:rPr lang="en-US" altLang="zh-CN" err="1"/>
              <a:t>BobHuang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March 14, 2018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26</a:t>
            </a:r>
            <a:r>
              <a:rPr lang="zh-CN" altLang="en-US" dirty="0" smtClean="0"/>
              <a:t>叉树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u="sng" dirty="0">
                <a:hlinkClick r:id="rId2"/>
              </a:rPr>
              <a:t>3097</a:t>
            </a:r>
            <a:r>
              <a:rPr lang="en-US" altLang="zh-CN" u="sng" dirty="0"/>
              <a:t> </a:t>
            </a:r>
            <a:r>
              <a:rPr lang="zh-CN" altLang="en-US" dirty="0"/>
              <a:t> </a:t>
            </a:r>
            <a:r>
              <a:rPr lang="en-US" altLang="zh-CN" dirty="0">
                <a:hlinkClick r:id="rId3"/>
              </a:rPr>
              <a:t>2316</a:t>
            </a:r>
            <a:r>
              <a:rPr lang="zh-CN" altLang="en-US" dirty="0"/>
              <a:t> </a:t>
            </a:r>
            <a:r>
              <a:rPr lang="en-US" altLang="zh-CN" dirty="0">
                <a:hlinkClick r:id="rId4"/>
              </a:rPr>
              <a:t>2327</a:t>
            </a:r>
            <a:r>
              <a:rPr lang="zh-CN" altLang="en-US" dirty="0"/>
              <a:t> </a:t>
            </a:r>
            <a:r>
              <a:rPr lang="en-US" altLang="zh-CN" dirty="0">
                <a:hlinkClick r:id="rId5"/>
              </a:rPr>
              <a:t>3194</a:t>
            </a:r>
            <a:r>
              <a:rPr lang="zh-CN" altLang="en-US" dirty="0"/>
              <a:t> </a:t>
            </a:r>
            <a:r>
              <a:rPr lang="en-US" altLang="zh-CN" dirty="0">
                <a:hlinkClick r:id="rId6"/>
              </a:rPr>
              <a:t>2956</a:t>
            </a:r>
            <a:r>
              <a:rPr lang="zh-CN" altLang="en-US" dirty="0"/>
              <a:t> </a:t>
            </a:r>
            <a:r>
              <a:rPr lang="en-US" altLang="zh-CN" smtClean="0">
                <a:hlinkClick r:id="rId7"/>
              </a:rPr>
              <a:t>3559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9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483519"/>
            <a:ext cx="6777317" cy="3890954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#include &lt;</a:t>
            </a:r>
            <a:r>
              <a:rPr lang="en-US" altLang="zh-CN" sz="300" dirty="0" err="1">
                <a:latin typeface="Consolas" panose="020B0609020204030204" pitchFamily="49" charset="0"/>
              </a:rPr>
              <a:t>stdio.h</a:t>
            </a:r>
            <a:r>
              <a:rPr lang="en-US" altLang="zh-CN" sz="300" dirty="0">
                <a:latin typeface="Consolas" panose="020B0609020204030204" pitchFamily="49" charset="0"/>
              </a:rPr>
              <a:t>&gt;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#include &lt;</a:t>
            </a:r>
            <a:r>
              <a:rPr lang="en-US" altLang="zh-CN" sz="300" dirty="0" err="1">
                <a:latin typeface="Consolas" panose="020B0609020204030204" pitchFamily="49" charset="0"/>
              </a:rPr>
              <a:t>string.h</a:t>
            </a:r>
            <a:r>
              <a:rPr lang="en-US" altLang="zh-CN" sz="300" dirty="0">
                <a:latin typeface="Consolas" panose="020B0609020204030204" pitchFamily="49" charset="0"/>
              </a:rPr>
              <a:t>&gt;</a:t>
            </a:r>
          </a:p>
          <a:p>
            <a:pPr marL="68580" indent="0">
              <a:buNone/>
            </a:pPr>
            <a:r>
              <a:rPr lang="en-US" altLang="zh-CN" sz="300" dirty="0" err="1">
                <a:latin typeface="Consolas" panose="020B0609020204030204" pitchFamily="49" charset="0"/>
              </a:rPr>
              <a:t>struct</a:t>
            </a:r>
            <a:r>
              <a:rPr lang="en-US" altLang="zh-CN" sz="300" dirty="0">
                <a:latin typeface="Consolas" panose="020B0609020204030204" pitchFamily="49" charset="0"/>
              </a:rPr>
              <a:t> Node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</a:t>
            </a: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sum;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Node *</a:t>
            </a:r>
            <a:r>
              <a:rPr lang="en-US" altLang="zh-CN" sz="300" dirty="0" err="1">
                <a:latin typeface="Consolas" panose="020B0609020204030204" pitchFamily="49" charset="0"/>
              </a:rPr>
              <a:t>lt</a:t>
            </a:r>
            <a:r>
              <a:rPr lang="en-US" altLang="zh-CN" sz="300" dirty="0">
                <a:latin typeface="Consolas" panose="020B0609020204030204" pitchFamily="49" charset="0"/>
              </a:rPr>
              <a:t>[28];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} a[200100];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Node *head;</a:t>
            </a:r>
          </a:p>
          <a:p>
            <a:pPr marL="68580" indent="0">
              <a:buNone/>
            </a:pP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</a:t>
            </a:r>
            <a:r>
              <a:rPr lang="en-US" altLang="zh-CN" sz="300" dirty="0" err="1">
                <a:latin typeface="Consolas" panose="020B0609020204030204" pitchFamily="49" charset="0"/>
              </a:rPr>
              <a:t>cnt</a:t>
            </a:r>
            <a:r>
              <a:rPr lang="en-US" altLang="zh-CN" sz="300" dirty="0">
                <a:latin typeface="Consolas" panose="020B0609020204030204" pitchFamily="49" charset="0"/>
              </a:rPr>
              <a:t> = 0;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void insert (char </a:t>
            </a:r>
            <a:r>
              <a:rPr lang="en-US" altLang="zh-CN" sz="300" dirty="0" err="1">
                <a:latin typeface="Consolas" panose="020B0609020204030204" pitchFamily="49" charset="0"/>
              </a:rPr>
              <a:t>st</a:t>
            </a:r>
            <a:r>
              <a:rPr lang="en-US" altLang="zh-CN" sz="300" dirty="0">
                <a:latin typeface="Consolas" panose="020B0609020204030204" pitchFamily="49" charset="0"/>
              </a:rPr>
              <a:t>[])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</a:t>
            </a: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, j;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Node *t, *s = head;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for (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= 0; </a:t>
            </a:r>
            <a:r>
              <a:rPr lang="en-US" altLang="zh-CN" sz="300" dirty="0" err="1">
                <a:latin typeface="Consolas" panose="020B0609020204030204" pitchFamily="49" charset="0"/>
              </a:rPr>
              <a:t>st</a:t>
            </a:r>
            <a:r>
              <a:rPr lang="en-US" altLang="zh-CN" sz="300" dirty="0">
                <a:latin typeface="Consolas" panose="020B0609020204030204" pitchFamily="49" charset="0"/>
              </a:rPr>
              <a:t>[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];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++)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</a:t>
            </a: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id = </a:t>
            </a:r>
            <a:r>
              <a:rPr lang="en-US" altLang="zh-CN" sz="300" dirty="0" err="1">
                <a:latin typeface="Consolas" panose="020B0609020204030204" pitchFamily="49" charset="0"/>
              </a:rPr>
              <a:t>st</a:t>
            </a:r>
            <a:r>
              <a:rPr lang="en-US" altLang="zh-CN" sz="300" dirty="0">
                <a:latin typeface="Consolas" panose="020B0609020204030204" pitchFamily="49" charset="0"/>
              </a:rPr>
              <a:t>[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] - 'a';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if(s-&gt;</a:t>
            </a:r>
            <a:r>
              <a:rPr lang="en-US" altLang="zh-CN" sz="300" dirty="0" err="1">
                <a:latin typeface="Consolas" panose="020B0609020204030204" pitchFamily="49" charset="0"/>
              </a:rPr>
              <a:t>lt</a:t>
            </a:r>
            <a:r>
              <a:rPr lang="en-US" altLang="zh-CN" sz="300" dirty="0">
                <a:latin typeface="Consolas" panose="020B0609020204030204" pitchFamily="49" charset="0"/>
              </a:rPr>
              <a:t>[id] == NULL)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t = &amp;a[</a:t>
            </a:r>
            <a:r>
              <a:rPr lang="en-US" altLang="zh-CN" sz="300" dirty="0" err="1">
                <a:latin typeface="Consolas" panose="020B0609020204030204" pitchFamily="49" charset="0"/>
              </a:rPr>
              <a:t>cnt</a:t>
            </a:r>
            <a:r>
              <a:rPr lang="en-US" altLang="zh-CN" sz="300" dirty="0">
                <a:latin typeface="Consolas" panose="020B0609020204030204" pitchFamily="49" charset="0"/>
              </a:rPr>
              <a:t>++];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for(j = 0; j &lt; 26; j ++)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    t-&gt;</a:t>
            </a:r>
            <a:r>
              <a:rPr lang="en-US" altLang="zh-CN" sz="300" dirty="0" err="1">
                <a:latin typeface="Consolas" panose="020B0609020204030204" pitchFamily="49" charset="0"/>
              </a:rPr>
              <a:t>lt</a:t>
            </a:r>
            <a:r>
              <a:rPr lang="en-US" altLang="zh-CN" sz="300" dirty="0">
                <a:latin typeface="Consolas" panose="020B0609020204030204" pitchFamily="49" charset="0"/>
              </a:rPr>
              <a:t>[j] = NULL;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}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t-&gt;sum = 0;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s-&gt;</a:t>
            </a:r>
            <a:r>
              <a:rPr lang="en-US" altLang="zh-CN" sz="300" dirty="0" err="1">
                <a:latin typeface="Consolas" panose="020B0609020204030204" pitchFamily="49" charset="0"/>
              </a:rPr>
              <a:t>lt</a:t>
            </a:r>
            <a:r>
              <a:rPr lang="en-US" altLang="zh-CN" sz="300" dirty="0">
                <a:latin typeface="Consolas" panose="020B0609020204030204" pitchFamily="49" charset="0"/>
              </a:rPr>
              <a:t>[id] = t;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}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s = s-&gt;</a:t>
            </a:r>
            <a:r>
              <a:rPr lang="en-US" altLang="zh-CN" sz="300" dirty="0" err="1">
                <a:latin typeface="Consolas" panose="020B0609020204030204" pitchFamily="49" charset="0"/>
              </a:rPr>
              <a:t>lt</a:t>
            </a:r>
            <a:r>
              <a:rPr lang="en-US" altLang="zh-CN" sz="300" dirty="0">
                <a:latin typeface="Consolas" panose="020B0609020204030204" pitchFamily="49" charset="0"/>
              </a:rPr>
              <a:t>[id];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s-&gt;sum++;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}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en-US" altLang="zh-CN" sz="300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query (char </a:t>
            </a:r>
            <a:r>
              <a:rPr lang="en-US" altLang="zh-CN" sz="300" dirty="0" err="1">
                <a:latin typeface="Consolas" panose="020B0609020204030204" pitchFamily="49" charset="0"/>
              </a:rPr>
              <a:t>st</a:t>
            </a:r>
            <a:r>
              <a:rPr lang="en-US" altLang="zh-CN" sz="300" dirty="0">
                <a:latin typeface="Consolas" panose="020B0609020204030204" pitchFamily="49" charset="0"/>
              </a:rPr>
              <a:t>[])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</a:t>
            </a: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</a:t>
            </a: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sum = 0;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Node *s=head;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for (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= 0 ; </a:t>
            </a:r>
            <a:r>
              <a:rPr lang="en-US" altLang="zh-CN" sz="300" dirty="0" err="1">
                <a:latin typeface="Consolas" panose="020B0609020204030204" pitchFamily="49" charset="0"/>
              </a:rPr>
              <a:t>st</a:t>
            </a:r>
            <a:r>
              <a:rPr lang="en-US" altLang="zh-CN" sz="300" dirty="0">
                <a:latin typeface="Consolas" panose="020B0609020204030204" pitchFamily="49" charset="0"/>
              </a:rPr>
              <a:t>[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];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++)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</a:t>
            </a: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id = </a:t>
            </a:r>
            <a:r>
              <a:rPr lang="en-US" altLang="zh-CN" sz="300" dirty="0" err="1">
                <a:latin typeface="Consolas" panose="020B0609020204030204" pitchFamily="49" charset="0"/>
              </a:rPr>
              <a:t>st</a:t>
            </a:r>
            <a:r>
              <a:rPr lang="en-US" altLang="zh-CN" sz="300" dirty="0">
                <a:latin typeface="Consolas" panose="020B0609020204030204" pitchFamily="49" charset="0"/>
              </a:rPr>
              <a:t>[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] - 'a';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if (s -&gt;</a:t>
            </a:r>
            <a:r>
              <a:rPr lang="en-US" altLang="zh-CN" sz="300" dirty="0" err="1">
                <a:latin typeface="Consolas" panose="020B0609020204030204" pitchFamily="49" charset="0"/>
              </a:rPr>
              <a:t>lt</a:t>
            </a:r>
            <a:r>
              <a:rPr lang="en-US" altLang="zh-CN" sz="300" dirty="0">
                <a:latin typeface="Consolas" panose="020B0609020204030204" pitchFamily="49" charset="0"/>
              </a:rPr>
              <a:t>[id] == NULL)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return 0;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}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else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s = s -&gt;</a:t>
            </a:r>
            <a:r>
              <a:rPr lang="en-US" altLang="zh-CN" sz="300" dirty="0" err="1">
                <a:latin typeface="Consolas" panose="020B0609020204030204" pitchFamily="49" charset="0"/>
              </a:rPr>
              <a:t>lt</a:t>
            </a:r>
            <a:r>
              <a:rPr lang="en-US" altLang="zh-CN" sz="300" dirty="0">
                <a:latin typeface="Consolas" panose="020B0609020204030204" pitchFamily="49" charset="0"/>
              </a:rPr>
              <a:t>[id];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sum = s -&gt;sum;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}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}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return sum;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main()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</a:t>
            </a: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n, m;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while(~</a:t>
            </a:r>
            <a:r>
              <a:rPr lang="en-US" altLang="zh-CN" sz="300" dirty="0" err="1">
                <a:latin typeface="Consolas" panose="020B0609020204030204" pitchFamily="49" charset="0"/>
              </a:rPr>
              <a:t>scanf</a:t>
            </a:r>
            <a:r>
              <a:rPr lang="en-US" altLang="zh-CN" sz="300" dirty="0">
                <a:latin typeface="Consolas" panose="020B0609020204030204" pitchFamily="49" charset="0"/>
              </a:rPr>
              <a:t>("%</a:t>
            </a:r>
            <a:r>
              <a:rPr lang="en-US" altLang="zh-CN" sz="300" dirty="0" err="1">
                <a:latin typeface="Consolas" panose="020B0609020204030204" pitchFamily="49" charset="0"/>
              </a:rPr>
              <a:t>d%d</a:t>
            </a:r>
            <a:r>
              <a:rPr lang="en-US" altLang="zh-CN" sz="300" dirty="0">
                <a:latin typeface="Consolas" panose="020B0609020204030204" pitchFamily="49" charset="0"/>
              </a:rPr>
              <a:t>",&amp;</a:t>
            </a:r>
            <a:r>
              <a:rPr lang="en-US" altLang="zh-CN" sz="300" dirty="0" err="1">
                <a:latin typeface="Consolas" panose="020B0609020204030204" pitchFamily="49" charset="0"/>
              </a:rPr>
              <a:t>n,&amp;m</a:t>
            </a:r>
            <a:r>
              <a:rPr lang="en-US" altLang="zh-CN" sz="300" dirty="0">
                <a:latin typeface="Consolas" panose="020B0609020204030204" pitchFamily="49" charset="0"/>
              </a:rPr>
              <a:t>))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</a:t>
            </a:r>
            <a:r>
              <a:rPr lang="en-US" altLang="zh-CN" sz="300" dirty="0" err="1">
                <a:latin typeface="Consolas" panose="020B0609020204030204" pitchFamily="49" charset="0"/>
              </a:rPr>
              <a:t>cnt</a:t>
            </a:r>
            <a:r>
              <a:rPr lang="en-US" altLang="zh-CN" sz="300" dirty="0">
                <a:latin typeface="Consolas" panose="020B0609020204030204" pitchFamily="49" charset="0"/>
              </a:rPr>
              <a:t> = 0;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head = &amp;a[</a:t>
            </a:r>
            <a:r>
              <a:rPr lang="en-US" altLang="zh-CN" sz="300" dirty="0" err="1">
                <a:latin typeface="Consolas" panose="020B0609020204030204" pitchFamily="49" charset="0"/>
              </a:rPr>
              <a:t>cnt</a:t>
            </a:r>
            <a:r>
              <a:rPr lang="en-US" altLang="zh-CN" sz="300" dirty="0">
                <a:latin typeface="Consolas" panose="020B0609020204030204" pitchFamily="49" charset="0"/>
              </a:rPr>
              <a:t>++];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for (</a:t>
            </a: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= 0;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&lt; 26;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++)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head -&gt;</a:t>
            </a:r>
            <a:r>
              <a:rPr lang="en-US" altLang="zh-CN" sz="300" dirty="0" err="1">
                <a:latin typeface="Consolas" panose="020B0609020204030204" pitchFamily="49" charset="0"/>
              </a:rPr>
              <a:t>lt</a:t>
            </a:r>
            <a:r>
              <a:rPr lang="en-US" altLang="zh-CN" sz="300" dirty="0">
                <a:latin typeface="Consolas" panose="020B0609020204030204" pitchFamily="49" charset="0"/>
              </a:rPr>
              <a:t>[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] = NULL;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head -&gt;sum = 0;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}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char t[20];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for(</a:t>
            </a: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= 0;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&lt; n;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++)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</a:t>
            </a:r>
            <a:r>
              <a:rPr lang="en-US" altLang="zh-CN" sz="300" dirty="0" err="1">
                <a:latin typeface="Consolas" panose="020B0609020204030204" pitchFamily="49" charset="0"/>
              </a:rPr>
              <a:t>scanf</a:t>
            </a:r>
            <a:r>
              <a:rPr lang="en-US" altLang="zh-CN" sz="300" dirty="0">
                <a:latin typeface="Consolas" panose="020B0609020204030204" pitchFamily="49" charset="0"/>
              </a:rPr>
              <a:t>("%</a:t>
            </a:r>
            <a:r>
              <a:rPr lang="en-US" altLang="zh-CN" sz="300" dirty="0" err="1">
                <a:latin typeface="Consolas" panose="020B0609020204030204" pitchFamily="49" charset="0"/>
              </a:rPr>
              <a:t>s",t</a:t>
            </a:r>
            <a:r>
              <a:rPr lang="en-US" altLang="zh-CN" sz="300" dirty="0">
                <a:latin typeface="Consolas" panose="020B0609020204030204" pitchFamily="49" charset="0"/>
              </a:rPr>
              <a:t>);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</a:t>
            </a:r>
            <a:r>
              <a:rPr lang="en-US" altLang="zh-CN" sz="300" dirty="0" err="1">
                <a:latin typeface="Consolas" panose="020B0609020204030204" pitchFamily="49" charset="0"/>
              </a:rPr>
              <a:t>strrev</a:t>
            </a:r>
            <a:r>
              <a:rPr lang="en-US" altLang="zh-CN" sz="300" dirty="0">
                <a:latin typeface="Consolas" panose="020B0609020204030204" pitchFamily="49" charset="0"/>
              </a:rPr>
              <a:t>(t);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insert(t);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}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for (</a:t>
            </a: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= 0;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&lt; m;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++)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</a:t>
            </a:r>
            <a:r>
              <a:rPr lang="en-US" altLang="zh-CN" sz="300" dirty="0" err="1">
                <a:latin typeface="Consolas" panose="020B0609020204030204" pitchFamily="49" charset="0"/>
              </a:rPr>
              <a:t>scanf</a:t>
            </a:r>
            <a:r>
              <a:rPr lang="en-US" altLang="zh-CN" sz="300" dirty="0">
                <a:latin typeface="Consolas" panose="020B0609020204030204" pitchFamily="49" charset="0"/>
              </a:rPr>
              <a:t>("%</a:t>
            </a:r>
            <a:r>
              <a:rPr lang="en-US" altLang="zh-CN" sz="300" dirty="0" err="1">
                <a:latin typeface="Consolas" panose="020B0609020204030204" pitchFamily="49" charset="0"/>
              </a:rPr>
              <a:t>s",t</a:t>
            </a:r>
            <a:r>
              <a:rPr lang="en-US" altLang="zh-CN" sz="300" dirty="0">
                <a:latin typeface="Consolas" panose="020B0609020204030204" pitchFamily="49" charset="0"/>
              </a:rPr>
              <a:t>);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</a:t>
            </a:r>
            <a:r>
              <a:rPr lang="en-US" altLang="zh-CN" sz="300" dirty="0" err="1">
                <a:latin typeface="Consolas" panose="020B0609020204030204" pitchFamily="49" charset="0"/>
              </a:rPr>
              <a:t>strrev</a:t>
            </a:r>
            <a:r>
              <a:rPr lang="en-US" altLang="zh-CN" sz="300" dirty="0">
                <a:latin typeface="Consolas" panose="020B0609020204030204" pitchFamily="49" charset="0"/>
              </a:rPr>
              <a:t>(t);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</a:t>
            </a:r>
            <a:r>
              <a:rPr lang="en-US" altLang="zh-CN" sz="300" dirty="0" err="1">
                <a:latin typeface="Consolas" panose="020B0609020204030204" pitchFamily="49" charset="0"/>
              </a:rPr>
              <a:t>printf</a:t>
            </a:r>
            <a:r>
              <a:rPr lang="en-US" altLang="zh-CN" sz="300" dirty="0">
                <a:latin typeface="Consolas" panose="020B0609020204030204" pitchFamily="49" charset="0"/>
              </a:rPr>
              <a:t>("%d\</a:t>
            </a:r>
            <a:r>
              <a:rPr lang="en-US" altLang="zh-CN" sz="300" dirty="0" err="1">
                <a:latin typeface="Consolas" panose="020B0609020204030204" pitchFamily="49" charset="0"/>
              </a:rPr>
              <a:t>n",query</a:t>
            </a:r>
            <a:r>
              <a:rPr lang="en-US" altLang="zh-CN" sz="300" dirty="0">
                <a:latin typeface="Consolas" panose="020B0609020204030204" pitchFamily="49" charset="0"/>
              </a:rPr>
              <a:t>(t));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}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}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return 0;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zh-CN" altLang="en-US" sz="300" dirty="0">
              <a:latin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01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059582"/>
            <a:ext cx="7024744" cy="2531436"/>
          </a:xfrm>
        </p:spPr>
        <p:txBody>
          <a:bodyPr>
            <a:normAutofit/>
          </a:bodyPr>
          <a:lstStyle/>
          <a:p>
            <a:r>
              <a:rPr lang="zh-CN" altLang="en-US" sz="7200"/>
              <a:t>谢谢观看</a:t>
            </a:r>
            <a:r>
              <a:rPr lang="en-US" altLang="zh-CN" sz="7200" dirty="0"/>
              <a:t>!!!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699542"/>
            <a:ext cx="7024744" cy="857250"/>
          </a:xfrm>
        </p:spPr>
        <p:txBody>
          <a:bodyPr/>
          <a:lstStyle/>
          <a:p>
            <a:r>
              <a:rPr lang="zh-CN" altLang="en-US" dirty="0"/>
              <a:t>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635646"/>
            <a:ext cx="6840875" cy="2917243"/>
          </a:xfrm>
        </p:spPr>
        <p:txBody>
          <a:bodyPr>
            <a:normAutofit/>
          </a:bodyPr>
          <a:lstStyle/>
          <a:p>
            <a:r>
              <a:rPr lang="zh-CN" altLang="en-US" dirty="0"/>
              <a:t>二叉树是每个节点最多有两个子树的树结构。通常子树被称作“左子树”（</a:t>
            </a:r>
            <a:r>
              <a:rPr lang="en-US" altLang="zh-CN" dirty="0"/>
              <a:t>left subtree</a:t>
            </a:r>
            <a:r>
              <a:rPr lang="zh-CN" altLang="en-US" dirty="0"/>
              <a:t>）和“右子树”（</a:t>
            </a:r>
            <a:r>
              <a:rPr lang="en-US" altLang="zh-CN" dirty="0"/>
              <a:t>right subtree</a:t>
            </a:r>
            <a:r>
              <a:rPr lang="zh-CN" altLang="en-US" dirty="0"/>
              <a:t>）。二叉树常被用于实现二叉查找树和二叉堆。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满二叉树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一棵深度为</a:t>
            </a:r>
            <a:r>
              <a:rPr lang="en-US" altLang="zh-CN" dirty="0"/>
              <a:t>k</a:t>
            </a:r>
            <a:r>
              <a:rPr lang="zh-CN" altLang="en-US" dirty="0"/>
              <a:t>，且有</a:t>
            </a:r>
            <a:r>
              <a:rPr lang="en-US" altLang="zh-CN" dirty="0"/>
              <a:t>2^k-1</a:t>
            </a:r>
            <a:r>
              <a:rPr lang="zh-CN" altLang="en-US" dirty="0"/>
              <a:t>个节点的二叉树，称为满二叉树。这种树的特点是每一层上的节点数都是最大节点数。而在一棵二叉树中，除最后一层外，若其余层都是满的，并且最后一层或者是满的，或者是在右边缺少连续若干节点，则此二叉树为完全二叉树。具有</a:t>
            </a:r>
            <a:r>
              <a:rPr lang="en-US" altLang="zh-CN" dirty="0"/>
              <a:t>n</a:t>
            </a:r>
            <a:r>
              <a:rPr lang="zh-CN" altLang="en-US" dirty="0"/>
              <a:t>个节点的完全二叉树的深度为</a:t>
            </a:r>
            <a:r>
              <a:rPr lang="en-US" altLang="zh-CN" dirty="0"/>
              <a:t>log2n+1</a:t>
            </a:r>
            <a:r>
              <a:rPr lang="zh-CN" altLang="en-US" dirty="0"/>
              <a:t>。深度为</a:t>
            </a:r>
            <a:r>
              <a:rPr lang="en-US" altLang="zh-CN" dirty="0"/>
              <a:t>k</a:t>
            </a:r>
            <a:r>
              <a:rPr lang="zh-CN" altLang="en-US" dirty="0"/>
              <a:t>的完全二叉树，至少有</a:t>
            </a:r>
            <a:r>
              <a:rPr lang="en-US" altLang="zh-CN" dirty="0"/>
              <a:t>2^(k-1)</a:t>
            </a:r>
            <a:r>
              <a:rPr lang="zh-CN" altLang="en-US" dirty="0"/>
              <a:t>个节点，至多有</a:t>
            </a:r>
            <a:r>
              <a:rPr lang="en-US" altLang="zh-CN" dirty="0"/>
              <a:t>2^k-1</a:t>
            </a:r>
            <a:r>
              <a:rPr lang="zh-CN" altLang="en-US" dirty="0"/>
              <a:t>个节点。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9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95486"/>
            <a:ext cx="7024744" cy="857250"/>
          </a:xfrm>
        </p:spPr>
        <p:txBody>
          <a:bodyPr/>
          <a:lstStyle/>
          <a:p>
            <a:r>
              <a:rPr lang="zh-CN" altLang="en-US" dirty="0" smtClean="0"/>
              <a:t>二叉树性质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059582"/>
            <a:ext cx="7704856" cy="3939902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在</a:t>
            </a:r>
            <a:r>
              <a:rPr lang="zh-CN" altLang="en-US" dirty="0">
                <a:hlinkClick r:id="rId2"/>
              </a:rPr>
              <a:t>非空二叉树</a:t>
            </a:r>
            <a:r>
              <a:rPr lang="zh-CN" altLang="en-US" dirty="0"/>
              <a:t>中，第</a:t>
            </a:r>
            <a:r>
              <a:rPr lang="en-US" altLang="zh-CN" dirty="0" err="1"/>
              <a:t>i</a:t>
            </a:r>
            <a:r>
              <a:rPr lang="zh-CN" altLang="en-US" dirty="0"/>
              <a:t>层的结点总数不超过  </a:t>
            </a:r>
          </a:p>
          <a:p>
            <a:r>
              <a:rPr lang="en-US" altLang="zh-CN" dirty="0"/>
              <a:t>, </a:t>
            </a:r>
            <a:r>
              <a:rPr lang="en-US" altLang="zh-CN" dirty="0" err="1"/>
              <a:t>i</a:t>
            </a:r>
            <a:r>
              <a:rPr lang="en-US" altLang="zh-CN" dirty="0"/>
              <a:t>&gt;=1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深度为</a:t>
            </a:r>
            <a:r>
              <a:rPr lang="en-US" altLang="zh-CN" dirty="0"/>
              <a:t>h</a:t>
            </a:r>
            <a:r>
              <a:rPr lang="zh-CN" altLang="en-US" dirty="0"/>
              <a:t>的二叉树最多有  </a:t>
            </a:r>
          </a:p>
          <a:p>
            <a:r>
              <a:rPr lang="zh-CN" altLang="en-US" dirty="0"/>
              <a:t>个结点</a:t>
            </a:r>
            <a:r>
              <a:rPr lang="en-US" altLang="zh-CN" dirty="0"/>
              <a:t>(h&gt;=1)</a:t>
            </a:r>
            <a:r>
              <a:rPr lang="zh-CN" altLang="en-US" dirty="0"/>
              <a:t>，最少有</a:t>
            </a:r>
            <a:r>
              <a:rPr lang="en-US" altLang="zh-CN" dirty="0"/>
              <a:t>h</a:t>
            </a:r>
            <a:r>
              <a:rPr lang="zh-CN" altLang="en-US" dirty="0"/>
              <a:t>个结点；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对于任意一棵二叉树，如果其叶结点数为</a:t>
            </a:r>
            <a:r>
              <a:rPr lang="en-US" altLang="zh-CN" dirty="0"/>
              <a:t>N0</a:t>
            </a:r>
            <a:r>
              <a:rPr lang="zh-CN" altLang="en-US" dirty="0"/>
              <a:t>，而度数为</a:t>
            </a:r>
            <a:r>
              <a:rPr lang="en-US" altLang="zh-CN" dirty="0"/>
              <a:t>2</a:t>
            </a:r>
            <a:r>
              <a:rPr lang="zh-CN" altLang="en-US" dirty="0"/>
              <a:t>的结点总数为</a:t>
            </a:r>
            <a:r>
              <a:rPr lang="en-US" altLang="zh-CN" dirty="0"/>
              <a:t>N2</a:t>
            </a:r>
            <a:r>
              <a:rPr lang="zh-CN" altLang="en-US" dirty="0"/>
              <a:t>，则</a:t>
            </a:r>
            <a:r>
              <a:rPr lang="en-US" altLang="zh-CN" dirty="0"/>
              <a:t>N0=N2+1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(4) </a:t>
            </a:r>
            <a:r>
              <a:rPr lang="zh-CN" altLang="en-US" dirty="0"/>
              <a:t>具有</a:t>
            </a:r>
            <a:r>
              <a:rPr lang="en-US" altLang="zh-CN" dirty="0"/>
              <a:t>n</a:t>
            </a:r>
            <a:r>
              <a:rPr lang="zh-CN" altLang="en-US" dirty="0"/>
              <a:t>个结点的</a:t>
            </a:r>
            <a:r>
              <a:rPr lang="zh-CN" altLang="en-US" dirty="0">
                <a:hlinkClick r:id="rId3"/>
              </a:rPr>
              <a:t>完全二叉树</a:t>
            </a:r>
            <a:r>
              <a:rPr lang="zh-CN" altLang="en-US" dirty="0"/>
              <a:t>的深度为  </a:t>
            </a:r>
          </a:p>
          <a:p>
            <a:r>
              <a:rPr lang="zh-CN" altLang="en-US" dirty="0"/>
              <a:t>（注：</a:t>
            </a:r>
            <a:r>
              <a:rPr lang="en-US" altLang="zh-CN" dirty="0"/>
              <a:t>[ ]</a:t>
            </a:r>
            <a:r>
              <a:rPr lang="zh-CN" altLang="en-US" dirty="0"/>
              <a:t>表示向下取整）</a:t>
            </a:r>
          </a:p>
          <a:p>
            <a:r>
              <a:rPr lang="en-US" altLang="zh-CN" dirty="0"/>
              <a:t>(5)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个结点的</a:t>
            </a:r>
            <a:r>
              <a:rPr lang="zh-CN" altLang="en-US" dirty="0">
                <a:hlinkClick r:id="rId3"/>
              </a:rPr>
              <a:t>完全二叉树</a:t>
            </a:r>
            <a:r>
              <a:rPr lang="zh-CN" altLang="en-US" dirty="0"/>
              <a:t>各结点如果用顺序方式存储，则结点之间有如下关系：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I</a:t>
            </a:r>
            <a:r>
              <a:rPr lang="zh-CN" altLang="en-US" dirty="0"/>
              <a:t>为结点编号则 如果</a:t>
            </a:r>
            <a:r>
              <a:rPr lang="en-US" altLang="zh-CN" dirty="0"/>
              <a:t>I&gt;1</a:t>
            </a:r>
            <a:r>
              <a:rPr lang="zh-CN" altLang="en-US" dirty="0"/>
              <a:t>，则其父结点的编号为</a:t>
            </a:r>
            <a:r>
              <a:rPr lang="en-US" altLang="zh-CN" dirty="0"/>
              <a:t>I/2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2*I&lt;=N</a:t>
            </a:r>
            <a:r>
              <a:rPr lang="zh-CN" altLang="en-US" dirty="0"/>
              <a:t>，则其左儿子（即左子树的根结点）的编号为</a:t>
            </a:r>
            <a:r>
              <a:rPr lang="en-US" altLang="zh-CN" dirty="0"/>
              <a:t>2*I</a:t>
            </a:r>
            <a:r>
              <a:rPr lang="zh-CN" altLang="en-US" dirty="0"/>
              <a:t>；若</a:t>
            </a:r>
            <a:r>
              <a:rPr lang="en-US" altLang="zh-CN" dirty="0"/>
              <a:t>2*I&gt;N</a:t>
            </a:r>
            <a:r>
              <a:rPr lang="zh-CN" altLang="en-US" dirty="0"/>
              <a:t>，则无左儿子；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2*I+1&lt;=N</a:t>
            </a:r>
            <a:r>
              <a:rPr lang="zh-CN" altLang="en-US" dirty="0"/>
              <a:t>，则其右儿子的结点编号为</a:t>
            </a:r>
            <a:r>
              <a:rPr lang="en-US" altLang="zh-CN" dirty="0"/>
              <a:t>2*I+1</a:t>
            </a:r>
            <a:r>
              <a:rPr lang="zh-CN" altLang="en-US" dirty="0"/>
              <a:t>；若</a:t>
            </a:r>
            <a:r>
              <a:rPr lang="en-US" altLang="zh-CN" dirty="0"/>
              <a:t>2*I+1&gt;N</a:t>
            </a:r>
            <a:r>
              <a:rPr lang="zh-CN" altLang="en-US" dirty="0"/>
              <a:t>，则无右儿子。</a:t>
            </a:r>
          </a:p>
          <a:p>
            <a:r>
              <a:rPr lang="en-US" altLang="zh-CN" dirty="0"/>
              <a:t>(6)</a:t>
            </a:r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个节点，能构成</a:t>
            </a:r>
            <a:r>
              <a:rPr lang="en-US" altLang="zh-CN" dirty="0"/>
              <a:t>h(N)</a:t>
            </a:r>
            <a:r>
              <a:rPr lang="zh-CN" altLang="en-US" dirty="0"/>
              <a:t>种不同的二叉树。</a:t>
            </a:r>
          </a:p>
          <a:p>
            <a:r>
              <a:rPr lang="en-US" altLang="zh-CN" dirty="0"/>
              <a:t>h(N)</a:t>
            </a:r>
            <a:r>
              <a:rPr lang="zh-CN" altLang="en-US" dirty="0"/>
              <a:t>为</a:t>
            </a:r>
            <a:r>
              <a:rPr lang="zh-CN" altLang="en-US" dirty="0">
                <a:hlinkClick r:id="rId4"/>
              </a:rPr>
              <a:t>卡特兰数</a:t>
            </a:r>
            <a:r>
              <a:rPr lang="zh-CN" altLang="en-US" dirty="0"/>
              <a:t>的第</a:t>
            </a:r>
            <a:r>
              <a:rPr lang="en-US" altLang="zh-CN" dirty="0"/>
              <a:t>N</a:t>
            </a:r>
            <a:r>
              <a:rPr lang="zh-CN" altLang="en-US" dirty="0"/>
              <a:t>项。</a:t>
            </a:r>
            <a:r>
              <a:rPr lang="en-US" altLang="zh-CN" dirty="0"/>
              <a:t>h(n)=C(2*n</a:t>
            </a:r>
            <a:r>
              <a:rPr lang="zh-CN" altLang="en-US" dirty="0"/>
              <a:t>，</a:t>
            </a:r>
            <a:r>
              <a:rPr lang="en-US" altLang="zh-CN" dirty="0"/>
              <a:t>n)/(n+1)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(7)</a:t>
            </a:r>
            <a:r>
              <a:rPr lang="zh-CN" altLang="en-US" dirty="0"/>
              <a:t>设有</a:t>
            </a:r>
            <a:r>
              <a:rPr lang="en-US" altLang="zh-CN" dirty="0" err="1"/>
              <a:t>i</a:t>
            </a:r>
            <a:r>
              <a:rPr lang="zh-CN" altLang="en-US" dirty="0"/>
              <a:t>个枝点，</a:t>
            </a:r>
            <a:r>
              <a:rPr lang="en-US" altLang="zh-CN" dirty="0"/>
              <a:t>I</a:t>
            </a:r>
            <a:r>
              <a:rPr lang="zh-CN" altLang="en-US" dirty="0"/>
              <a:t>为所有枝点的道路长度总和，</a:t>
            </a:r>
            <a:r>
              <a:rPr lang="en-US" altLang="zh-CN" dirty="0"/>
              <a:t>J</a:t>
            </a:r>
            <a:r>
              <a:rPr lang="zh-CN" altLang="en-US" dirty="0"/>
              <a:t>为叶的道路长度总和</a:t>
            </a:r>
            <a:r>
              <a:rPr lang="en-US" altLang="zh-CN" dirty="0" smtClean="0"/>
              <a:t>J=I+2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2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1742739"/>
            <a:ext cx="4464611" cy="29892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在任一给定结点上，可以按某种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序</a:t>
            </a:r>
            <a:r>
              <a:rPr lang="zh-CN" altLang="en-US" dirty="0"/>
              <a:t>执行三个操作：</a:t>
            </a:r>
          </a:p>
          <a:p>
            <a:r>
              <a:rPr lang="zh-CN" altLang="en-US" dirty="0"/>
              <a:t>⑴访问结点本身（</a:t>
            </a:r>
            <a:r>
              <a:rPr lang="en-US" altLang="zh-CN" dirty="0"/>
              <a:t>N</a:t>
            </a:r>
            <a:r>
              <a:rPr lang="zh-CN" altLang="en-US" dirty="0"/>
              <a:t>），</a:t>
            </a:r>
          </a:p>
          <a:p>
            <a:r>
              <a:rPr lang="zh-CN" altLang="en-US" dirty="0"/>
              <a:t>⑵遍历该结点的左子树（</a:t>
            </a:r>
            <a:r>
              <a:rPr lang="en-US" altLang="zh-CN" dirty="0"/>
              <a:t>L</a:t>
            </a:r>
            <a:r>
              <a:rPr lang="zh-CN" altLang="en-US" dirty="0"/>
              <a:t>），</a:t>
            </a:r>
          </a:p>
          <a:p>
            <a:r>
              <a:rPr lang="zh-CN" altLang="en-US" dirty="0"/>
              <a:t>⑶遍历该结点的右子树（</a:t>
            </a:r>
            <a:r>
              <a:rPr lang="en-US" altLang="zh-CN" dirty="0"/>
              <a:t>R</a:t>
            </a:r>
            <a:r>
              <a:rPr lang="zh-CN" altLang="en-US" dirty="0"/>
              <a:t>）。</a:t>
            </a:r>
          </a:p>
          <a:p>
            <a:r>
              <a:rPr lang="en-US" altLang="zh-CN" dirty="0"/>
              <a:t>NLR</a:t>
            </a:r>
            <a:r>
              <a:rPr lang="zh-CN" altLang="en-US" dirty="0"/>
              <a:t>：</a:t>
            </a:r>
            <a:r>
              <a:rPr lang="zh-CN" altLang="en-US" u="sng" dirty="0">
                <a:hlinkClick r:id="rId2"/>
              </a:rPr>
              <a:t>前序</a:t>
            </a:r>
            <a:r>
              <a:rPr lang="zh-CN" altLang="en-US" u="sng" dirty="0" smtClean="0">
                <a:hlinkClick r:id="rId2"/>
              </a:rPr>
              <a:t>遍历</a:t>
            </a:r>
            <a:endParaRPr lang="en-US" altLang="zh-CN" u="sng" dirty="0" smtClean="0"/>
          </a:p>
          <a:p>
            <a:r>
              <a:rPr lang="en-US" altLang="zh-CN" dirty="0"/>
              <a:t>LNR</a:t>
            </a:r>
            <a:r>
              <a:rPr lang="zh-CN" altLang="en-US" dirty="0"/>
              <a:t>：</a:t>
            </a:r>
            <a:r>
              <a:rPr lang="zh-CN" altLang="en-US" u="sng" dirty="0">
                <a:hlinkClick r:id="rId3"/>
              </a:rPr>
              <a:t>中序</a:t>
            </a:r>
            <a:r>
              <a:rPr lang="zh-CN" altLang="en-US" u="sng" dirty="0" smtClean="0">
                <a:hlinkClick r:id="rId3"/>
              </a:rPr>
              <a:t>遍历</a:t>
            </a:r>
            <a:endParaRPr lang="en-US" altLang="zh-CN" u="sng" dirty="0" smtClean="0"/>
          </a:p>
          <a:p>
            <a:r>
              <a:rPr lang="en-US" altLang="zh-CN" dirty="0" smtClean="0"/>
              <a:t>LRN</a:t>
            </a:r>
            <a:r>
              <a:rPr lang="zh-CN" altLang="en-US" dirty="0"/>
              <a:t>：</a:t>
            </a:r>
            <a:r>
              <a:rPr lang="zh-CN" altLang="en-US" u="sng" dirty="0">
                <a:hlinkClick r:id="rId4"/>
              </a:rPr>
              <a:t>后序遍历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二叉树遍历  </a:t>
            </a:r>
            <a:r>
              <a:rPr lang="en-US" altLang="zh-CN" u="sng" dirty="0" smtClean="0">
                <a:hlinkClick r:id="rId5"/>
              </a:rPr>
              <a:t>4405</a:t>
            </a:r>
            <a:r>
              <a:rPr lang="en-US" altLang="zh-CN" u="sng" dirty="0" smtClean="0"/>
              <a:t>  </a:t>
            </a:r>
            <a:r>
              <a:rPr lang="en-US" altLang="zh-CN" dirty="0" smtClean="0">
                <a:hlinkClick r:id="rId6"/>
              </a:rPr>
              <a:t>1222</a:t>
            </a:r>
            <a:r>
              <a:rPr lang="en-US" altLang="zh-CN" dirty="0" smtClean="0"/>
              <a:t>  </a:t>
            </a:r>
            <a:r>
              <a:rPr lang="en-US" altLang="zh-CN" dirty="0" smtClean="0">
                <a:hlinkClick r:id="rId7"/>
              </a:rPr>
              <a:t>1223</a:t>
            </a:r>
            <a:r>
              <a:rPr lang="en-US" altLang="zh-CN" dirty="0" smtClean="0"/>
              <a:t> </a:t>
            </a:r>
            <a:r>
              <a:rPr lang="en-US" altLang="zh-CN" u="sng" dirty="0">
                <a:hlinkClick r:id="rId8"/>
              </a:rPr>
              <a:t>1224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47340" y="843558"/>
            <a:ext cx="2376264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1200">
                <a:latin typeface="Consolas" pitchFamily="49" charset="0"/>
              </a:rPr>
              <a:t>void Pre(int n)</a:t>
            </a:r>
          </a:p>
          <a:p>
            <a:r>
              <a:rPr lang="pt-BR" altLang="zh-CN" sz="1200">
                <a:latin typeface="Consolas" pitchFamily="49" charset="0"/>
              </a:rPr>
              <a:t>{</a:t>
            </a:r>
          </a:p>
          <a:p>
            <a:r>
              <a:rPr lang="pt-BR" altLang="zh-CN" sz="1200">
                <a:latin typeface="Consolas" pitchFamily="49" charset="0"/>
              </a:rPr>
              <a:t>    printf(" %d",a[n]);</a:t>
            </a:r>
          </a:p>
          <a:p>
            <a:r>
              <a:rPr lang="pt-BR" altLang="zh-CN" sz="1200">
                <a:latin typeface="Consolas" pitchFamily="49" charset="0"/>
              </a:rPr>
              <a:t>    if(a[2*n+1])Pre(2*n+1);</a:t>
            </a:r>
          </a:p>
          <a:p>
            <a:r>
              <a:rPr lang="pt-BR" altLang="zh-CN" sz="1200">
                <a:latin typeface="Consolas" pitchFamily="49" charset="0"/>
              </a:rPr>
              <a:t>    if(a[2*n+2])Pre(2*n+2);</a:t>
            </a:r>
          </a:p>
          <a:p>
            <a:r>
              <a:rPr lang="pt-BR" altLang="zh-CN" sz="1200">
                <a:latin typeface="Consolas" pitchFamily="49" charset="0"/>
              </a:rPr>
              <a:t>}</a:t>
            </a:r>
          </a:p>
          <a:p>
            <a:r>
              <a:rPr lang="pt-BR" altLang="zh-CN" sz="1200">
                <a:latin typeface="Consolas" pitchFamily="49" charset="0"/>
              </a:rPr>
              <a:t>void In(int n)</a:t>
            </a:r>
          </a:p>
          <a:p>
            <a:r>
              <a:rPr lang="pt-BR" altLang="zh-CN" sz="1200">
                <a:latin typeface="Consolas" pitchFamily="49" charset="0"/>
              </a:rPr>
              <a:t>{</a:t>
            </a:r>
          </a:p>
          <a:p>
            <a:r>
              <a:rPr lang="pt-BR" altLang="zh-CN" sz="1200">
                <a:latin typeface="Consolas" pitchFamily="49" charset="0"/>
              </a:rPr>
              <a:t>    if(a[2*n+1])In(2*n+1);</a:t>
            </a:r>
          </a:p>
          <a:p>
            <a:r>
              <a:rPr lang="pt-BR" altLang="zh-CN" sz="1200">
                <a:latin typeface="Consolas" pitchFamily="49" charset="0"/>
              </a:rPr>
              <a:t>    printf(" %d",a[n]);</a:t>
            </a:r>
          </a:p>
          <a:p>
            <a:r>
              <a:rPr lang="pt-BR" altLang="zh-CN" sz="1200">
                <a:latin typeface="Consolas" pitchFamily="49" charset="0"/>
              </a:rPr>
              <a:t>    if(a[2*n+2])In(2*n+2);</a:t>
            </a:r>
          </a:p>
          <a:p>
            <a:r>
              <a:rPr lang="pt-BR" altLang="zh-CN" sz="1200">
                <a:latin typeface="Consolas" pitchFamily="49" charset="0"/>
              </a:rPr>
              <a:t>}</a:t>
            </a:r>
          </a:p>
          <a:p>
            <a:r>
              <a:rPr lang="pt-BR" altLang="zh-CN" sz="1200">
                <a:latin typeface="Consolas" pitchFamily="49" charset="0"/>
              </a:rPr>
              <a:t>void Pos(int n)</a:t>
            </a:r>
          </a:p>
          <a:p>
            <a:r>
              <a:rPr lang="pt-BR" altLang="zh-CN" sz="1200">
                <a:latin typeface="Consolas" pitchFamily="49" charset="0"/>
              </a:rPr>
              <a:t>{</a:t>
            </a:r>
          </a:p>
          <a:p>
            <a:r>
              <a:rPr lang="pt-BR" altLang="zh-CN" sz="1200">
                <a:latin typeface="Consolas" pitchFamily="49" charset="0"/>
              </a:rPr>
              <a:t>    if(a[2*n+1])Pos(2*n+1);</a:t>
            </a:r>
          </a:p>
          <a:p>
            <a:r>
              <a:rPr lang="pt-BR" altLang="zh-CN" sz="1200">
                <a:latin typeface="Consolas" pitchFamily="49" charset="0"/>
              </a:rPr>
              <a:t>    if(a[2*n+2])Pos(2*n+2);</a:t>
            </a:r>
          </a:p>
          <a:p>
            <a:r>
              <a:rPr lang="pt-BR" altLang="zh-CN" sz="1200">
                <a:latin typeface="Consolas" pitchFamily="49" charset="0"/>
              </a:rPr>
              <a:t>    prin</a:t>
            </a:r>
            <a:r>
              <a:rPr lang="pt-BR" altLang="zh-CN" sz="1100">
                <a:latin typeface="Consolas" pitchFamily="49" charset="0"/>
              </a:rPr>
              <a:t>tf(" %d",a[n]);</a:t>
            </a:r>
          </a:p>
          <a:p>
            <a:r>
              <a:rPr lang="pt-BR" altLang="zh-CN" sz="110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98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https://gss0.bdstatic.com/-4o3dSag_xI4khGkpoWK1HF6hhy/baike/c0%3Dbaike92%2C5%2C5%2C92%2C30/sign=75264142bf19ebc4d4757ecbe34fa499/c75c10385343fbf2be06d804bc7eca8065388fe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0" b="14757"/>
          <a:stretch/>
        </p:blipFill>
        <p:spPr bwMode="auto">
          <a:xfrm>
            <a:off x="827584" y="915566"/>
            <a:ext cx="7602041" cy="373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66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其实是利用</a:t>
            </a:r>
            <a:r>
              <a:rPr lang="en-US" altLang="zh-CN" dirty="0" smtClean="0"/>
              <a:t>hash+</a:t>
            </a:r>
            <a:r>
              <a:rPr lang="zh-CN" altLang="en-US" dirty="0" smtClean="0"/>
              <a:t>状态压缩的思想</a:t>
            </a:r>
            <a:endParaRPr lang="en-US" altLang="zh-CN" dirty="0" smtClean="0"/>
          </a:p>
          <a:p>
            <a:r>
              <a:rPr lang="zh-CN" altLang="en-US" dirty="0" smtClean="0"/>
              <a:t>即其可以编号到第几个节点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2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 fontAlgn="base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</a:rPr>
              <a:t> Node</a:t>
            </a:r>
          </a:p>
          <a:p>
            <a:pPr marL="68580" indent="0" fontAlgn="base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 marL="68580" indent="0" fontAlgn="base">
              <a:buNone/>
            </a:pPr>
            <a:r>
              <a:rPr lang="en-US" altLang="zh-CN" dirty="0"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Node *</a:t>
            </a:r>
            <a:r>
              <a:rPr lang="en-US" altLang="zh-CN" dirty="0" err="1" smtClean="0">
                <a:latin typeface="Consolas" panose="020B0609020204030204" pitchFamily="49" charset="0"/>
              </a:rPr>
              <a:t>leftchild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8580" indent="0" fontAlgn="base">
              <a:buNone/>
            </a:pPr>
            <a:r>
              <a:rPr lang="en-US" altLang="zh-CN" dirty="0"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Node * </a:t>
            </a:r>
            <a:r>
              <a:rPr lang="en-US" altLang="zh-CN" dirty="0" err="1" smtClean="0">
                <a:latin typeface="Consolas" panose="020B0609020204030204" pitchFamily="49" charset="0"/>
              </a:rPr>
              <a:t>rightchild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8580" indent="0" fontAlgn="base">
              <a:buNone/>
            </a:pPr>
            <a:r>
              <a:rPr lang="en-US" altLang="zh-CN" dirty="0">
                <a:latin typeface="Consolas" panose="020B0609020204030204" pitchFamily="49" charset="0"/>
              </a:rPr>
              <a:t>    string data;</a:t>
            </a:r>
          </a:p>
          <a:p>
            <a:pPr marL="68580" indent="0" fontAlgn="base">
              <a:buNone/>
            </a:pPr>
            <a:r>
              <a:rPr lang="en-US" altLang="zh-CN" dirty="0">
                <a:latin typeface="Consolas" panose="020B0609020204030204" pitchFamily="49" charset="0"/>
              </a:rPr>
              <a:t>} Node;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4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私货   指针数组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altLang="zh-CN" sz="2600" dirty="0">
                <a:latin typeface="Consolas" panose="020B0609020204030204" pitchFamily="49" charset="0"/>
              </a:rPr>
              <a:t>char a[3][8]={"</a:t>
            </a:r>
            <a:r>
              <a:rPr lang="en-US" altLang="zh-CN" sz="2600" dirty="0" err="1">
                <a:latin typeface="Consolas" panose="020B0609020204030204" pitchFamily="49" charset="0"/>
              </a:rPr>
              <a:t>gain","much","strong</a:t>
            </a:r>
            <a:r>
              <a:rPr lang="en-US" altLang="zh-CN" sz="2600" dirty="0">
                <a:latin typeface="Consolas" panose="020B0609020204030204" pitchFamily="49" charset="0"/>
              </a:rPr>
              <a:t>"};</a:t>
            </a:r>
          </a:p>
          <a:p>
            <a:pPr marL="68580" indent="0">
              <a:buNone/>
            </a:pPr>
            <a:r>
              <a:rPr lang="en-US" altLang="zh-CN" sz="2600" dirty="0">
                <a:latin typeface="Consolas" panose="020B0609020204030204" pitchFamily="49" charset="0"/>
              </a:rPr>
              <a:t>char *n[3]={"</a:t>
            </a:r>
            <a:r>
              <a:rPr lang="en-US" altLang="zh-CN" sz="2600" dirty="0" err="1">
                <a:latin typeface="Consolas" panose="020B0609020204030204" pitchFamily="49" charset="0"/>
              </a:rPr>
              <a:t>gain","much","strong</a:t>
            </a:r>
            <a:r>
              <a:rPr lang="en-US" altLang="zh-CN" sz="2600" dirty="0">
                <a:latin typeface="Consolas" panose="020B0609020204030204" pitchFamily="49" charset="0"/>
              </a:rPr>
              <a:t>"};</a:t>
            </a:r>
          </a:p>
          <a:p>
            <a:pPr marL="68580" indent="0">
              <a:buNone/>
            </a:pP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由此可见，相比于比二维字符数组，</a:t>
            </a:r>
            <a:r>
              <a:rPr lang="zh-CN" altLang="en-US" dirty="0">
                <a:hlinkClick r:id="rId2"/>
              </a:rPr>
              <a:t>指针</a:t>
            </a:r>
            <a:r>
              <a:rPr lang="zh-CN" altLang="en-US" dirty="0"/>
              <a:t>数组有明显的优点：一是指针数组中每个元素所指的字符串不必限制在相同的字符长度；二是访问指针数组中的一个元素是用指针间接进行的，效率比下标方式要高。 但是二维字符数组却可以通过下标很方便的修改某一元素的值，而指针数组却无法这么做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6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1276</TotalTime>
  <Words>790</Words>
  <Application>Microsoft Office PowerPoint</Application>
  <PresentationFormat>全屏显示(16:9)</PresentationFormat>
  <Paragraphs>172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奥斯汀</vt:lpstr>
      <vt:lpstr>acm入门之二叉树</vt:lpstr>
      <vt:lpstr>二叉树</vt:lpstr>
      <vt:lpstr>满二叉树</vt:lpstr>
      <vt:lpstr>二叉树性质</vt:lpstr>
      <vt:lpstr>二叉树遍历</vt:lpstr>
      <vt:lpstr>PowerPoint 演示文稿</vt:lpstr>
      <vt:lpstr>数组存储</vt:lpstr>
      <vt:lpstr>指针数组</vt:lpstr>
      <vt:lpstr>私货   指针数组</vt:lpstr>
      <vt:lpstr>字典树</vt:lpstr>
      <vt:lpstr>PowerPoint 演示文稿</vt:lpstr>
      <vt:lpstr>谢谢观看!!!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循环、数组、结构体</dc:title>
  <dc:creator>BobHuang</dc:creator>
  <cp:lastModifiedBy>H&amp;Y</cp:lastModifiedBy>
  <cp:revision>54</cp:revision>
  <dcterms:created xsi:type="dcterms:W3CDTF">2017-11-14T12:05:12Z</dcterms:created>
  <dcterms:modified xsi:type="dcterms:W3CDTF">2018-03-14T12:30:43Z</dcterms:modified>
</cp:coreProperties>
</file>