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7"/>
  </p:notesMasterIdLst>
  <p:sldIdLst>
    <p:sldId id="256" r:id="rId2"/>
    <p:sldId id="261" r:id="rId3"/>
    <p:sldId id="262" r:id="rId4"/>
    <p:sldId id="263" r:id="rId5"/>
    <p:sldId id="264" r:id="rId6"/>
    <p:sldId id="267" r:id="rId7"/>
    <p:sldId id="265" r:id="rId8"/>
    <p:sldId id="268" r:id="rId9"/>
    <p:sldId id="266" r:id="rId10"/>
    <p:sldId id="269" r:id="rId11"/>
    <p:sldId id="270" r:id="rId12"/>
    <p:sldId id="271" r:id="rId13"/>
    <p:sldId id="272" r:id="rId14"/>
    <p:sldId id="273" r:id="rId15"/>
    <p:sldId id="26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43" autoAdjust="0"/>
  </p:normalViewPr>
  <p:slideViewPr>
    <p:cSldViewPr>
      <p:cViewPr>
        <p:scale>
          <a:sx n="100" d="100"/>
          <a:sy n="100" d="100"/>
        </p:scale>
        <p:origin x="480" y="-4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E3851-FE80-4663-968C-17564B4283FC}" type="datetimeFigureOut">
              <a:rPr lang="zh-CN" altLang="en-US" smtClean="0"/>
              <a:t>2018/3/21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CDF6DB-03A5-467F-B515-9DCC1C4B7467}" type="slidenum">
              <a:rPr lang="zh-CN" altLang="en-US" smtClean="0"/>
              <a:t>‹#›</a:t>
            </a:fld>
            <a:endParaRPr lang="zh-CN" altLang="en-US"/>
          </a:p>
        </p:txBody>
      </p:sp>
    </p:spTree>
    <p:extLst>
      <p:ext uri="{BB962C8B-B14F-4D97-AF65-F5344CB8AC3E}">
        <p14:creationId xmlns:p14="http://schemas.microsoft.com/office/powerpoint/2010/main" val="276414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0A98AF03-7270-45C2-A683-C5E353EF01A5}" type="datetime4">
              <a:rPr lang="en-US" smtClean="0"/>
              <a:pPr/>
              <a:t>March 21, 2018</a:t>
            </a:fld>
            <a:endParaRPr lang="en-US" dirty="0"/>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March 21,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March 21,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B7EAE1-CAAC-4AEF-919E-158692B1E55E}" type="datetime4">
              <a:rPr lang="en-US" smtClean="0"/>
              <a:pPr/>
              <a:t>March 21,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March 21,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1735074"/>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March 21, 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March 21,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March 21, 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March 21, 2018</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861222-2C8B-4501-BE87-6797EC025925}" type="datetime4">
              <a:rPr lang="en-US" smtClean="0"/>
              <a:pPr/>
              <a:t>March 21, 2018</a:t>
            </a:fld>
            <a:endParaRPr lang="en-US" dirty="0"/>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March 21, 2018</a:t>
            </a:fld>
            <a:endParaRPr lang="en-US" dirty="0"/>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aike.baidu.com/item/%E9%A1%BA%E5%BA%8F%E5%AD%98%E5%82%A8%E7%BB%93%E6%9E%8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nblogs.com/BobHuang/p/6963628.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gc020.contest.atcoder.jp/tasks/agc020_b" TargetMode="External"/><Relationship Id="rId2" Type="http://schemas.openxmlformats.org/officeDocument/2006/relationships/hyperlink" Target="http://www.cnblogs.com/BobHuang/p/6916799.html" TargetMode="External"/><Relationship Id="rId1" Type="http://schemas.openxmlformats.org/officeDocument/2006/relationships/slideLayout" Target="../slideLayouts/slideLayout2.xml"/><Relationship Id="rId5" Type="http://schemas.openxmlformats.org/officeDocument/2006/relationships/hyperlink" Target="http://210.32.82.1/acmhome/problemdetail.do?&amp;method=showdetail&amp;id=2596" TargetMode="External"/><Relationship Id="rId4" Type="http://schemas.openxmlformats.org/officeDocument/2006/relationships/hyperlink" Target="http://codeforces.com/contest/803/problem/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210.32.82.1/acmhome/problemdetail.do?&amp;method=showdetail&amp;id=538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item/%E6%95%B0%E5%AD%97%E7%AD%BE%E5%90%8D" TargetMode="External"/><Relationship Id="rId2" Type="http://schemas.openxmlformats.org/officeDocument/2006/relationships/hyperlink" Target="https://baike.baidu.com/item/%E6%96%87%E4%BB%B6%E6%A0%A1%E9%AA%8C" TargetMode="External"/><Relationship Id="rId1" Type="http://schemas.openxmlformats.org/officeDocument/2006/relationships/slideLayout" Target="../slideLayouts/slideLayout2.xml"/><Relationship Id="rId4" Type="http://schemas.openxmlformats.org/officeDocument/2006/relationships/hyperlink" Target="http://210.32.82.1/acmhome/problemdetail.do?&amp;method=showdetail&amp;id=119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item/%E6%B6%88%E6%81%AF%E6%91%98%E8%A6%81%E7%AE%97%E6%B3%95" TargetMode="External"/><Relationship Id="rId2" Type="http://schemas.openxmlformats.org/officeDocument/2006/relationships/hyperlink" Target="https://baike.baidu.com/item/MD5" TargetMode="External"/><Relationship Id="rId1" Type="http://schemas.openxmlformats.org/officeDocument/2006/relationships/slideLayout" Target="../slideLayouts/slideLayout2.xml"/><Relationship Id="rId4" Type="http://schemas.openxmlformats.org/officeDocument/2006/relationships/hyperlink" Target="https://baike.baidu.com/item/Unix"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acm.hdu.edu.cn/showproblem.php?pid=18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acm</a:t>
            </a:r>
            <a:r>
              <a:rPr lang="zh-CN" altLang="en-US" dirty="0" smtClean="0"/>
              <a:t>入门</a:t>
            </a:r>
            <a:r>
              <a:rPr lang="zh-CN" altLang="en-US" dirty="0" smtClean="0"/>
              <a:t>之</a:t>
            </a:r>
            <a:r>
              <a:rPr lang="zh-CN" altLang="en-US" dirty="0"/>
              <a:t>哈希和二分</a:t>
            </a:r>
            <a:endParaRPr lang="zh-CN" altLang="en-US" dirty="0"/>
          </a:p>
        </p:txBody>
      </p:sp>
      <p:sp>
        <p:nvSpPr>
          <p:cNvPr id="3" name="副标题 2"/>
          <p:cNvSpPr>
            <a:spLocks noGrp="1"/>
          </p:cNvSpPr>
          <p:nvPr>
            <p:ph type="subTitle" idx="1"/>
          </p:nvPr>
        </p:nvSpPr>
        <p:spPr/>
        <p:txBody>
          <a:bodyPr/>
          <a:lstStyle/>
          <a:p>
            <a:r>
              <a:rPr lang="en-US" altLang="zh-CN" dirty="0"/>
              <a:t>16</a:t>
            </a:r>
            <a:r>
              <a:rPr lang="zh-CN" altLang="en-US" dirty="0"/>
              <a:t>计算机</a:t>
            </a:r>
            <a:r>
              <a:rPr lang="en-US" altLang="zh-CN" dirty="0"/>
              <a:t>2 </a:t>
            </a:r>
            <a:r>
              <a:rPr lang="zh-CN" altLang="en-US" dirty="0"/>
              <a:t>黄睿博</a:t>
            </a:r>
            <a:endParaRPr lang="en-US" altLang="zh-CN" dirty="0"/>
          </a:p>
          <a:p>
            <a:r>
              <a:rPr lang="en-US" altLang="zh-CN" dirty="0"/>
              <a:t>TZC-</a:t>
            </a:r>
            <a:r>
              <a:rPr lang="en-US" altLang="zh-CN" dirty="0" err="1"/>
              <a:t>BobHuang</a:t>
            </a:r>
            <a:endParaRPr lang="zh-CN" altLang="en-US" dirty="0"/>
          </a:p>
          <a:p>
            <a:endParaRPr lang="zh-CN" altLang="en-US" dirty="0"/>
          </a:p>
        </p:txBody>
      </p:sp>
      <p:sp>
        <p:nvSpPr>
          <p:cNvPr id="4" name="日期占位符 3"/>
          <p:cNvSpPr>
            <a:spLocks noGrp="1"/>
          </p:cNvSpPr>
          <p:nvPr>
            <p:ph type="dt" sz="half" idx="10"/>
          </p:nvPr>
        </p:nvSpPr>
        <p:spPr/>
        <p:txBody>
          <a:bodyPr/>
          <a:lstStyle/>
          <a:p>
            <a:fld id="{0A98AF03-7270-45C2-A683-C5E353EF01A5}" type="datetime4">
              <a:rPr lang="en-US" smtClean="0"/>
              <a:pPr/>
              <a:t>March 21,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a:t>
            </a:fld>
            <a:endParaRPr lang="en-US"/>
          </a:p>
        </p:txBody>
      </p:sp>
    </p:spTree>
    <p:extLst>
      <p:ext uri="{BB962C8B-B14F-4D97-AF65-F5344CB8AC3E}">
        <p14:creationId xmlns:p14="http://schemas.microsoft.com/office/powerpoint/2010/main" val="2998727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a:t>
            </a:r>
            <a:endParaRPr lang="zh-CN" altLang="en-US" dirty="0"/>
          </a:p>
        </p:txBody>
      </p:sp>
      <p:sp>
        <p:nvSpPr>
          <p:cNvPr id="3" name="内容占位符 2"/>
          <p:cNvSpPr>
            <a:spLocks noGrp="1"/>
          </p:cNvSpPr>
          <p:nvPr>
            <p:ph idx="1"/>
          </p:nvPr>
        </p:nvSpPr>
        <p:spPr/>
        <p:txBody>
          <a:bodyPr>
            <a:normAutofit fontScale="92500"/>
          </a:bodyPr>
          <a:lstStyle/>
          <a:p>
            <a:pPr marL="68580" indent="0">
              <a:buNone/>
            </a:pPr>
            <a:r>
              <a:rPr lang="zh-CN" altLang="en-US" dirty="0"/>
              <a:t>首先，假设表中元素是按升序排列，将表中间位置记录的关键字与查找关键字比较，如果两者相等，则查找成功；否则利用中间位置记录将表分成前、后两个子表，如果中间位置记录的关键字大于查找关键字，则进一步查找前一子表，否则进一步查找后一子表。重复以上过程，直到找到满足条件的记录，使查找成功，或直到子表不存在为止，此时查找不成功。</a:t>
            </a:r>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10</a:t>
            </a:fld>
            <a:endParaRPr lang="en-US" dirty="0"/>
          </a:p>
        </p:txBody>
      </p:sp>
    </p:spTree>
    <p:extLst>
      <p:ext uri="{BB962C8B-B14F-4D97-AF65-F5344CB8AC3E}">
        <p14:creationId xmlns:p14="http://schemas.microsoft.com/office/powerpoint/2010/main" val="140338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算法要求</a:t>
            </a:r>
            <a:endParaRPr lang="zh-CN" altLang="en-US" dirty="0"/>
          </a:p>
        </p:txBody>
      </p:sp>
      <p:sp>
        <p:nvSpPr>
          <p:cNvPr id="3" name="内容占位符 2"/>
          <p:cNvSpPr>
            <a:spLocks noGrp="1"/>
          </p:cNvSpPr>
          <p:nvPr>
            <p:ph idx="1"/>
          </p:nvPr>
        </p:nvSpPr>
        <p:spPr/>
        <p:txBody>
          <a:bodyPr/>
          <a:lstStyle/>
          <a:p>
            <a:r>
              <a:rPr lang="zh-CN" altLang="en-US" dirty="0" smtClean="0"/>
              <a:t>必须</a:t>
            </a:r>
            <a:r>
              <a:rPr lang="zh-CN" altLang="en-US" dirty="0"/>
              <a:t>采用</a:t>
            </a:r>
            <a:r>
              <a:rPr lang="zh-CN" altLang="en-US" dirty="0">
                <a:hlinkClick r:id="rId2"/>
              </a:rPr>
              <a:t>顺序存储结构</a:t>
            </a:r>
            <a:r>
              <a:rPr lang="zh-CN" altLang="en-US" dirty="0"/>
              <a:t>。</a:t>
            </a:r>
          </a:p>
          <a:p>
            <a:r>
              <a:rPr lang="zh-CN" altLang="en-US" dirty="0" smtClean="0"/>
              <a:t>必须</a:t>
            </a:r>
            <a:r>
              <a:rPr lang="zh-CN" altLang="en-US" dirty="0"/>
              <a:t>按关键字大小有序排列。</a:t>
            </a:r>
          </a:p>
          <a:p>
            <a:pPr marL="68580" indent="0">
              <a:buNone/>
            </a:pP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11</a:t>
            </a:fld>
            <a:endParaRPr lang="en-US" dirty="0"/>
          </a:p>
        </p:txBody>
      </p:sp>
    </p:spTree>
    <p:extLst>
      <p:ext uri="{BB962C8B-B14F-4D97-AF65-F5344CB8AC3E}">
        <p14:creationId xmlns:p14="http://schemas.microsoft.com/office/powerpoint/2010/main" val="121405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一些问题</a:t>
            </a:r>
            <a:endParaRPr lang="zh-CN" altLang="en-US" dirty="0"/>
          </a:p>
        </p:txBody>
      </p:sp>
      <p:sp>
        <p:nvSpPr>
          <p:cNvPr id="3" name="内容占位符 2"/>
          <p:cNvSpPr>
            <a:spLocks noGrp="1"/>
          </p:cNvSpPr>
          <p:nvPr>
            <p:ph idx="1"/>
          </p:nvPr>
        </p:nvSpPr>
        <p:spPr/>
        <p:txBody>
          <a:bodyPr/>
          <a:lstStyle/>
          <a:p>
            <a:r>
              <a:rPr lang="zh-CN" altLang="en-US" dirty="0" smtClean="0"/>
              <a:t>防止溢出</a:t>
            </a:r>
            <a:r>
              <a:rPr lang="en-US" altLang="zh-CN" dirty="0" err="1" smtClean="0">
                <a:latin typeface="Consolas" panose="020B0609020204030204" pitchFamily="49" charset="0"/>
              </a:rPr>
              <a:t>int</a:t>
            </a:r>
            <a:r>
              <a:rPr lang="en-US" altLang="zh-CN" dirty="0" smtClean="0">
                <a:latin typeface="Consolas" panose="020B0609020204030204" pitchFamily="49" charset="0"/>
              </a:rPr>
              <a:t> mi=l+(r-l+1)/2;</a:t>
            </a:r>
          </a:p>
          <a:p>
            <a:r>
              <a:rPr lang="en-US" altLang="zh-CN" dirty="0">
                <a:hlinkClick r:id="rId2"/>
              </a:rPr>
              <a:t>TOJ 3750: </a:t>
            </a:r>
            <a:r>
              <a:rPr lang="zh-CN" altLang="en-US" dirty="0">
                <a:hlinkClick r:id="rId2"/>
              </a:rPr>
              <a:t>二分</a:t>
            </a:r>
            <a:r>
              <a:rPr lang="zh-CN" altLang="en-US" dirty="0" smtClean="0">
                <a:hlinkClick r:id="rId2"/>
              </a:rPr>
              <a:t>查找</a:t>
            </a:r>
            <a:endParaRPr lang="en-US" altLang="zh-CN" dirty="0" smtClean="0"/>
          </a:p>
          <a:p>
            <a:endParaRPr lang="zh-CN" altLang="en-US" dirty="0">
              <a:latin typeface="Consolas" panose="020B0609020204030204" pitchFamily="49" charset="0"/>
            </a:endParaRPr>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12</a:t>
            </a:fld>
            <a:endParaRPr lang="en-US" dirty="0"/>
          </a:p>
        </p:txBody>
      </p:sp>
    </p:spTree>
    <p:extLst>
      <p:ext uri="{BB962C8B-B14F-4D97-AF65-F5344CB8AC3E}">
        <p14:creationId xmlns:p14="http://schemas.microsoft.com/office/powerpoint/2010/main" val="331756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66365"/>
            <a:ext cx="7024744" cy="857250"/>
          </a:xfrm>
        </p:spPr>
        <p:txBody>
          <a:bodyPr>
            <a:normAutofit/>
          </a:bodyPr>
          <a:lstStyle/>
          <a:p>
            <a:r>
              <a:rPr lang="en-US" altLang="zh-CN" sz="2800" dirty="0" smtClean="0"/>
              <a:t>Algori</a:t>
            </a:r>
            <a:r>
              <a:rPr lang="en-US" altLang="zh-CN" sz="2800" dirty="0"/>
              <a:t>thm</a:t>
            </a:r>
            <a:r>
              <a:rPr lang="zh-CN" altLang="en-US" sz="2800" dirty="0" smtClean="0"/>
              <a:t>二分</a:t>
            </a:r>
            <a:endParaRPr lang="zh-CN" altLang="en-US" sz="2800" dirty="0"/>
          </a:p>
        </p:txBody>
      </p:sp>
      <p:sp>
        <p:nvSpPr>
          <p:cNvPr id="3" name="内容占位符 2"/>
          <p:cNvSpPr>
            <a:spLocks noGrp="1"/>
          </p:cNvSpPr>
          <p:nvPr>
            <p:ph idx="1"/>
          </p:nvPr>
        </p:nvSpPr>
        <p:spPr>
          <a:xfrm>
            <a:off x="827584" y="1707654"/>
            <a:ext cx="6993226" cy="2954850"/>
          </a:xfrm>
        </p:spPr>
        <p:txBody>
          <a:bodyPr>
            <a:noAutofit/>
          </a:bodyPr>
          <a:lstStyle/>
          <a:p>
            <a:r>
              <a:rPr lang="zh-CN" altLang="en-US" sz="1200" dirty="0"/>
              <a:t>函数</a:t>
            </a:r>
            <a:r>
              <a:rPr lang="en-US" altLang="zh-CN" sz="1200" dirty="0" err="1"/>
              <a:t>lower_bound</a:t>
            </a:r>
            <a:r>
              <a:rPr lang="en-US" altLang="zh-CN" sz="1200" dirty="0"/>
              <a:t>()</a:t>
            </a:r>
            <a:r>
              <a:rPr lang="zh-CN" altLang="en-US" sz="1200" dirty="0"/>
              <a:t>在</a:t>
            </a:r>
            <a:r>
              <a:rPr lang="en-US" altLang="zh-CN" sz="1200" dirty="0"/>
              <a:t>first</a:t>
            </a:r>
            <a:r>
              <a:rPr lang="zh-CN" altLang="en-US" sz="1200" dirty="0"/>
              <a:t>和</a:t>
            </a:r>
            <a:r>
              <a:rPr lang="en-US" altLang="zh-CN" sz="1200" dirty="0"/>
              <a:t>last</a:t>
            </a:r>
            <a:r>
              <a:rPr lang="zh-CN" altLang="en-US" sz="1200" dirty="0"/>
              <a:t>中的</a:t>
            </a:r>
            <a:r>
              <a:rPr lang="zh-CN" altLang="en-US" sz="1200" b="1" dirty="0"/>
              <a:t>前闭后开</a:t>
            </a:r>
            <a:r>
              <a:rPr lang="zh-CN" altLang="en-US" sz="1200" dirty="0"/>
              <a:t>区间进行二分查找，返回大于或等于</a:t>
            </a:r>
            <a:r>
              <a:rPr lang="en-US" altLang="zh-CN" sz="1200" dirty="0" err="1"/>
              <a:t>val</a:t>
            </a:r>
            <a:r>
              <a:rPr lang="zh-CN" altLang="en-US" sz="1200" dirty="0"/>
              <a:t>的</a:t>
            </a:r>
            <a:r>
              <a:rPr lang="zh-CN" altLang="en-US" sz="1200" b="1" dirty="0"/>
              <a:t>第一个元素</a:t>
            </a:r>
            <a:r>
              <a:rPr lang="zh-CN" altLang="en-US" sz="1200" dirty="0"/>
              <a:t>位置。如果所有元素都小于</a:t>
            </a:r>
            <a:r>
              <a:rPr lang="en-US" altLang="zh-CN" sz="1200" dirty="0" err="1"/>
              <a:t>val</a:t>
            </a:r>
            <a:r>
              <a:rPr lang="zh-CN" altLang="en-US" sz="1200" dirty="0"/>
              <a:t>，则返回</a:t>
            </a:r>
            <a:r>
              <a:rPr lang="en-US" altLang="zh-CN" sz="1200" b="1" dirty="0"/>
              <a:t>last</a:t>
            </a:r>
            <a:r>
              <a:rPr lang="zh-CN" altLang="en-US" sz="1200" dirty="0"/>
              <a:t>的位置</a:t>
            </a:r>
          </a:p>
          <a:p>
            <a:r>
              <a:rPr lang="zh-CN" altLang="en-US" sz="1200" dirty="0"/>
              <a:t>举例如下：</a:t>
            </a:r>
          </a:p>
          <a:p>
            <a:r>
              <a:rPr lang="zh-CN" altLang="en-US" sz="1200" dirty="0"/>
              <a:t>一个数组</a:t>
            </a:r>
            <a:r>
              <a:rPr lang="en-US" altLang="zh-CN" sz="1200" dirty="0"/>
              <a:t>number</a:t>
            </a:r>
            <a:r>
              <a:rPr lang="zh-CN" altLang="en-US" sz="1200" dirty="0"/>
              <a:t>序列为：</a:t>
            </a:r>
            <a:r>
              <a:rPr lang="en-US" altLang="zh-CN" sz="1200" dirty="0"/>
              <a:t>4,10,11,30,69,70,96,100.</a:t>
            </a:r>
            <a:r>
              <a:rPr lang="zh-CN" altLang="en-US" sz="1200" dirty="0"/>
              <a:t>设要插入数字</a:t>
            </a:r>
            <a:r>
              <a:rPr lang="en-US" altLang="zh-CN" sz="1200" dirty="0"/>
              <a:t>3,9,111.pos</a:t>
            </a:r>
            <a:r>
              <a:rPr lang="zh-CN" altLang="en-US" sz="1200" dirty="0"/>
              <a:t>为要插入的位置的下标</a:t>
            </a:r>
          </a:p>
          <a:p>
            <a:r>
              <a:rPr lang="zh-CN" altLang="en-US" sz="1200" dirty="0"/>
              <a:t>则</a:t>
            </a:r>
          </a:p>
          <a:p>
            <a:r>
              <a:rPr lang="en-US" altLang="zh-CN" sz="1200" dirty="0" err="1"/>
              <a:t>pos</a:t>
            </a:r>
            <a:r>
              <a:rPr lang="en-US" altLang="zh-CN" sz="1200" dirty="0"/>
              <a:t> = </a:t>
            </a:r>
            <a:r>
              <a:rPr lang="en-US" altLang="zh-CN" sz="1200" dirty="0" err="1"/>
              <a:t>lower_bound</a:t>
            </a:r>
            <a:r>
              <a:rPr lang="en-US" altLang="zh-CN" sz="1200" dirty="0"/>
              <a:t>( number, number + 8, 3) - number</a:t>
            </a:r>
            <a:r>
              <a:rPr lang="zh-CN" altLang="en-US" sz="1200" dirty="0"/>
              <a:t>，</a:t>
            </a:r>
            <a:r>
              <a:rPr lang="en-US" altLang="zh-CN" sz="1200" dirty="0" err="1"/>
              <a:t>pos</a:t>
            </a:r>
            <a:r>
              <a:rPr lang="en-US" altLang="zh-CN" sz="1200" dirty="0"/>
              <a:t> = 0.</a:t>
            </a:r>
            <a:r>
              <a:rPr lang="zh-CN" altLang="en-US" sz="1200" dirty="0"/>
              <a:t>即</a:t>
            </a:r>
            <a:r>
              <a:rPr lang="en-US" altLang="zh-CN" sz="1200" dirty="0"/>
              <a:t>number</a:t>
            </a:r>
            <a:r>
              <a:rPr lang="zh-CN" altLang="en-US" sz="1200" dirty="0"/>
              <a:t>数组的下标为</a:t>
            </a:r>
            <a:r>
              <a:rPr lang="en-US" altLang="zh-CN" sz="1200" dirty="0"/>
              <a:t>0</a:t>
            </a:r>
            <a:r>
              <a:rPr lang="zh-CN" altLang="en-US" sz="1200" dirty="0"/>
              <a:t>的位置。</a:t>
            </a:r>
          </a:p>
          <a:p>
            <a:r>
              <a:rPr lang="en-US" altLang="zh-CN" sz="1200" dirty="0" err="1"/>
              <a:t>pos</a:t>
            </a:r>
            <a:r>
              <a:rPr lang="en-US" altLang="zh-CN" sz="1200" dirty="0"/>
              <a:t> = </a:t>
            </a:r>
            <a:r>
              <a:rPr lang="en-US" altLang="zh-CN" sz="1200" dirty="0" err="1"/>
              <a:t>lower_bound</a:t>
            </a:r>
            <a:r>
              <a:rPr lang="en-US" altLang="zh-CN" sz="1200" dirty="0"/>
              <a:t>( number, number + 8, 9) - number</a:t>
            </a:r>
            <a:r>
              <a:rPr lang="zh-CN" altLang="en-US" sz="1200" dirty="0"/>
              <a:t>， </a:t>
            </a:r>
            <a:r>
              <a:rPr lang="en-US" altLang="zh-CN" sz="1200" dirty="0" err="1"/>
              <a:t>pos</a:t>
            </a:r>
            <a:r>
              <a:rPr lang="en-US" altLang="zh-CN" sz="1200" dirty="0"/>
              <a:t> = 1</a:t>
            </a:r>
            <a:r>
              <a:rPr lang="zh-CN" altLang="en-US" sz="1200" dirty="0"/>
              <a:t>，即</a:t>
            </a:r>
            <a:r>
              <a:rPr lang="en-US" altLang="zh-CN" sz="1200" dirty="0"/>
              <a:t>number</a:t>
            </a:r>
            <a:r>
              <a:rPr lang="zh-CN" altLang="en-US" sz="1200" dirty="0"/>
              <a:t>数组的下标为</a:t>
            </a:r>
            <a:r>
              <a:rPr lang="en-US" altLang="zh-CN" sz="1200" dirty="0"/>
              <a:t>1</a:t>
            </a:r>
            <a:r>
              <a:rPr lang="zh-CN" altLang="en-US" sz="1200" dirty="0"/>
              <a:t>的位置（即</a:t>
            </a:r>
            <a:r>
              <a:rPr lang="en-US" altLang="zh-CN" sz="1200" dirty="0"/>
              <a:t>10</a:t>
            </a:r>
            <a:r>
              <a:rPr lang="zh-CN" altLang="en-US" sz="1200" dirty="0"/>
              <a:t>所在的位置）。</a:t>
            </a:r>
          </a:p>
          <a:p>
            <a:r>
              <a:rPr lang="en-US" altLang="zh-CN" sz="1200" dirty="0" err="1"/>
              <a:t>pos</a:t>
            </a:r>
            <a:r>
              <a:rPr lang="en-US" altLang="zh-CN" sz="1200" dirty="0"/>
              <a:t> = </a:t>
            </a:r>
            <a:r>
              <a:rPr lang="en-US" altLang="zh-CN" sz="1200" dirty="0" err="1"/>
              <a:t>lower_bound</a:t>
            </a:r>
            <a:r>
              <a:rPr lang="en-US" altLang="zh-CN" sz="1200" dirty="0"/>
              <a:t>( number, number + 8, 111) - number</a:t>
            </a:r>
            <a:r>
              <a:rPr lang="zh-CN" altLang="en-US" sz="1200" dirty="0"/>
              <a:t>， </a:t>
            </a:r>
            <a:r>
              <a:rPr lang="en-US" altLang="zh-CN" sz="1200" dirty="0" err="1"/>
              <a:t>pos</a:t>
            </a:r>
            <a:r>
              <a:rPr lang="en-US" altLang="zh-CN" sz="1200" dirty="0"/>
              <a:t> = 8</a:t>
            </a:r>
            <a:r>
              <a:rPr lang="zh-CN" altLang="en-US" sz="1200" dirty="0"/>
              <a:t>，即</a:t>
            </a:r>
            <a:r>
              <a:rPr lang="en-US" altLang="zh-CN" sz="1200" dirty="0"/>
              <a:t>number</a:t>
            </a:r>
            <a:r>
              <a:rPr lang="zh-CN" altLang="en-US" sz="1200" dirty="0"/>
              <a:t>数组的下标为</a:t>
            </a:r>
            <a:r>
              <a:rPr lang="en-US" altLang="zh-CN" sz="1200" dirty="0"/>
              <a:t>8</a:t>
            </a:r>
            <a:r>
              <a:rPr lang="zh-CN" altLang="en-US" sz="1200" dirty="0"/>
              <a:t>的位置（但下标上限为</a:t>
            </a:r>
            <a:r>
              <a:rPr lang="en-US" altLang="zh-CN" sz="1200" dirty="0"/>
              <a:t>7</a:t>
            </a:r>
            <a:r>
              <a:rPr lang="zh-CN" altLang="en-US" sz="1200" dirty="0"/>
              <a:t>，所以返回最后一个元素的下一个元素）。</a:t>
            </a:r>
          </a:p>
          <a:p>
            <a:r>
              <a:rPr lang="zh-CN" altLang="en-US" sz="1200" dirty="0"/>
              <a:t>所以，要记住：函数</a:t>
            </a:r>
            <a:r>
              <a:rPr lang="en-US" altLang="zh-CN" sz="1200" dirty="0" err="1"/>
              <a:t>lower_bound</a:t>
            </a:r>
            <a:r>
              <a:rPr lang="en-US" altLang="zh-CN" sz="1200" dirty="0"/>
              <a:t>()</a:t>
            </a:r>
            <a:r>
              <a:rPr lang="zh-CN" altLang="en-US" sz="1200" dirty="0"/>
              <a:t>在</a:t>
            </a:r>
            <a:r>
              <a:rPr lang="en-US" altLang="zh-CN" sz="1200" dirty="0"/>
              <a:t>first</a:t>
            </a:r>
            <a:r>
              <a:rPr lang="zh-CN" altLang="en-US" sz="1200" dirty="0"/>
              <a:t>和</a:t>
            </a:r>
            <a:r>
              <a:rPr lang="en-US" altLang="zh-CN" sz="1200" dirty="0"/>
              <a:t>last</a:t>
            </a:r>
            <a:r>
              <a:rPr lang="zh-CN" altLang="en-US" sz="1200" dirty="0"/>
              <a:t>中的</a:t>
            </a:r>
            <a:r>
              <a:rPr lang="zh-CN" altLang="en-US" sz="1200" b="1" dirty="0"/>
              <a:t>前闭后开</a:t>
            </a:r>
            <a:r>
              <a:rPr lang="zh-CN" altLang="en-US" sz="1200" dirty="0"/>
              <a:t>区间进行二分查找，返回大于或等于</a:t>
            </a:r>
            <a:r>
              <a:rPr lang="en-US" altLang="zh-CN" sz="1200" dirty="0" err="1"/>
              <a:t>val</a:t>
            </a:r>
            <a:r>
              <a:rPr lang="zh-CN" altLang="en-US" sz="1200" dirty="0"/>
              <a:t>的</a:t>
            </a:r>
            <a:r>
              <a:rPr lang="zh-CN" altLang="en-US" sz="1200" b="1" dirty="0"/>
              <a:t>第一个元素</a:t>
            </a:r>
            <a:r>
              <a:rPr lang="zh-CN" altLang="en-US" sz="1200" dirty="0"/>
              <a:t>位置。如果所有元素都小于</a:t>
            </a:r>
            <a:r>
              <a:rPr lang="en-US" altLang="zh-CN" sz="1200" dirty="0" err="1"/>
              <a:t>val</a:t>
            </a:r>
            <a:r>
              <a:rPr lang="zh-CN" altLang="en-US" sz="1200" dirty="0"/>
              <a:t>，则返回</a:t>
            </a:r>
            <a:r>
              <a:rPr lang="en-US" altLang="zh-CN" sz="1200" b="1" dirty="0"/>
              <a:t>last</a:t>
            </a:r>
            <a:r>
              <a:rPr lang="zh-CN" altLang="en-US" sz="1200" dirty="0"/>
              <a:t>的位置，且</a:t>
            </a:r>
            <a:r>
              <a:rPr lang="en-US" altLang="zh-CN" sz="1200" dirty="0"/>
              <a:t>last</a:t>
            </a:r>
            <a:r>
              <a:rPr lang="zh-CN" altLang="en-US" sz="1200" dirty="0"/>
              <a:t>的位置是越界的！！</a:t>
            </a:r>
            <a:r>
              <a:rPr lang="en-US" altLang="zh-CN" sz="1200" dirty="0" smtClean="0"/>
              <a:t>~</a:t>
            </a:r>
            <a:endParaRPr lang="en-US" altLang="zh-CN" sz="1200"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708" y="0"/>
            <a:ext cx="46863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395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hlinkClick r:id="rId2"/>
              </a:rPr>
              <a:t>World Finals </a:t>
            </a:r>
            <a:r>
              <a:rPr lang="en-US" altLang="zh-CN" dirty="0" smtClean="0">
                <a:hlinkClick r:id="rId2"/>
              </a:rPr>
              <a:t>2017</a:t>
            </a:r>
            <a:r>
              <a:rPr lang="en-US" altLang="zh-CN" sz="2700" dirty="0"/>
              <a:t>Need for </a:t>
            </a:r>
            <a:r>
              <a:rPr lang="en-US" altLang="zh-CN" sz="2700" dirty="0" smtClean="0"/>
              <a:t>Speed</a:t>
            </a:r>
            <a:endParaRPr lang="zh-CN" altLang="en-US" sz="2700" dirty="0"/>
          </a:p>
        </p:txBody>
      </p:sp>
      <p:sp>
        <p:nvSpPr>
          <p:cNvPr id="3" name="内容占位符 2"/>
          <p:cNvSpPr>
            <a:spLocks noGrp="1"/>
          </p:cNvSpPr>
          <p:nvPr>
            <p:ph idx="1"/>
          </p:nvPr>
        </p:nvSpPr>
        <p:spPr/>
        <p:txBody>
          <a:bodyPr>
            <a:normAutofit fontScale="62500" lnSpcReduction="20000"/>
          </a:bodyPr>
          <a:lstStyle/>
          <a:p>
            <a:r>
              <a:rPr lang="en-US" altLang="zh-CN" dirty="0"/>
              <a:t>Sheila is a student and she drives a typical student car: it is old, slow, rusty, and falling apart. Recently, the needle on the speedometer fell off. She glued it back on, but she might have placed it at the wrong angle. Thus, when the speedometer reads </a:t>
            </a:r>
            <a:r>
              <a:rPr lang="en-US" altLang="zh-CN" dirty="0" err="1"/>
              <a:t>ss</a:t>
            </a:r>
            <a:r>
              <a:rPr lang="en-US" altLang="zh-CN" dirty="0"/>
              <a:t>, her true speed is </a:t>
            </a:r>
            <a:r>
              <a:rPr lang="en-US" altLang="zh-CN" dirty="0" err="1"/>
              <a:t>s+cs+c</a:t>
            </a:r>
            <a:r>
              <a:rPr lang="en-US" altLang="zh-CN" dirty="0"/>
              <a:t>, where cc is an unknown constant (possibly negative).Sheila made a careful record of a recent journey and wants to use this to compute cc. The journey consisted of </a:t>
            </a:r>
            <a:r>
              <a:rPr lang="en-US" altLang="zh-CN" dirty="0" err="1"/>
              <a:t>nn</a:t>
            </a:r>
            <a:r>
              <a:rPr lang="en-US" altLang="zh-CN" dirty="0"/>
              <a:t> segments. In the </a:t>
            </a:r>
            <a:r>
              <a:rPr lang="en-US" altLang="zh-CN" dirty="0" err="1"/>
              <a:t>ithith</a:t>
            </a:r>
            <a:r>
              <a:rPr lang="en-US" altLang="zh-CN" dirty="0"/>
              <a:t> segment she traveled a distance of </a:t>
            </a:r>
            <a:r>
              <a:rPr lang="en-US" altLang="zh-CN" dirty="0" err="1"/>
              <a:t>didi</a:t>
            </a:r>
            <a:r>
              <a:rPr lang="en-US" altLang="zh-CN" dirty="0"/>
              <a:t> and the speedometer read </a:t>
            </a:r>
            <a:r>
              <a:rPr lang="en-US" altLang="zh-CN" dirty="0" err="1"/>
              <a:t>sisi</a:t>
            </a:r>
            <a:r>
              <a:rPr lang="en-US" altLang="zh-CN" dirty="0"/>
              <a:t> for the entire segment. This whole journey took time </a:t>
            </a:r>
            <a:r>
              <a:rPr lang="en-US" altLang="zh-CN" dirty="0" err="1"/>
              <a:t>tt</a:t>
            </a:r>
            <a:r>
              <a:rPr lang="en-US" altLang="zh-CN" dirty="0"/>
              <a:t>. Help Sheila by computing cc.</a:t>
            </a:r>
          </a:p>
          <a:p>
            <a:r>
              <a:rPr lang="en-US" altLang="zh-CN" dirty="0"/>
              <a:t>Note that while Sheila’s speedometer might have negative readings, her true speed was greater than zero for each segment of the journey</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a:xfrm>
            <a:off x="2915816" y="4371950"/>
            <a:ext cx="5227784" cy="291014"/>
          </a:xfrm>
        </p:spPr>
        <p:txBody>
          <a:bodyPr/>
          <a:lstStyle/>
          <a:p>
            <a:r>
              <a:rPr lang="en-US" altLang="zh-CN" u="sng" dirty="0">
                <a:hlinkClick r:id="rId3"/>
              </a:rPr>
              <a:t>Ice Rink </a:t>
            </a:r>
            <a:r>
              <a:rPr lang="en-US" altLang="zh-CN" u="sng" dirty="0" smtClean="0">
                <a:hlinkClick r:id="rId3"/>
              </a:rPr>
              <a:t>Game</a:t>
            </a:r>
            <a:r>
              <a:rPr lang="en-US" altLang="zh-CN" u="sng" dirty="0" smtClean="0"/>
              <a:t> </a:t>
            </a:r>
            <a:r>
              <a:rPr lang="en-US" altLang="zh-CN" dirty="0">
                <a:hlinkClick r:id="rId4"/>
              </a:rPr>
              <a:t>Distances to </a:t>
            </a:r>
            <a:r>
              <a:rPr lang="en-US" altLang="zh-CN" dirty="0" smtClean="0">
                <a:hlinkClick r:id="rId4"/>
              </a:rPr>
              <a:t>Zero</a:t>
            </a:r>
            <a:r>
              <a:rPr lang="en-US" altLang="zh-CN" dirty="0" smtClean="0"/>
              <a:t>  </a:t>
            </a:r>
            <a:r>
              <a:rPr lang="en-US" altLang="zh-CN" dirty="0">
                <a:hlinkClick r:id="rId5"/>
              </a:rPr>
              <a:t>2596  Music Notes</a:t>
            </a: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14</a:t>
            </a:fld>
            <a:endParaRPr lang="en-US" dirty="0"/>
          </a:p>
        </p:txBody>
      </p:sp>
    </p:spTree>
    <p:extLst>
      <p:ext uri="{BB962C8B-B14F-4D97-AF65-F5344CB8AC3E}">
        <p14:creationId xmlns:p14="http://schemas.microsoft.com/office/powerpoint/2010/main" val="1352178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059582"/>
            <a:ext cx="7024744" cy="2531436"/>
          </a:xfrm>
        </p:spPr>
        <p:txBody>
          <a:bodyPr>
            <a:normAutofit/>
          </a:bodyPr>
          <a:lstStyle/>
          <a:p>
            <a:r>
              <a:rPr lang="zh-CN" altLang="en-US" sz="7200"/>
              <a:t>谢谢观看</a:t>
            </a:r>
            <a:r>
              <a:rPr lang="en-US" altLang="zh-CN" sz="7200" dirty="0"/>
              <a:t>!!!</a:t>
            </a:r>
            <a:r>
              <a:rPr lang="en-US" altLang="zh-CN" dirty="0"/>
              <a:t/>
            </a:r>
            <a:br>
              <a:rPr lang="en-US" altLang="zh-CN" dirty="0"/>
            </a:br>
            <a:endParaRPr lang="zh-CN" altLang="en-US"/>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15</a:t>
            </a:fld>
            <a:endParaRPr lang="en-US" dirty="0"/>
          </a:p>
        </p:txBody>
      </p:sp>
    </p:spTree>
    <p:extLst>
      <p:ext uri="{BB962C8B-B14F-4D97-AF65-F5344CB8AC3E}">
        <p14:creationId xmlns:p14="http://schemas.microsoft.com/office/powerpoint/2010/main" val="453261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339502"/>
            <a:ext cx="7024744" cy="857250"/>
          </a:xfrm>
        </p:spPr>
        <p:txBody>
          <a:bodyPr/>
          <a:lstStyle/>
          <a:p>
            <a:r>
              <a:rPr lang="en-US" altLang="zh-CN" dirty="0" smtClean="0"/>
              <a:t>HASH</a:t>
            </a:r>
            <a:endParaRPr lang="zh-CN" altLang="en-US" dirty="0"/>
          </a:p>
        </p:txBody>
      </p:sp>
      <p:sp>
        <p:nvSpPr>
          <p:cNvPr id="3" name="内容占位符 2"/>
          <p:cNvSpPr>
            <a:spLocks noGrp="1"/>
          </p:cNvSpPr>
          <p:nvPr>
            <p:ph idx="1"/>
          </p:nvPr>
        </p:nvSpPr>
        <p:spPr>
          <a:xfrm>
            <a:off x="827584" y="1203598"/>
            <a:ext cx="6777317" cy="3384375"/>
          </a:xfrm>
        </p:spPr>
        <p:txBody>
          <a:bodyPr>
            <a:normAutofit fontScale="85000" lnSpcReduction="20000"/>
          </a:bodyPr>
          <a:lstStyle/>
          <a:p>
            <a:r>
              <a:rPr lang="zh-CN" altLang="en-US" dirty="0" smtClean="0"/>
              <a:t>若</a:t>
            </a:r>
            <a:r>
              <a:rPr lang="zh-CN" altLang="en-US" dirty="0"/>
              <a:t>结构中存在和关键字</a:t>
            </a:r>
            <a:r>
              <a:rPr lang="en-US" altLang="zh-CN" dirty="0"/>
              <a:t>K</a:t>
            </a:r>
            <a:r>
              <a:rPr lang="zh-CN" altLang="en-US" dirty="0"/>
              <a:t>相等的记录，则必定在</a:t>
            </a:r>
            <a:r>
              <a:rPr lang="en-US" altLang="zh-CN" dirty="0"/>
              <a:t>f(K)</a:t>
            </a:r>
            <a:r>
              <a:rPr lang="zh-CN" altLang="en-US" dirty="0"/>
              <a:t>的存储位置上。由此，不需比较便可直接取得所查记录。称这个对应关系</a:t>
            </a:r>
            <a:r>
              <a:rPr lang="en-US" altLang="zh-CN" dirty="0"/>
              <a:t>f</a:t>
            </a:r>
            <a:r>
              <a:rPr lang="zh-CN" altLang="en-US" dirty="0"/>
              <a:t>为散列函数</a:t>
            </a:r>
            <a:r>
              <a:rPr lang="en-US" altLang="zh-CN" dirty="0"/>
              <a:t>(Hash function)</a:t>
            </a:r>
            <a:r>
              <a:rPr lang="zh-CN" altLang="en-US" dirty="0"/>
              <a:t>，按这个事先建立的表为散列表</a:t>
            </a:r>
            <a:r>
              <a:rPr lang="zh-CN" altLang="en-US" dirty="0" smtClean="0"/>
              <a:t>。</a:t>
            </a:r>
            <a:endParaRPr lang="en-US" altLang="zh-CN" dirty="0" smtClean="0"/>
          </a:p>
          <a:p>
            <a:r>
              <a:rPr lang="zh-CN" altLang="en-US" dirty="0" smtClean="0"/>
              <a:t>* </a:t>
            </a:r>
            <a:r>
              <a:rPr lang="zh-CN" altLang="en-US" dirty="0"/>
              <a:t>对不同的关键字可能得到同一散列地址，即</a:t>
            </a:r>
            <a:r>
              <a:rPr lang="en-US" altLang="zh-CN" dirty="0"/>
              <a:t>key1≠key2</a:t>
            </a:r>
            <a:r>
              <a:rPr lang="zh-CN" altLang="en-US" dirty="0"/>
              <a:t>，而</a:t>
            </a:r>
            <a:r>
              <a:rPr lang="en-US" altLang="zh-CN" dirty="0"/>
              <a:t>f(key1)=f(key2)</a:t>
            </a:r>
            <a:r>
              <a:rPr lang="zh-CN" altLang="en-US" dirty="0"/>
              <a:t>，这种现象</a:t>
            </a:r>
            <a:r>
              <a:rPr lang="zh-CN" altLang="en-US" dirty="0" smtClean="0"/>
              <a:t>称</a:t>
            </a:r>
            <a:r>
              <a:rPr lang="zh-CN" altLang="en-US" dirty="0"/>
              <a:t>冲突</a:t>
            </a:r>
            <a:r>
              <a:rPr lang="zh-CN" altLang="en-US" dirty="0" smtClean="0"/>
              <a:t>。</a:t>
            </a:r>
            <a:r>
              <a:rPr lang="zh-CN" altLang="en-US" dirty="0"/>
              <a:t>具有相同函数值的关键字对该散列函数来说称做同义词。综上所述，根据散列函数</a:t>
            </a:r>
            <a:r>
              <a:rPr lang="en-US" altLang="zh-CN" dirty="0"/>
              <a:t>H(key)</a:t>
            </a:r>
            <a:r>
              <a:rPr lang="zh-CN" altLang="en-US" dirty="0"/>
              <a:t>和处理冲突的方法将一组关键字映象到一个有限的连续的地址集（区间）上，并以关键字在地址集中的“象” 作为记录在表中的存储位置，这种表便称为散列表，这一映象过程称为散列造表或散列，所得的存储位置称散列地址</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a:t>
            </a:fld>
            <a:endParaRPr lang="en-US" dirty="0"/>
          </a:p>
        </p:txBody>
      </p:sp>
    </p:spTree>
    <p:extLst>
      <p:ext uri="{BB962C8B-B14F-4D97-AF65-F5344CB8AC3E}">
        <p14:creationId xmlns:p14="http://schemas.microsoft.com/office/powerpoint/2010/main" val="164891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endParaRPr lang="zh-CN" altLang="en-US" dirty="0"/>
          </a:p>
        </p:txBody>
      </p:sp>
      <p:sp>
        <p:nvSpPr>
          <p:cNvPr id="3" name="内容占位符 2"/>
          <p:cNvSpPr>
            <a:spLocks noGrp="1"/>
          </p:cNvSpPr>
          <p:nvPr>
            <p:ph idx="1"/>
          </p:nvPr>
        </p:nvSpPr>
        <p:spPr/>
        <p:txBody>
          <a:bodyPr>
            <a:normAutofit/>
          </a:bodyPr>
          <a:lstStyle/>
          <a:p>
            <a:r>
              <a:rPr lang="zh-CN" altLang="en-US" dirty="0" smtClean="0"/>
              <a:t>自变量</a:t>
            </a:r>
            <a:r>
              <a:rPr lang="en-US" altLang="zh-CN" dirty="0"/>
              <a:t>x</a:t>
            </a:r>
            <a:r>
              <a:rPr lang="zh-CN" altLang="en-US" dirty="0"/>
              <a:t>所有的值在因变量</a:t>
            </a:r>
            <a:r>
              <a:rPr lang="en-US" altLang="zh-CN" dirty="0"/>
              <a:t>y</a:t>
            </a:r>
            <a:r>
              <a:rPr lang="zh-CN" altLang="en-US" dirty="0"/>
              <a:t>里面都有对应</a:t>
            </a:r>
            <a:r>
              <a:rPr lang="en-US" altLang="zh-CN" dirty="0"/>
              <a:t>,</a:t>
            </a:r>
            <a:r>
              <a:rPr lang="zh-CN" altLang="en-US" dirty="0"/>
              <a:t>而因变量</a:t>
            </a:r>
            <a:r>
              <a:rPr lang="en-US" altLang="zh-CN" dirty="0"/>
              <a:t>y</a:t>
            </a:r>
            <a:r>
              <a:rPr lang="zh-CN" altLang="en-US" dirty="0"/>
              <a:t>的所有元素在自变量</a:t>
            </a:r>
            <a:r>
              <a:rPr lang="en-US" altLang="zh-CN" dirty="0"/>
              <a:t>x</a:t>
            </a:r>
            <a:r>
              <a:rPr lang="zh-CN" altLang="en-US" dirty="0"/>
              <a:t>中也有对应</a:t>
            </a:r>
            <a:r>
              <a:rPr lang="zh-CN" altLang="en-US" dirty="0" smtClean="0"/>
              <a:t>；</a:t>
            </a:r>
            <a:endParaRPr lang="en-US" altLang="zh-CN" dirty="0"/>
          </a:p>
          <a:p>
            <a:endParaRPr lang="en-US" altLang="zh-CN" dirty="0" smtClean="0"/>
          </a:p>
          <a:p>
            <a:endParaRPr lang="en-US" altLang="zh-CN" dirty="0" smtClean="0"/>
          </a:p>
          <a:p>
            <a:r>
              <a:rPr lang="zh-CN" altLang="en-US" sz="1800" dirty="0"/>
              <a:t>映射是两个集合之间的对应关系</a:t>
            </a:r>
            <a:r>
              <a:rPr lang="en-US" altLang="zh-CN" sz="1800" dirty="0"/>
              <a:t>,</a:t>
            </a:r>
            <a:r>
              <a:rPr lang="zh-CN" altLang="en-US" sz="1800" dirty="0"/>
              <a:t>集合</a:t>
            </a:r>
            <a:r>
              <a:rPr lang="en-US" altLang="zh-CN" sz="1800" dirty="0"/>
              <a:t>A</a:t>
            </a:r>
            <a:r>
              <a:rPr lang="zh-CN" altLang="en-US" sz="1800" dirty="0"/>
              <a:t>所有元素在</a:t>
            </a:r>
            <a:r>
              <a:rPr lang="en-US" altLang="zh-CN" sz="1800" dirty="0"/>
              <a:t>B</a:t>
            </a:r>
            <a:r>
              <a:rPr lang="zh-CN" altLang="en-US" sz="1800" dirty="0"/>
              <a:t>中有元素对应</a:t>
            </a:r>
            <a:r>
              <a:rPr lang="en-US" altLang="zh-CN" sz="1800" dirty="0"/>
              <a:t>,</a:t>
            </a:r>
            <a:r>
              <a:rPr lang="zh-CN" altLang="en-US" sz="1800" dirty="0"/>
              <a:t>集合</a:t>
            </a:r>
            <a:r>
              <a:rPr lang="en-US" altLang="zh-CN" sz="1800" dirty="0"/>
              <a:t>B</a:t>
            </a:r>
            <a:r>
              <a:rPr lang="zh-CN" altLang="en-US" sz="1800" dirty="0"/>
              <a:t>中的元素在</a:t>
            </a:r>
            <a:r>
              <a:rPr lang="en-US" altLang="zh-CN" sz="1800" dirty="0"/>
              <a:t>A</a:t>
            </a:r>
            <a:r>
              <a:rPr lang="zh-CN" altLang="en-US" sz="1800" dirty="0"/>
              <a:t>中不一定有对应的元素；</a:t>
            </a:r>
            <a:endParaRPr lang="zh-CN" altLang="en-US" sz="1800"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3</a:t>
            </a:fld>
            <a:endParaRPr lang="en-US" dirty="0"/>
          </a:p>
        </p:txBody>
      </p:sp>
    </p:spTree>
    <p:extLst>
      <p:ext uri="{BB962C8B-B14F-4D97-AF65-F5344CB8AC3E}">
        <p14:creationId xmlns:p14="http://schemas.microsoft.com/office/powerpoint/2010/main" val="172450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a:t>
            </a:r>
            <a:r>
              <a:rPr lang="en-US" altLang="zh-CN" dirty="0" smtClean="0"/>
              <a:t>HASH</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sz="1600" dirty="0" smtClean="0"/>
              <a:t>数组（每个下表对应一个值），</a:t>
            </a:r>
            <a:r>
              <a:rPr lang="zh-CN" altLang="en-US" sz="1600" dirty="0" smtClean="0"/>
              <a:t>数字（进制导致每个数字含义不同）</a:t>
            </a:r>
            <a:endParaRPr lang="en-US" altLang="zh-CN" sz="1600" dirty="0" smtClean="0"/>
          </a:p>
          <a:p>
            <a:r>
              <a:rPr lang="zh-CN" altLang="en-US" dirty="0" smtClean="0"/>
              <a:t>直接寻址</a:t>
            </a:r>
            <a:r>
              <a:rPr lang="zh-CN" altLang="en-US" dirty="0"/>
              <a:t>法：取关键字或关键字的某个线性函数值为散列地址。即</a:t>
            </a:r>
            <a:r>
              <a:rPr lang="en-US" altLang="zh-CN" dirty="0"/>
              <a:t>H(key)=key</a:t>
            </a:r>
            <a:r>
              <a:rPr lang="zh-CN" altLang="en-US" dirty="0"/>
              <a:t>或</a:t>
            </a:r>
            <a:r>
              <a:rPr lang="en-US" altLang="zh-CN" dirty="0"/>
              <a:t>H(key) = </a:t>
            </a:r>
            <a:r>
              <a:rPr lang="en-US" altLang="zh-CN" dirty="0" err="1"/>
              <a:t>a·key</a:t>
            </a:r>
            <a:r>
              <a:rPr lang="en-US" altLang="zh-CN" dirty="0"/>
              <a:t> + b</a:t>
            </a:r>
            <a:r>
              <a:rPr lang="zh-CN" altLang="en-US" dirty="0"/>
              <a:t>，其中</a:t>
            </a:r>
            <a:r>
              <a:rPr lang="en-US" altLang="zh-CN" dirty="0"/>
              <a:t>a</a:t>
            </a:r>
            <a:r>
              <a:rPr lang="zh-CN" altLang="en-US" dirty="0"/>
              <a:t>和</a:t>
            </a:r>
            <a:r>
              <a:rPr lang="en-US" altLang="zh-CN" dirty="0"/>
              <a:t>b</a:t>
            </a:r>
            <a:r>
              <a:rPr lang="zh-CN" altLang="en-US" dirty="0"/>
              <a:t>为常数（这种散列函数叫做自身函数）</a:t>
            </a:r>
          </a:p>
          <a:p>
            <a:r>
              <a:rPr lang="zh-CN" altLang="en-US" dirty="0" smtClean="0"/>
              <a:t>数字</a:t>
            </a:r>
            <a:r>
              <a:rPr lang="zh-CN" altLang="en-US" dirty="0"/>
              <a:t>分析</a:t>
            </a:r>
            <a:r>
              <a:rPr lang="zh-CN" altLang="en-US" dirty="0" smtClean="0"/>
              <a:t>法（</a:t>
            </a:r>
            <a:r>
              <a:rPr lang="zh-CN" altLang="en-US" sz="2000" dirty="0" smtClean="0"/>
              <a:t>比如生日数据</a:t>
            </a:r>
            <a:r>
              <a:rPr lang="en-US" altLang="zh-CN" sz="2000" dirty="0" smtClean="0"/>
              <a:t>75.10.03	 75.11.23 	76.03.02	 76.07.12 75.04.21 	76.02.15</a:t>
            </a:r>
            <a:r>
              <a:rPr lang="zh-CN" altLang="en-US" sz="2000" dirty="0"/>
              <a:t>经分析</a:t>
            </a:r>
            <a:r>
              <a:rPr lang="zh-CN" altLang="en-US" sz="2000" dirty="0" smtClean="0"/>
              <a:t>，</a:t>
            </a:r>
            <a:r>
              <a:rPr lang="en-US" altLang="zh-CN" sz="2000" dirty="0" smtClean="0"/>
              <a:t>1</a:t>
            </a:r>
            <a:r>
              <a:rPr lang="zh-CN" altLang="en-US" sz="2000" dirty="0" smtClean="0"/>
              <a:t>，</a:t>
            </a:r>
            <a:r>
              <a:rPr lang="en-US" altLang="zh-CN" sz="2000" dirty="0" smtClean="0"/>
              <a:t>2</a:t>
            </a:r>
            <a:r>
              <a:rPr lang="zh-CN" altLang="en-US" sz="2000" dirty="0" smtClean="0"/>
              <a:t>，</a:t>
            </a:r>
            <a:r>
              <a:rPr lang="en-US" altLang="zh-CN" sz="2000" dirty="0" smtClean="0"/>
              <a:t>3</a:t>
            </a:r>
            <a:r>
              <a:rPr lang="zh-CN" altLang="en-US" sz="2000" dirty="0" smtClean="0"/>
              <a:t>位重复</a:t>
            </a:r>
            <a:r>
              <a:rPr lang="zh-CN" altLang="en-US" sz="2000" dirty="0"/>
              <a:t>的可能性大，取这三位造成冲突的机会增加，所以尽量不取前三位，取后三位比较好</a:t>
            </a:r>
            <a:r>
              <a:rPr lang="zh-CN" altLang="en-US" dirty="0" smtClean="0"/>
              <a:t>）</a:t>
            </a:r>
            <a:endParaRPr lang="zh-CN" altLang="en-US" dirty="0"/>
          </a:p>
          <a:p>
            <a:r>
              <a:rPr lang="zh-CN" altLang="en-US" dirty="0" smtClean="0"/>
              <a:t>平方</a:t>
            </a:r>
            <a:r>
              <a:rPr lang="zh-CN" altLang="en-US" dirty="0"/>
              <a:t>取中法（哈希函数 </a:t>
            </a:r>
            <a:r>
              <a:rPr lang="en-US" altLang="zh-CN" dirty="0"/>
              <a:t>H(key)=“key2</a:t>
            </a:r>
            <a:r>
              <a:rPr lang="zh-CN" altLang="en-US" dirty="0"/>
              <a:t>的中间几位”）</a:t>
            </a:r>
          </a:p>
          <a:p>
            <a:r>
              <a:rPr lang="zh-CN" altLang="en-US" dirty="0" smtClean="0"/>
              <a:t>折叠法（</a:t>
            </a:r>
            <a:r>
              <a:rPr lang="zh-CN" altLang="en-US" sz="1800" dirty="0"/>
              <a:t>所谓折叠法是将关键字分割成位数相同的几部分（最后一部分的位数可以不同），然后取这几部分的叠加和（舍去进位），这方法称为折叠法</a:t>
            </a:r>
            <a:r>
              <a:rPr lang="zh-CN" altLang="en-US" dirty="0"/>
              <a:t>。</a:t>
            </a:r>
            <a:r>
              <a:rPr lang="zh-CN" altLang="en-US" dirty="0" smtClean="0"/>
              <a:t>）</a:t>
            </a:r>
            <a:endParaRPr lang="zh-CN" altLang="en-US" dirty="0"/>
          </a:p>
          <a:p>
            <a:r>
              <a:rPr lang="zh-CN" altLang="en-US" dirty="0" smtClean="0"/>
              <a:t>随机数法</a:t>
            </a:r>
            <a:r>
              <a:rPr lang="en-US" altLang="zh-CN" dirty="0" smtClean="0"/>
              <a:t>(</a:t>
            </a:r>
            <a:r>
              <a:rPr lang="en-US" altLang="zh-CN" dirty="0"/>
              <a:t>f*k%1=f*k-</a:t>
            </a:r>
            <a:r>
              <a:rPr lang="zh-CN" altLang="en-US" dirty="0"/>
              <a:t>「</a:t>
            </a:r>
            <a:r>
              <a:rPr lang="en-US" altLang="zh-CN" dirty="0"/>
              <a:t>f*k</a:t>
            </a:r>
            <a:r>
              <a:rPr lang="zh-CN" altLang="en-US" dirty="0"/>
              <a:t>」</a:t>
            </a:r>
            <a:r>
              <a:rPr lang="en-US" altLang="zh-CN" dirty="0" smtClean="0"/>
              <a:t>)</a:t>
            </a:r>
            <a:endParaRPr lang="zh-CN" altLang="en-US" dirty="0"/>
          </a:p>
          <a:p>
            <a:r>
              <a:rPr lang="zh-CN" altLang="en-US" dirty="0" smtClean="0"/>
              <a:t>除</a:t>
            </a:r>
            <a:r>
              <a:rPr lang="zh-CN" altLang="en-US" dirty="0"/>
              <a:t>留余数</a:t>
            </a:r>
            <a:r>
              <a:rPr lang="zh-CN" altLang="en-US" dirty="0" smtClean="0"/>
              <a:t>法</a:t>
            </a:r>
            <a:r>
              <a:rPr lang="en-US" altLang="zh-CN" dirty="0" smtClean="0"/>
              <a:t>(%</a:t>
            </a:r>
            <a:r>
              <a:rPr lang="zh-CN" altLang="en-US" dirty="0" smtClean="0"/>
              <a:t>一个数，如</a:t>
            </a:r>
            <a:r>
              <a:rPr lang="en-US" altLang="zh-CN" dirty="0" smtClean="0"/>
              <a:t>%1e9+7</a:t>
            </a:r>
            <a:r>
              <a:rPr lang="zh-CN" altLang="en-US" dirty="0" smtClean="0"/>
              <a:t>，质数得到答案多</a:t>
            </a:r>
            <a:r>
              <a:rPr lang="en-US" altLang="zh-CN" dirty="0" smtClean="0"/>
              <a:t>)</a:t>
            </a:r>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r>
              <a:rPr lang="en-US" altLang="zh-CN" u="sng" dirty="0">
                <a:hlinkClick r:id="rId2"/>
              </a:rPr>
              <a:t>5384  </a:t>
            </a:r>
            <a:r>
              <a:rPr lang="zh-CN" altLang="en-US" u="sng" dirty="0">
                <a:hlinkClick r:id="rId2"/>
              </a:rPr>
              <a:t>数据结构实验：</a:t>
            </a:r>
            <a:r>
              <a:rPr lang="en-US" altLang="zh-CN" u="sng" dirty="0">
                <a:hlinkClick r:id="rId2"/>
              </a:rPr>
              <a:t>Hash</a:t>
            </a:r>
            <a:r>
              <a:rPr lang="zh-CN" altLang="en-US" dirty="0"/>
              <a:t> </a:t>
            </a: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4</a:t>
            </a:fld>
            <a:endParaRPr lang="en-US" dirty="0"/>
          </a:p>
        </p:txBody>
      </p:sp>
    </p:spTree>
    <p:extLst>
      <p:ext uri="{BB962C8B-B14F-4D97-AF65-F5344CB8AC3E}">
        <p14:creationId xmlns:p14="http://schemas.microsoft.com/office/powerpoint/2010/main" val="4258162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处理冲突</a:t>
            </a:r>
            <a:r>
              <a:rPr lang="zh-CN" altLang="en-US" dirty="0" smtClean="0"/>
              <a:t>方法</a:t>
            </a:r>
            <a:endParaRPr lang="zh-CN" altLang="en-US" dirty="0"/>
          </a:p>
        </p:txBody>
      </p:sp>
      <p:sp>
        <p:nvSpPr>
          <p:cNvPr id="3" name="内容占位符 2"/>
          <p:cNvSpPr>
            <a:spLocks noGrp="1"/>
          </p:cNvSpPr>
          <p:nvPr>
            <p:ph idx="1"/>
          </p:nvPr>
        </p:nvSpPr>
        <p:spPr>
          <a:xfrm>
            <a:off x="1043493" y="1742739"/>
            <a:ext cx="7200915" cy="2917243"/>
          </a:xfrm>
        </p:spPr>
        <p:txBody>
          <a:bodyPr>
            <a:normAutofit fontScale="62500" lnSpcReduction="20000"/>
          </a:bodyPr>
          <a:lstStyle/>
          <a:p>
            <a:r>
              <a:rPr lang="zh-CN" altLang="en-US" sz="3600" dirty="0" smtClean="0"/>
              <a:t>开放</a:t>
            </a:r>
            <a:r>
              <a:rPr lang="zh-CN" altLang="en-US" sz="3600" dirty="0"/>
              <a:t>寻址法；</a:t>
            </a:r>
            <a:r>
              <a:rPr lang="en-US" altLang="zh-CN" dirty="0"/>
              <a:t>Hi=(H(key) + di) MOD </a:t>
            </a:r>
            <a:r>
              <a:rPr lang="en-US" altLang="zh-CN" dirty="0" err="1"/>
              <a:t>m,i</a:t>
            </a:r>
            <a:r>
              <a:rPr lang="en-US" altLang="zh-CN" dirty="0"/>
              <a:t>=1,2,…</a:t>
            </a:r>
            <a:r>
              <a:rPr lang="zh-CN" altLang="en-US" dirty="0"/>
              <a:t>，</a:t>
            </a:r>
            <a:r>
              <a:rPr lang="en-US" altLang="zh-CN" dirty="0"/>
              <a:t>k(k&lt;=m-1)</a:t>
            </a:r>
            <a:r>
              <a:rPr lang="zh-CN" altLang="en-US" dirty="0"/>
              <a:t>，其中</a:t>
            </a:r>
            <a:r>
              <a:rPr lang="en-US" altLang="zh-CN" dirty="0"/>
              <a:t>H(key)</a:t>
            </a:r>
            <a:r>
              <a:rPr lang="zh-CN" altLang="en-US" dirty="0"/>
              <a:t>为散列函数，</a:t>
            </a:r>
            <a:r>
              <a:rPr lang="en-US" altLang="zh-CN" dirty="0"/>
              <a:t>m</a:t>
            </a:r>
            <a:r>
              <a:rPr lang="zh-CN" altLang="en-US" dirty="0"/>
              <a:t>为散列表长，</a:t>
            </a:r>
            <a:r>
              <a:rPr lang="en-US" altLang="zh-CN" dirty="0"/>
              <a:t>di</a:t>
            </a:r>
            <a:r>
              <a:rPr lang="zh-CN" altLang="en-US" dirty="0"/>
              <a:t>为增量序列，可有下列三种取法：</a:t>
            </a:r>
          </a:p>
          <a:p>
            <a:r>
              <a:rPr lang="en-US" altLang="zh-CN" dirty="0" smtClean="0"/>
              <a:t>1)di=1,2,3</a:t>
            </a:r>
            <a:r>
              <a:rPr lang="en-US" altLang="zh-CN" dirty="0"/>
              <a:t>,…</a:t>
            </a:r>
            <a:r>
              <a:rPr lang="zh-CN" altLang="en-US" dirty="0"/>
              <a:t>，</a:t>
            </a:r>
            <a:r>
              <a:rPr lang="en-US" altLang="zh-CN" dirty="0"/>
              <a:t>m-1</a:t>
            </a:r>
            <a:r>
              <a:rPr lang="zh-CN" altLang="en-US" dirty="0"/>
              <a:t>，称线性探测再散列；</a:t>
            </a:r>
          </a:p>
          <a:p>
            <a:r>
              <a:rPr lang="en-US" altLang="zh-CN" dirty="0"/>
              <a:t>2</a:t>
            </a:r>
            <a:r>
              <a:rPr lang="en-US" altLang="zh-CN" dirty="0" smtClean="0"/>
              <a:t>)</a:t>
            </a:r>
            <a:r>
              <a:rPr lang="zh-CN" altLang="en-US" dirty="0" smtClean="0"/>
              <a:t> </a:t>
            </a:r>
            <a:r>
              <a:rPr lang="en-US" altLang="zh-CN" dirty="0"/>
              <a:t>di=1^2,(-1)^2,2^2,(-2)^2,(3)^2,…</a:t>
            </a:r>
            <a:r>
              <a:rPr lang="zh-CN" altLang="en-US" dirty="0"/>
              <a:t>，</a:t>
            </a:r>
            <a:r>
              <a:rPr lang="en-US" altLang="zh-CN" dirty="0"/>
              <a:t>±(k)^2,(k&lt;=m/2)</a:t>
            </a:r>
            <a:r>
              <a:rPr lang="zh-CN" altLang="en-US" dirty="0"/>
              <a:t>称二次探测再散列；</a:t>
            </a:r>
          </a:p>
          <a:p>
            <a:r>
              <a:rPr lang="en-US" altLang="zh-CN" dirty="0"/>
              <a:t>3</a:t>
            </a:r>
            <a:r>
              <a:rPr lang="en-US" altLang="zh-CN" dirty="0" smtClean="0"/>
              <a:t>)</a:t>
            </a:r>
            <a:r>
              <a:rPr lang="zh-CN" altLang="en-US" dirty="0" smtClean="0"/>
              <a:t> </a:t>
            </a:r>
            <a:r>
              <a:rPr lang="en-US" altLang="zh-CN" dirty="0"/>
              <a:t>di=</a:t>
            </a:r>
            <a:r>
              <a:rPr lang="zh-CN" altLang="en-US" dirty="0"/>
              <a:t>伪随机数序列，称伪随机探测再散列。</a:t>
            </a:r>
          </a:p>
          <a:p>
            <a:r>
              <a:rPr lang="zh-CN" altLang="en-US" sz="3600" dirty="0" smtClean="0"/>
              <a:t>再</a:t>
            </a:r>
            <a:r>
              <a:rPr lang="zh-CN" altLang="en-US" sz="3600" dirty="0"/>
              <a:t>散列法：</a:t>
            </a:r>
            <a:r>
              <a:rPr lang="en-US" altLang="zh-CN" dirty="0"/>
              <a:t>Hi=</a:t>
            </a:r>
            <a:r>
              <a:rPr lang="en-US" altLang="zh-CN" dirty="0" err="1"/>
              <a:t>RHi</a:t>
            </a:r>
            <a:r>
              <a:rPr lang="en-US" altLang="zh-CN" dirty="0"/>
              <a:t>(key),</a:t>
            </a:r>
            <a:r>
              <a:rPr lang="en-US" altLang="zh-CN" dirty="0" err="1"/>
              <a:t>i</a:t>
            </a:r>
            <a:r>
              <a:rPr lang="en-US" altLang="zh-CN" dirty="0"/>
              <a:t>=1,2,…</a:t>
            </a:r>
            <a:r>
              <a:rPr lang="zh-CN" altLang="en-US" dirty="0"/>
              <a:t>，</a:t>
            </a:r>
            <a:r>
              <a:rPr lang="en-US" altLang="zh-CN" dirty="0"/>
              <a:t>k </a:t>
            </a:r>
            <a:r>
              <a:rPr lang="en-US" altLang="zh-CN" dirty="0" err="1"/>
              <a:t>RHi</a:t>
            </a:r>
            <a:r>
              <a:rPr lang="zh-CN" altLang="en-US" dirty="0"/>
              <a:t>均是不同的散列函数，即在同义词产生地址冲突时计算另一个散列函数地址，直到冲突不再发生，这种方法不易产生“聚集”，但增加了计算时间。</a:t>
            </a:r>
          </a:p>
          <a:p>
            <a:r>
              <a:rPr lang="zh-CN" altLang="en-US" sz="3600" dirty="0" smtClean="0"/>
              <a:t>链</a:t>
            </a:r>
            <a:r>
              <a:rPr lang="zh-CN" altLang="en-US" sz="3600" dirty="0"/>
              <a:t>地址</a:t>
            </a:r>
            <a:r>
              <a:rPr lang="zh-CN" altLang="en-US" sz="3600" dirty="0" smtClean="0"/>
              <a:t>法</a:t>
            </a:r>
            <a:endParaRPr lang="en-US" altLang="zh-CN" sz="3600" dirty="0" smtClean="0"/>
          </a:p>
          <a:p>
            <a:r>
              <a:rPr lang="zh-CN" altLang="en-US" sz="3600" dirty="0" smtClean="0"/>
              <a:t>建立</a:t>
            </a:r>
            <a:r>
              <a:rPr lang="zh-CN" altLang="en-US" sz="3600" dirty="0"/>
              <a:t>一个公共溢出区</a:t>
            </a:r>
            <a:endParaRPr lang="zh-CN" altLang="en-US" sz="3600"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5</a:t>
            </a:fld>
            <a:endParaRPr lang="en-US" dirty="0"/>
          </a:p>
        </p:txBody>
      </p:sp>
    </p:spTree>
    <p:extLst>
      <p:ext uri="{BB962C8B-B14F-4D97-AF65-F5344CB8AC3E}">
        <p14:creationId xmlns:p14="http://schemas.microsoft.com/office/powerpoint/2010/main" val="2180264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555526"/>
            <a:ext cx="7024744" cy="857250"/>
          </a:xfrm>
        </p:spPr>
        <p:txBody>
          <a:bodyPr>
            <a:normAutofit/>
          </a:bodyPr>
          <a:lstStyle/>
          <a:p>
            <a:r>
              <a:rPr lang="zh-CN" altLang="en-US" dirty="0"/>
              <a:t>散列函数</a:t>
            </a:r>
            <a:r>
              <a:rPr lang="zh-CN" altLang="en-US" dirty="0" smtClean="0"/>
              <a:t>应用</a:t>
            </a:r>
            <a:endParaRPr lang="zh-CN" altLang="en-US" dirty="0"/>
          </a:p>
        </p:txBody>
      </p:sp>
      <p:sp>
        <p:nvSpPr>
          <p:cNvPr id="3" name="内容占位符 2"/>
          <p:cNvSpPr>
            <a:spLocks noGrp="1"/>
          </p:cNvSpPr>
          <p:nvPr>
            <p:ph idx="1"/>
          </p:nvPr>
        </p:nvSpPr>
        <p:spPr>
          <a:xfrm>
            <a:off x="1043493" y="1419623"/>
            <a:ext cx="6777317" cy="2954850"/>
          </a:xfrm>
        </p:spPr>
        <p:txBody>
          <a:bodyPr>
            <a:noAutofit/>
          </a:bodyPr>
          <a:lstStyle/>
          <a:p>
            <a:r>
              <a:rPr lang="zh-CN" altLang="en-US" sz="3600" dirty="0" smtClean="0"/>
              <a:t>错误校正</a:t>
            </a:r>
            <a:endParaRPr lang="en-US" altLang="zh-CN" sz="3600" dirty="0" smtClean="0"/>
          </a:p>
          <a:p>
            <a:r>
              <a:rPr lang="zh-CN" altLang="en-US" sz="3600" dirty="0" smtClean="0"/>
              <a:t>语音识别</a:t>
            </a:r>
            <a:endParaRPr lang="en-US" altLang="zh-CN" sz="3600" dirty="0" smtClean="0"/>
          </a:p>
          <a:p>
            <a:r>
              <a:rPr lang="zh-CN" altLang="en-US" sz="3600" dirty="0"/>
              <a:t>信息</a:t>
            </a:r>
            <a:r>
              <a:rPr lang="zh-CN" altLang="en-US" sz="3600" dirty="0" smtClean="0"/>
              <a:t>安全</a:t>
            </a:r>
            <a:r>
              <a:rPr lang="en-US" altLang="zh-CN" sz="3600" dirty="0" smtClean="0"/>
              <a:t>(</a:t>
            </a:r>
            <a:r>
              <a:rPr lang="zh-CN" altLang="en-US" sz="3600" dirty="0" smtClean="0"/>
              <a:t>密码学 </a:t>
            </a:r>
            <a:r>
              <a:rPr lang="zh-CN" altLang="en-US" sz="3600" b="1" dirty="0" smtClean="0"/>
              <a:t>区块链</a:t>
            </a:r>
            <a:r>
              <a:rPr lang="en-US" altLang="zh-CN" sz="3600" dirty="0" smtClean="0"/>
              <a:t>)</a:t>
            </a:r>
          </a:p>
          <a:p>
            <a:r>
              <a:rPr lang="zh-CN" altLang="en-US" sz="1600" dirty="0"/>
              <a:t>（</a:t>
            </a:r>
            <a:r>
              <a:rPr lang="en-US" altLang="zh-CN" sz="1600" dirty="0"/>
              <a:t>1)</a:t>
            </a:r>
            <a:r>
              <a:rPr lang="zh-CN" altLang="en-US" sz="1600" dirty="0">
                <a:hlinkClick r:id="rId2"/>
              </a:rPr>
              <a:t>文件</a:t>
            </a:r>
            <a:r>
              <a:rPr lang="zh-CN" altLang="en-US" sz="1600" dirty="0" smtClean="0">
                <a:hlinkClick r:id="rId2"/>
              </a:rPr>
              <a:t>校验</a:t>
            </a:r>
            <a:endParaRPr lang="en-US" altLang="zh-CN" sz="1600" dirty="0" smtClean="0"/>
          </a:p>
          <a:p>
            <a:r>
              <a:rPr lang="zh-CN" altLang="en-US" sz="1600" dirty="0"/>
              <a:t>（</a:t>
            </a:r>
            <a:r>
              <a:rPr lang="en-US" altLang="zh-CN" sz="1600" dirty="0"/>
              <a:t>2)</a:t>
            </a:r>
            <a:r>
              <a:rPr lang="zh-CN" altLang="en-US" sz="1600" dirty="0" smtClean="0">
                <a:hlinkClick r:id="rId3"/>
              </a:rPr>
              <a:t>数字签名</a:t>
            </a:r>
            <a:endParaRPr lang="en-US" altLang="zh-CN" sz="1600" dirty="0" smtClean="0"/>
          </a:p>
          <a:p>
            <a:r>
              <a:rPr lang="zh-CN" altLang="en-US" sz="1600" dirty="0"/>
              <a:t>（</a:t>
            </a:r>
            <a:r>
              <a:rPr lang="en-US" altLang="zh-CN" sz="1600" dirty="0"/>
              <a:t>3) </a:t>
            </a:r>
            <a:r>
              <a:rPr lang="zh-CN" altLang="en-US" sz="1600" dirty="0"/>
              <a:t>鉴权协议</a:t>
            </a:r>
            <a:endParaRPr lang="zh-CN" altLang="en-US" sz="1600"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r>
              <a:rPr lang="en-US" altLang="zh-CN" u="sng" dirty="0">
                <a:hlinkClick r:id="rId4"/>
              </a:rPr>
              <a:t>1196  RSA Signing</a:t>
            </a: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6</a:t>
            </a:fld>
            <a:endParaRPr lang="en-US" dirty="0"/>
          </a:p>
        </p:txBody>
      </p:sp>
    </p:spTree>
    <p:extLst>
      <p:ext uri="{BB962C8B-B14F-4D97-AF65-F5344CB8AC3E}">
        <p14:creationId xmlns:p14="http://schemas.microsoft.com/office/powerpoint/2010/main" val="94676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hlinkClick r:id="rId2"/>
              </a:rPr>
              <a:t>MD5</a:t>
            </a:r>
            <a:r>
              <a:rPr lang="en-US" altLang="zh-CN" dirty="0" smtClean="0"/>
              <a:t>(</a:t>
            </a:r>
            <a:r>
              <a:rPr lang="zh-CN" altLang="en-US" dirty="0">
                <a:hlinkClick r:id="rId3"/>
              </a:rPr>
              <a:t>消息摘要算法</a:t>
            </a:r>
            <a:r>
              <a:rPr lang="zh-CN" altLang="en-US" dirty="0"/>
              <a:t>第五版</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MD5</a:t>
            </a:r>
            <a:r>
              <a:rPr lang="zh-CN" altLang="en-US" dirty="0"/>
              <a:t>的</a:t>
            </a:r>
            <a:r>
              <a:rPr lang="en-US" altLang="zh-CN" dirty="0"/>
              <a:t>md5</a:t>
            </a:r>
          </a:p>
          <a:p>
            <a:r>
              <a:rPr lang="zh-CN" altLang="en-US" dirty="0"/>
              <a:t>典型应用是对一段信息（</a:t>
            </a:r>
            <a:r>
              <a:rPr lang="en-US" altLang="zh-CN" dirty="0"/>
              <a:t>Message</a:t>
            </a:r>
            <a:r>
              <a:rPr lang="zh-CN" altLang="en-US" dirty="0"/>
              <a:t>）产生信息摘要（</a:t>
            </a:r>
            <a:r>
              <a:rPr lang="en-US" altLang="zh-CN" dirty="0"/>
              <a:t>Message-Digest</a:t>
            </a:r>
            <a:r>
              <a:rPr lang="zh-CN" altLang="en-US" dirty="0"/>
              <a:t>），以防止被篡改。比如，在</a:t>
            </a:r>
            <a:r>
              <a:rPr lang="en-US" altLang="zh-CN" dirty="0">
                <a:hlinkClick r:id="rId4"/>
              </a:rPr>
              <a:t>Unix</a:t>
            </a:r>
            <a:r>
              <a:rPr lang="zh-CN" altLang="en-US" dirty="0"/>
              <a:t>下有很多软件在下载的时候都有一个文件名相同，文件扩展名为</a:t>
            </a:r>
            <a:r>
              <a:rPr lang="en-US" altLang="zh-CN" dirty="0"/>
              <a:t>.md5</a:t>
            </a:r>
            <a:r>
              <a:rPr lang="zh-CN" altLang="en-US" dirty="0"/>
              <a:t>的文件，在这个文件中通常只有一行文本，大致结构如：</a:t>
            </a:r>
          </a:p>
          <a:p>
            <a:r>
              <a:rPr lang="en-US" altLang="zh-CN" dirty="0"/>
              <a:t>MD5 (tanajiya.tar.gz) = </a:t>
            </a:r>
            <a:r>
              <a:rPr lang="en-US" altLang="zh-CN" dirty="0" smtClean="0"/>
              <a:t>38b8c2c1093dd0fec383a9d9ac940515</a:t>
            </a:r>
            <a:endParaRPr lang="en-US" altLang="zh-CN"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7</a:t>
            </a:fld>
            <a:endParaRPr lang="en-US" dirty="0"/>
          </a:p>
        </p:txBody>
      </p:sp>
    </p:spTree>
    <p:extLst>
      <p:ext uri="{BB962C8B-B14F-4D97-AF65-F5344CB8AC3E}">
        <p14:creationId xmlns:p14="http://schemas.microsoft.com/office/powerpoint/2010/main" val="2006806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r>
              <a:rPr lang="en-US" altLang="zh-CN" dirty="0" smtClean="0"/>
              <a:t>HASH</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如果字符串种可能出现的字符有</a:t>
            </a:r>
            <a:r>
              <a:rPr lang="en-US" altLang="zh-CN" dirty="0" smtClean="0"/>
              <a:t>k</a:t>
            </a:r>
            <a:r>
              <a:rPr lang="zh-CN" altLang="en-US" dirty="0" smtClean="0"/>
              <a:t>个，则可以将字符串对应道</a:t>
            </a:r>
            <a:r>
              <a:rPr lang="en-US" altLang="zh-CN" dirty="0" smtClean="0"/>
              <a:t>k</a:t>
            </a:r>
            <a:r>
              <a:rPr lang="zh-CN" altLang="en-US" dirty="0" smtClean="0"/>
              <a:t>进制数</a:t>
            </a:r>
            <a:endParaRPr lang="en-US" altLang="zh-CN" dirty="0" smtClean="0"/>
          </a:p>
          <a:p>
            <a:r>
              <a:rPr lang="zh-CN" altLang="en-US" dirty="0" smtClean="0"/>
              <a:t>当字符串长度不超过</a:t>
            </a:r>
            <a:r>
              <a:rPr lang="en-US" altLang="zh-CN" dirty="0" smtClean="0"/>
              <a:t>13</a:t>
            </a:r>
            <a:r>
              <a:rPr lang="zh-CN" altLang="en-US" dirty="0" smtClean="0"/>
              <a:t>的时候，用</a:t>
            </a:r>
            <a:r>
              <a:rPr lang="en-US" altLang="zh-CN" dirty="0" smtClean="0"/>
              <a:t>long </a:t>
            </a:r>
            <a:r>
              <a:rPr lang="en-US" altLang="zh-CN" dirty="0" err="1" smtClean="0"/>
              <a:t>long</a:t>
            </a:r>
            <a:r>
              <a:rPr lang="en-US" altLang="zh-CN" dirty="0" smtClean="0"/>
              <a:t> </a:t>
            </a:r>
            <a:r>
              <a:rPr lang="zh-CN" altLang="en-US" dirty="0" smtClean="0"/>
              <a:t>作为关键值类型，加上字符串长度作为限制，每个字符串唯一对应关键值</a:t>
            </a:r>
            <a:endParaRPr lang="en-US" altLang="zh-CN" dirty="0" smtClean="0"/>
          </a:p>
          <a:p>
            <a:r>
              <a:rPr lang="zh-CN" altLang="en-US" dirty="0" smtClean="0"/>
              <a:t>当字符串长度超过</a:t>
            </a:r>
            <a:r>
              <a:rPr lang="en-US" altLang="zh-CN" dirty="0" smtClean="0"/>
              <a:t>13</a:t>
            </a:r>
            <a:r>
              <a:rPr lang="zh-CN" altLang="en-US" dirty="0" smtClean="0"/>
              <a:t>的时候，就需要进一步验证。</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a:xfrm>
            <a:off x="4641448" y="4083918"/>
            <a:ext cx="3502152" cy="792088"/>
          </a:xfrm>
        </p:spPr>
        <p:txBody>
          <a:bodyPr/>
          <a:lstStyle/>
          <a:p>
            <a:r>
              <a:rPr lang="en-US" altLang="zh-CN" u="sng" dirty="0">
                <a:hlinkClick r:id="rId2"/>
              </a:rPr>
              <a:t>Flying to the </a:t>
            </a:r>
            <a:r>
              <a:rPr lang="en-US" altLang="zh-CN" u="sng" dirty="0" smtClean="0">
                <a:hlinkClick r:id="rId2"/>
              </a:rPr>
              <a:t>Mars</a:t>
            </a:r>
            <a:endParaRPr lang="en-US" altLang="zh-CN" u="sng" dirty="0" smtClean="0"/>
          </a:p>
          <a:p>
            <a:r>
              <a:rPr lang="zh-CN" altLang="en-US" dirty="0"/>
              <a:t>输入一堆数字 看一堆数中最少有多少个上升子串（不连续的子串）</a:t>
            </a: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8</a:t>
            </a:fld>
            <a:endParaRPr lang="en-US" dirty="0"/>
          </a:p>
        </p:txBody>
      </p:sp>
    </p:spTree>
    <p:extLst>
      <p:ext uri="{BB962C8B-B14F-4D97-AF65-F5344CB8AC3E}">
        <p14:creationId xmlns:p14="http://schemas.microsoft.com/office/powerpoint/2010/main" val="1485789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a:t>
            </a:r>
            <a:r>
              <a:rPr lang="en-US" altLang="zh-CN" dirty="0" smtClean="0"/>
              <a:t>HASH</a:t>
            </a:r>
            <a:endParaRPr lang="zh-CN" altLang="en-US" dirty="0"/>
          </a:p>
        </p:txBody>
      </p:sp>
      <p:sp>
        <p:nvSpPr>
          <p:cNvPr id="3" name="内容占位符 2"/>
          <p:cNvSpPr>
            <a:spLocks noGrp="1"/>
          </p:cNvSpPr>
          <p:nvPr>
            <p:ph idx="1"/>
          </p:nvPr>
        </p:nvSpPr>
        <p:spPr/>
        <p:txBody>
          <a:bodyPr>
            <a:normAutofit fontScale="25000" lnSpcReduction="20000"/>
          </a:bodyPr>
          <a:lstStyle/>
          <a:p>
            <a:pPr marL="68580" indent="0">
              <a:buNone/>
            </a:pPr>
            <a:r>
              <a:rPr lang="en-US" altLang="zh-CN" sz="3100" dirty="0" err="1">
                <a:latin typeface="Consolas" panose="020B0609020204030204" pitchFamily="49" charset="0"/>
              </a:rPr>
              <a:t>ull</a:t>
            </a:r>
            <a:r>
              <a:rPr lang="en-US" altLang="zh-CN" sz="3100" dirty="0">
                <a:latin typeface="Consolas" panose="020B0609020204030204" pitchFamily="49" charset="0"/>
              </a:rPr>
              <a:t> mod1=19260817;</a:t>
            </a:r>
          </a:p>
          <a:p>
            <a:pPr marL="68580" indent="0">
              <a:buNone/>
            </a:pPr>
            <a:r>
              <a:rPr lang="en-US" altLang="zh-CN" sz="3100" dirty="0" err="1">
                <a:latin typeface="Consolas" panose="020B0609020204030204" pitchFamily="49" charset="0"/>
              </a:rPr>
              <a:t>ull</a:t>
            </a:r>
            <a:r>
              <a:rPr lang="en-US" altLang="zh-CN" sz="3100" dirty="0">
                <a:latin typeface="Consolas" panose="020B0609020204030204" pitchFamily="49" charset="0"/>
              </a:rPr>
              <a:t> mod2=19660813;</a:t>
            </a:r>
          </a:p>
          <a:p>
            <a:pPr marL="68580" indent="0">
              <a:buNone/>
            </a:pPr>
            <a:r>
              <a:rPr lang="en-US" altLang="zh-CN" sz="3100" dirty="0" err="1">
                <a:latin typeface="Consolas" panose="020B0609020204030204" pitchFamily="49" charset="0"/>
              </a:rPr>
              <a:t>ull</a:t>
            </a:r>
            <a:r>
              <a:rPr lang="en-US" altLang="zh-CN" sz="3100" dirty="0">
                <a:latin typeface="Consolas" panose="020B0609020204030204" pitchFamily="49" charset="0"/>
              </a:rPr>
              <a:t> hash1(char s[])</a:t>
            </a:r>
          </a:p>
          <a:p>
            <a:pPr marL="68580" indent="0">
              <a:buNone/>
            </a:pPr>
            <a:r>
              <a:rPr lang="en-US" altLang="zh-CN" sz="3100" dirty="0">
                <a:latin typeface="Consolas" panose="020B0609020204030204" pitchFamily="49" charset="0"/>
              </a:rPr>
              <a:t>{</a:t>
            </a:r>
          </a:p>
          <a:p>
            <a:pPr marL="68580" indent="0">
              <a:buNone/>
            </a:pPr>
            <a:r>
              <a:rPr lang="en-US" altLang="zh-CN" sz="3100" dirty="0">
                <a:latin typeface="Consolas" panose="020B0609020204030204" pitchFamily="49" charset="0"/>
              </a:rPr>
              <a:t>    </a:t>
            </a:r>
            <a:r>
              <a:rPr lang="en-US" altLang="zh-CN" sz="3100" dirty="0" err="1">
                <a:latin typeface="Consolas" panose="020B0609020204030204" pitchFamily="49" charset="0"/>
              </a:rPr>
              <a:t>int</a:t>
            </a:r>
            <a:r>
              <a:rPr lang="en-US" altLang="zh-CN" sz="3100" dirty="0">
                <a:latin typeface="Consolas" panose="020B0609020204030204" pitchFamily="49" charset="0"/>
              </a:rPr>
              <a:t> </a:t>
            </a:r>
            <a:r>
              <a:rPr lang="en-US" altLang="zh-CN" sz="3100" dirty="0" err="1">
                <a:latin typeface="Consolas" panose="020B0609020204030204" pitchFamily="49" charset="0"/>
              </a:rPr>
              <a:t>len</a:t>
            </a:r>
            <a:r>
              <a:rPr lang="en-US" altLang="zh-CN" sz="3100" dirty="0">
                <a:latin typeface="Consolas" panose="020B0609020204030204" pitchFamily="49" charset="0"/>
              </a:rPr>
              <a:t>=</a:t>
            </a:r>
            <a:r>
              <a:rPr lang="en-US" altLang="zh-CN" sz="3100" dirty="0" err="1">
                <a:latin typeface="Consolas" panose="020B0609020204030204" pitchFamily="49" charset="0"/>
              </a:rPr>
              <a:t>strlen</a:t>
            </a:r>
            <a:r>
              <a:rPr lang="en-US" altLang="zh-CN" sz="3100" dirty="0">
                <a:latin typeface="Consolas" panose="020B0609020204030204" pitchFamily="49" charset="0"/>
              </a:rPr>
              <a:t>(s);</a:t>
            </a:r>
          </a:p>
          <a:p>
            <a:pPr marL="68580" indent="0">
              <a:buNone/>
            </a:pPr>
            <a:r>
              <a:rPr lang="en-US" altLang="zh-CN" sz="3100" dirty="0">
                <a:latin typeface="Consolas" panose="020B0609020204030204" pitchFamily="49" charset="0"/>
              </a:rPr>
              <a:t>    </a:t>
            </a:r>
            <a:r>
              <a:rPr lang="en-US" altLang="zh-CN" sz="3100" dirty="0" err="1">
                <a:latin typeface="Consolas" panose="020B0609020204030204" pitchFamily="49" charset="0"/>
              </a:rPr>
              <a:t>ull</a:t>
            </a:r>
            <a:r>
              <a:rPr lang="en-US" altLang="zh-CN" sz="3100" dirty="0">
                <a:latin typeface="Consolas" panose="020B0609020204030204" pitchFamily="49" charset="0"/>
              </a:rPr>
              <a:t> </a:t>
            </a:r>
            <a:r>
              <a:rPr lang="en-US" altLang="zh-CN" sz="3100" dirty="0" err="1">
                <a:latin typeface="Consolas" panose="020B0609020204030204" pitchFamily="49" charset="0"/>
              </a:rPr>
              <a:t>ans</a:t>
            </a:r>
            <a:r>
              <a:rPr lang="en-US" altLang="zh-CN" sz="3100" dirty="0">
                <a:latin typeface="Consolas" panose="020B0609020204030204" pitchFamily="49" charset="0"/>
              </a:rPr>
              <a:t>=0;</a:t>
            </a:r>
          </a:p>
          <a:p>
            <a:pPr marL="68580" indent="0">
              <a:buNone/>
            </a:pPr>
            <a:r>
              <a:rPr lang="en-US" altLang="zh-CN" sz="3100" dirty="0">
                <a:latin typeface="Consolas" panose="020B0609020204030204" pitchFamily="49" charset="0"/>
              </a:rPr>
              <a:t>    for (</a:t>
            </a:r>
            <a:r>
              <a:rPr lang="en-US" altLang="zh-CN" sz="3100" dirty="0" err="1">
                <a:latin typeface="Consolas" panose="020B0609020204030204" pitchFamily="49" charset="0"/>
              </a:rPr>
              <a:t>int</a:t>
            </a:r>
            <a:r>
              <a:rPr lang="en-US" altLang="zh-CN" sz="3100" dirty="0">
                <a:latin typeface="Consolas" panose="020B0609020204030204" pitchFamily="49" charset="0"/>
              </a:rPr>
              <a:t> </a:t>
            </a:r>
            <a:r>
              <a:rPr lang="en-US" altLang="zh-CN" sz="3100" dirty="0" err="1">
                <a:latin typeface="Consolas" panose="020B0609020204030204" pitchFamily="49" charset="0"/>
              </a:rPr>
              <a:t>i</a:t>
            </a:r>
            <a:r>
              <a:rPr lang="en-US" altLang="zh-CN" sz="3100" dirty="0">
                <a:latin typeface="Consolas" panose="020B0609020204030204" pitchFamily="49" charset="0"/>
              </a:rPr>
              <a:t>=0;i&lt;</a:t>
            </a:r>
            <a:r>
              <a:rPr lang="en-US" altLang="zh-CN" sz="3100" dirty="0" err="1">
                <a:latin typeface="Consolas" panose="020B0609020204030204" pitchFamily="49" charset="0"/>
              </a:rPr>
              <a:t>len;i</a:t>
            </a:r>
            <a:r>
              <a:rPr lang="en-US" altLang="zh-CN" sz="3100" dirty="0">
                <a:latin typeface="Consolas" panose="020B0609020204030204" pitchFamily="49" charset="0"/>
              </a:rPr>
              <a:t>++)</a:t>
            </a:r>
          </a:p>
          <a:p>
            <a:pPr marL="68580" indent="0">
              <a:buNone/>
            </a:pPr>
            <a:r>
              <a:rPr lang="en-US" altLang="zh-CN" sz="3100" dirty="0">
                <a:latin typeface="Consolas" panose="020B0609020204030204" pitchFamily="49" charset="0"/>
              </a:rPr>
              <a:t>        </a:t>
            </a:r>
            <a:r>
              <a:rPr lang="en-US" altLang="zh-CN" sz="3100" dirty="0" err="1">
                <a:latin typeface="Consolas" panose="020B0609020204030204" pitchFamily="49" charset="0"/>
              </a:rPr>
              <a:t>ans</a:t>
            </a:r>
            <a:r>
              <a:rPr lang="en-US" altLang="zh-CN" sz="3100" dirty="0">
                <a:latin typeface="Consolas" panose="020B0609020204030204" pitchFamily="49" charset="0"/>
              </a:rPr>
              <a:t>=(</a:t>
            </a:r>
            <a:r>
              <a:rPr lang="en-US" altLang="zh-CN" sz="3100" dirty="0" err="1">
                <a:latin typeface="Consolas" panose="020B0609020204030204" pitchFamily="49" charset="0"/>
              </a:rPr>
              <a:t>ans</a:t>
            </a:r>
            <a:r>
              <a:rPr lang="en-US" altLang="zh-CN" sz="3100" dirty="0">
                <a:latin typeface="Consolas" panose="020B0609020204030204" pitchFamily="49" charset="0"/>
              </a:rPr>
              <a:t>*base+(</a:t>
            </a:r>
            <a:r>
              <a:rPr lang="en-US" altLang="zh-CN" sz="3100" dirty="0" err="1">
                <a:latin typeface="Consolas" panose="020B0609020204030204" pitchFamily="49" charset="0"/>
              </a:rPr>
              <a:t>ull</a:t>
            </a:r>
            <a:r>
              <a:rPr lang="en-US" altLang="zh-CN" sz="3100" dirty="0">
                <a:latin typeface="Consolas" panose="020B0609020204030204" pitchFamily="49" charset="0"/>
              </a:rPr>
              <a:t>)s[</a:t>
            </a:r>
            <a:r>
              <a:rPr lang="en-US" altLang="zh-CN" sz="3100" dirty="0" err="1">
                <a:latin typeface="Consolas" panose="020B0609020204030204" pitchFamily="49" charset="0"/>
              </a:rPr>
              <a:t>i</a:t>
            </a:r>
            <a:r>
              <a:rPr lang="en-US" altLang="zh-CN" sz="3100" dirty="0">
                <a:latin typeface="Consolas" panose="020B0609020204030204" pitchFamily="49" charset="0"/>
              </a:rPr>
              <a:t>])%mod1;</a:t>
            </a:r>
          </a:p>
          <a:p>
            <a:pPr marL="68580" indent="0">
              <a:buNone/>
            </a:pPr>
            <a:r>
              <a:rPr lang="en-US" altLang="zh-CN" sz="3100" dirty="0">
                <a:latin typeface="Consolas" panose="020B0609020204030204" pitchFamily="49" charset="0"/>
              </a:rPr>
              <a:t>    return </a:t>
            </a:r>
            <a:r>
              <a:rPr lang="en-US" altLang="zh-CN" sz="3100" dirty="0" err="1">
                <a:latin typeface="Consolas" panose="020B0609020204030204" pitchFamily="49" charset="0"/>
              </a:rPr>
              <a:t>ans</a:t>
            </a:r>
            <a:r>
              <a:rPr lang="en-US" altLang="zh-CN" sz="3100" dirty="0">
                <a:latin typeface="Consolas" panose="020B0609020204030204" pitchFamily="49" charset="0"/>
              </a:rPr>
              <a:t>;</a:t>
            </a:r>
          </a:p>
          <a:p>
            <a:pPr marL="68580" indent="0">
              <a:buNone/>
            </a:pPr>
            <a:r>
              <a:rPr lang="en-US" altLang="zh-CN" sz="3100" dirty="0">
                <a:latin typeface="Consolas" panose="020B0609020204030204" pitchFamily="49" charset="0"/>
              </a:rPr>
              <a:t>}</a:t>
            </a:r>
          </a:p>
          <a:p>
            <a:pPr marL="68580" indent="0">
              <a:buNone/>
            </a:pPr>
            <a:r>
              <a:rPr lang="en-US" altLang="zh-CN" sz="3100" dirty="0" err="1">
                <a:latin typeface="Consolas" panose="020B0609020204030204" pitchFamily="49" charset="0"/>
              </a:rPr>
              <a:t>ull</a:t>
            </a:r>
            <a:r>
              <a:rPr lang="en-US" altLang="zh-CN" sz="3100" dirty="0">
                <a:latin typeface="Consolas" panose="020B0609020204030204" pitchFamily="49" charset="0"/>
              </a:rPr>
              <a:t> hash2(char s[])</a:t>
            </a:r>
          </a:p>
          <a:p>
            <a:pPr marL="68580" indent="0">
              <a:buNone/>
            </a:pPr>
            <a:r>
              <a:rPr lang="en-US" altLang="zh-CN" sz="3100" dirty="0">
                <a:latin typeface="Consolas" panose="020B0609020204030204" pitchFamily="49" charset="0"/>
              </a:rPr>
              <a:t>{</a:t>
            </a:r>
          </a:p>
          <a:p>
            <a:pPr marL="68580" indent="0">
              <a:buNone/>
            </a:pPr>
            <a:r>
              <a:rPr lang="en-US" altLang="zh-CN" sz="3100" dirty="0">
                <a:latin typeface="Consolas" panose="020B0609020204030204" pitchFamily="49" charset="0"/>
              </a:rPr>
              <a:t>    </a:t>
            </a:r>
            <a:r>
              <a:rPr lang="en-US" altLang="zh-CN" sz="3100" dirty="0" err="1">
                <a:latin typeface="Consolas" panose="020B0609020204030204" pitchFamily="49" charset="0"/>
              </a:rPr>
              <a:t>int</a:t>
            </a:r>
            <a:r>
              <a:rPr lang="en-US" altLang="zh-CN" sz="3100" dirty="0">
                <a:latin typeface="Consolas" panose="020B0609020204030204" pitchFamily="49" charset="0"/>
              </a:rPr>
              <a:t> </a:t>
            </a:r>
            <a:r>
              <a:rPr lang="en-US" altLang="zh-CN" sz="3100" dirty="0" err="1">
                <a:latin typeface="Consolas" panose="020B0609020204030204" pitchFamily="49" charset="0"/>
              </a:rPr>
              <a:t>len</a:t>
            </a:r>
            <a:r>
              <a:rPr lang="en-US" altLang="zh-CN" sz="3100" dirty="0">
                <a:latin typeface="Consolas" panose="020B0609020204030204" pitchFamily="49" charset="0"/>
              </a:rPr>
              <a:t>=</a:t>
            </a:r>
            <a:r>
              <a:rPr lang="en-US" altLang="zh-CN" sz="3100" dirty="0" err="1">
                <a:latin typeface="Consolas" panose="020B0609020204030204" pitchFamily="49" charset="0"/>
              </a:rPr>
              <a:t>strlen</a:t>
            </a:r>
            <a:r>
              <a:rPr lang="en-US" altLang="zh-CN" sz="3100" dirty="0">
                <a:latin typeface="Consolas" panose="020B0609020204030204" pitchFamily="49" charset="0"/>
              </a:rPr>
              <a:t>(s);</a:t>
            </a:r>
          </a:p>
          <a:p>
            <a:pPr marL="68580" indent="0">
              <a:buNone/>
            </a:pPr>
            <a:r>
              <a:rPr lang="en-US" altLang="zh-CN" sz="3100" dirty="0">
                <a:latin typeface="Consolas" panose="020B0609020204030204" pitchFamily="49" charset="0"/>
              </a:rPr>
              <a:t>    </a:t>
            </a:r>
            <a:r>
              <a:rPr lang="en-US" altLang="zh-CN" sz="3100" dirty="0" err="1">
                <a:latin typeface="Consolas" panose="020B0609020204030204" pitchFamily="49" charset="0"/>
              </a:rPr>
              <a:t>ull</a:t>
            </a:r>
            <a:r>
              <a:rPr lang="en-US" altLang="zh-CN" sz="3100" dirty="0">
                <a:latin typeface="Consolas" panose="020B0609020204030204" pitchFamily="49" charset="0"/>
              </a:rPr>
              <a:t> </a:t>
            </a:r>
            <a:r>
              <a:rPr lang="en-US" altLang="zh-CN" sz="3100" dirty="0" err="1">
                <a:latin typeface="Consolas" panose="020B0609020204030204" pitchFamily="49" charset="0"/>
              </a:rPr>
              <a:t>ans</a:t>
            </a:r>
            <a:r>
              <a:rPr lang="en-US" altLang="zh-CN" sz="3100" dirty="0">
                <a:latin typeface="Consolas" panose="020B0609020204030204" pitchFamily="49" charset="0"/>
              </a:rPr>
              <a:t>=0;</a:t>
            </a:r>
          </a:p>
          <a:p>
            <a:pPr marL="68580" indent="0">
              <a:buNone/>
            </a:pPr>
            <a:r>
              <a:rPr lang="en-US" altLang="zh-CN" sz="3100" dirty="0">
                <a:latin typeface="Consolas" panose="020B0609020204030204" pitchFamily="49" charset="0"/>
              </a:rPr>
              <a:t>    for (</a:t>
            </a:r>
            <a:r>
              <a:rPr lang="en-US" altLang="zh-CN" sz="3100" dirty="0" err="1">
                <a:latin typeface="Consolas" panose="020B0609020204030204" pitchFamily="49" charset="0"/>
              </a:rPr>
              <a:t>int</a:t>
            </a:r>
            <a:r>
              <a:rPr lang="en-US" altLang="zh-CN" sz="3100" dirty="0">
                <a:latin typeface="Consolas" panose="020B0609020204030204" pitchFamily="49" charset="0"/>
              </a:rPr>
              <a:t> </a:t>
            </a:r>
            <a:r>
              <a:rPr lang="en-US" altLang="zh-CN" sz="3100" dirty="0" err="1">
                <a:latin typeface="Consolas" panose="020B0609020204030204" pitchFamily="49" charset="0"/>
              </a:rPr>
              <a:t>i</a:t>
            </a:r>
            <a:r>
              <a:rPr lang="en-US" altLang="zh-CN" sz="3100" dirty="0">
                <a:latin typeface="Consolas" panose="020B0609020204030204" pitchFamily="49" charset="0"/>
              </a:rPr>
              <a:t>=0;i&lt;</a:t>
            </a:r>
            <a:r>
              <a:rPr lang="en-US" altLang="zh-CN" sz="3100" dirty="0" err="1">
                <a:latin typeface="Consolas" panose="020B0609020204030204" pitchFamily="49" charset="0"/>
              </a:rPr>
              <a:t>len;i</a:t>
            </a:r>
            <a:r>
              <a:rPr lang="en-US" altLang="zh-CN" sz="3100" dirty="0">
                <a:latin typeface="Consolas" panose="020B0609020204030204" pitchFamily="49" charset="0"/>
              </a:rPr>
              <a:t>++)</a:t>
            </a:r>
          </a:p>
          <a:p>
            <a:pPr marL="68580" indent="0">
              <a:buNone/>
            </a:pPr>
            <a:r>
              <a:rPr lang="en-US" altLang="zh-CN" sz="3100" dirty="0">
                <a:latin typeface="Consolas" panose="020B0609020204030204" pitchFamily="49" charset="0"/>
              </a:rPr>
              <a:t>        </a:t>
            </a:r>
            <a:r>
              <a:rPr lang="en-US" altLang="zh-CN" sz="3100" dirty="0" err="1">
                <a:latin typeface="Consolas" panose="020B0609020204030204" pitchFamily="49" charset="0"/>
              </a:rPr>
              <a:t>ans</a:t>
            </a:r>
            <a:r>
              <a:rPr lang="en-US" altLang="zh-CN" sz="3100" dirty="0">
                <a:latin typeface="Consolas" panose="020B0609020204030204" pitchFamily="49" charset="0"/>
              </a:rPr>
              <a:t>=(</a:t>
            </a:r>
            <a:r>
              <a:rPr lang="en-US" altLang="zh-CN" sz="3100" dirty="0" err="1">
                <a:latin typeface="Consolas" panose="020B0609020204030204" pitchFamily="49" charset="0"/>
              </a:rPr>
              <a:t>ans</a:t>
            </a:r>
            <a:r>
              <a:rPr lang="en-US" altLang="zh-CN" sz="3100" dirty="0">
                <a:latin typeface="Consolas" panose="020B0609020204030204" pitchFamily="49" charset="0"/>
              </a:rPr>
              <a:t>*base+(</a:t>
            </a:r>
            <a:r>
              <a:rPr lang="en-US" altLang="zh-CN" sz="3100" dirty="0" err="1">
                <a:latin typeface="Consolas" panose="020B0609020204030204" pitchFamily="49" charset="0"/>
              </a:rPr>
              <a:t>ull</a:t>
            </a:r>
            <a:r>
              <a:rPr lang="en-US" altLang="zh-CN" sz="3100" dirty="0">
                <a:latin typeface="Consolas" panose="020B0609020204030204" pitchFamily="49" charset="0"/>
              </a:rPr>
              <a:t>)s[</a:t>
            </a:r>
            <a:r>
              <a:rPr lang="en-US" altLang="zh-CN" sz="3100" dirty="0" err="1">
                <a:latin typeface="Consolas" panose="020B0609020204030204" pitchFamily="49" charset="0"/>
              </a:rPr>
              <a:t>i</a:t>
            </a:r>
            <a:r>
              <a:rPr lang="en-US" altLang="zh-CN" sz="3100" dirty="0">
                <a:latin typeface="Consolas" panose="020B0609020204030204" pitchFamily="49" charset="0"/>
              </a:rPr>
              <a:t>])%mod2;</a:t>
            </a:r>
          </a:p>
          <a:p>
            <a:pPr marL="68580" indent="0">
              <a:buNone/>
            </a:pPr>
            <a:r>
              <a:rPr lang="en-US" altLang="zh-CN" sz="3100" dirty="0">
                <a:latin typeface="Consolas" panose="020B0609020204030204" pitchFamily="49" charset="0"/>
              </a:rPr>
              <a:t>    return </a:t>
            </a:r>
            <a:r>
              <a:rPr lang="en-US" altLang="zh-CN" sz="3100" dirty="0" err="1">
                <a:latin typeface="Consolas" panose="020B0609020204030204" pitchFamily="49" charset="0"/>
              </a:rPr>
              <a:t>ans</a:t>
            </a:r>
            <a:r>
              <a:rPr lang="en-US" altLang="zh-CN" sz="3100" dirty="0">
                <a:latin typeface="Consolas" panose="020B0609020204030204" pitchFamily="49" charset="0"/>
              </a:rPr>
              <a:t>;</a:t>
            </a:r>
          </a:p>
          <a:p>
            <a:pPr marL="68580" indent="0">
              <a:buNone/>
            </a:pPr>
            <a:r>
              <a:rPr lang="en-US" altLang="zh-CN" sz="3100" dirty="0">
                <a:latin typeface="Consolas" panose="020B0609020204030204" pitchFamily="49" charset="0"/>
              </a:rPr>
              <a:t>}</a:t>
            </a:r>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March 21,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9</a:t>
            </a:fld>
            <a:endParaRPr lang="en-US" dirty="0"/>
          </a:p>
        </p:txBody>
      </p:sp>
    </p:spTree>
    <p:extLst>
      <p:ext uri="{BB962C8B-B14F-4D97-AF65-F5344CB8AC3E}">
        <p14:creationId xmlns:p14="http://schemas.microsoft.com/office/powerpoint/2010/main" val="15529223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1336</TotalTime>
  <Words>1161</Words>
  <Application>Microsoft Office PowerPoint</Application>
  <PresentationFormat>全屏显示(16:9)</PresentationFormat>
  <Paragraphs>117</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奥斯汀</vt:lpstr>
      <vt:lpstr>acm入门之哈希和二分</vt:lpstr>
      <vt:lpstr>HASH</vt:lpstr>
      <vt:lpstr>函数</vt:lpstr>
      <vt:lpstr>常见HASH</vt:lpstr>
      <vt:lpstr>处理冲突方法</vt:lpstr>
      <vt:lpstr>散列函数应用</vt:lpstr>
      <vt:lpstr>MD5(消息摘要算法第五版)</vt:lpstr>
      <vt:lpstr>字符串HASH</vt:lpstr>
      <vt:lpstr>双HASH</vt:lpstr>
      <vt:lpstr>二分</vt:lpstr>
      <vt:lpstr>算法要求</vt:lpstr>
      <vt:lpstr>一些问题</vt:lpstr>
      <vt:lpstr>Algorithm二分</vt:lpstr>
      <vt:lpstr>World Finals 2017Need for Speed</vt:lpstr>
      <vt:lpstr>谢谢观看!!!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循环、数组、结构体</dc:title>
  <dc:creator>BobHuang</dc:creator>
  <cp:lastModifiedBy>H&amp;Y</cp:lastModifiedBy>
  <cp:revision>62</cp:revision>
  <dcterms:created xsi:type="dcterms:W3CDTF">2017-11-14T12:05:12Z</dcterms:created>
  <dcterms:modified xsi:type="dcterms:W3CDTF">2018-03-21T12:33:32Z</dcterms:modified>
</cp:coreProperties>
</file>