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5"/>
  </p:notesMasterIdLst>
  <p:sldIdLst>
    <p:sldId id="256" r:id="rId2"/>
    <p:sldId id="257" r:id="rId3"/>
    <p:sldId id="258" r:id="rId4"/>
    <p:sldId id="259" r:id="rId5"/>
    <p:sldId id="261" r:id="rId6"/>
    <p:sldId id="262" r:id="rId7"/>
    <p:sldId id="266" r:id="rId8"/>
    <p:sldId id="265" r:id="rId9"/>
    <p:sldId id="267" r:id="rId10"/>
    <p:sldId id="268" r:id="rId11"/>
    <p:sldId id="269" r:id="rId12"/>
    <p:sldId id="263" r:id="rId13"/>
    <p:sldId id="264" r:id="rId14"/>
    <p:sldId id="270" r:id="rId15"/>
    <p:sldId id="271" r:id="rId16"/>
    <p:sldId id="272" r:id="rId17"/>
    <p:sldId id="273" r:id="rId18"/>
    <p:sldId id="274" r:id="rId19"/>
    <p:sldId id="275" r:id="rId20"/>
    <p:sldId id="278" r:id="rId21"/>
    <p:sldId id="276" r:id="rId22"/>
    <p:sldId id="277" r:id="rId23"/>
    <p:sldId id="260" r:id="rId24"/>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110" y="-34"/>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9E3851-FE80-4663-968C-17564B4283FC}" type="datetimeFigureOut">
              <a:rPr lang="zh-CN" altLang="en-US" smtClean="0"/>
              <a:t>2018/2/10</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CDF6DB-03A5-467F-B515-9DCC1C4B7467}" type="slidenum">
              <a:rPr lang="zh-CN" altLang="en-US" smtClean="0"/>
              <a:t>‹#›</a:t>
            </a:fld>
            <a:endParaRPr lang="zh-CN" altLang="en-US"/>
          </a:p>
        </p:txBody>
      </p:sp>
    </p:spTree>
    <p:extLst>
      <p:ext uri="{BB962C8B-B14F-4D97-AF65-F5344CB8AC3E}">
        <p14:creationId xmlns:p14="http://schemas.microsoft.com/office/powerpoint/2010/main" val="2764147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CDF6DB-03A5-467F-B515-9DCC1C4B7467}" type="slidenum">
              <a:rPr lang="zh-CN" altLang="en-US" smtClean="0"/>
              <a:t>6</a:t>
            </a:fld>
            <a:endParaRPr lang="zh-CN" altLang="en-US"/>
          </a:p>
        </p:txBody>
      </p:sp>
    </p:spTree>
    <p:extLst>
      <p:ext uri="{BB962C8B-B14F-4D97-AF65-F5344CB8AC3E}">
        <p14:creationId xmlns:p14="http://schemas.microsoft.com/office/powerpoint/2010/main" val="2731354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 </a:t>
            </a:r>
            <a:r>
              <a:rPr lang="en-US" altLang="zh-CN" sz="1200" kern="1200" dirty="0" err="1" smtClean="0">
                <a:solidFill>
                  <a:schemeClr val="tx1"/>
                </a:solidFill>
                <a:effectLst/>
                <a:latin typeface="+mn-lt"/>
                <a:ea typeface="+mn-ea"/>
                <a:cs typeface="+mn-cs"/>
              </a:rPr>
              <a:t>int</a:t>
            </a:r>
            <a:r>
              <a:rPr lang="en-US" altLang="zh-CN" dirty="0" smtClean="0"/>
              <a:t> a[</a:t>
            </a:r>
            <a:r>
              <a:rPr lang="en-US" altLang="zh-CN" sz="1200" kern="1200" dirty="0" smtClean="0">
                <a:solidFill>
                  <a:schemeClr val="tx1"/>
                </a:solidFill>
                <a:effectLst/>
                <a:latin typeface="+mn-lt"/>
                <a:ea typeface="+mn-ea"/>
                <a:cs typeface="+mn-cs"/>
              </a:rPr>
              <a:t>50005];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main(){ </a:t>
            </a:r>
            <a:r>
              <a:rPr lang="en-US" altLang="zh-CN" sz="1200" kern="1200" dirty="0" err="1" smtClean="0">
                <a:solidFill>
                  <a:schemeClr val="tx1"/>
                </a:solidFill>
                <a:effectLst/>
                <a:latin typeface="+mn-lt"/>
                <a:ea typeface="+mn-ea"/>
                <a:cs typeface="+mn-cs"/>
              </a:rPr>
              <a:t>int</a:t>
            </a:r>
            <a:r>
              <a:rPr lang="en-US" altLang="zh-CN" dirty="0" smtClean="0"/>
              <a:t> </a:t>
            </a:r>
            <a:r>
              <a:rPr lang="en-US" altLang="zh-CN" dirty="0" err="1" smtClean="0"/>
              <a:t>n,i,j,k,p,m</a:t>
            </a:r>
            <a:r>
              <a:rPr lang="en-US" altLang="zh-CN" dirty="0" smtClean="0"/>
              <a:t>=</a:t>
            </a:r>
            <a:r>
              <a:rPr lang="en-US" altLang="zh-CN" sz="1200" kern="1200" dirty="0" smtClean="0">
                <a:solidFill>
                  <a:schemeClr val="tx1"/>
                </a:solidFill>
                <a:effectLst/>
                <a:latin typeface="+mn-lt"/>
                <a:ea typeface="+mn-ea"/>
                <a:cs typeface="+mn-cs"/>
              </a:rPr>
              <a:t>0; </a:t>
            </a:r>
            <a:r>
              <a:rPr lang="en-US" altLang="zh-CN" sz="1200" kern="1200" dirty="0" err="1" smtClean="0">
                <a:solidFill>
                  <a:schemeClr val="tx1"/>
                </a:solidFill>
                <a:effectLst/>
                <a:latin typeface="+mn-lt"/>
                <a:ea typeface="+mn-ea"/>
                <a:cs typeface="+mn-cs"/>
              </a:rPr>
              <a:t>scanf</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d"</a:t>
            </a:r>
            <a:r>
              <a:rPr lang="en-US" altLang="zh-CN" dirty="0" err="1" smtClean="0"/>
              <a:t>,&amp;</a:t>
            </a:r>
            <a:r>
              <a:rPr lang="en-US" altLang="zh-CN" sz="1200" kern="1200" dirty="0" err="1" smtClean="0">
                <a:solidFill>
                  <a:schemeClr val="tx1"/>
                </a:solidFill>
                <a:effectLst/>
                <a:latin typeface="+mn-lt"/>
                <a:ea typeface="+mn-ea"/>
                <a:cs typeface="+mn-cs"/>
              </a:rPr>
              <a:t>n</a:t>
            </a:r>
            <a:r>
              <a:rPr lang="en-US" altLang="zh-CN" sz="1200" kern="1200" dirty="0" smtClean="0">
                <a:solidFill>
                  <a:schemeClr val="tx1"/>
                </a:solidFill>
                <a:effectLst/>
                <a:latin typeface="+mn-lt"/>
                <a:ea typeface="+mn-ea"/>
                <a:cs typeface="+mn-cs"/>
              </a:rPr>
              <a:t>); for</a:t>
            </a:r>
            <a:r>
              <a:rPr lang="en-US" altLang="zh-CN" dirty="0" smtClean="0"/>
              <a:t>(</a:t>
            </a:r>
            <a:r>
              <a:rPr lang="en-US" altLang="zh-CN" dirty="0" err="1" smtClean="0"/>
              <a:t>i</a:t>
            </a:r>
            <a:r>
              <a:rPr lang="en-US" altLang="zh-CN" dirty="0" smtClean="0"/>
              <a:t>=</a:t>
            </a:r>
            <a:r>
              <a:rPr lang="en-US" altLang="zh-CN" sz="1200" kern="1200" dirty="0" smtClean="0">
                <a:solidFill>
                  <a:schemeClr val="tx1"/>
                </a:solidFill>
                <a:effectLst/>
                <a:latin typeface="+mn-lt"/>
                <a:ea typeface="+mn-ea"/>
                <a:cs typeface="+mn-cs"/>
              </a:rPr>
              <a:t>1</a:t>
            </a:r>
            <a:r>
              <a:rPr lang="en-US" altLang="zh-CN" dirty="0" smtClean="0"/>
              <a:t>;i&lt;=</a:t>
            </a:r>
            <a:r>
              <a:rPr lang="en-US" altLang="zh-CN" dirty="0" err="1" smtClean="0"/>
              <a:t>n;i</a:t>
            </a:r>
            <a:r>
              <a:rPr lang="en-US" altLang="zh-CN" dirty="0" smtClean="0"/>
              <a: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scanf</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d"</a:t>
            </a:r>
            <a:r>
              <a:rPr lang="en-US" altLang="zh-CN" dirty="0" err="1" smtClean="0"/>
              <a:t>,&amp;</a:t>
            </a:r>
            <a:r>
              <a:rPr lang="en-US" altLang="zh-CN" sz="1200" kern="1200" dirty="0" err="1" smtClean="0">
                <a:solidFill>
                  <a:schemeClr val="tx1"/>
                </a:solidFill>
                <a:effectLst/>
                <a:latin typeface="+mn-lt"/>
                <a:ea typeface="+mn-ea"/>
                <a:cs typeface="+mn-cs"/>
              </a:rPr>
              <a:t>p</a:t>
            </a:r>
            <a:r>
              <a:rPr lang="en-US" altLang="zh-CN" sz="1200" kern="1200" dirty="0" smtClean="0">
                <a:solidFill>
                  <a:schemeClr val="tx1"/>
                </a:solidFill>
                <a:effectLst/>
                <a:latin typeface="+mn-lt"/>
                <a:ea typeface="+mn-ea"/>
                <a:cs typeface="+mn-cs"/>
              </a:rPr>
              <a:t>); a[</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a:t>
            </a:r>
            <a:r>
              <a:rPr lang="en-US" altLang="zh-CN" dirty="0" smtClean="0"/>
              <a:t>=(a[i-</a:t>
            </a:r>
            <a:r>
              <a:rPr lang="en-US" altLang="zh-CN" sz="1200" kern="1200" dirty="0" smtClean="0">
                <a:solidFill>
                  <a:schemeClr val="tx1"/>
                </a:solidFill>
                <a:effectLst/>
                <a:latin typeface="+mn-lt"/>
                <a:ea typeface="+mn-ea"/>
                <a:cs typeface="+mn-cs"/>
              </a:rPr>
              <a:t>1</a:t>
            </a:r>
            <a:r>
              <a:rPr lang="en-US" altLang="zh-CN" dirty="0" smtClean="0"/>
              <a:t>]+p)%</a:t>
            </a:r>
            <a:r>
              <a:rPr lang="en-US" altLang="zh-CN" sz="1200" kern="1200" dirty="0" smtClean="0">
                <a:solidFill>
                  <a:schemeClr val="tx1"/>
                </a:solidFill>
                <a:effectLst/>
                <a:latin typeface="+mn-lt"/>
                <a:ea typeface="+mn-ea"/>
                <a:cs typeface="+mn-cs"/>
              </a:rPr>
              <a:t>7; } for</a:t>
            </a:r>
            <a:r>
              <a:rPr lang="en-US" altLang="zh-CN" dirty="0" smtClean="0"/>
              <a:t>(</a:t>
            </a:r>
            <a:r>
              <a:rPr lang="en-US" altLang="zh-CN" dirty="0" err="1" smtClean="0"/>
              <a:t>i</a:t>
            </a:r>
            <a:r>
              <a:rPr lang="en-US" altLang="zh-CN" dirty="0" smtClean="0"/>
              <a:t>=</a:t>
            </a:r>
            <a:r>
              <a:rPr lang="en-US" altLang="zh-CN" sz="1200" kern="1200" dirty="0" smtClean="0">
                <a:solidFill>
                  <a:schemeClr val="tx1"/>
                </a:solidFill>
                <a:effectLst/>
                <a:latin typeface="+mn-lt"/>
                <a:ea typeface="+mn-ea"/>
                <a:cs typeface="+mn-cs"/>
              </a:rPr>
              <a:t>0</a:t>
            </a:r>
            <a:r>
              <a:rPr lang="en-US" altLang="zh-CN" dirty="0" smtClean="0"/>
              <a:t>;i&lt;</a:t>
            </a:r>
            <a:r>
              <a:rPr lang="en-US" altLang="zh-CN" sz="1200" kern="1200" dirty="0" smtClean="0">
                <a:solidFill>
                  <a:schemeClr val="tx1"/>
                </a:solidFill>
                <a:effectLst/>
                <a:latin typeface="+mn-lt"/>
                <a:ea typeface="+mn-ea"/>
                <a:cs typeface="+mn-cs"/>
              </a:rPr>
              <a:t>7</a:t>
            </a:r>
            <a:r>
              <a:rPr lang="en-US" altLang="zh-CN" dirty="0" smtClean="0"/>
              <a:t>;i++</a:t>
            </a:r>
            <a:r>
              <a:rPr lang="en-US" altLang="zh-CN" sz="1200" kern="1200" dirty="0" smtClean="0">
                <a:solidFill>
                  <a:schemeClr val="tx1"/>
                </a:solidFill>
                <a:effectLst/>
                <a:latin typeface="+mn-lt"/>
                <a:ea typeface="+mn-ea"/>
                <a:cs typeface="+mn-cs"/>
              </a:rPr>
              <a:t>){ for</a:t>
            </a:r>
            <a:r>
              <a:rPr lang="en-US" altLang="zh-CN" dirty="0" smtClean="0"/>
              <a:t>(k=</a:t>
            </a:r>
            <a:r>
              <a:rPr lang="en-US" altLang="zh-CN" sz="1200" kern="1200" dirty="0" smtClean="0">
                <a:solidFill>
                  <a:schemeClr val="tx1"/>
                </a:solidFill>
                <a:effectLst/>
                <a:latin typeface="+mn-lt"/>
                <a:ea typeface="+mn-ea"/>
                <a:cs typeface="+mn-cs"/>
              </a:rPr>
              <a:t>0</a:t>
            </a:r>
            <a:r>
              <a:rPr lang="en-US" altLang="zh-CN" dirty="0" smtClean="0"/>
              <a:t>;k&lt;=</a:t>
            </a:r>
            <a:r>
              <a:rPr lang="en-US" altLang="zh-CN" dirty="0" err="1" smtClean="0"/>
              <a:t>n;k</a:t>
            </a:r>
            <a:r>
              <a:rPr lang="en-US" altLang="zh-CN" dirty="0" smtClean="0"/>
              <a:t>++</a:t>
            </a:r>
            <a:r>
              <a:rPr lang="en-US" altLang="zh-CN" sz="1200" kern="1200" dirty="0" smtClean="0">
                <a:solidFill>
                  <a:schemeClr val="tx1"/>
                </a:solidFill>
                <a:effectLst/>
                <a:latin typeface="+mn-lt"/>
                <a:ea typeface="+mn-ea"/>
                <a:cs typeface="+mn-cs"/>
              </a:rPr>
              <a:t>){ if</a:t>
            </a:r>
            <a:r>
              <a:rPr lang="en-US" altLang="zh-CN" dirty="0" smtClean="0"/>
              <a:t>(a[k]==</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 break;} } for</a:t>
            </a:r>
            <a:r>
              <a:rPr lang="en-US" altLang="zh-CN" dirty="0" smtClean="0"/>
              <a:t>(j=</a:t>
            </a:r>
            <a:r>
              <a:rPr lang="en-US" altLang="zh-CN" dirty="0" err="1" smtClean="0"/>
              <a:t>n;j</a:t>
            </a:r>
            <a:r>
              <a:rPr lang="en-US" altLang="zh-CN" dirty="0" smtClean="0"/>
              <a:t>&gt;</a:t>
            </a:r>
            <a:r>
              <a:rPr lang="en-US" altLang="zh-CN" sz="1200" kern="1200" dirty="0" smtClean="0">
                <a:solidFill>
                  <a:schemeClr val="tx1"/>
                </a:solidFill>
                <a:effectLst/>
                <a:latin typeface="+mn-lt"/>
                <a:ea typeface="+mn-ea"/>
                <a:cs typeface="+mn-cs"/>
              </a:rPr>
              <a:t>0</a:t>
            </a:r>
            <a:r>
              <a:rPr lang="en-US" altLang="zh-CN" dirty="0" smtClean="0"/>
              <a:t>;j--</a:t>
            </a:r>
            <a:r>
              <a:rPr lang="en-US" altLang="zh-CN" sz="1200" kern="1200" dirty="0" smtClean="0">
                <a:solidFill>
                  <a:schemeClr val="tx1"/>
                </a:solidFill>
                <a:effectLst/>
                <a:latin typeface="+mn-lt"/>
                <a:ea typeface="+mn-ea"/>
                <a:cs typeface="+mn-cs"/>
              </a:rPr>
              <a:t>){ if</a:t>
            </a:r>
            <a:r>
              <a:rPr lang="en-US" altLang="zh-CN" dirty="0" smtClean="0"/>
              <a:t>(a[j]==</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 break;} } if</a:t>
            </a:r>
            <a:r>
              <a:rPr lang="en-US" altLang="zh-CN" dirty="0" smtClean="0"/>
              <a:t>(j-k&gt;m)m=j-</a:t>
            </a:r>
            <a:r>
              <a:rPr lang="en-US" altLang="zh-CN" sz="1200" kern="1200" dirty="0" smtClean="0">
                <a:solidFill>
                  <a:schemeClr val="tx1"/>
                </a:solidFill>
                <a:effectLst/>
                <a:latin typeface="+mn-lt"/>
                <a:ea typeface="+mn-ea"/>
                <a:cs typeface="+mn-cs"/>
              </a:rPr>
              <a:t>k; } </a:t>
            </a:r>
            <a:r>
              <a:rPr lang="en-US" altLang="zh-CN" sz="1200" kern="1200" dirty="0" err="1" smtClean="0">
                <a:solidFill>
                  <a:schemeClr val="tx1"/>
                </a:solidFill>
                <a:effectLst/>
                <a:latin typeface="+mn-lt"/>
                <a:ea typeface="+mn-ea"/>
                <a:cs typeface="+mn-cs"/>
              </a:rPr>
              <a:t>printf</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d",m</a:t>
            </a:r>
            <a:r>
              <a:rPr lang="en-US" altLang="zh-CN" sz="1200" kern="1200" dirty="0" smtClean="0">
                <a:solidFill>
                  <a:schemeClr val="tx1"/>
                </a:solidFill>
                <a:effectLst/>
                <a:latin typeface="+mn-lt"/>
                <a:ea typeface="+mn-ea"/>
                <a:cs typeface="+mn-cs"/>
              </a:rPr>
              <a:t>); return</a:t>
            </a:r>
            <a:r>
              <a:rPr lang="en-US" altLang="zh-CN" dirty="0" smtClean="0"/>
              <a:t> </a:t>
            </a:r>
            <a:r>
              <a:rPr lang="en-US" altLang="zh-CN" sz="1200" kern="1200" dirty="0" smtClean="0">
                <a:solidFill>
                  <a:schemeClr val="tx1"/>
                </a:solidFill>
                <a:effectLst/>
                <a:latin typeface="+mn-lt"/>
                <a:ea typeface="+mn-ea"/>
                <a:cs typeface="+mn-cs"/>
              </a:rPr>
              <a:t>0</a:t>
            </a:r>
            <a:r>
              <a:rPr lang="en-US" altLang="zh-CN" dirty="0" smtClean="0"/>
              <a:t>;}</a:t>
            </a:r>
          </a:p>
          <a:p>
            <a:r>
              <a:rPr lang="en-US" altLang="zh-CN" dirty="0" smtClean="0"/>
              <a:t>//</a:t>
            </a:r>
            <a:r>
              <a:rPr lang="zh-CN" altLang="en-US" dirty="0" smtClean="0"/>
              <a:t>来自</a:t>
            </a:r>
            <a:r>
              <a:rPr lang="en-US" altLang="zh-CN" dirty="0" smtClean="0"/>
              <a:t>http://www.cnblogs.com/BobHuang/p/6842582.html</a:t>
            </a:r>
            <a:r>
              <a:rPr lang="zh-CN" altLang="en-US" dirty="0" smtClean="0"/>
              <a:t>，请自己思考，还有更简洁的代码</a:t>
            </a:r>
            <a:endParaRPr lang="zh-CN" altLang="en-US" dirty="0"/>
          </a:p>
        </p:txBody>
      </p:sp>
      <p:sp>
        <p:nvSpPr>
          <p:cNvPr id="4" name="灯片编号占位符 3"/>
          <p:cNvSpPr>
            <a:spLocks noGrp="1"/>
          </p:cNvSpPr>
          <p:nvPr>
            <p:ph type="sldNum" sz="quarter" idx="10"/>
          </p:nvPr>
        </p:nvSpPr>
        <p:spPr/>
        <p:txBody>
          <a:bodyPr/>
          <a:lstStyle/>
          <a:p>
            <a:fld id="{4BCDF6DB-03A5-467F-B515-9DCC1C4B7467}" type="slidenum">
              <a:rPr lang="zh-CN" altLang="en-US" smtClean="0"/>
              <a:t>11</a:t>
            </a:fld>
            <a:endParaRPr lang="zh-CN" altLang="en-US"/>
          </a:p>
        </p:txBody>
      </p:sp>
    </p:spTree>
    <p:extLst>
      <p:ext uri="{BB962C8B-B14F-4D97-AF65-F5344CB8AC3E}">
        <p14:creationId xmlns:p14="http://schemas.microsoft.com/office/powerpoint/2010/main" val="3063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CDF6DB-03A5-467F-B515-9DCC1C4B7467}" type="slidenum">
              <a:rPr lang="zh-CN" altLang="en-US" smtClean="0"/>
              <a:t>14</a:t>
            </a:fld>
            <a:endParaRPr lang="zh-CN" altLang="en-US"/>
          </a:p>
        </p:txBody>
      </p:sp>
    </p:spTree>
    <p:extLst>
      <p:ext uri="{BB962C8B-B14F-4D97-AF65-F5344CB8AC3E}">
        <p14:creationId xmlns:p14="http://schemas.microsoft.com/office/powerpoint/2010/main" val="2573899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&lt;bits/</a:t>
            </a:r>
            <a:r>
              <a:rPr lang="en-US" altLang="zh-CN" dirty="0" err="1" smtClean="0"/>
              <a:t>stdc</a:t>
            </a:r>
            <a:r>
              <a:rPr lang="en-US" altLang="zh-CN" dirty="0" smtClean="0"/>
              <a:t>++.h&gt;</a:t>
            </a:r>
          </a:p>
          <a:p>
            <a:r>
              <a:rPr lang="en-US" altLang="zh-CN" dirty="0" smtClean="0"/>
              <a:t>using namespace </a:t>
            </a:r>
            <a:r>
              <a:rPr lang="en-US" altLang="zh-CN" dirty="0" err="1" smtClean="0"/>
              <a:t>std</a:t>
            </a:r>
            <a:r>
              <a:rPr lang="en-US" altLang="zh-CN" dirty="0" smtClean="0"/>
              <a:t>;</a:t>
            </a:r>
          </a:p>
          <a:p>
            <a:r>
              <a:rPr lang="en-US" altLang="zh-CN" dirty="0" err="1" smtClean="0"/>
              <a:t>struct</a:t>
            </a:r>
            <a:r>
              <a:rPr lang="en-US" altLang="zh-CN" dirty="0" smtClean="0"/>
              <a:t> Node</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c,s</a:t>
            </a:r>
            <a:r>
              <a:rPr lang="en-US" altLang="zh-CN" dirty="0" smtClean="0"/>
              <a:t>;</a:t>
            </a:r>
          </a:p>
          <a:p>
            <a:r>
              <a:rPr lang="en-US" altLang="zh-CN" dirty="0" smtClean="0"/>
              <a:t>} a[105];</a:t>
            </a:r>
          </a:p>
          <a:p>
            <a:r>
              <a:rPr lang="en-US" altLang="zh-CN" dirty="0" err="1" smtClean="0"/>
              <a:t>int</a:t>
            </a:r>
            <a:r>
              <a:rPr lang="en-US" altLang="zh-CN" dirty="0" smtClean="0"/>
              <a:t> </a:t>
            </a:r>
            <a:r>
              <a:rPr lang="en-US" altLang="zh-CN" dirty="0" err="1" smtClean="0"/>
              <a:t>cmp</a:t>
            </a:r>
            <a:r>
              <a:rPr lang="en-US" altLang="zh-CN" dirty="0" smtClean="0"/>
              <a:t>(Node </a:t>
            </a:r>
            <a:r>
              <a:rPr lang="en-US" altLang="zh-CN" dirty="0" err="1" smtClean="0"/>
              <a:t>a,Node</a:t>
            </a:r>
            <a:r>
              <a:rPr lang="en-US" altLang="zh-CN" dirty="0" smtClean="0"/>
              <a:t> b)</a:t>
            </a:r>
          </a:p>
          <a:p>
            <a:r>
              <a:rPr lang="en-US" altLang="zh-CN" dirty="0" smtClean="0"/>
              <a:t>{</a:t>
            </a:r>
          </a:p>
          <a:p>
            <a:r>
              <a:rPr lang="en-US" altLang="zh-CN" dirty="0" smtClean="0"/>
              <a:t>    return </a:t>
            </a:r>
            <a:r>
              <a:rPr lang="en-US" altLang="zh-CN" dirty="0" err="1" smtClean="0"/>
              <a:t>a.c</a:t>
            </a:r>
            <a:r>
              <a:rPr lang="en-US" altLang="zh-CN" dirty="0" smtClean="0"/>
              <a:t>&lt;</a:t>
            </a:r>
            <a:r>
              <a:rPr lang="en-US" altLang="zh-CN" dirty="0" err="1" smtClean="0"/>
              <a:t>b.c</a:t>
            </a:r>
            <a:r>
              <a:rPr lang="en-US" altLang="zh-CN" dirty="0" smtClean="0"/>
              <a:t>;</a:t>
            </a:r>
          </a:p>
          <a:p>
            <a:r>
              <a:rPr lang="en-US" altLang="zh-CN" dirty="0" smtClean="0"/>
              <a:t>}</a:t>
            </a:r>
          </a:p>
          <a:p>
            <a:r>
              <a:rPr lang="en-US" altLang="zh-CN" dirty="0" err="1" smtClean="0"/>
              <a:t>int</a:t>
            </a:r>
            <a:r>
              <a:rPr lang="en-US" altLang="zh-CN" dirty="0" smtClean="0"/>
              <a:t> main()</a:t>
            </a:r>
          </a:p>
          <a:p>
            <a:r>
              <a:rPr lang="en-US" altLang="zh-CN" dirty="0" smtClean="0"/>
              <a:t>{</a:t>
            </a:r>
          </a:p>
          <a:p>
            <a:r>
              <a:rPr lang="en-US" altLang="zh-CN" dirty="0" smtClean="0"/>
              <a:t>    </a:t>
            </a:r>
            <a:r>
              <a:rPr lang="en-US" altLang="zh-CN" dirty="0" err="1" smtClean="0"/>
              <a:t>ios</a:t>
            </a:r>
            <a:r>
              <a:rPr lang="en-US" altLang="zh-CN" dirty="0" smtClean="0"/>
              <a:t>::</a:t>
            </a:r>
            <a:r>
              <a:rPr lang="en-US" altLang="zh-CN" dirty="0" err="1" smtClean="0"/>
              <a:t>sync_with_stdio</a:t>
            </a:r>
            <a:r>
              <a:rPr lang="en-US" altLang="zh-CN" dirty="0" smtClean="0"/>
              <a:t>(false);</a:t>
            </a:r>
          </a:p>
          <a:p>
            <a:r>
              <a:rPr lang="en-US" altLang="zh-CN" dirty="0" smtClean="0"/>
              <a:t>    </a:t>
            </a:r>
            <a:r>
              <a:rPr lang="en-US" altLang="zh-CN" dirty="0" err="1" smtClean="0"/>
              <a:t>int</a:t>
            </a:r>
            <a:r>
              <a:rPr lang="en-US" altLang="zh-CN" dirty="0" smtClean="0"/>
              <a:t> </a:t>
            </a:r>
            <a:r>
              <a:rPr lang="en-US" altLang="zh-CN" dirty="0" err="1" smtClean="0"/>
              <a:t>m,n,x</a:t>
            </a:r>
            <a:r>
              <a:rPr lang="en-US" altLang="zh-CN" dirty="0" smtClean="0"/>
              <a:t>;</a:t>
            </a:r>
          </a:p>
          <a:p>
            <a:r>
              <a:rPr lang="en-US" altLang="zh-CN" dirty="0" smtClean="0"/>
              <a:t>    while(</a:t>
            </a:r>
            <a:r>
              <a:rPr lang="en-US" altLang="zh-CN" dirty="0" err="1" smtClean="0"/>
              <a:t>cin</a:t>
            </a:r>
            <a:r>
              <a:rPr lang="en-US" altLang="zh-CN" dirty="0" smtClean="0"/>
              <a:t>&gt;&gt;m&gt;&gt;n&gt;&gt;x)</a:t>
            </a:r>
          </a:p>
          <a:p>
            <a:r>
              <a:rPr lang="en-US" altLang="zh-CN" dirty="0" smtClean="0"/>
              <a:t>    {</a:t>
            </a:r>
          </a:p>
          <a:p>
            <a:r>
              <a:rPr lang="en-US" altLang="zh-CN" dirty="0" smtClean="0"/>
              <a:t>        for(</a:t>
            </a:r>
            <a:r>
              <a:rPr lang="en-US" altLang="zh-CN" dirty="0" err="1" smtClean="0"/>
              <a:t>int</a:t>
            </a:r>
            <a:r>
              <a:rPr lang="en-US" altLang="zh-CN" dirty="0" smtClean="0"/>
              <a:t> </a:t>
            </a:r>
            <a:r>
              <a:rPr lang="en-US" altLang="zh-CN" dirty="0" err="1" smtClean="0"/>
              <a:t>i</a:t>
            </a:r>
            <a:r>
              <a:rPr lang="en-US" altLang="zh-CN" dirty="0" smtClean="0"/>
              <a:t>=0; </a:t>
            </a:r>
            <a:r>
              <a:rPr lang="en-US" altLang="zh-CN" dirty="0" err="1" smtClean="0"/>
              <a:t>i</a:t>
            </a:r>
            <a:r>
              <a:rPr lang="en-US" altLang="zh-CN" dirty="0" smtClean="0"/>
              <a:t>&lt;n; </a:t>
            </a:r>
            <a:r>
              <a:rPr lang="en-US" altLang="zh-CN" dirty="0" err="1" smtClean="0"/>
              <a:t>i</a:t>
            </a:r>
            <a:r>
              <a:rPr lang="en-US" altLang="zh-CN" dirty="0" smtClean="0"/>
              <a:t>++)</a:t>
            </a:r>
          </a:p>
          <a:p>
            <a:r>
              <a:rPr lang="en-US" altLang="zh-CN" dirty="0" smtClean="0"/>
              <a:t>            </a:t>
            </a:r>
            <a:r>
              <a:rPr lang="en-US" altLang="zh-CN" dirty="0" err="1" smtClean="0"/>
              <a:t>cin</a:t>
            </a:r>
            <a:r>
              <a:rPr lang="en-US" altLang="zh-CN" dirty="0" smtClean="0"/>
              <a:t>&gt;&gt;a[</a:t>
            </a:r>
            <a:r>
              <a:rPr lang="en-US" altLang="zh-CN" dirty="0" err="1" smtClean="0"/>
              <a:t>i</a:t>
            </a:r>
            <a:r>
              <a:rPr lang="en-US" altLang="zh-CN" dirty="0" smtClean="0"/>
              <a:t>].</a:t>
            </a:r>
            <a:r>
              <a:rPr lang="en-US" altLang="zh-CN" dirty="0" err="1" smtClean="0"/>
              <a:t>c,a</a:t>
            </a:r>
            <a:r>
              <a:rPr lang="en-US" altLang="zh-CN" dirty="0" smtClean="0"/>
              <a:t>[</a:t>
            </a:r>
            <a:r>
              <a:rPr lang="en-US" altLang="zh-CN" dirty="0" err="1" smtClean="0"/>
              <a:t>i</a:t>
            </a:r>
            <a:r>
              <a:rPr lang="en-US" altLang="zh-CN" dirty="0" smtClean="0"/>
              <a:t>].s=0;</a:t>
            </a:r>
          </a:p>
          <a:p>
            <a:r>
              <a:rPr lang="en-US" altLang="zh-CN" dirty="0" smtClean="0"/>
              <a:t>        sort(</a:t>
            </a:r>
            <a:r>
              <a:rPr lang="en-US" altLang="zh-CN" dirty="0" err="1" smtClean="0"/>
              <a:t>a,a+n,cmp</a:t>
            </a:r>
            <a:r>
              <a:rPr lang="en-US" altLang="zh-CN" dirty="0" smtClean="0"/>
              <a:t>);</a:t>
            </a:r>
          </a:p>
          <a:p>
            <a:r>
              <a:rPr lang="en-US" altLang="zh-CN" dirty="0" smtClean="0"/>
              <a:t>        for(</a:t>
            </a:r>
            <a:r>
              <a:rPr lang="en-US" altLang="zh-CN" dirty="0" err="1" smtClean="0"/>
              <a:t>int</a:t>
            </a:r>
            <a:r>
              <a:rPr lang="en-US" altLang="zh-CN" dirty="0" smtClean="0"/>
              <a:t> </a:t>
            </a:r>
            <a:r>
              <a:rPr lang="en-US" altLang="zh-CN" dirty="0" err="1" smtClean="0"/>
              <a:t>i</a:t>
            </a:r>
            <a:r>
              <a:rPr lang="en-US" altLang="zh-CN" dirty="0" smtClean="0"/>
              <a:t>=1; </a:t>
            </a:r>
            <a:r>
              <a:rPr lang="en-US" altLang="zh-CN" dirty="0" err="1" smtClean="0"/>
              <a:t>i</a:t>
            </a:r>
            <a:r>
              <a:rPr lang="en-US" altLang="zh-CN" dirty="0" smtClean="0"/>
              <a:t>&lt;=x; </a:t>
            </a:r>
            <a:r>
              <a:rPr lang="en-US" altLang="zh-CN" dirty="0" err="1" smtClean="0"/>
              <a:t>i</a:t>
            </a:r>
            <a:r>
              <a:rPr lang="en-US" altLang="zh-CN" dirty="0" smtClean="0"/>
              <a:t>++)</a:t>
            </a:r>
          </a:p>
          <a:p>
            <a:r>
              <a:rPr lang="en-US" altLang="zh-CN" dirty="0" smtClean="0"/>
              <a:t>        {</a:t>
            </a:r>
          </a:p>
          <a:p>
            <a:r>
              <a:rPr lang="en-US" altLang="zh-CN" dirty="0" smtClean="0"/>
              <a:t>            for(</a:t>
            </a:r>
            <a:r>
              <a:rPr lang="en-US" altLang="zh-CN" dirty="0" err="1" smtClean="0"/>
              <a:t>int</a:t>
            </a:r>
            <a:r>
              <a:rPr lang="en-US" altLang="zh-CN" dirty="0" smtClean="0"/>
              <a:t> j=0; j&lt;n&amp;&amp;m; </a:t>
            </a:r>
            <a:r>
              <a:rPr lang="en-US" altLang="zh-CN" dirty="0" err="1" smtClean="0"/>
              <a:t>j++</a:t>
            </a:r>
            <a:r>
              <a:rPr lang="en-US" altLang="zh-CN" dirty="0" smtClean="0"/>
              <a:t>)</a:t>
            </a:r>
          </a:p>
          <a:p>
            <a:r>
              <a:rPr lang="en-US" altLang="zh-CN" dirty="0" smtClean="0"/>
              <a:t>            {</a:t>
            </a:r>
          </a:p>
          <a:p>
            <a:r>
              <a:rPr lang="en-US" altLang="zh-CN" dirty="0" smtClean="0"/>
              <a:t>                if(a[j].s==0)</a:t>
            </a:r>
          </a:p>
          <a:p>
            <a:r>
              <a:rPr lang="en-US" altLang="zh-CN" dirty="0" smtClean="0"/>
              <a:t>                {</a:t>
            </a:r>
          </a:p>
          <a:p>
            <a:r>
              <a:rPr lang="en-US" altLang="zh-CN" dirty="0" smtClean="0"/>
              <a:t>                    a[j].s=a[j].c;</a:t>
            </a:r>
          </a:p>
          <a:p>
            <a:r>
              <a:rPr lang="en-US" altLang="zh-CN" dirty="0" smtClean="0"/>
              <a:t>                    m--;</a:t>
            </a:r>
          </a:p>
          <a:p>
            <a:r>
              <a:rPr lang="en-US" altLang="zh-CN" dirty="0" smtClean="0"/>
              <a:t>                }</a:t>
            </a:r>
          </a:p>
          <a:p>
            <a:r>
              <a:rPr lang="en-US" altLang="zh-CN" dirty="0" smtClean="0"/>
              <a:t>            }</a:t>
            </a:r>
          </a:p>
          <a:p>
            <a:r>
              <a:rPr lang="en-US" altLang="zh-CN" dirty="0" smtClean="0"/>
              <a:t>            for(</a:t>
            </a:r>
            <a:r>
              <a:rPr lang="en-US" altLang="zh-CN" dirty="0" err="1" smtClean="0"/>
              <a:t>int</a:t>
            </a:r>
            <a:r>
              <a:rPr lang="en-US" altLang="zh-CN" dirty="0" smtClean="0"/>
              <a:t> j=0; j&lt;n; </a:t>
            </a:r>
            <a:r>
              <a:rPr lang="en-US" altLang="zh-CN" dirty="0" err="1" smtClean="0"/>
              <a:t>j++</a:t>
            </a:r>
            <a:r>
              <a:rPr lang="en-US" altLang="zh-CN" dirty="0" smtClean="0"/>
              <a:t>)</a:t>
            </a:r>
          </a:p>
          <a:p>
            <a:r>
              <a:rPr lang="en-US" altLang="zh-CN" dirty="0" smtClean="0"/>
              <a:t>                if(a[j].s)</a:t>
            </a:r>
          </a:p>
          <a:p>
            <a:r>
              <a:rPr lang="en-US" altLang="zh-CN" dirty="0" smtClean="0"/>
              <a:t>                {</a:t>
            </a:r>
          </a:p>
          <a:p>
            <a:r>
              <a:rPr lang="en-US" altLang="zh-CN" dirty="0" smtClean="0"/>
              <a:t>                    a[j].s--;</a:t>
            </a:r>
          </a:p>
          <a:p>
            <a:r>
              <a:rPr lang="en-US" altLang="zh-CN" dirty="0" smtClean="0"/>
              <a:t>                }</a:t>
            </a:r>
          </a:p>
          <a:p>
            <a:r>
              <a:rPr lang="en-US" altLang="zh-CN" dirty="0" smtClean="0"/>
              <a:t>        }</a:t>
            </a:r>
          </a:p>
          <a:p>
            <a:r>
              <a:rPr lang="en-US" altLang="zh-CN" dirty="0" smtClean="0"/>
              <a:t>        </a:t>
            </a:r>
            <a:r>
              <a:rPr lang="en-US" altLang="zh-CN" dirty="0" err="1" smtClean="0"/>
              <a:t>int</a:t>
            </a:r>
            <a:r>
              <a:rPr lang="en-US" altLang="zh-CN" dirty="0" smtClean="0"/>
              <a:t> f=0;</a:t>
            </a:r>
          </a:p>
          <a:p>
            <a:r>
              <a:rPr lang="en-US" altLang="zh-CN" dirty="0" smtClean="0"/>
              <a:t>        for(</a:t>
            </a:r>
            <a:r>
              <a:rPr lang="en-US" altLang="zh-CN" dirty="0" err="1" smtClean="0"/>
              <a:t>int</a:t>
            </a:r>
            <a:r>
              <a:rPr lang="en-US" altLang="zh-CN" dirty="0" smtClean="0"/>
              <a:t> j=0; j&lt;n; </a:t>
            </a:r>
            <a:r>
              <a:rPr lang="en-US" altLang="zh-CN" dirty="0" err="1" smtClean="0"/>
              <a:t>j++</a:t>
            </a:r>
            <a:r>
              <a:rPr lang="en-US" altLang="zh-CN" dirty="0" smtClean="0"/>
              <a:t>)</a:t>
            </a:r>
          </a:p>
          <a:p>
            <a:r>
              <a:rPr lang="en-US" altLang="zh-CN" dirty="0" smtClean="0"/>
              <a:t>                if(a[j].s)</a:t>
            </a:r>
          </a:p>
          <a:p>
            <a:r>
              <a:rPr lang="en-US" altLang="zh-CN" dirty="0" smtClean="0"/>
              <a:t>                {</a:t>
            </a:r>
          </a:p>
          <a:p>
            <a:r>
              <a:rPr lang="en-US" altLang="zh-CN" dirty="0" smtClean="0"/>
              <a:t>                    f++;</a:t>
            </a:r>
          </a:p>
          <a:p>
            <a:r>
              <a:rPr lang="en-US" altLang="zh-CN" dirty="0" smtClean="0"/>
              <a:t>                }</a:t>
            </a:r>
          </a:p>
          <a:p>
            <a:r>
              <a:rPr lang="en-US" altLang="zh-CN" dirty="0" smtClean="0"/>
              <a:t>        </a:t>
            </a:r>
            <a:r>
              <a:rPr lang="en-US" altLang="zh-CN" dirty="0" err="1" smtClean="0"/>
              <a:t>printf</a:t>
            </a:r>
            <a:r>
              <a:rPr lang="en-US" altLang="zh-CN" dirty="0" smtClean="0"/>
              <a:t>("%d %d\n",</a:t>
            </a:r>
            <a:r>
              <a:rPr lang="en-US" altLang="zh-CN" dirty="0" err="1" smtClean="0"/>
              <a:t>m,f</a:t>
            </a:r>
            <a:r>
              <a:rPr lang="en-US" altLang="zh-CN" dirty="0" smtClean="0"/>
              <a:t>);</a:t>
            </a:r>
          </a:p>
          <a:p>
            <a:r>
              <a:rPr lang="en-US" altLang="zh-CN" dirty="0" smtClean="0"/>
              <a:t>    }</a:t>
            </a:r>
          </a:p>
          <a:p>
            <a:r>
              <a:rPr lang="en-US" altLang="zh-CN" dirty="0" smtClean="0"/>
              <a:t>    return 0;</a:t>
            </a:r>
          </a:p>
          <a:p>
            <a:r>
              <a:rPr lang="en-US" altLang="zh-CN" dirty="0" smtClean="0"/>
              <a:t>}</a:t>
            </a:r>
          </a:p>
          <a:p>
            <a:r>
              <a:rPr lang="en-US" altLang="zh-CN" dirty="0" smtClean="0"/>
              <a:t>#include &lt;bits/</a:t>
            </a:r>
            <a:r>
              <a:rPr lang="en-US" altLang="zh-CN" dirty="0" err="1" smtClean="0"/>
              <a:t>stdc</a:t>
            </a:r>
            <a:r>
              <a:rPr lang="en-US" altLang="zh-CN" dirty="0" smtClean="0"/>
              <a:t>++.h&gt;</a:t>
            </a:r>
          </a:p>
          <a:p>
            <a:r>
              <a:rPr lang="en-US" altLang="zh-CN" dirty="0" smtClean="0"/>
              <a:t>using namespace </a:t>
            </a:r>
            <a:r>
              <a:rPr lang="en-US" altLang="zh-CN" dirty="0" err="1" smtClean="0"/>
              <a:t>std</a:t>
            </a:r>
            <a:r>
              <a:rPr lang="en-US" altLang="zh-CN" dirty="0" smtClean="0"/>
              <a:t>;</a:t>
            </a:r>
          </a:p>
          <a:p>
            <a:r>
              <a:rPr lang="en-US" altLang="zh-CN" dirty="0" err="1" smtClean="0"/>
              <a:t>struct</a:t>
            </a:r>
            <a:r>
              <a:rPr lang="en-US" altLang="zh-CN" dirty="0" smtClean="0"/>
              <a:t> Node</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c,s</a:t>
            </a:r>
            <a:r>
              <a:rPr lang="en-US" altLang="zh-CN" dirty="0" smtClean="0"/>
              <a:t>;</a:t>
            </a:r>
          </a:p>
          <a:p>
            <a:r>
              <a:rPr lang="en-US" altLang="zh-CN" dirty="0" smtClean="0"/>
              <a:t>} a[105];</a:t>
            </a:r>
          </a:p>
          <a:p>
            <a:r>
              <a:rPr lang="en-US" altLang="zh-CN" dirty="0" err="1" smtClean="0"/>
              <a:t>int</a:t>
            </a:r>
            <a:r>
              <a:rPr lang="en-US" altLang="zh-CN" dirty="0" smtClean="0"/>
              <a:t> </a:t>
            </a:r>
            <a:r>
              <a:rPr lang="en-US" altLang="zh-CN" dirty="0" err="1" smtClean="0"/>
              <a:t>cmp</a:t>
            </a:r>
            <a:r>
              <a:rPr lang="en-US" altLang="zh-CN" dirty="0" smtClean="0"/>
              <a:t>(Node </a:t>
            </a:r>
            <a:r>
              <a:rPr lang="en-US" altLang="zh-CN" dirty="0" err="1" smtClean="0"/>
              <a:t>a,Node</a:t>
            </a:r>
            <a:r>
              <a:rPr lang="en-US" altLang="zh-CN" dirty="0" smtClean="0"/>
              <a:t> b)</a:t>
            </a:r>
          </a:p>
          <a:p>
            <a:r>
              <a:rPr lang="en-US" altLang="zh-CN" dirty="0" smtClean="0"/>
              <a:t>{</a:t>
            </a:r>
          </a:p>
          <a:p>
            <a:r>
              <a:rPr lang="en-US" altLang="zh-CN" dirty="0" smtClean="0"/>
              <a:t>    return </a:t>
            </a:r>
            <a:r>
              <a:rPr lang="en-US" altLang="zh-CN" dirty="0" err="1" smtClean="0"/>
              <a:t>a.c</a:t>
            </a:r>
            <a:r>
              <a:rPr lang="en-US" altLang="zh-CN" dirty="0" smtClean="0"/>
              <a:t>&lt;</a:t>
            </a:r>
            <a:r>
              <a:rPr lang="en-US" altLang="zh-CN" dirty="0" err="1" smtClean="0"/>
              <a:t>b.c</a:t>
            </a:r>
            <a:r>
              <a:rPr lang="en-US" altLang="zh-CN" dirty="0" smtClean="0"/>
              <a:t>;</a:t>
            </a:r>
          </a:p>
          <a:p>
            <a:r>
              <a:rPr lang="en-US" altLang="zh-CN" dirty="0" smtClean="0"/>
              <a:t>}</a:t>
            </a:r>
          </a:p>
          <a:p>
            <a:r>
              <a:rPr lang="en-US" altLang="zh-CN" dirty="0" err="1" smtClean="0"/>
              <a:t>int</a:t>
            </a:r>
            <a:r>
              <a:rPr lang="en-US" altLang="zh-CN" dirty="0" smtClean="0"/>
              <a:t> main()</a:t>
            </a:r>
          </a:p>
          <a:p>
            <a:r>
              <a:rPr lang="en-US" altLang="zh-CN" dirty="0" smtClean="0"/>
              <a:t>{</a:t>
            </a:r>
          </a:p>
          <a:p>
            <a:r>
              <a:rPr lang="en-US" altLang="zh-CN" dirty="0" smtClean="0"/>
              <a:t>    </a:t>
            </a:r>
            <a:r>
              <a:rPr lang="en-US" altLang="zh-CN" dirty="0" err="1" smtClean="0"/>
              <a:t>ios</a:t>
            </a:r>
            <a:r>
              <a:rPr lang="en-US" altLang="zh-CN" dirty="0" smtClean="0"/>
              <a:t>::</a:t>
            </a:r>
            <a:r>
              <a:rPr lang="en-US" altLang="zh-CN" dirty="0" err="1" smtClean="0"/>
              <a:t>sync_with_stdio</a:t>
            </a:r>
            <a:r>
              <a:rPr lang="en-US" altLang="zh-CN" dirty="0" smtClean="0"/>
              <a:t>(false);</a:t>
            </a:r>
          </a:p>
          <a:p>
            <a:r>
              <a:rPr lang="en-US" altLang="zh-CN" dirty="0" smtClean="0"/>
              <a:t>    </a:t>
            </a:r>
            <a:r>
              <a:rPr lang="en-US" altLang="zh-CN" dirty="0" err="1" smtClean="0"/>
              <a:t>int</a:t>
            </a:r>
            <a:r>
              <a:rPr lang="en-US" altLang="zh-CN" dirty="0" smtClean="0"/>
              <a:t> </a:t>
            </a:r>
            <a:r>
              <a:rPr lang="en-US" altLang="zh-CN" dirty="0" err="1" smtClean="0"/>
              <a:t>m,n,x</a:t>
            </a:r>
            <a:r>
              <a:rPr lang="en-US" altLang="zh-CN" dirty="0" smtClean="0"/>
              <a:t>;</a:t>
            </a:r>
          </a:p>
          <a:p>
            <a:r>
              <a:rPr lang="en-US" altLang="zh-CN" dirty="0" smtClean="0"/>
              <a:t>    while(</a:t>
            </a:r>
            <a:r>
              <a:rPr lang="en-US" altLang="zh-CN" dirty="0" err="1" smtClean="0"/>
              <a:t>cin</a:t>
            </a:r>
            <a:r>
              <a:rPr lang="en-US" altLang="zh-CN" dirty="0" smtClean="0"/>
              <a:t>&gt;&gt;m&gt;&gt;n&gt;&gt;x)</a:t>
            </a:r>
          </a:p>
          <a:p>
            <a:r>
              <a:rPr lang="en-US" altLang="zh-CN" dirty="0" smtClean="0"/>
              <a:t>    {</a:t>
            </a:r>
          </a:p>
          <a:p>
            <a:r>
              <a:rPr lang="en-US" altLang="zh-CN" dirty="0" smtClean="0"/>
              <a:t>        for(</a:t>
            </a:r>
            <a:r>
              <a:rPr lang="en-US" altLang="zh-CN" dirty="0" err="1" smtClean="0"/>
              <a:t>int</a:t>
            </a:r>
            <a:r>
              <a:rPr lang="en-US" altLang="zh-CN" dirty="0" smtClean="0"/>
              <a:t> </a:t>
            </a:r>
            <a:r>
              <a:rPr lang="en-US" altLang="zh-CN" dirty="0" err="1" smtClean="0"/>
              <a:t>i</a:t>
            </a:r>
            <a:r>
              <a:rPr lang="en-US" altLang="zh-CN" dirty="0" smtClean="0"/>
              <a:t>=0; </a:t>
            </a:r>
            <a:r>
              <a:rPr lang="en-US" altLang="zh-CN" dirty="0" err="1" smtClean="0"/>
              <a:t>i</a:t>
            </a:r>
            <a:r>
              <a:rPr lang="en-US" altLang="zh-CN" dirty="0" smtClean="0"/>
              <a:t>&lt;n; </a:t>
            </a:r>
            <a:r>
              <a:rPr lang="en-US" altLang="zh-CN" dirty="0" err="1" smtClean="0"/>
              <a:t>i</a:t>
            </a:r>
            <a:r>
              <a:rPr lang="en-US" altLang="zh-CN" dirty="0" smtClean="0"/>
              <a:t>++)</a:t>
            </a:r>
          </a:p>
          <a:p>
            <a:r>
              <a:rPr lang="en-US" altLang="zh-CN" dirty="0" smtClean="0"/>
              <a:t>            </a:t>
            </a:r>
            <a:r>
              <a:rPr lang="en-US" altLang="zh-CN" dirty="0" err="1" smtClean="0"/>
              <a:t>cin</a:t>
            </a:r>
            <a:r>
              <a:rPr lang="en-US" altLang="zh-CN" dirty="0" smtClean="0"/>
              <a:t>&gt;&gt;a[</a:t>
            </a:r>
            <a:r>
              <a:rPr lang="en-US" altLang="zh-CN" dirty="0" err="1" smtClean="0"/>
              <a:t>i</a:t>
            </a:r>
            <a:r>
              <a:rPr lang="en-US" altLang="zh-CN" dirty="0" smtClean="0"/>
              <a:t>].</a:t>
            </a:r>
            <a:r>
              <a:rPr lang="en-US" altLang="zh-CN" dirty="0" err="1" smtClean="0"/>
              <a:t>c,a</a:t>
            </a:r>
            <a:r>
              <a:rPr lang="en-US" altLang="zh-CN" dirty="0" smtClean="0"/>
              <a:t>[</a:t>
            </a:r>
            <a:r>
              <a:rPr lang="en-US" altLang="zh-CN" dirty="0" err="1" smtClean="0"/>
              <a:t>i</a:t>
            </a:r>
            <a:r>
              <a:rPr lang="en-US" altLang="zh-CN" dirty="0" smtClean="0"/>
              <a:t>].s=0;</a:t>
            </a:r>
          </a:p>
          <a:p>
            <a:r>
              <a:rPr lang="en-US" altLang="zh-CN" dirty="0" smtClean="0"/>
              <a:t>        sort(</a:t>
            </a:r>
            <a:r>
              <a:rPr lang="en-US" altLang="zh-CN" dirty="0" err="1" smtClean="0"/>
              <a:t>a,a+n,cmp</a:t>
            </a:r>
            <a:r>
              <a:rPr lang="en-US" altLang="zh-CN" dirty="0" smtClean="0"/>
              <a:t>);</a:t>
            </a:r>
          </a:p>
          <a:p>
            <a:r>
              <a:rPr lang="en-US" altLang="zh-CN" dirty="0" smtClean="0"/>
              <a:t>        for(</a:t>
            </a:r>
            <a:r>
              <a:rPr lang="en-US" altLang="zh-CN" dirty="0" err="1" smtClean="0"/>
              <a:t>int</a:t>
            </a:r>
            <a:r>
              <a:rPr lang="en-US" altLang="zh-CN" dirty="0" smtClean="0"/>
              <a:t> </a:t>
            </a:r>
            <a:r>
              <a:rPr lang="en-US" altLang="zh-CN" dirty="0" err="1" smtClean="0"/>
              <a:t>i</a:t>
            </a:r>
            <a:r>
              <a:rPr lang="en-US" altLang="zh-CN" dirty="0" smtClean="0"/>
              <a:t>=1; </a:t>
            </a:r>
            <a:r>
              <a:rPr lang="en-US" altLang="zh-CN" dirty="0" err="1" smtClean="0"/>
              <a:t>i</a:t>
            </a:r>
            <a:r>
              <a:rPr lang="en-US" altLang="zh-CN" dirty="0" smtClean="0"/>
              <a:t>&lt;=x; </a:t>
            </a:r>
            <a:r>
              <a:rPr lang="en-US" altLang="zh-CN" dirty="0" err="1" smtClean="0"/>
              <a:t>i</a:t>
            </a:r>
            <a:r>
              <a:rPr lang="en-US" altLang="zh-CN" dirty="0" smtClean="0"/>
              <a:t>++)</a:t>
            </a:r>
          </a:p>
          <a:p>
            <a:r>
              <a:rPr lang="en-US" altLang="zh-CN" dirty="0" smtClean="0"/>
              <a:t>        {</a:t>
            </a:r>
          </a:p>
          <a:p>
            <a:r>
              <a:rPr lang="en-US" altLang="zh-CN" dirty="0" smtClean="0"/>
              <a:t>            for(</a:t>
            </a:r>
            <a:r>
              <a:rPr lang="en-US" altLang="zh-CN" dirty="0" err="1" smtClean="0"/>
              <a:t>int</a:t>
            </a:r>
            <a:r>
              <a:rPr lang="en-US" altLang="zh-CN" dirty="0" smtClean="0"/>
              <a:t> j=0; j&lt;n&amp;&amp;m; </a:t>
            </a:r>
            <a:r>
              <a:rPr lang="en-US" altLang="zh-CN" dirty="0" err="1" smtClean="0"/>
              <a:t>j++</a:t>
            </a:r>
            <a:r>
              <a:rPr lang="en-US" altLang="zh-CN" dirty="0" smtClean="0"/>
              <a:t>)</a:t>
            </a:r>
          </a:p>
          <a:p>
            <a:r>
              <a:rPr lang="en-US" altLang="zh-CN" dirty="0" smtClean="0"/>
              <a:t>            {</a:t>
            </a:r>
          </a:p>
          <a:p>
            <a:r>
              <a:rPr lang="en-US" altLang="zh-CN" dirty="0" smtClean="0"/>
              <a:t>                if(a[j].s==0)</a:t>
            </a:r>
          </a:p>
          <a:p>
            <a:r>
              <a:rPr lang="en-US" altLang="zh-CN" dirty="0" smtClean="0"/>
              <a:t>                {</a:t>
            </a:r>
          </a:p>
          <a:p>
            <a:r>
              <a:rPr lang="en-US" altLang="zh-CN" dirty="0" smtClean="0"/>
              <a:t>                    a[j].s=a[j].c;</a:t>
            </a:r>
          </a:p>
          <a:p>
            <a:r>
              <a:rPr lang="en-US" altLang="zh-CN" dirty="0" smtClean="0"/>
              <a:t>                    m--;</a:t>
            </a:r>
          </a:p>
          <a:p>
            <a:r>
              <a:rPr lang="en-US" altLang="zh-CN" dirty="0" smtClean="0"/>
              <a:t>                }</a:t>
            </a:r>
          </a:p>
          <a:p>
            <a:r>
              <a:rPr lang="en-US" altLang="zh-CN" dirty="0" smtClean="0"/>
              <a:t>            }</a:t>
            </a:r>
          </a:p>
          <a:p>
            <a:r>
              <a:rPr lang="en-US" altLang="zh-CN" dirty="0" smtClean="0"/>
              <a:t>            for(</a:t>
            </a:r>
            <a:r>
              <a:rPr lang="en-US" altLang="zh-CN" dirty="0" err="1" smtClean="0"/>
              <a:t>int</a:t>
            </a:r>
            <a:r>
              <a:rPr lang="en-US" altLang="zh-CN" dirty="0" smtClean="0"/>
              <a:t> j=0; j&lt;n; </a:t>
            </a:r>
            <a:r>
              <a:rPr lang="en-US" altLang="zh-CN" dirty="0" err="1" smtClean="0"/>
              <a:t>j++</a:t>
            </a:r>
            <a:r>
              <a:rPr lang="en-US" altLang="zh-CN" dirty="0" smtClean="0"/>
              <a:t>)</a:t>
            </a:r>
          </a:p>
          <a:p>
            <a:r>
              <a:rPr lang="en-US" altLang="zh-CN" dirty="0" smtClean="0"/>
              <a:t>                if(a[j].s)</a:t>
            </a:r>
          </a:p>
          <a:p>
            <a:r>
              <a:rPr lang="en-US" altLang="zh-CN" dirty="0" smtClean="0"/>
              <a:t>                {</a:t>
            </a:r>
          </a:p>
          <a:p>
            <a:r>
              <a:rPr lang="en-US" altLang="zh-CN" dirty="0" smtClean="0"/>
              <a:t>                    a[j].s--;</a:t>
            </a:r>
          </a:p>
          <a:p>
            <a:r>
              <a:rPr lang="en-US" altLang="zh-CN" dirty="0" smtClean="0"/>
              <a:t>                }</a:t>
            </a:r>
          </a:p>
          <a:p>
            <a:r>
              <a:rPr lang="en-US" altLang="zh-CN" dirty="0" smtClean="0"/>
              <a:t>        }</a:t>
            </a:r>
          </a:p>
          <a:p>
            <a:r>
              <a:rPr lang="en-US" altLang="zh-CN" dirty="0" smtClean="0"/>
              <a:t>        </a:t>
            </a:r>
            <a:r>
              <a:rPr lang="en-US" altLang="zh-CN" dirty="0" err="1" smtClean="0"/>
              <a:t>int</a:t>
            </a:r>
            <a:r>
              <a:rPr lang="en-US" altLang="zh-CN" dirty="0" smtClean="0"/>
              <a:t> f=0;</a:t>
            </a:r>
          </a:p>
          <a:p>
            <a:r>
              <a:rPr lang="en-US" altLang="zh-CN" dirty="0" smtClean="0"/>
              <a:t>        for(</a:t>
            </a:r>
            <a:r>
              <a:rPr lang="en-US" altLang="zh-CN" dirty="0" err="1" smtClean="0"/>
              <a:t>int</a:t>
            </a:r>
            <a:r>
              <a:rPr lang="en-US" altLang="zh-CN" dirty="0" smtClean="0"/>
              <a:t> j=0; j&lt;n; </a:t>
            </a:r>
            <a:r>
              <a:rPr lang="en-US" altLang="zh-CN" dirty="0" err="1" smtClean="0"/>
              <a:t>j++</a:t>
            </a:r>
            <a:r>
              <a:rPr lang="en-US" altLang="zh-CN" dirty="0" smtClean="0"/>
              <a:t>)</a:t>
            </a:r>
          </a:p>
          <a:p>
            <a:r>
              <a:rPr lang="en-US" altLang="zh-CN" dirty="0" smtClean="0"/>
              <a:t>                if(a[j].s)</a:t>
            </a:r>
          </a:p>
          <a:p>
            <a:r>
              <a:rPr lang="en-US" altLang="zh-CN" dirty="0" smtClean="0"/>
              <a:t>                {</a:t>
            </a:r>
          </a:p>
          <a:p>
            <a:r>
              <a:rPr lang="en-US" altLang="zh-CN" dirty="0" smtClean="0"/>
              <a:t>                    f++;</a:t>
            </a:r>
          </a:p>
          <a:p>
            <a:r>
              <a:rPr lang="en-US" altLang="zh-CN" dirty="0" smtClean="0"/>
              <a:t>                }</a:t>
            </a:r>
          </a:p>
          <a:p>
            <a:r>
              <a:rPr lang="en-US" altLang="zh-CN" dirty="0" smtClean="0"/>
              <a:t>        </a:t>
            </a:r>
            <a:r>
              <a:rPr lang="en-US" altLang="zh-CN" dirty="0" err="1" smtClean="0"/>
              <a:t>printf</a:t>
            </a:r>
            <a:r>
              <a:rPr lang="en-US" altLang="zh-CN" dirty="0" smtClean="0"/>
              <a:t>("%d %d\n",</a:t>
            </a:r>
            <a:r>
              <a:rPr lang="en-US" altLang="zh-CN" dirty="0" err="1" smtClean="0"/>
              <a:t>m,f</a:t>
            </a:r>
            <a:r>
              <a:rPr lang="en-US" altLang="zh-CN" dirty="0" smtClean="0"/>
              <a:t>);</a:t>
            </a:r>
          </a:p>
          <a:p>
            <a:r>
              <a:rPr lang="en-US" altLang="zh-CN" dirty="0" smtClean="0"/>
              <a:t>    }</a:t>
            </a:r>
          </a:p>
          <a:p>
            <a:r>
              <a:rPr lang="en-US" altLang="zh-CN" dirty="0" smtClean="0"/>
              <a:t>    return 0;</a:t>
            </a:r>
          </a:p>
          <a:p>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fld id="{4BCDF6DB-03A5-467F-B515-9DCC1C4B7467}" type="slidenum">
              <a:rPr lang="zh-CN" altLang="en-US" smtClean="0"/>
              <a:t>15</a:t>
            </a:fld>
            <a:endParaRPr lang="zh-CN" altLang="en-US"/>
          </a:p>
        </p:txBody>
      </p:sp>
    </p:spTree>
    <p:extLst>
      <p:ext uri="{BB962C8B-B14F-4D97-AF65-F5344CB8AC3E}">
        <p14:creationId xmlns:p14="http://schemas.microsoft.com/office/powerpoint/2010/main" val="4038422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CDF6DB-03A5-467F-B515-9DCC1C4B7467}" type="slidenum">
              <a:rPr lang="zh-CN" altLang="en-US" smtClean="0"/>
              <a:t>19</a:t>
            </a:fld>
            <a:endParaRPr lang="zh-CN" altLang="en-US"/>
          </a:p>
        </p:txBody>
      </p:sp>
    </p:spTree>
    <p:extLst>
      <p:ext uri="{BB962C8B-B14F-4D97-AF65-F5344CB8AC3E}">
        <p14:creationId xmlns:p14="http://schemas.microsoft.com/office/powerpoint/2010/main" val="3254287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&lt;bits/</a:t>
            </a:r>
            <a:r>
              <a:rPr lang="en-US" altLang="zh-CN" dirty="0" err="1" smtClean="0"/>
              <a:t>stdc</a:t>
            </a:r>
            <a:r>
              <a:rPr lang="en-US" altLang="zh-CN" dirty="0" smtClean="0"/>
              <a:t>++.h&gt;</a:t>
            </a:r>
          </a:p>
          <a:p>
            <a:r>
              <a:rPr lang="en-US" altLang="zh-CN" dirty="0" smtClean="0"/>
              <a:t>using namespace </a:t>
            </a:r>
            <a:r>
              <a:rPr lang="en-US" altLang="zh-CN" dirty="0" err="1" smtClean="0"/>
              <a:t>std</a:t>
            </a:r>
            <a:r>
              <a:rPr lang="en-US" altLang="zh-CN" dirty="0" smtClean="0"/>
              <a:t>;</a:t>
            </a:r>
          </a:p>
          <a:p>
            <a:r>
              <a:rPr lang="en-US" altLang="zh-CN" dirty="0" smtClean="0"/>
              <a:t>char s[105][105],c[105][105];</a:t>
            </a:r>
          </a:p>
          <a:p>
            <a:r>
              <a:rPr lang="en-US" altLang="zh-CN" dirty="0" smtClean="0"/>
              <a:t>string c1,c2;</a:t>
            </a:r>
          </a:p>
          <a:p>
            <a:r>
              <a:rPr lang="en-US" altLang="zh-CN" dirty="0" err="1" smtClean="0"/>
              <a:t>int</a:t>
            </a:r>
            <a:r>
              <a:rPr lang="en-US" altLang="zh-CN" dirty="0" smtClean="0"/>
              <a:t> n;</a:t>
            </a:r>
          </a:p>
          <a:p>
            <a:r>
              <a:rPr lang="en-US" altLang="zh-CN" dirty="0" smtClean="0"/>
              <a:t>void la()</a:t>
            </a:r>
          </a:p>
          <a:p>
            <a:r>
              <a:rPr lang="en-US" altLang="zh-CN" dirty="0" smtClean="0"/>
              <a:t>{</a:t>
            </a:r>
          </a:p>
          <a:p>
            <a:r>
              <a:rPr lang="en-US" altLang="zh-CN" dirty="0" smtClean="0"/>
              <a:t>    </a:t>
            </a:r>
            <a:r>
              <a:rPr lang="en-US" altLang="zh-CN" dirty="0" err="1" smtClean="0"/>
              <a:t>int</a:t>
            </a:r>
            <a:r>
              <a:rPr lang="en-US" altLang="zh-CN" dirty="0" smtClean="0"/>
              <a:t> j=1,now=0,U=1,D=</a:t>
            </a:r>
            <a:r>
              <a:rPr lang="en-US" altLang="zh-CN" dirty="0" err="1" smtClean="0"/>
              <a:t>n,L</a:t>
            </a:r>
            <a:r>
              <a:rPr lang="en-US" altLang="zh-CN" dirty="0" smtClean="0"/>
              <a:t>=1,R=</a:t>
            </a:r>
            <a:r>
              <a:rPr lang="en-US" altLang="zh-CN" dirty="0" err="1" smtClean="0"/>
              <a:t>n,i</a:t>
            </a:r>
            <a:r>
              <a:rPr lang="en-US" altLang="zh-CN" dirty="0" smtClean="0"/>
              <a:t>=1,N=n*n;</a:t>
            </a:r>
          </a:p>
          <a:p>
            <a:r>
              <a:rPr lang="en-US" altLang="zh-CN" dirty="0" smtClean="0"/>
              <a:t>    if(N==1)</a:t>
            </a:r>
          </a:p>
          <a:p>
            <a:r>
              <a:rPr lang="en-US" altLang="zh-CN" dirty="0" smtClean="0"/>
              <a:t>    {</a:t>
            </a:r>
          </a:p>
          <a:p>
            <a:r>
              <a:rPr lang="en-US" altLang="zh-CN" dirty="0" smtClean="0"/>
              <a:t>        </a:t>
            </a:r>
            <a:r>
              <a:rPr lang="en-US" altLang="zh-CN" dirty="0" err="1" smtClean="0"/>
              <a:t>printf</a:t>
            </a:r>
            <a:r>
              <a:rPr lang="en-US" altLang="zh-CN" dirty="0" smtClean="0"/>
              <a:t>("%c\n",c1[0]);</a:t>
            </a:r>
          </a:p>
          <a:p>
            <a:r>
              <a:rPr lang="en-US" altLang="zh-CN" dirty="0" smtClean="0"/>
              <a:t>    }</a:t>
            </a:r>
          </a:p>
          <a:p>
            <a:r>
              <a:rPr lang="en-US" altLang="zh-CN" dirty="0" smtClean="0"/>
              <a:t>    else</a:t>
            </a:r>
          </a:p>
          <a:p>
            <a:r>
              <a:rPr lang="en-US" altLang="zh-CN" dirty="0" smtClean="0"/>
              <a:t>    {</a:t>
            </a:r>
          </a:p>
          <a:p>
            <a:r>
              <a:rPr lang="en-US" altLang="zh-CN" dirty="0" smtClean="0"/>
              <a:t>        while(now&lt;N)</a:t>
            </a:r>
          </a:p>
          <a:p>
            <a:r>
              <a:rPr lang="en-US" altLang="zh-CN" dirty="0" smtClean="0"/>
              <a:t>        {</a:t>
            </a:r>
          </a:p>
          <a:p>
            <a:r>
              <a:rPr lang="en-US" altLang="zh-CN" dirty="0" smtClean="0"/>
              <a:t>            while(j&lt;R&amp;&amp;now&lt;N)</a:t>
            </a:r>
          </a:p>
          <a:p>
            <a:r>
              <a:rPr lang="en-US" altLang="zh-CN" dirty="0" smtClean="0"/>
              <a:t>            {</a:t>
            </a:r>
          </a:p>
          <a:p>
            <a:r>
              <a:rPr lang="en-US" altLang="zh-CN" dirty="0" smtClean="0"/>
              <a:t>                c[</a:t>
            </a:r>
            <a:r>
              <a:rPr lang="en-US" altLang="zh-CN" dirty="0" err="1" smtClean="0"/>
              <a:t>i</a:t>
            </a:r>
            <a:r>
              <a:rPr lang="en-US" altLang="zh-CN" dirty="0" smtClean="0"/>
              <a:t>][j]=c1[now++];</a:t>
            </a:r>
          </a:p>
          <a:p>
            <a:r>
              <a:rPr lang="en-US" altLang="zh-CN" dirty="0" smtClean="0"/>
              <a:t>                </a:t>
            </a:r>
            <a:r>
              <a:rPr lang="en-US" altLang="zh-CN" dirty="0" err="1" smtClean="0"/>
              <a:t>j++</a:t>
            </a:r>
            <a:r>
              <a:rPr lang="en-US" altLang="zh-CN" dirty="0" smtClean="0"/>
              <a:t>;</a:t>
            </a:r>
          </a:p>
          <a:p>
            <a:r>
              <a:rPr lang="en-US" altLang="zh-CN" dirty="0" smtClean="0"/>
              <a:t>            }</a:t>
            </a:r>
          </a:p>
          <a:p>
            <a:r>
              <a:rPr lang="en-US" altLang="zh-CN" dirty="0" smtClean="0"/>
              <a:t>            while(</a:t>
            </a:r>
            <a:r>
              <a:rPr lang="en-US" altLang="zh-CN" dirty="0" err="1" smtClean="0"/>
              <a:t>i</a:t>
            </a:r>
            <a:r>
              <a:rPr lang="en-US" altLang="zh-CN" dirty="0" smtClean="0"/>
              <a:t>&lt;D&amp;&amp;now&lt;N)</a:t>
            </a:r>
          </a:p>
          <a:p>
            <a:r>
              <a:rPr lang="en-US" altLang="zh-CN" dirty="0" smtClean="0"/>
              <a:t>            {</a:t>
            </a:r>
          </a:p>
          <a:p>
            <a:r>
              <a:rPr lang="en-US" altLang="zh-CN" dirty="0" smtClean="0"/>
              <a:t>                c[</a:t>
            </a:r>
            <a:r>
              <a:rPr lang="en-US" altLang="zh-CN" dirty="0" err="1" smtClean="0"/>
              <a:t>i</a:t>
            </a:r>
            <a:r>
              <a:rPr lang="en-US" altLang="zh-CN" dirty="0" smtClean="0"/>
              <a:t>][j]=c1[now++];</a:t>
            </a:r>
          </a:p>
          <a:p>
            <a:r>
              <a:rPr lang="en-US" altLang="zh-CN" dirty="0" smtClean="0"/>
              <a:t>                </a:t>
            </a:r>
            <a:r>
              <a:rPr lang="en-US" altLang="zh-CN" dirty="0" err="1" smtClean="0"/>
              <a:t>i</a:t>
            </a:r>
            <a:r>
              <a:rPr lang="en-US" altLang="zh-CN" dirty="0" smtClean="0"/>
              <a:t>++;</a:t>
            </a:r>
          </a:p>
          <a:p>
            <a:r>
              <a:rPr lang="en-US" altLang="zh-CN" dirty="0" smtClean="0"/>
              <a:t>            }</a:t>
            </a:r>
          </a:p>
          <a:p>
            <a:r>
              <a:rPr lang="en-US" altLang="zh-CN" dirty="0" smtClean="0"/>
              <a:t>            while(j&gt;L&amp;&amp;now&lt;N)</a:t>
            </a:r>
          </a:p>
          <a:p>
            <a:r>
              <a:rPr lang="en-US" altLang="zh-CN" dirty="0" smtClean="0"/>
              <a:t>            {</a:t>
            </a:r>
          </a:p>
          <a:p>
            <a:r>
              <a:rPr lang="en-US" altLang="zh-CN" dirty="0" smtClean="0"/>
              <a:t>                c[</a:t>
            </a:r>
            <a:r>
              <a:rPr lang="en-US" altLang="zh-CN" dirty="0" err="1" smtClean="0"/>
              <a:t>i</a:t>
            </a:r>
            <a:r>
              <a:rPr lang="en-US" altLang="zh-CN" dirty="0" smtClean="0"/>
              <a:t>][j]=c1[now++];</a:t>
            </a:r>
          </a:p>
          <a:p>
            <a:r>
              <a:rPr lang="en-US" altLang="zh-CN" dirty="0" smtClean="0"/>
              <a:t>                j--;</a:t>
            </a:r>
          </a:p>
          <a:p>
            <a:r>
              <a:rPr lang="en-US" altLang="zh-CN" dirty="0" smtClean="0"/>
              <a:t>            }</a:t>
            </a:r>
          </a:p>
          <a:p>
            <a:r>
              <a:rPr lang="en-US" altLang="zh-CN" dirty="0" smtClean="0"/>
              <a:t>            while(</a:t>
            </a:r>
            <a:r>
              <a:rPr lang="en-US" altLang="zh-CN" dirty="0" err="1" smtClean="0"/>
              <a:t>i</a:t>
            </a:r>
            <a:r>
              <a:rPr lang="en-US" altLang="zh-CN" dirty="0" smtClean="0"/>
              <a:t>&gt;U&amp;&amp;now&lt;N)</a:t>
            </a:r>
          </a:p>
          <a:p>
            <a:r>
              <a:rPr lang="en-US" altLang="zh-CN" dirty="0" smtClean="0"/>
              <a:t>            {</a:t>
            </a:r>
          </a:p>
          <a:p>
            <a:r>
              <a:rPr lang="en-US" altLang="zh-CN" dirty="0" smtClean="0"/>
              <a:t>                c[</a:t>
            </a:r>
            <a:r>
              <a:rPr lang="en-US" altLang="zh-CN" dirty="0" err="1" smtClean="0"/>
              <a:t>i</a:t>
            </a:r>
            <a:r>
              <a:rPr lang="en-US" altLang="zh-CN" dirty="0" smtClean="0"/>
              <a:t>][j]=c1[now++];</a:t>
            </a:r>
          </a:p>
          <a:p>
            <a:r>
              <a:rPr lang="en-US" altLang="zh-CN" dirty="0" smtClean="0"/>
              <a:t>                </a:t>
            </a:r>
            <a:r>
              <a:rPr lang="en-US" altLang="zh-CN" dirty="0" err="1" smtClean="0"/>
              <a:t>i</a:t>
            </a:r>
            <a:r>
              <a:rPr lang="en-US" altLang="zh-CN" dirty="0" smtClean="0"/>
              <a:t>--;</a:t>
            </a:r>
          </a:p>
          <a:p>
            <a:r>
              <a:rPr lang="en-US" altLang="zh-CN" dirty="0" smtClean="0"/>
              <a:t>            }</a:t>
            </a:r>
          </a:p>
          <a:p>
            <a:r>
              <a:rPr lang="en-US" altLang="zh-CN" dirty="0" smtClean="0"/>
              <a:t>            </a:t>
            </a:r>
            <a:r>
              <a:rPr lang="en-US" altLang="zh-CN" dirty="0" err="1" smtClean="0"/>
              <a:t>i</a:t>
            </a:r>
            <a:r>
              <a:rPr lang="en-US" altLang="zh-CN" dirty="0" smtClean="0"/>
              <a:t>++;</a:t>
            </a:r>
          </a:p>
          <a:p>
            <a:r>
              <a:rPr lang="en-US" altLang="zh-CN" dirty="0" smtClean="0"/>
              <a:t>            </a:t>
            </a:r>
            <a:r>
              <a:rPr lang="en-US" altLang="zh-CN" dirty="0" err="1" smtClean="0"/>
              <a:t>j++</a:t>
            </a:r>
            <a:r>
              <a:rPr lang="en-US" altLang="zh-CN" dirty="0" smtClean="0"/>
              <a:t>;</a:t>
            </a:r>
          </a:p>
          <a:p>
            <a:r>
              <a:rPr lang="en-US" altLang="zh-CN" dirty="0" smtClean="0"/>
              <a:t>            U++,D--;</a:t>
            </a:r>
          </a:p>
          <a:p>
            <a:r>
              <a:rPr lang="en-US" altLang="zh-CN" dirty="0" smtClean="0"/>
              <a:t>            L++,R--;</a:t>
            </a:r>
          </a:p>
          <a:p>
            <a:r>
              <a:rPr lang="en-US" altLang="zh-CN" dirty="0" smtClean="0"/>
              <a:t>            if(now==N-1)c[</a:t>
            </a:r>
            <a:r>
              <a:rPr lang="en-US" altLang="zh-CN" dirty="0" err="1" smtClean="0"/>
              <a:t>i</a:t>
            </a:r>
            <a:r>
              <a:rPr lang="en-US" altLang="zh-CN" dirty="0" smtClean="0"/>
              <a:t>][j]=c1[now++];</a:t>
            </a:r>
          </a:p>
          <a:p>
            <a:r>
              <a:rPr lang="en-US" altLang="zh-CN" dirty="0" smtClean="0"/>
              <a:t>        }</a:t>
            </a:r>
          </a:p>
          <a:p>
            <a:r>
              <a:rPr lang="en-US" altLang="zh-CN" dirty="0" smtClean="0"/>
              <a:t>        for(</a:t>
            </a:r>
            <a:r>
              <a:rPr lang="en-US" altLang="zh-CN" dirty="0" err="1" smtClean="0"/>
              <a:t>i</a:t>
            </a:r>
            <a:r>
              <a:rPr lang="en-US" altLang="zh-CN" dirty="0" smtClean="0"/>
              <a:t>=1; </a:t>
            </a:r>
            <a:r>
              <a:rPr lang="en-US" altLang="zh-CN" dirty="0" err="1" smtClean="0"/>
              <a:t>i</a:t>
            </a:r>
            <a:r>
              <a:rPr lang="en-US" altLang="zh-CN" dirty="0" smtClean="0"/>
              <a:t>&lt;=n; </a:t>
            </a:r>
            <a:r>
              <a:rPr lang="en-US" altLang="zh-CN" dirty="0" err="1" smtClean="0"/>
              <a:t>i</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c",c</a:t>
            </a:r>
            <a:r>
              <a:rPr lang="en-US" altLang="zh-CN" dirty="0" smtClean="0"/>
              <a:t>[</a:t>
            </a:r>
            <a:r>
              <a:rPr lang="en-US" altLang="zh-CN" dirty="0" err="1" smtClean="0"/>
              <a:t>i</a:t>
            </a:r>
            <a:r>
              <a:rPr lang="en-US" altLang="zh-CN" dirty="0" smtClean="0"/>
              <a:t>][1]);</a:t>
            </a:r>
          </a:p>
          <a:p>
            <a:r>
              <a:rPr lang="en-US" altLang="zh-CN" dirty="0" smtClean="0"/>
              <a:t>            for(j=2; j&lt;=n; </a:t>
            </a:r>
            <a:r>
              <a:rPr lang="en-US" altLang="zh-CN" dirty="0" err="1" smtClean="0"/>
              <a:t>j++</a:t>
            </a:r>
            <a:r>
              <a:rPr lang="en-US" altLang="zh-CN" dirty="0" smtClean="0"/>
              <a:t>)</a:t>
            </a:r>
          </a:p>
          <a:p>
            <a:r>
              <a:rPr lang="en-US" altLang="zh-CN" dirty="0" smtClean="0"/>
              <a:t>                </a:t>
            </a:r>
            <a:r>
              <a:rPr lang="en-US" altLang="zh-CN" dirty="0" err="1" smtClean="0"/>
              <a:t>printf</a:t>
            </a:r>
            <a:r>
              <a:rPr lang="en-US" altLang="zh-CN" dirty="0" smtClean="0"/>
              <a:t>("%</a:t>
            </a:r>
            <a:r>
              <a:rPr lang="en-US" altLang="zh-CN" dirty="0" err="1" smtClean="0"/>
              <a:t>c",c</a:t>
            </a:r>
            <a:r>
              <a:rPr lang="en-US" altLang="zh-CN" dirty="0" smtClean="0"/>
              <a:t>[</a:t>
            </a:r>
            <a:r>
              <a:rPr lang="en-US" altLang="zh-CN" dirty="0" err="1" smtClean="0"/>
              <a:t>i</a:t>
            </a:r>
            <a:r>
              <a:rPr lang="en-US" altLang="zh-CN" dirty="0" smtClean="0"/>
              <a:t>][j]);</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    return ;</a:t>
            </a:r>
          </a:p>
          <a:p>
            <a:r>
              <a:rPr lang="en-US" altLang="zh-CN" dirty="0" smtClean="0"/>
              <a:t>}</a:t>
            </a:r>
          </a:p>
          <a:p>
            <a:r>
              <a:rPr lang="en-US" altLang="zh-CN" dirty="0" err="1" smtClean="0"/>
              <a:t>int</a:t>
            </a:r>
            <a:r>
              <a:rPr lang="en-US" altLang="zh-CN" dirty="0" smtClean="0"/>
              <a:t> main()</a:t>
            </a:r>
          </a:p>
          <a:p>
            <a:r>
              <a:rPr lang="en-US" altLang="zh-CN" dirty="0" smtClean="0"/>
              <a:t>{</a:t>
            </a:r>
          </a:p>
          <a:p>
            <a:r>
              <a:rPr lang="en-US" altLang="zh-CN" dirty="0" smtClean="0"/>
              <a:t>    while(</a:t>
            </a:r>
            <a:r>
              <a:rPr lang="en-US" altLang="zh-CN" dirty="0" err="1" smtClean="0"/>
              <a:t>cin</a:t>
            </a:r>
            <a:r>
              <a:rPr lang="en-US" altLang="zh-CN" dirty="0" smtClean="0"/>
              <a:t>&gt;&gt;n)</a:t>
            </a:r>
          </a:p>
          <a:p>
            <a:r>
              <a:rPr lang="en-US" altLang="zh-CN" dirty="0" smtClean="0"/>
              <a:t>    {</a:t>
            </a:r>
          </a:p>
          <a:p>
            <a:r>
              <a:rPr lang="en-US" altLang="zh-CN" dirty="0" smtClean="0"/>
              <a:t>        for(</a:t>
            </a:r>
            <a:r>
              <a:rPr lang="en-US" altLang="zh-CN" dirty="0" err="1" smtClean="0"/>
              <a:t>int</a:t>
            </a:r>
            <a:r>
              <a:rPr lang="en-US" altLang="zh-CN" dirty="0" smtClean="0"/>
              <a:t> </a:t>
            </a:r>
            <a:r>
              <a:rPr lang="en-US" altLang="zh-CN" dirty="0" err="1" smtClean="0"/>
              <a:t>i</a:t>
            </a:r>
            <a:r>
              <a:rPr lang="en-US" altLang="zh-CN" dirty="0" smtClean="0"/>
              <a:t>=1; </a:t>
            </a:r>
            <a:r>
              <a:rPr lang="en-US" altLang="zh-CN" dirty="0" err="1" smtClean="0"/>
              <a:t>i</a:t>
            </a:r>
            <a:r>
              <a:rPr lang="en-US" altLang="zh-CN" dirty="0" smtClean="0"/>
              <a:t>&lt;=n; </a:t>
            </a:r>
            <a:r>
              <a:rPr lang="en-US" altLang="zh-CN" dirty="0" err="1" smtClean="0"/>
              <a:t>i</a:t>
            </a:r>
            <a:r>
              <a:rPr lang="en-US" altLang="zh-CN" dirty="0" smtClean="0"/>
              <a:t>++)</a:t>
            </a:r>
          </a:p>
          <a:p>
            <a:r>
              <a:rPr lang="en-US" altLang="zh-CN" dirty="0" smtClean="0"/>
              <a:t>            </a:t>
            </a:r>
            <a:r>
              <a:rPr lang="en-US" altLang="zh-CN" dirty="0" err="1" smtClean="0"/>
              <a:t>scanf</a:t>
            </a:r>
            <a:r>
              <a:rPr lang="en-US" altLang="zh-CN" dirty="0" smtClean="0"/>
              <a:t>("%</a:t>
            </a:r>
            <a:r>
              <a:rPr lang="en-US" altLang="zh-CN" dirty="0" err="1" smtClean="0"/>
              <a:t>s",s</a:t>
            </a:r>
            <a:r>
              <a:rPr lang="en-US" altLang="zh-CN" dirty="0" smtClean="0"/>
              <a:t>[</a:t>
            </a:r>
            <a:r>
              <a:rPr lang="en-US" altLang="zh-CN" dirty="0" err="1" smtClean="0"/>
              <a:t>i</a:t>
            </a:r>
            <a:r>
              <a:rPr lang="en-US" altLang="zh-CN" dirty="0" smtClean="0"/>
              <a:t>]+1);</a:t>
            </a:r>
          </a:p>
          <a:p>
            <a:r>
              <a:rPr lang="en-US" altLang="zh-CN" dirty="0" smtClean="0"/>
              <a:t>        c1="",c2="";</a:t>
            </a:r>
          </a:p>
          <a:p>
            <a:r>
              <a:rPr lang="en-US" altLang="zh-CN" dirty="0" smtClean="0"/>
              <a:t>        for(</a:t>
            </a:r>
            <a:r>
              <a:rPr lang="en-US" altLang="zh-CN" dirty="0" err="1" smtClean="0"/>
              <a:t>int</a:t>
            </a:r>
            <a:r>
              <a:rPr lang="en-US" altLang="zh-CN" dirty="0" smtClean="0"/>
              <a:t> </a:t>
            </a:r>
            <a:r>
              <a:rPr lang="en-US" altLang="zh-CN" dirty="0" err="1" smtClean="0"/>
              <a:t>i</a:t>
            </a:r>
            <a:r>
              <a:rPr lang="en-US" altLang="zh-CN" dirty="0" smtClean="0"/>
              <a:t>=1; </a:t>
            </a:r>
            <a:r>
              <a:rPr lang="en-US" altLang="zh-CN" dirty="0" err="1" smtClean="0"/>
              <a:t>i</a:t>
            </a:r>
            <a:r>
              <a:rPr lang="en-US" altLang="zh-CN" dirty="0" smtClean="0"/>
              <a:t>&lt;=n; </a:t>
            </a:r>
            <a:r>
              <a:rPr lang="en-US" altLang="zh-CN" dirty="0" err="1" smtClean="0"/>
              <a:t>i</a:t>
            </a:r>
            <a:r>
              <a:rPr lang="en-US" altLang="zh-CN" dirty="0" smtClean="0"/>
              <a:t>++)</a:t>
            </a:r>
          </a:p>
          <a:p>
            <a:r>
              <a:rPr lang="en-US" altLang="zh-CN" dirty="0" smtClean="0"/>
              <a:t>            if(i%2)</a:t>
            </a:r>
          </a:p>
          <a:p>
            <a:r>
              <a:rPr lang="en-US" altLang="zh-CN" dirty="0" smtClean="0"/>
              <a:t>            {</a:t>
            </a:r>
          </a:p>
          <a:p>
            <a:r>
              <a:rPr lang="en-US" altLang="zh-CN" dirty="0" smtClean="0"/>
              <a:t>                </a:t>
            </a:r>
            <a:r>
              <a:rPr lang="en-US" altLang="zh-CN" dirty="0" err="1" smtClean="0"/>
              <a:t>int</a:t>
            </a:r>
            <a:r>
              <a:rPr lang="en-US" altLang="zh-CN" dirty="0" smtClean="0"/>
              <a:t> t=</a:t>
            </a:r>
            <a:r>
              <a:rPr lang="en-US" altLang="zh-CN" dirty="0" err="1" smtClean="0"/>
              <a:t>i</a:t>
            </a:r>
            <a:r>
              <a:rPr lang="en-US" altLang="zh-CN" dirty="0" smtClean="0"/>
              <a:t>;</a:t>
            </a:r>
          </a:p>
          <a:p>
            <a:r>
              <a:rPr lang="en-US" altLang="zh-CN" dirty="0" smtClean="0"/>
              <a:t>                for(</a:t>
            </a:r>
            <a:r>
              <a:rPr lang="en-US" altLang="zh-CN" dirty="0" err="1" smtClean="0"/>
              <a:t>int</a:t>
            </a:r>
            <a:r>
              <a:rPr lang="en-US" altLang="zh-CN" dirty="0" smtClean="0"/>
              <a:t> j=1; j&lt;=</a:t>
            </a:r>
            <a:r>
              <a:rPr lang="en-US" altLang="zh-CN" dirty="0" err="1" smtClean="0"/>
              <a:t>i</a:t>
            </a:r>
            <a:r>
              <a:rPr lang="en-US" altLang="zh-CN" dirty="0" smtClean="0"/>
              <a:t>; </a:t>
            </a:r>
            <a:r>
              <a:rPr lang="en-US" altLang="zh-CN" dirty="0" err="1" smtClean="0"/>
              <a:t>j++</a:t>
            </a:r>
            <a:r>
              <a:rPr lang="en-US" altLang="zh-CN" dirty="0" smtClean="0"/>
              <a:t>)</a:t>
            </a:r>
          </a:p>
          <a:p>
            <a:r>
              <a:rPr lang="en-US" altLang="zh-CN" dirty="0" smtClean="0"/>
              <a:t>                {</a:t>
            </a:r>
          </a:p>
          <a:p>
            <a:r>
              <a:rPr lang="en-US" altLang="zh-CN" dirty="0" smtClean="0"/>
              <a:t>                    c1+=s[t--][j];</a:t>
            </a:r>
          </a:p>
          <a:p>
            <a:r>
              <a:rPr lang="en-US" altLang="zh-CN" dirty="0" smtClean="0"/>
              <a:t>                }</a:t>
            </a:r>
          </a:p>
          <a:p>
            <a:endParaRPr lang="en-US" altLang="zh-CN" dirty="0" smtClean="0"/>
          </a:p>
          <a:p>
            <a:r>
              <a:rPr lang="en-US" altLang="zh-CN" dirty="0" smtClean="0"/>
              <a:t>            }</a:t>
            </a:r>
          </a:p>
          <a:p>
            <a:r>
              <a:rPr lang="en-US" altLang="zh-CN" dirty="0" smtClean="0"/>
              <a:t>            else</a:t>
            </a:r>
          </a:p>
          <a:p>
            <a:r>
              <a:rPr lang="en-US" altLang="zh-CN" dirty="0" smtClean="0"/>
              <a:t>            {</a:t>
            </a:r>
          </a:p>
          <a:p>
            <a:r>
              <a:rPr lang="en-US" altLang="zh-CN" dirty="0" smtClean="0"/>
              <a:t>                </a:t>
            </a:r>
            <a:r>
              <a:rPr lang="en-US" altLang="zh-CN" dirty="0" err="1" smtClean="0"/>
              <a:t>int</a:t>
            </a:r>
            <a:r>
              <a:rPr lang="en-US" altLang="zh-CN" dirty="0" smtClean="0"/>
              <a:t> t=1;</a:t>
            </a:r>
          </a:p>
          <a:p>
            <a:r>
              <a:rPr lang="en-US" altLang="zh-CN" dirty="0" smtClean="0"/>
              <a:t>                for(</a:t>
            </a:r>
            <a:r>
              <a:rPr lang="en-US" altLang="zh-CN" dirty="0" err="1" smtClean="0"/>
              <a:t>int</a:t>
            </a:r>
            <a:r>
              <a:rPr lang="en-US" altLang="zh-CN" dirty="0" smtClean="0"/>
              <a:t> j=</a:t>
            </a:r>
            <a:r>
              <a:rPr lang="en-US" altLang="zh-CN" dirty="0" err="1" smtClean="0"/>
              <a:t>i</a:t>
            </a:r>
            <a:r>
              <a:rPr lang="en-US" altLang="zh-CN" dirty="0" smtClean="0"/>
              <a:t>; j&gt;0; j--)</a:t>
            </a:r>
          </a:p>
          <a:p>
            <a:r>
              <a:rPr lang="en-US" altLang="zh-CN" dirty="0" smtClean="0"/>
              <a:t>                {</a:t>
            </a:r>
          </a:p>
          <a:p>
            <a:r>
              <a:rPr lang="en-US" altLang="zh-CN" dirty="0" smtClean="0"/>
              <a:t>                    c1+=s[t++][j];</a:t>
            </a:r>
          </a:p>
          <a:p>
            <a:r>
              <a:rPr lang="en-US" altLang="zh-CN" dirty="0" smtClean="0"/>
              <a:t>                }</a:t>
            </a:r>
          </a:p>
          <a:p>
            <a:r>
              <a:rPr lang="en-US" altLang="zh-CN" dirty="0" smtClean="0"/>
              <a:t>            }</a:t>
            </a:r>
          </a:p>
          <a:p>
            <a:endParaRPr lang="en-US" altLang="zh-CN" dirty="0" smtClean="0"/>
          </a:p>
          <a:p>
            <a:r>
              <a:rPr lang="en-US" altLang="zh-CN" dirty="0" smtClean="0"/>
              <a:t>        for(</a:t>
            </a:r>
            <a:r>
              <a:rPr lang="en-US" altLang="zh-CN" dirty="0" err="1" smtClean="0"/>
              <a:t>int</a:t>
            </a:r>
            <a:r>
              <a:rPr lang="en-US" altLang="zh-CN" dirty="0" smtClean="0"/>
              <a:t> </a:t>
            </a:r>
            <a:r>
              <a:rPr lang="en-US" altLang="zh-CN" dirty="0" err="1" smtClean="0"/>
              <a:t>i</a:t>
            </a:r>
            <a:r>
              <a:rPr lang="en-US" altLang="zh-CN" dirty="0" smtClean="0"/>
              <a:t>=1; </a:t>
            </a:r>
            <a:r>
              <a:rPr lang="en-US" altLang="zh-CN" dirty="0" err="1" smtClean="0"/>
              <a:t>i</a:t>
            </a:r>
            <a:r>
              <a:rPr lang="en-US" altLang="zh-CN" dirty="0" smtClean="0"/>
              <a:t>&lt;n; </a:t>
            </a:r>
            <a:r>
              <a:rPr lang="en-US" altLang="zh-CN" dirty="0" err="1" smtClean="0"/>
              <a:t>i</a:t>
            </a:r>
            <a:r>
              <a:rPr lang="en-US" altLang="zh-CN" dirty="0" smtClean="0"/>
              <a:t>++)</a:t>
            </a:r>
          </a:p>
          <a:p>
            <a:r>
              <a:rPr lang="en-US" altLang="zh-CN" dirty="0" smtClean="0"/>
              <a:t>            if(i%2)</a:t>
            </a:r>
          </a:p>
          <a:p>
            <a:r>
              <a:rPr lang="en-US" altLang="zh-CN" dirty="0" smtClean="0"/>
              <a:t>            {</a:t>
            </a:r>
          </a:p>
          <a:p>
            <a:r>
              <a:rPr lang="en-US" altLang="zh-CN" dirty="0" smtClean="0"/>
              <a:t>                </a:t>
            </a:r>
            <a:r>
              <a:rPr lang="en-US" altLang="zh-CN" dirty="0" err="1" smtClean="0"/>
              <a:t>int</a:t>
            </a:r>
            <a:r>
              <a:rPr lang="en-US" altLang="zh-CN" dirty="0" smtClean="0"/>
              <a:t> x=n-i+1,y=</a:t>
            </a:r>
            <a:r>
              <a:rPr lang="en-US" altLang="zh-CN" dirty="0" err="1" smtClean="0"/>
              <a:t>n,t</a:t>
            </a:r>
            <a:r>
              <a:rPr lang="en-US" altLang="zh-CN" dirty="0" smtClean="0"/>
              <a:t>=</a:t>
            </a:r>
            <a:r>
              <a:rPr lang="en-US" altLang="zh-CN" dirty="0" err="1" smtClean="0"/>
              <a:t>i</a:t>
            </a:r>
            <a:r>
              <a:rPr lang="en-US" altLang="zh-CN" dirty="0" smtClean="0"/>
              <a:t>;</a:t>
            </a:r>
          </a:p>
          <a:p>
            <a:r>
              <a:rPr lang="en-US" altLang="zh-CN" dirty="0" smtClean="0"/>
              <a:t>                while(t--)</a:t>
            </a:r>
          </a:p>
          <a:p>
            <a:r>
              <a:rPr lang="en-US" altLang="zh-CN" dirty="0" smtClean="0"/>
              <a:t>                {</a:t>
            </a:r>
          </a:p>
          <a:p>
            <a:r>
              <a:rPr lang="en-US" altLang="zh-CN" dirty="0" smtClean="0"/>
              <a:t>                    c2+=s[x++][y--];</a:t>
            </a:r>
          </a:p>
          <a:p>
            <a:r>
              <a:rPr lang="en-US" altLang="zh-CN" dirty="0" smtClean="0"/>
              <a:t>                }</a:t>
            </a:r>
          </a:p>
          <a:p>
            <a:endParaRPr lang="en-US" altLang="zh-CN" dirty="0" smtClean="0"/>
          </a:p>
          <a:p>
            <a:r>
              <a:rPr lang="en-US" altLang="zh-CN" dirty="0" smtClean="0"/>
              <a:t>            }</a:t>
            </a:r>
          </a:p>
          <a:p>
            <a:r>
              <a:rPr lang="en-US" altLang="zh-CN" dirty="0" smtClean="0"/>
              <a:t>            else</a:t>
            </a:r>
          </a:p>
          <a:p>
            <a:r>
              <a:rPr lang="en-US" altLang="zh-CN" dirty="0" smtClean="0"/>
              <a:t>            {</a:t>
            </a:r>
          </a:p>
          <a:p>
            <a:r>
              <a:rPr lang="en-US" altLang="zh-CN" dirty="0" smtClean="0"/>
              <a:t>                </a:t>
            </a:r>
            <a:r>
              <a:rPr lang="en-US" altLang="zh-CN" dirty="0" err="1" smtClean="0"/>
              <a:t>int</a:t>
            </a:r>
            <a:r>
              <a:rPr lang="en-US" altLang="zh-CN" dirty="0" smtClean="0"/>
              <a:t> x=</a:t>
            </a:r>
            <a:r>
              <a:rPr lang="en-US" altLang="zh-CN" dirty="0" err="1" smtClean="0"/>
              <a:t>n,y</a:t>
            </a:r>
            <a:r>
              <a:rPr lang="en-US" altLang="zh-CN" dirty="0" smtClean="0"/>
              <a:t>=n-i+1,t=</a:t>
            </a:r>
            <a:r>
              <a:rPr lang="en-US" altLang="zh-CN" dirty="0" err="1" smtClean="0"/>
              <a:t>i</a:t>
            </a:r>
            <a:r>
              <a:rPr lang="en-US" altLang="zh-CN" dirty="0" smtClean="0"/>
              <a:t>;</a:t>
            </a:r>
          </a:p>
          <a:p>
            <a:r>
              <a:rPr lang="en-US" altLang="zh-CN" dirty="0" smtClean="0"/>
              <a:t>                while(t--)</a:t>
            </a:r>
          </a:p>
          <a:p>
            <a:r>
              <a:rPr lang="en-US" altLang="zh-CN" dirty="0" smtClean="0"/>
              <a:t>                {</a:t>
            </a:r>
          </a:p>
          <a:p>
            <a:r>
              <a:rPr lang="en-US" altLang="zh-CN" dirty="0" smtClean="0"/>
              <a:t>                    c2+=s[x--][y++];</a:t>
            </a:r>
          </a:p>
          <a:p>
            <a:r>
              <a:rPr lang="en-US" altLang="zh-CN" dirty="0" smtClean="0"/>
              <a:t>                }</a:t>
            </a:r>
          </a:p>
          <a:p>
            <a:r>
              <a:rPr lang="en-US" altLang="zh-CN" dirty="0" smtClean="0"/>
              <a:t>            }</a:t>
            </a:r>
          </a:p>
          <a:p>
            <a:r>
              <a:rPr lang="en-US" altLang="zh-CN" dirty="0" smtClean="0"/>
              <a:t>        reverse(c2.begin(),c2.end());</a:t>
            </a:r>
          </a:p>
          <a:p>
            <a:r>
              <a:rPr lang="en-US" altLang="zh-CN" dirty="0" smtClean="0"/>
              <a:t>        c1=c1+c2;</a:t>
            </a:r>
          </a:p>
          <a:p>
            <a:r>
              <a:rPr lang="en-US" altLang="zh-CN" dirty="0" smtClean="0"/>
              <a:t>        la();</a:t>
            </a:r>
          </a:p>
          <a:p>
            <a:r>
              <a:rPr lang="en-US" altLang="zh-CN" dirty="0" smtClean="0"/>
              <a:t>    }</a:t>
            </a:r>
          </a:p>
          <a:p>
            <a:r>
              <a:rPr lang="en-US" altLang="zh-CN" dirty="0" smtClean="0"/>
              <a:t>    return 0;</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4BCDF6DB-03A5-467F-B515-9DCC1C4B7467}" type="slidenum">
              <a:rPr lang="zh-CN" altLang="en-US" smtClean="0"/>
              <a:t>21</a:t>
            </a:fld>
            <a:endParaRPr lang="zh-CN" altLang="en-US"/>
          </a:p>
        </p:txBody>
      </p:sp>
    </p:spTree>
    <p:extLst>
      <p:ext uri="{BB962C8B-B14F-4D97-AF65-F5344CB8AC3E}">
        <p14:creationId xmlns:p14="http://schemas.microsoft.com/office/powerpoint/2010/main" val="2247938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5715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17926"/>
            <a:ext cx="3679116" cy="522653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17926"/>
            <a:ext cx="3505200" cy="19274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6" y="2257063"/>
            <a:ext cx="3313355" cy="1418467"/>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6" y="3684234"/>
            <a:ext cx="3309803" cy="1050524"/>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264024"/>
            <a:ext cx="2133600" cy="625818"/>
          </a:xfrm>
        </p:spPr>
        <p:txBody>
          <a:bodyPr anchor="b"/>
          <a:lstStyle>
            <a:lvl1pPr algn="l">
              <a:defRPr sz="2400"/>
            </a:lvl1pPr>
          </a:lstStyle>
          <a:p>
            <a:fld id="{0A98AF03-7270-45C2-A683-C5E353EF01A5}" type="datetime4">
              <a:rPr lang="en-US" smtClean="0"/>
              <a:pPr/>
              <a:t>February 10, 2018</a:t>
            </a:fld>
            <a:endParaRPr lang="en-US" dirty="0"/>
          </a:p>
        </p:txBody>
      </p:sp>
      <p:sp>
        <p:nvSpPr>
          <p:cNvPr id="50" name="Rectangle 49"/>
          <p:cNvSpPr/>
          <p:nvPr/>
        </p:nvSpPr>
        <p:spPr>
          <a:xfrm>
            <a:off x="4650889" y="5073570"/>
            <a:ext cx="3505200" cy="68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4766639"/>
            <a:ext cx="2831592" cy="304271"/>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4766639"/>
            <a:ext cx="643666" cy="304271"/>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4650889" y="5073570"/>
            <a:ext cx="3505200" cy="68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February 10,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858456"/>
            <a:ext cx="1484453" cy="3983620"/>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858456"/>
            <a:ext cx="5423704" cy="398362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February 10,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February 10,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417358"/>
            <a:ext cx="6637468" cy="1135063"/>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6" y="3556000"/>
            <a:ext cx="6637467" cy="1267011"/>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BB7EAE1-CAAC-4AEF-919E-158692B1E55E}" type="datetime4">
              <a:rPr lang="en-US" smtClean="0"/>
              <a:pPr/>
              <a:t>February 10,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pPr/>
              <a:t>February 10,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9" name="Content Placeholder 8"/>
          <p:cNvSpPr>
            <a:spLocks noGrp="1"/>
          </p:cNvSpPr>
          <p:nvPr>
            <p:ph sz="quarter" idx="13"/>
          </p:nvPr>
        </p:nvSpPr>
        <p:spPr>
          <a:xfrm>
            <a:off x="1042416" y="1927860"/>
            <a:ext cx="3419856" cy="291084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14"/>
          </p:nvPr>
        </p:nvSpPr>
        <p:spPr>
          <a:xfrm>
            <a:off x="4645152" y="1927859"/>
            <a:ext cx="3419856" cy="291084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1930008"/>
            <a:ext cx="3057148" cy="533135"/>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41721" y="2478912"/>
            <a:ext cx="3419856" cy="236316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11838" y="1930008"/>
            <a:ext cx="3055717" cy="533135"/>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2478912"/>
            <a:ext cx="3419856" cy="236316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February 10, 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E3127EC2-47FB-48A1-8644-C8A81DDAA119}" type="datetime4">
              <a:rPr lang="en-US" smtClean="0"/>
              <a:pPr/>
              <a:t>February 10, 2018</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February 10, 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5715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17926"/>
            <a:ext cx="3679116" cy="522653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17925"/>
            <a:ext cx="3505200" cy="5199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FC49BF1-FCD3-4395-8FF6-0047AF66228E}" type="datetime4">
              <a:rPr lang="en-US" smtClean="0"/>
              <a:pPr/>
              <a:t>February 10, 2018</a:t>
            </a:fld>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58" name="Rectangle 57"/>
          <p:cNvSpPr/>
          <p:nvPr/>
        </p:nvSpPr>
        <p:spPr>
          <a:xfrm>
            <a:off x="905572" y="501569"/>
            <a:ext cx="3562257" cy="470703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713773"/>
            <a:ext cx="3090440" cy="4292278"/>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1" name="Rectangle 60"/>
          <p:cNvSpPr/>
          <p:nvPr/>
        </p:nvSpPr>
        <p:spPr>
          <a:xfrm>
            <a:off x="4650889" y="5073570"/>
            <a:ext cx="3505200" cy="68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4770696"/>
            <a:ext cx="3493664" cy="304271"/>
          </a:xfrm>
        </p:spPr>
        <p:txBody>
          <a:bodyPr>
            <a:normAutofit/>
          </a:bodyPr>
          <a:lstStyle/>
          <a:p>
            <a:endParaRPr lang="en-US" dirty="0"/>
          </a:p>
        </p:txBody>
      </p:sp>
      <p:sp>
        <p:nvSpPr>
          <p:cNvPr id="2" name="Title 1"/>
          <p:cNvSpPr>
            <a:spLocks noGrp="1"/>
          </p:cNvSpPr>
          <p:nvPr>
            <p:ph type="title"/>
          </p:nvPr>
        </p:nvSpPr>
        <p:spPr>
          <a:xfrm>
            <a:off x="4739833" y="2214529"/>
            <a:ext cx="3304572" cy="1219294"/>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3447495"/>
            <a:ext cx="3298784" cy="1264920"/>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5715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17926"/>
            <a:ext cx="3679116" cy="522653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17925"/>
            <a:ext cx="3505200" cy="5199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2" y="501569"/>
            <a:ext cx="3562257" cy="4707038"/>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5073570"/>
            <a:ext cx="3505200" cy="68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217420"/>
            <a:ext cx="3300984" cy="121920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9" y="578163"/>
            <a:ext cx="3359623" cy="4556760"/>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34631" y="3444240"/>
            <a:ext cx="3300573" cy="126630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A861222-2C8B-4501-BE87-6797EC025925}" type="datetime4">
              <a:rPr lang="en-US" smtClean="0"/>
              <a:pPr/>
              <a:t>February 10, 2018</a:t>
            </a:fld>
            <a:endParaRPr lang="en-US"/>
          </a:p>
        </p:txBody>
      </p:sp>
      <p:sp>
        <p:nvSpPr>
          <p:cNvPr id="6" name="Footer Placeholder 5"/>
          <p:cNvSpPr>
            <a:spLocks noGrp="1"/>
          </p:cNvSpPr>
          <p:nvPr>
            <p:ph type="ftr" sz="quarter" idx="11"/>
          </p:nvPr>
        </p:nvSpPr>
        <p:spPr>
          <a:xfrm>
            <a:off x="4641448" y="4770696"/>
            <a:ext cx="3493664" cy="304271"/>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5715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277906"/>
            <a:ext cx="8229600" cy="515470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17926"/>
            <a:ext cx="3679116" cy="58270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17925"/>
            <a:ext cx="3505200" cy="5199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856387"/>
            <a:ext cx="7024744" cy="95250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43493" y="1936377"/>
            <a:ext cx="6777317" cy="292414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997388" y="187077"/>
            <a:ext cx="2133600" cy="304271"/>
          </a:xfrm>
          <a:prstGeom prst="rect">
            <a:avLst/>
          </a:prstGeom>
        </p:spPr>
        <p:txBody>
          <a:bodyPr vert="horz" lIns="91440" tIns="45720" rIns="91440" bIns="45720" rtlCol="0" anchor="ctr"/>
          <a:lstStyle>
            <a:lvl1pPr algn="r">
              <a:defRPr sz="1200">
                <a:solidFill>
                  <a:srgbClr val="FEFEFE"/>
                </a:solidFill>
              </a:defRPr>
            </a:lvl1pPr>
          </a:lstStyle>
          <a:p>
            <a:fld id="{16C01193-8287-4834-A286-6B880643E934}" type="datetime4">
              <a:rPr lang="en-US" smtClean="0"/>
              <a:pPr/>
              <a:t>February 10, 2018</a:t>
            </a:fld>
            <a:endParaRPr lang="en-US"/>
          </a:p>
        </p:txBody>
      </p:sp>
      <p:sp>
        <p:nvSpPr>
          <p:cNvPr id="5" name="Footer Placeholder 4"/>
          <p:cNvSpPr>
            <a:spLocks noGrp="1"/>
          </p:cNvSpPr>
          <p:nvPr>
            <p:ph type="ftr" sz="quarter" idx="3"/>
          </p:nvPr>
        </p:nvSpPr>
        <p:spPr>
          <a:xfrm>
            <a:off x="4641448" y="4876800"/>
            <a:ext cx="3502152" cy="304271"/>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187076"/>
            <a:ext cx="1332156" cy="304271"/>
          </a:xfrm>
          <a:prstGeom prst="rect">
            <a:avLst/>
          </a:prstGeom>
        </p:spPr>
        <p:txBody>
          <a:bodyPr vert="horz" lIns="91440" tIns="45720" rIns="91440" bIns="45720" rtlCol="0" anchor="ctr"/>
          <a:lstStyle>
            <a:lvl1pPr algn="l">
              <a:defRPr sz="1200">
                <a:solidFill>
                  <a:srgbClr val="FEFEFE"/>
                </a:solidFill>
              </a:defRPr>
            </a:lvl1pPr>
          </a:lstStyle>
          <a:p>
            <a:fld id="{8B37D5FE-740C-46F5-801A-FA5477D971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210.33.181.162/acmhome/problemdetail.do?&amp;method=showdetail&amp;id=5065"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baike.baidu.com/item/C%E8%AF%AD%E8%A8%80" TargetMode="External"/><Relationship Id="rId7" Type="http://schemas.openxmlformats.org/officeDocument/2006/relationships/hyperlink" Target="https://baike.baidu.com/item/%E6%95%B0%E6%8D%AE%E7%BB%93%E6%9E%84/145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baike.baidu.com/item/%E6%95%B0%E7%BB%84" TargetMode="External"/><Relationship Id="rId5" Type="http://schemas.openxmlformats.org/officeDocument/2006/relationships/hyperlink" Target="https://baike.baidu.com/item/%E6%8C%87%E9%92%88" TargetMode="External"/><Relationship Id="rId4" Type="http://schemas.openxmlformats.org/officeDocument/2006/relationships/hyperlink" Target="https://baike.baidu.com/item/%E5%8F%98%E9%87%8F/5271"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210.33.181.162/acmhome/problemdetail.do?&amp;method=showdetail&amp;id=1741"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aike.baidu.com/item/%E9%A9%AC%E5%85%8B1%E5%8F%B7" TargetMode="External"/><Relationship Id="rId7" Type="http://schemas.openxmlformats.org/officeDocument/2006/relationships/hyperlink" Target="https://baike.baidu.com/item/BUG/3353935" TargetMode="External"/><Relationship Id="rId2" Type="http://schemas.openxmlformats.org/officeDocument/2006/relationships/hyperlink" Target="https://baike.baidu.com/item/%E7%BE%8E%E5%9B%BD%E9%9D%92%E5%B9%B4" TargetMode="External"/><Relationship Id="rId1" Type="http://schemas.openxmlformats.org/officeDocument/2006/relationships/slideLayout" Target="../slideLayouts/slideLayout2.xml"/><Relationship Id="rId6" Type="http://schemas.openxmlformats.org/officeDocument/2006/relationships/hyperlink" Target="https://baike.baidu.com/item/%E8%B0%83%E8%AF%95%E7%A8%8B%E5%BA%8F" TargetMode="External"/><Relationship Id="rId5" Type="http://schemas.openxmlformats.org/officeDocument/2006/relationships/hyperlink" Target="https://baike.baidu.com/item/%E5%93%88%E4%BD%9B" TargetMode="External"/><Relationship Id="rId4" Type="http://schemas.openxmlformats.org/officeDocument/2006/relationships/hyperlink" Target="https://baike.baidu.com/item/IBM/9190"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210.33.181.162/acmhome/problemdetail.do?&amp;method=showdetail&amp;id=153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循环、数组、结构体</a:t>
            </a:r>
            <a:endParaRPr lang="zh-CN" altLang="en-US" dirty="0"/>
          </a:p>
        </p:txBody>
      </p:sp>
      <p:sp>
        <p:nvSpPr>
          <p:cNvPr id="3" name="副标题 2"/>
          <p:cNvSpPr>
            <a:spLocks noGrp="1"/>
          </p:cNvSpPr>
          <p:nvPr>
            <p:ph type="subTitle" idx="1"/>
          </p:nvPr>
        </p:nvSpPr>
        <p:spPr/>
        <p:txBody>
          <a:bodyPr/>
          <a:lstStyle/>
          <a:p>
            <a:r>
              <a:rPr lang="en-US" altLang="zh-CN" dirty="0"/>
              <a:t>16</a:t>
            </a:r>
            <a:r>
              <a:rPr lang="zh-CN" altLang="en-US" dirty="0"/>
              <a:t>计算机</a:t>
            </a:r>
            <a:r>
              <a:rPr lang="en-US" altLang="zh-CN" dirty="0"/>
              <a:t>2 </a:t>
            </a:r>
            <a:r>
              <a:rPr lang="zh-CN" altLang="en-US" dirty="0"/>
              <a:t>黄睿博</a:t>
            </a:r>
            <a:endParaRPr lang="en-US" altLang="zh-CN" dirty="0"/>
          </a:p>
          <a:p>
            <a:r>
              <a:rPr lang="en-US" altLang="zh-CN" dirty="0"/>
              <a:t>TZC-</a:t>
            </a:r>
            <a:r>
              <a:rPr lang="en-US" altLang="zh-CN" dirty="0" err="1"/>
              <a:t>BobHuang</a:t>
            </a:r>
            <a:endParaRPr lang="zh-CN" altLang="en-US" dirty="0"/>
          </a:p>
          <a:p>
            <a:endParaRPr lang="zh-CN" altLang="en-US" dirty="0"/>
          </a:p>
        </p:txBody>
      </p:sp>
      <p:sp>
        <p:nvSpPr>
          <p:cNvPr id="4" name="日期占位符 3"/>
          <p:cNvSpPr>
            <a:spLocks noGrp="1"/>
          </p:cNvSpPr>
          <p:nvPr>
            <p:ph type="dt" sz="half" idx="10"/>
          </p:nvPr>
        </p:nvSpPr>
        <p:spPr/>
        <p:txBody>
          <a:bodyPr/>
          <a:lstStyle/>
          <a:p>
            <a:fld id="{0A98AF03-7270-45C2-A683-C5E353EF01A5}" type="datetime4">
              <a:rPr lang="en-US" smtClean="0"/>
              <a:pPr/>
              <a:t>February 10, 2018</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8B37D5FE-740C-46F5-801A-FA5477D9711F}" type="slidenum">
              <a:rPr lang="en-US" smtClean="0"/>
              <a:pPr/>
              <a:t>1</a:t>
            </a:fld>
            <a:endParaRPr lang="en-US" dirty="0"/>
          </a:p>
        </p:txBody>
      </p:sp>
    </p:spTree>
    <p:extLst>
      <p:ext uri="{BB962C8B-B14F-4D97-AF65-F5344CB8AC3E}">
        <p14:creationId xmlns:p14="http://schemas.microsoft.com/office/powerpoint/2010/main" val="29987278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81236"/>
            <a:ext cx="7024744" cy="952500"/>
          </a:xfrm>
        </p:spPr>
        <p:txBody>
          <a:bodyPr/>
          <a:lstStyle/>
          <a:p>
            <a:r>
              <a:rPr lang="zh-CN" altLang="en-US" dirty="0"/>
              <a:t>进</a:t>
            </a:r>
            <a:r>
              <a:rPr lang="zh-CN" altLang="en-US" dirty="0" smtClean="0"/>
              <a:t>制转换</a:t>
            </a:r>
            <a:endParaRPr lang="zh-CN" altLang="en-US" dirty="0"/>
          </a:p>
        </p:txBody>
      </p:sp>
      <p:sp>
        <p:nvSpPr>
          <p:cNvPr id="4" name="日期占位符 3"/>
          <p:cNvSpPr>
            <a:spLocks noGrp="1"/>
          </p:cNvSpPr>
          <p:nvPr>
            <p:ph type="dt" sz="half" idx="10"/>
          </p:nvPr>
        </p:nvSpPr>
        <p:spPr/>
        <p:txBody>
          <a:bodyPr/>
          <a:lstStyle/>
          <a:p>
            <a:fld id="{05A93482-8E69-40F7-BCAD-5662A6CADB27}" type="datetime4">
              <a:rPr lang="en-US" smtClean="0"/>
              <a:pPr/>
              <a:t>February 10,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10</a:t>
            </a:fld>
            <a:endParaRPr lang="en-US"/>
          </a:p>
        </p:txBody>
      </p:sp>
      <p:sp>
        <p:nvSpPr>
          <p:cNvPr id="7" name="TextBox 6"/>
          <p:cNvSpPr txBox="1"/>
          <p:nvPr/>
        </p:nvSpPr>
        <p:spPr>
          <a:xfrm>
            <a:off x="2771800" y="523957"/>
            <a:ext cx="3456384" cy="5324535"/>
          </a:xfrm>
          <a:prstGeom prst="rect">
            <a:avLst/>
          </a:prstGeom>
          <a:noFill/>
        </p:spPr>
        <p:txBody>
          <a:bodyPr wrap="square" rtlCol="0">
            <a:spAutoFit/>
          </a:bodyPr>
          <a:lstStyle/>
          <a:p>
            <a:r>
              <a:rPr lang="en-US" altLang="zh-CN" sz="1400" dirty="0">
                <a:latin typeface="Consolas" panose="020B0609020204030204" pitchFamily="49" charset="0"/>
                <a:cs typeface="Consolas" panose="020B0609020204030204" pitchFamily="49" charset="0"/>
              </a:rPr>
              <a:t>#include &lt;</a:t>
            </a:r>
            <a:r>
              <a:rPr lang="en-US" altLang="zh-CN" sz="1400" dirty="0" err="1">
                <a:latin typeface="Consolas" panose="020B0609020204030204" pitchFamily="49" charset="0"/>
                <a:cs typeface="Consolas" panose="020B0609020204030204" pitchFamily="49" charset="0"/>
              </a:rPr>
              <a:t>stdio.h</a:t>
            </a:r>
            <a:r>
              <a:rPr lang="en-US" altLang="zh-CN" sz="1400" dirty="0">
                <a:latin typeface="Consolas" panose="020B0609020204030204" pitchFamily="49" charset="0"/>
                <a:cs typeface="Consolas" panose="020B0609020204030204" pitchFamily="49" charset="0"/>
              </a:rPr>
              <a:t>&gt;</a:t>
            </a:r>
          </a:p>
          <a:p>
            <a:r>
              <a:rPr lang="en-US" altLang="zh-CN" sz="1400" dirty="0" err="1">
                <a:latin typeface="Consolas" panose="020B0609020204030204" pitchFamily="49" charset="0"/>
                <a:cs typeface="Consolas" panose="020B0609020204030204" pitchFamily="49" charset="0"/>
              </a:rPr>
              <a:t>int</a:t>
            </a:r>
            <a:r>
              <a:rPr lang="en-US" altLang="zh-CN" sz="1400" dirty="0">
                <a:latin typeface="Consolas" panose="020B0609020204030204" pitchFamily="49" charset="0"/>
                <a:cs typeface="Consolas" panose="020B0609020204030204" pitchFamily="49" charset="0"/>
              </a:rPr>
              <a:t> a[100],l;</a:t>
            </a:r>
          </a:p>
          <a:p>
            <a:r>
              <a:rPr lang="en-US" altLang="zh-CN" sz="1400" dirty="0">
                <a:latin typeface="Consolas" panose="020B0609020204030204" pitchFamily="49" charset="0"/>
                <a:cs typeface="Consolas" panose="020B0609020204030204" pitchFamily="49" charset="0"/>
              </a:rPr>
              <a:t>void trans(</a:t>
            </a:r>
            <a:r>
              <a:rPr lang="en-US" altLang="zh-CN" sz="1400" dirty="0" err="1">
                <a:latin typeface="Consolas" panose="020B0609020204030204" pitchFamily="49" charset="0"/>
                <a:cs typeface="Consolas" panose="020B0609020204030204" pitchFamily="49" charset="0"/>
              </a:rPr>
              <a:t>int</a:t>
            </a:r>
            <a:r>
              <a:rPr lang="en-US" altLang="zh-CN" sz="1400" dirty="0">
                <a:latin typeface="Consolas" panose="020B0609020204030204" pitchFamily="49" charset="0"/>
                <a:cs typeface="Consolas" panose="020B0609020204030204" pitchFamily="49" charset="0"/>
              </a:rPr>
              <a:t> </a:t>
            </a:r>
            <a:r>
              <a:rPr lang="en-US" altLang="zh-CN" sz="1400" dirty="0" err="1">
                <a:latin typeface="Consolas" panose="020B0609020204030204" pitchFamily="49" charset="0"/>
                <a:cs typeface="Consolas" panose="020B0609020204030204" pitchFamily="49" charset="0"/>
              </a:rPr>
              <a:t>n,int</a:t>
            </a:r>
            <a:r>
              <a:rPr lang="en-US" altLang="zh-CN" sz="1400" dirty="0">
                <a:latin typeface="Consolas" panose="020B0609020204030204" pitchFamily="49" charset="0"/>
                <a:cs typeface="Consolas" panose="020B0609020204030204" pitchFamily="49" charset="0"/>
              </a:rPr>
              <a:t> m)</a:t>
            </a:r>
          </a:p>
          <a:p>
            <a:r>
              <a:rPr lang="en-US" altLang="zh-CN" sz="1400" dirty="0">
                <a:latin typeface="Consolas" panose="020B0609020204030204" pitchFamily="49" charset="0"/>
                <a:cs typeface="Consolas" panose="020B0609020204030204" pitchFamily="49" charset="0"/>
              </a:rPr>
              <a:t>{</a:t>
            </a:r>
          </a:p>
          <a:p>
            <a:r>
              <a:rPr lang="en-US" altLang="zh-CN" sz="1400" dirty="0">
                <a:latin typeface="Consolas" panose="020B0609020204030204" pitchFamily="49" charset="0"/>
                <a:cs typeface="Consolas" panose="020B0609020204030204" pitchFamily="49" charset="0"/>
              </a:rPr>
              <a:t>    l=0;</a:t>
            </a:r>
          </a:p>
          <a:p>
            <a:r>
              <a:rPr lang="en-US" altLang="zh-CN" sz="1400" dirty="0">
                <a:latin typeface="Consolas" panose="020B0609020204030204" pitchFamily="49" charset="0"/>
                <a:cs typeface="Consolas" panose="020B0609020204030204" pitchFamily="49" charset="0"/>
              </a:rPr>
              <a:t>    while(n)</a:t>
            </a:r>
          </a:p>
          <a:p>
            <a:r>
              <a:rPr lang="en-US" altLang="zh-CN" sz="1400" dirty="0">
                <a:latin typeface="Consolas" panose="020B0609020204030204" pitchFamily="49" charset="0"/>
                <a:cs typeface="Consolas" panose="020B0609020204030204" pitchFamily="49" charset="0"/>
              </a:rPr>
              <a:t>    {</a:t>
            </a:r>
          </a:p>
          <a:p>
            <a:r>
              <a:rPr lang="en-US" altLang="zh-CN" sz="1400" dirty="0">
                <a:latin typeface="Consolas" panose="020B0609020204030204" pitchFamily="49" charset="0"/>
                <a:cs typeface="Consolas" panose="020B0609020204030204" pitchFamily="49" charset="0"/>
              </a:rPr>
              <a:t>        a[l++]=</a:t>
            </a:r>
            <a:r>
              <a:rPr lang="en-US" altLang="zh-CN" sz="1400" dirty="0" err="1">
                <a:latin typeface="Consolas" panose="020B0609020204030204" pitchFamily="49" charset="0"/>
                <a:cs typeface="Consolas" panose="020B0609020204030204" pitchFamily="49" charset="0"/>
              </a:rPr>
              <a:t>n%m</a:t>
            </a:r>
            <a:r>
              <a:rPr lang="en-US" altLang="zh-CN" sz="1400" dirty="0">
                <a:latin typeface="Consolas" panose="020B0609020204030204" pitchFamily="49" charset="0"/>
                <a:cs typeface="Consolas" panose="020B0609020204030204" pitchFamily="49" charset="0"/>
              </a:rPr>
              <a:t>;</a:t>
            </a:r>
          </a:p>
          <a:p>
            <a:r>
              <a:rPr lang="en-US" altLang="zh-CN" sz="1400" dirty="0">
                <a:latin typeface="Consolas" panose="020B0609020204030204" pitchFamily="49" charset="0"/>
                <a:cs typeface="Consolas" panose="020B0609020204030204" pitchFamily="49" charset="0"/>
              </a:rPr>
              <a:t>        n=n/m;</a:t>
            </a:r>
          </a:p>
          <a:p>
            <a:r>
              <a:rPr lang="en-US" altLang="zh-CN" sz="1400" dirty="0">
                <a:latin typeface="Consolas" panose="020B0609020204030204" pitchFamily="49" charset="0"/>
                <a:cs typeface="Consolas" panose="020B0609020204030204" pitchFamily="49" charset="0"/>
              </a:rPr>
              <a:t>    }</a:t>
            </a:r>
          </a:p>
          <a:p>
            <a:r>
              <a:rPr lang="en-US" altLang="zh-CN" sz="1400" dirty="0">
                <a:latin typeface="Consolas" panose="020B0609020204030204" pitchFamily="49" charset="0"/>
                <a:cs typeface="Consolas" panose="020B0609020204030204" pitchFamily="49" charset="0"/>
              </a:rPr>
              <a:t>    return;</a:t>
            </a:r>
          </a:p>
          <a:p>
            <a:r>
              <a:rPr lang="en-US" altLang="zh-CN" sz="1400" dirty="0">
                <a:latin typeface="Consolas" panose="020B0609020204030204" pitchFamily="49" charset="0"/>
                <a:cs typeface="Consolas" panose="020B0609020204030204" pitchFamily="49" charset="0"/>
              </a:rPr>
              <a:t>}</a:t>
            </a:r>
          </a:p>
          <a:p>
            <a:r>
              <a:rPr lang="en-US" altLang="zh-CN" sz="1400" dirty="0">
                <a:latin typeface="Consolas" panose="020B0609020204030204" pitchFamily="49" charset="0"/>
                <a:cs typeface="Consolas" panose="020B0609020204030204" pitchFamily="49" charset="0"/>
              </a:rPr>
              <a:t>void out()</a:t>
            </a:r>
          </a:p>
          <a:p>
            <a:r>
              <a:rPr lang="en-US" altLang="zh-CN" sz="1400" dirty="0">
                <a:latin typeface="Consolas" panose="020B0609020204030204" pitchFamily="49" charset="0"/>
                <a:cs typeface="Consolas" panose="020B0609020204030204" pitchFamily="49" charset="0"/>
              </a:rPr>
              <a:t>{</a:t>
            </a:r>
          </a:p>
          <a:p>
            <a:r>
              <a:rPr lang="en-US" altLang="zh-CN" sz="1400" dirty="0">
                <a:latin typeface="Consolas" panose="020B0609020204030204" pitchFamily="49" charset="0"/>
                <a:cs typeface="Consolas" panose="020B0609020204030204" pitchFamily="49" charset="0"/>
              </a:rPr>
              <a:t>    for(</a:t>
            </a:r>
            <a:r>
              <a:rPr lang="en-US" altLang="zh-CN" sz="1400" dirty="0" err="1">
                <a:latin typeface="Consolas" panose="020B0609020204030204" pitchFamily="49" charset="0"/>
                <a:cs typeface="Consolas" panose="020B0609020204030204" pitchFamily="49" charset="0"/>
              </a:rPr>
              <a:t>int</a:t>
            </a:r>
            <a:r>
              <a:rPr lang="en-US" altLang="zh-CN" sz="1400" dirty="0">
                <a:latin typeface="Consolas" panose="020B0609020204030204" pitchFamily="49" charset="0"/>
                <a:cs typeface="Consolas" panose="020B0609020204030204" pitchFamily="49" charset="0"/>
              </a:rPr>
              <a:t> </a:t>
            </a:r>
            <a:r>
              <a:rPr lang="en-US" altLang="zh-CN" sz="1400" dirty="0" err="1">
                <a:latin typeface="Consolas" panose="020B0609020204030204" pitchFamily="49" charset="0"/>
                <a:cs typeface="Consolas" panose="020B0609020204030204" pitchFamily="49" charset="0"/>
              </a:rPr>
              <a:t>i</a:t>
            </a:r>
            <a:r>
              <a:rPr lang="en-US" altLang="zh-CN" sz="1400" dirty="0">
                <a:latin typeface="Consolas" panose="020B0609020204030204" pitchFamily="49" charset="0"/>
                <a:cs typeface="Consolas" panose="020B0609020204030204" pitchFamily="49" charset="0"/>
              </a:rPr>
              <a:t>=l-1;l&gt;=0;i--)</a:t>
            </a:r>
          </a:p>
          <a:p>
            <a:r>
              <a:rPr lang="en-US" altLang="zh-CN" sz="1400" dirty="0">
                <a:latin typeface="Consolas" panose="020B0609020204030204" pitchFamily="49" charset="0"/>
                <a:cs typeface="Consolas" panose="020B0609020204030204" pitchFamily="49" charset="0"/>
              </a:rPr>
              <a:t>        </a:t>
            </a:r>
            <a:r>
              <a:rPr lang="en-US" altLang="zh-CN" sz="1400" dirty="0" err="1">
                <a:latin typeface="Consolas" panose="020B0609020204030204" pitchFamily="49" charset="0"/>
                <a:cs typeface="Consolas" panose="020B0609020204030204" pitchFamily="49" charset="0"/>
              </a:rPr>
              <a:t>printf</a:t>
            </a:r>
            <a:r>
              <a:rPr lang="en-US" altLang="zh-CN" sz="1400" dirty="0">
                <a:latin typeface="Consolas" panose="020B0609020204030204" pitchFamily="49" charset="0"/>
                <a:cs typeface="Consolas" panose="020B0609020204030204" pitchFamily="49" charset="0"/>
              </a:rPr>
              <a:t>("%</a:t>
            </a:r>
            <a:r>
              <a:rPr lang="en-US" altLang="zh-CN" sz="1400" dirty="0" err="1">
                <a:latin typeface="Consolas" panose="020B0609020204030204" pitchFamily="49" charset="0"/>
                <a:cs typeface="Consolas" panose="020B0609020204030204" pitchFamily="49" charset="0"/>
              </a:rPr>
              <a:t>d",a</a:t>
            </a:r>
            <a:r>
              <a:rPr lang="en-US" altLang="zh-CN" sz="1400" dirty="0">
                <a:latin typeface="Consolas" panose="020B0609020204030204" pitchFamily="49" charset="0"/>
                <a:cs typeface="Consolas" panose="020B0609020204030204" pitchFamily="49" charset="0"/>
              </a:rPr>
              <a:t>[</a:t>
            </a:r>
            <a:r>
              <a:rPr lang="en-US" altLang="zh-CN" sz="1400" dirty="0" err="1">
                <a:latin typeface="Consolas" panose="020B0609020204030204" pitchFamily="49" charset="0"/>
                <a:cs typeface="Consolas" panose="020B0609020204030204" pitchFamily="49" charset="0"/>
              </a:rPr>
              <a:t>i</a:t>
            </a:r>
            <a:r>
              <a:rPr lang="en-US" altLang="zh-CN" sz="1400" dirty="0">
                <a:latin typeface="Consolas" panose="020B0609020204030204" pitchFamily="49" charset="0"/>
                <a:cs typeface="Consolas" panose="020B0609020204030204" pitchFamily="49" charset="0"/>
              </a:rPr>
              <a:t>]);</a:t>
            </a:r>
          </a:p>
          <a:p>
            <a:r>
              <a:rPr lang="en-US" altLang="zh-CN" sz="1400" dirty="0">
                <a:latin typeface="Consolas" panose="020B0609020204030204" pitchFamily="49" charset="0"/>
                <a:cs typeface="Consolas" panose="020B0609020204030204" pitchFamily="49" charset="0"/>
              </a:rPr>
              <a:t>}</a:t>
            </a:r>
          </a:p>
          <a:p>
            <a:r>
              <a:rPr lang="en-US" altLang="zh-CN" sz="1400" dirty="0" err="1">
                <a:latin typeface="Consolas" panose="020B0609020204030204" pitchFamily="49" charset="0"/>
                <a:cs typeface="Consolas" panose="020B0609020204030204" pitchFamily="49" charset="0"/>
              </a:rPr>
              <a:t>int</a:t>
            </a:r>
            <a:r>
              <a:rPr lang="en-US" altLang="zh-CN" sz="1400" dirty="0">
                <a:latin typeface="Consolas" panose="020B0609020204030204" pitchFamily="49" charset="0"/>
                <a:cs typeface="Consolas" panose="020B0609020204030204" pitchFamily="49" charset="0"/>
              </a:rPr>
              <a:t> main()</a:t>
            </a:r>
          </a:p>
          <a:p>
            <a:r>
              <a:rPr lang="en-US" altLang="zh-CN" sz="1400" dirty="0">
                <a:latin typeface="Consolas" panose="020B0609020204030204" pitchFamily="49" charset="0"/>
                <a:cs typeface="Consolas" panose="020B0609020204030204" pitchFamily="49" charset="0"/>
              </a:rPr>
              <a:t>{</a:t>
            </a:r>
          </a:p>
          <a:p>
            <a:r>
              <a:rPr lang="en-US" altLang="zh-CN" sz="1400" dirty="0">
                <a:latin typeface="Consolas" panose="020B0609020204030204" pitchFamily="49" charset="0"/>
                <a:cs typeface="Consolas" panose="020B0609020204030204" pitchFamily="49" charset="0"/>
              </a:rPr>
              <a:t>    trans(100,10);</a:t>
            </a:r>
          </a:p>
          <a:p>
            <a:r>
              <a:rPr lang="en-US" altLang="zh-CN" sz="1400" dirty="0">
                <a:latin typeface="Consolas" panose="020B0609020204030204" pitchFamily="49" charset="0"/>
                <a:cs typeface="Consolas" panose="020B0609020204030204" pitchFamily="49" charset="0"/>
              </a:rPr>
              <a:t>    out();</a:t>
            </a:r>
          </a:p>
          <a:p>
            <a:r>
              <a:rPr lang="en-US" altLang="zh-CN" sz="1400" dirty="0">
                <a:latin typeface="Consolas" panose="020B0609020204030204" pitchFamily="49" charset="0"/>
                <a:cs typeface="Consolas" panose="020B0609020204030204" pitchFamily="49" charset="0"/>
              </a:rPr>
              <a:t>    return 0;</a:t>
            </a:r>
          </a:p>
          <a:p>
            <a:r>
              <a:rPr lang="en-US" altLang="zh-CN" sz="1400" dirty="0">
                <a:latin typeface="Consolas" panose="020B0609020204030204" pitchFamily="49" charset="0"/>
                <a:cs typeface="Consolas" panose="020B0609020204030204" pitchFamily="49" charset="0"/>
              </a:rPr>
              <a:t>}</a:t>
            </a:r>
          </a:p>
          <a:p>
            <a:endParaRPr lang="zh-CN" altLang="en-US" dirty="0"/>
          </a:p>
        </p:txBody>
      </p:sp>
    </p:spTree>
    <p:extLst>
      <p:ext uri="{BB962C8B-B14F-4D97-AF65-F5344CB8AC3E}">
        <p14:creationId xmlns:p14="http://schemas.microsoft.com/office/powerpoint/2010/main" val="26071201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0"/>
            <a:ext cx="7024744" cy="952500"/>
          </a:xfrm>
        </p:spPr>
        <p:txBody>
          <a:bodyPr/>
          <a:lstStyle/>
          <a:p>
            <a:r>
              <a:rPr lang="zh-CN" altLang="en-US" dirty="0"/>
              <a:t>前缀和</a:t>
            </a:r>
          </a:p>
        </p:txBody>
      </p:sp>
      <p:sp>
        <p:nvSpPr>
          <p:cNvPr id="3" name="内容占位符 2"/>
          <p:cNvSpPr>
            <a:spLocks noGrp="1"/>
          </p:cNvSpPr>
          <p:nvPr>
            <p:ph idx="1"/>
          </p:nvPr>
        </p:nvSpPr>
        <p:spPr>
          <a:xfrm>
            <a:off x="1043608" y="1057300"/>
            <a:ext cx="6777317" cy="3947241"/>
          </a:xfrm>
        </p:spPr>
        <p:txBody>
          <a:bodyPr>
            <a:normAutofit fontScale="55000" lnSpcReduction="20000"/>
          </a:bodyPr>
          <a:lstStyle/>
          <a:p>
            <a:r>
              <a:rPr lang="en-US" altLang="zh-CN" dirty="0" smtClean="0">
                <a:hlinkClick r:id="rId3"/>
              </a:rPr>
              <a:t>TOJ</a:t>
            </a:r>
            <a:r>
              <a:rPr lang="en-US" altLang="zh-CN" b="1" dirty="0">
                <a:hlinkClick r:id="rId3"/>
              </a:rPr>
              <a:t>5065: </a:t>
            </a:r>
            <a:r>
              <a:rPr lang="zh-CN" altLang="en-US" b="1" dirty="0">
                <a:hlinkClick r:id="rId3"/>
              </a:rPr>
              <a:t>最长连续子序列 </a:t>
            </a:r>
            <a:endParaRPr lang="zh-CN" altLang="en-US" b="1" dirty="0"/>
          </a:p>
          <a:p>
            <a:r>
              <a:rPr lang="zh-CN" altLang="en-US" dirty="0"/>
              <a:t>给定一系列非负整数，求最长的连续子序列，使其和是</a:t>
            </a:r>
            <a:r>
              <a:rPr lang="en-US" altLang="zh-CN" dirty="0"/>
              <a:t>7</a:t>
            </a:r>
            <a:r>
              <a:rPr lang="zh-CN" altLang="en-US" dirty="0"/>
              <a:t>的倍数。</a:t>
            </a:r>
          </a:p>
          <a:p>
            <a:r>
              <a:rPr lang="en-US" altLang="zh-CN" b="1" dirty="0"/>
              <a:t>Input</a:t>
            </a:r>
            <a:endParaRPr lang="zh-CN" altLang="en-US" dirty="0"/>
          </a:p>
          <a:p>
            <a:r>
              <a:rPr lang="zh-CN" altLang="en-US" dirty="0"/>
              <a:t>第一行为正整数</a:t>
            </a:r>
            <a:r>
              <a:rPr lang="en-US" altLang="zh-CN" dirty="0"/>
              <a:t>N</a:t>
            </a:r>
            <a:r>
              <a:rPr lang="zh-CN" altLang="en-US" dirty="0"/>
              <a:t>（</a:t>
            </a:r>
            <a:r>
              <a:rPr lang="en-US" altLang="zh-CN" dirty="0"/>
              <a:t>1&lt;=N&lt;=50000</a:t>
            </a:r>
            <a:r>
              <a:rPr lang="zh-CN" altLang="en-US" dirty="0"/>
              <a:t>），接下来有</a:t>
            </a:r>
            <a:r>
              <a:rPr lang="en-US" altLang="zh-CN" dirty="0"/>
              <a:t>N</a:t>
            </a:r>
            <a:r>
              <a:rPr lang="zh-CN" altLang="en-US" dirty="0"/>
              <a:t>行，每行有一个非负整数，所有整数不大于</a:t>
            </a:r>
            <a:r>
              <a:rPr lang="en-US" altLang="zh-CN" dirty="0"/>
              <a:t>10^6</a:t>
            </a:r>
            <a:r>
              <a:rPr lang="zh-CN" altLang="en-US" dirty="0"/>
              <a:t>。</a:t>
            </a:r>
          </a:p>
          <a:p>
            <a:r>
              <a:rPr lang="en-US" altLang="zh-CN" b="1" dirty="0"/>
              <a:t>Output</a:t>
            </a:r>
            <a:endParaRPr lang="zh-CN" altLang="en-US" dirty="0"/>
          </a:p>
          <a:p>
            <a:r>
              <a:rPr lang="zh-CN" altLang="en-US" dirty="0"/>
              <a:t>如果存在连续子序列，其和为</a:t>
            </a:r>
            <a:r>
              <a:rPr lang="en-US" altLang="zh-CN" dirty="0"/>
              <a:t>7</a:t>
            </a:r>
            <a:r>
              <a:rPr lang="zh-CN" altLang="en-US" dirty="0"/>
              <a:t>的倍数，则输出子序列长度，如果不存在则输出</a:t>
            </a:r>
            <a:r>
              <a:rPr lang="en-US" altLang="zh-CN" dirty="0"/>
              <a:t>0</a:t>
            </a:r>
            <a:r>
              <a:rPr lang="zh-CN" altLang="en-US" dirty="0"/>
              <a:t>。</a:t>
            </a:r>
          </a:p>
          <a:p>
            <a:r>
              <a:rPr lang="en-US" altLang="zh-CN" b="1" dirty="0"/>
              <a:t>Sample </a:t>
            </a:r>
            <a:r>
              <a:rPr lang="en-US" altLang="zh-CN" b="1" dirty="0" smtClean="0"/>
              <a:t>Input</a:t>
            </a:r>
          </a:p>
          <a:p>
            <a:r>
              <a:rPr lang="en-US" altLang="zh-CN" dirty="0"/>
              <a:t>7</a:t>
            </a:r>
          </a:p>
          <a:p>
            <a:r>
              <a:rPr lang="en-US" altLang="zh-CN" dirty="0"/>
              <a:t>3</a:t>
            </a:r>
          </a:p>
          <a:p>
            <a:r>
              <a:rPr lang="en-US" altLang="zh-CN" dirty="0"/>
              <a:t>5</a:t>
            </a:r>
          </a:p>
          <a:p>
            <a:r>
              <a:rPr lang="en-US" altLang="zh-CN" dirty="0"/>
              <a:t>1</a:t>
            </a:r>
          </a:p>
          <a:p>
            <a:r>
              <a:rPr lang="en-US" altLang="zh-CN" dirty="0"/>
              <a:t>6</a:t>
            </a:r>
          </a:p>
          <a:p>
            <a:r>
              <a:rPr lang="en-US" altLang="zh-CN" dirty="0"/>
              <a:t>2</a:t>
            </a:r>
          </a:p>
          <a:p>
            <a:r>
              <a:rPr lang="en-US" altLang="zh-CN" dirty="0"/>
              <a:t>14</a:t>
            </a:r>
          </a:p>
          <a:p>
            <a:r>
              <a:rPr lang="en-US" altLang="zh-CN" dirty="0"/>
              <a:t>10</a:t>
            </a:r>
            <a:endParaRPr lang="zh-CN" altLang="en-US" dirty="0"/>
          </a:p>
          <a:p>
            <a:r>
              <a:rPr lang="en-US" altLang="zh-CN" b="1" dirty="0"/>
              <a:t>Sample </a:t>
            </a:r>
            <a:r>
              <a:rPr lang="en-US" altLang="zh-CN" b="1" dirty="0" smtClean="0"/>
              <a:t>Output</a:t>
            </a:r>
          </a:p>
          <a:p>
            <a:r>
              <a:rPr lang="en-US" altLang="zh-CN" b="1" dirty="0" smtClean="0"/>
              <a:t>5</a:t>
            </a:r>
            <a:endParaRPr lang="zh-CN" altLang="en-US" dirty="0"/>
          </a:p>
          <a:p>
            <a:endParaRPr lang="zh-CN" altLang="en-US" dirty="0"/>
          </a:p>
        </p:txBody>
      </p:sp>
      <p:sp>
        <p:nvSpPr>
          <p:cNvPr id="4" name="日期占位符 3"/>
          <p:cNvSpPr>
            <a:spLocks noGrp="1"/>
          </p:cNvSpPr>
          <p:nvPr>
            <p:ph type="dt" sz="half" idx="10"/>
          </p:nvPr>
        </p:nvSpPr>
        <p:spPr/>
        <p:txBody>
          <a:bodyPr/>
          <a:lstStyle/>
          <a:p>
            <a:fld id="{05A93482-8E69-40F7-BCAD-5662A6CADB27}" type="datetime4">
              <a:rPr lang="en-US" smtClean="0"/>
              <a:pPr/>
              <a:t>February 10,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11</a:t>
            </a:fld>
            <a:endParaRPr lang="en-US"/>
          </a:p>
        </p:txBody>
      </p:sp>
    </p:spTree>
    <p:extLst>
      <p:ext uri="{BB962C8B-B14F-4D97-AF65-F5344CB8AC3E}">
        <p14:creationId xmlns:p14="http://schemas.microsoft.com/office/powerpoint/2010/main" val="39197132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481236"/>
            <a:ext cx="7168642" cy="1327651"/>
          </a:xfrm>
        </p:spPr>
        <p:txBody>
          <a:bodyPr>
            <a:normAutofit/>
          </a:bodyPr>
          <a:lstStyle/>
          <a:p>
            <a:r>
              <a:rPr lang="zh-CN" altLang="en-US" dirty="0" smtClean="0"/>
              <a:t>素数筛选之埃拉托斯特尼筛法（</a:t>
            </a:r>
            <a:r>
              <a:rPr lang="zh-CN" altLang="en-US" dirty="0"/>
              <a:t>埃筛</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a:t>用一个长度为</a:t>
            </a:r>
            <a:r>
              <a:rPr lang="en-US" altLang="zh-CN" dirty="0"/>
              <a:t>N+1</a:t>
            </a:r>
            <a:r>
              <a:rPr lang="zh-CN" altLang="en-US" dirty="0"/>
              <a:t>的数组保存信息（</a:t>
            </a:r>
            <a:r>
              <a:rPr lang="en-US" altLang="zh-CN" dirty="0"/>
              <a:t>0</a:t>
            </a:r>
            <a:r>
              <a:rPr lang="zh-CN" altLang="en-US" dirty="0"/>
              <a:t>表示素数，</a:t>
            </a:r>
            <a:r>
              <a:rPr lang="en-US" altLang="zh-CN" dirty="0"/>
              <a:t>1</a:t>
            </a:r>
            <a:r>
              <a:rPr lang="zh-CN" altLang="en-US" dirty="0"/>
              <a:t>表示非素数） 先假设所有的数都是素数（初始化为</a:t>
            </a:r>
            <a:r>
              <a:rPr lang="en-US" altLang="zh-CN" dirty="0"/>
              <a:t>0</a:t>
            </a:r>
            <a:r>
              <a:rPr lang="zh-CN" altLang="en-US" dirty="0"/>
              <a:t>） 从第一个素数</a:t>
            </a:r>
            <a:r>
              <a:rPr lang="en-US" altLang="zh-CN" dirty="0"/>
              <a:t>2</a:t>
            </a:r>
            <a:r>
              <a:rPr lang="zh-CN" altLang="en-US" dirty="0"/>
              <a:t>开始，把</a:t>
            </a:r>
            <a:r>
              <a:rPr lang="en-US" altLang="zh-CN" dirty="0"/>
              <a:t>2</a:t>
            </a:r>
            <a:r>
              <a:rPr lang="zh-CN" altLang="en-US" dirty="0"/>
              <a:t>的倍数都标记为非素数（置为</a:t>
            </a:r>
            <a:r>
              <a:rPr lang="en-US" altLang="zh-CN" dirty="0"/>
              <a:t>1</a:t>
            </a:r>
            <a:r>
              <a:rPr lang="zh-CN" altLang="en-US" dirty="0"/>
              <a:t>），一直到大于</a:t>
            </a:r>
            <a:r>
              <a:rPr lang="en-US" altLang="zh-CN" dirty="0"/>
              <a:t>N</a:t>
            </a:r>
            <a:r>
              <a:rPr lang="zh-CN" altLang="en-US" dirty="0"/>
              <a:t>； 然后进行下一趟，找到</a:t>
            </a:r>
            <a:r>
              <a:rPr lang="en-US" altLang="zh-CN" dirty="0"/>
              <a:t>2</a:t>
            </a:r>
            <a:r>
              <a:rPr lang="zh-CN" altLang="en-US" dirty="0"/>
              <a:t>后面的下一个素数</a:t>
            </a:r>
            <a:r>
              <a:rPr lang="en-US" altLang="zh-CN" dirty="0"/>
              <a:t>3</a:t>
            </a:r>
            <a:r>
              <a:rPr lang="zh-CN" altLang="en-US" dirty="0"/>
              <a:t>，进行同样的处理 直到最后，数组中依然为</a:t>
            </a:r>
            <a:r>
              <a:rPr lang="en-US" altLang="zh-CN" dirty="0"/>
              <a:t>0</a:t>
            </a:r>
            <a:r>
              <a:rPr lang="zh-CN" altLang="en-US" dirty="0"/>
              <a:t>的数即为素数。</a:t>
            </a:r>
          </a:p>
        </p:txBody>
      </p:sp>
      <p:sp>
        <p:nvSpPr>
          <p:cNvPr id="4" name="日期占位符 3"/>
          <p:cNvSpPr>
            <a:spLocks noGrp="1"/>
          </p:cNvSpPr>
          <p:nvPr>
            <p:ph type="dt" sz="half" idx="10"/>
          </p:nvPr>
        </p:nvSpPr>
        <p:spPr/>
        <p:txBody>
          <a:bodyPr/>
          <a:lstStyle/>
          <a:p>
            <a:fld id="{05A93482-8E69-40F7-BCAD-5662A6CADB27}" type="datetime4">
              <a:rPr lang="en-US" smtClean="0"/>
              <a:pPr/>
              <a:t>February 10,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12</a:t>
            </a:fld>
            <a:endParaRPr lang="en-US"/>
          </a:p>
        </p:txBody>
      </p:sp>
    </p:spTree>
    <p:extLst>
      <p:ext uri="{BB962C8B-B14F-4D97-AF65-F5344CB8AC3E}">
        <p14:creationId xmlns:p14="http://schemas.microsoft.com/office/powerpoint/2010/main" val="5754430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我们来模拟一下</a:t>
            </a:r>
            <a:endParaRPr lang="zh-CN" altLang="en-US" dirty="0"/>
          </a:p>
        </p:txBody>
      </p:sp>
      <p:sp>
        <p:nvSpPr>
          <p:cNvPr id="3" name="内容占位符 2"/>
          <p:cNvSpPr>
            <a:spLocks noGrp="1"/>
          </p:cNvSpPr>
          <p:nvPr>
            <p:ph idx="1"/>
          </p:nvPr>
        </p:nvSpPr>
        <p:spPr/>
        <p:txBody>
          <a:bodyPr/>
          <a:lstStyle/>
          <a:p>
            <a:r>
              <a:rPr lang="en-US" altLang="zh-CN" dirty="0" smtClean="0"/>
              <a:t>1     2     3    4     5</a:t>
            </a:r>
          </a:p>
          <a:p>
            <a:r>
              <a:rPr lang="en-US" altLang="zh-CN" dirty="0" smtClean="0"/>
              <a:t>6     7     8    9    10</a:t>
            </a:r>
          </a:p>
          <a:p>
            <a:r>
              <a:rPr lang="en-US" altLang="zh-CN" dirty="0" smtClean="0"/>
              <a:t>11  12   13  14   15</a:t>
            </a:r>
          </a:p>
          <a:p>
            <a:r>
              <a:rPr lang="en-US" altLang="zh-CN" dirty="0" smtClean="0"/>
              <a:t>16  17   18  19   20</a:t>
            </a:r>
          </a:p>
          <a:p>
            <a:r>
              <a:rPr lang="en-US" altLang="zh-CN" dirty="0" smtClean="0"/>
              <a:t>21  22   23  24   25</a:t>
            </a:r>
          </a:p>
          <a:p>
            <a:r>
              <a:rPr lang="en-US" altLang="zh-CN" dirty="0" smtClean="0"/>
              <a:t>26  27   28   29  30</a:t>
            </a:r>
            <a:endParaRPr lang="zh-CN" altLang="en-US" dirty="0"/>
          </a:p>
        </p:txBody>
      </p:sp>
      <p:sp>
        <p:nvSpPr>
          <p:cNvPr id="4" name="日期占位符 3"/>
          <p:cNvSpPr>
            <a:spLocks noGrp="1"/>
          </p:cNvSpPr>
          <p:nvPr>
            <p:ph type="dt" sz="half" idx="10"/>
          </p:nvPr>
        </p:nvSpPr>
        <p:spPr/>
        <p:txBody>
          <a:bodyPr/>
          <a:lstStyle/>
          <a:p>
            <a:fld id="{05A93482-8E69-40F7-BCAD-5662A6CADB27}" type="datetime4">
              <a:rPr lang="en-US" smtClean="0"/>
              <a:pPr/>
              <a:t>February 10,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13</a:t>
            </a:fld>
            <a:endParaRPr lang="en-US"/>
          </a:p>
        </p:txBody>
      </p:sp>
    </p:spTree>
    <p:extLst>
      <p:ext uri="{BB962C8B-B14F-4D97-AF65-F5344CB8AC3E}">
        <p14:creationId xmlns:p14="http://schemas.microsoft.com/office/powerpoint/2010/main" val="18423071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结构体</a:t>
            </a:r>
            <a:endParaRPr lang="zh-CN" altLang="en-US" dirty="0"/>
          </a:p>
        </p:txBody>
      </p:sp>
      <p:sp>
        <p:nvSpPr>
          <p:cNvPr id="3" name="内容占位符 2"/>
          <p:cNvSpPr>
            <a:spLocks noGrp="1"/>
          </p:cNvSpPr>
          <p:nvPr>
            <p:ph idx="1"/>
          </p:nvPr>
        </p:nvSpPr>
        <p:spPr/>
        <p:txBody>
          <a:bodyPr/>
          <a:lstStyle/>
          <a:p>
            <a:r>
              <a:rPr lang="zh-CN" altLang="en-US" dirty="0"/>
              <a:t>在</a:t>
            </a:r>
            <a:r>
              <a:rPr lang="en-US" altLang="zh-CN" dirty="0">
                <a:hlinkClick r:id="rId3"/>
              </a:rPr>
              <a:t>C</a:t>
            </a:r>
            <a:r>
              <a:rPr lang="zh-CN" altLang="en-US" dirty="0">
                <a:hlinkClick r:id="rId3"/>
              </a:rPr>
              <a:t>语言</a:t>
            </a:r>
            <a:r>
              <a:rPr lang="zh-CN" altLang="en-US" dirty="0"/>
              <a:t>中，结构体</a:t>
            </a:r>
            <a:r>
              <a:rPr lang="en-US" altLang="zh-CN" dirty="0"/>
              <a:t>(</a:t>
            </a:r>
            <a:r>
              <a:rPr lang="en-US" altLang="zh-CN" dirty="0" err="1"/>
              <a:t>struct</a:t>
            </a:r>
            <a:r>
              <a:rPr lang="en-US" altLang="zh-CN" dirty="0"/>
              <a:t>)</a:t>
            </a:r>
            <a:r>
              <a:rPr lang="zh-CN" altLang="en-US" dirty="0"/>
              <a:t>指的是一种数据结构，是</a:t>
            </a:r>
            <a:r>
              <a:rPr lang="en-US" altLang="zh-CN" dirty="0"/>
              <a:t>C</a:t>
            </a:r>
            <a:r>
              <a:rPr lang="zh-CN" altLang="en-US" dirty="0"/>
              <a:t>语言中聚合数据类型</a:t>
            </a:r>
            <a:r>
              <a:rPr lang="en-US" altLang="zh-CN" dirty="0"/>
              <a:t>(aggregate data type)</a:t>
            </a:r>
            <a:r>
              <a:rPr lang="zh-CN" altLang="en-US" dirty="0"/>
              <a:t>的一类。结构体可以被声明为</a:t>
            </a:r>
            <a:r>
              <a:rPr lang="zh-CN" altLang="en-US" dirty="0">
                <a:hlinkClick r:id="rId4"/>
              </a:rPr>
              <a:t>变量</a:t>
            </a:r>
            <a:r>
              <a:rPr lang="zh-CN" altLang="en-US" dirty="0"/>
              <a:t>、</a:t>
            </a:r>
            <a:r>
              <a:rPr lang="zh-CN" altLang="en-US" dirty="0">
                <a:hlinkClick r:id="rId5"/>
              </a:rPr>
              <a:t>指针</a:t>
            </a:r>
            <a:r>
              <a:rPr lang="zh-CN" altLang="en-US" dirty="0"/>
              <a:t>或</a:t>
            </a:r>
            <a:r>
              <a:rPr lang="zh-CN" altLang="en-US" dirty="0">
                <a:hlinkClick r:id="rId6"/>
              </a:rPr>
              <a:t>数组</a:t>
            </a:r>
            <a:r>
              <a:rPr lang="zh-CN" altLang="en-US" dirty="0"/>
              <a:t>等，用以实现较复杂的</a:t>
            </a:r>
            <a:r>
              <a:rPr lang="zh-CN" altLang="en-US" dirty="0">
                <a:hlinkClick r:id="rId7"/>
              </a:rPr>
              <a:t>数据结构</a:t>
            </a:r>
            <a:r>
              <a:rPr lang="zh-CN" altLang="en-US" dirty="0"/>
              <a:t>。结构体同时也是一些元素的集合，这些元素称为结构体的成员</a:t>
            </a:r>
            <a:r>
              <a:rPr lang="en-US" altLang="zh-CN" dirty="0"/>
              <a:t>(member)</a:t>
            </a:r>
            <a:r>
              <a:rPr lang="zh-CN" altLang="en-US" dirty="0"/>
              <a:t>，且这些成员可以为不同的类型，成员一般用名字访问。</a:t>
            </a:r>
          </a:p>
        </p:txBody>
      </p:sp>
      <p:sp>
        <p:nvSpPr>
          <p:cNvPr id="4" name="日期占位符 3"/>
          <p:cNvSpPr>
            <a:spLocks noGrp="1"/>
          </p:cNvSpPr>
          <p:nvPr>
            <p:ph type="dt" sz="half" idx="10"/>
          </p:nvPr>
        </p:nvSpPr>
        <p:spPr/>
        <p:txBody>
          <a:bodyPr/>
          <a:lstStyle/>
          <a:p>
            <a:fld id="{05A93482-8E69-40F7-BCAD-5662A6CADB27}" type="datetime4">
              <a:rPr lang="en-US" smtClean="0"/>
              <a:pPr/>
              <a:t>February 10,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14</a:t>
            </a:fld>
            <a:endParaRPr lang="en-US"/>
          </a:p>
        </p:txBody>
      </p:sp>
    </p:spTree>
    <p:extLst>
      <p:ext uri="{BB962C8B-B14F-4D97-AF65-F5344CB8AC3E}">
        <p14:creationId xmlns:p14="http://schemas.microsoft.com/office/powerpoint/2010/main" val="27854703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endParaRPr lang="zh-CN" altLang="en-US" dirty="0"/>
          </a:p>
        </p:txBody>
      </p:sp>
      <p:sp>
        <p:nvSpPr>
          <p:cNvPr id="3" name="内容占位符 2"/>
          <p:cNvSpPr>
            <a:spLocks noGrp="1"/>
          </p:cNvSpPr>
          <p:nvPr>
            <p:ph idx="1"/>
          </p:nvPr>
        </p:nvSpPr>
        <p:spPr/>
        <p:txBody>
          <a:bodyPr>
            <a:normAutofit fontScale="85000" lnSpcReduction="20000"/>
          </a:bodyPr>
          <a:lstStyle/>
          <a:p>
            <a:pPr fontAlgn="base"/>
            <a:r>
              <a:rPr lang="en-US" altLang="zh-CN" dirty="0" err="1">
                <a:latin typeface="Consolas" panose="020B0609020204030204" pitchFamily="49" charset="0"/>
                <a:cs typeface="Consolas" panose="020B0609020204030204" pitchFamily="49" charset="0"/>
              </a:rPr>
              <a:t>struct</a:t>
            </a:r>
            <a:r>
              <a:rPr lang="en-US" altLang="zh-CN" dirty="0">
                <a:latin typeface="Consolas" panose="020B0609020204030204" pitchFamily="49" charset="0"/>
                <a:cs typeface="Consolas" panose="020B0609020204030204" pitchFamily="49" charset="0"/>
              </a:rPr>
              <a:t> {</a:t>
            </a:r>
          </a:p>
          <a:p>
            <a:pPr fontAlgn="base"/>
            <a:r>
              <a:rPr lang="en-US" altLang="zh-CN" dirty="0">
                <a:latin typeface="Consolas" panose="020B0609020204030204" pitchFamily="49" charset="0"/>
                <a:cs typeface="Consolas" panose="020B0609020204030204" pitchFamily="49" charset="0"/>
              </a:rPr>
              <a:t> </a:t>
            </a:r>
          </a:p>
          <a:p>
            <a:pPr fontAlgn="base"/>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int</a:t>
            </a:r>
            <a:r>
              <a:rPr lang="en-US" altLang="zh-CN" dirty="0">
                <a:latin typeface="Consolas" panose="020B0609020204030204" pitchFamily="49" charset="0"/>
                <a:cs typeface="Consolas" panose="020B0609020204030204" pitchFamily="49" charset="0"/>
              </a:rPr>
              <a:t> a;</a:t>
            </a:r>
          </a:p>
          <a:p>
            <a:pPr fontAlgn="base"/>
            <a:r>
              <a:rPr lang="en-US" altLang="zh-CN" dirty="0">
                <a:latin typeface="Consolas" panose="020B0609020204030204" pitchFamily="49" charset="0"/>
                <a:cs typeface="Consolas" panose="020B0609020204030204" pitchFamily="49" charset="0"/>
              </a:rPr>
              <a:t> </a:t>
            </a:r>
          </a:p>
          <a:p>
            <a:pPr fontAlgn="base"/>
            <a:r>
              <a:rPr lang="en-US" altLang="zh-CN" dirty="0">
                <a:latin typeface="Consolas" panose="020B0609020204030204" pitchFamily="49" charset="0"/>
                <a:cs typeface="Consolas" panose="020B0609020204030204" pitchFamily="49" charset="0"/>
              </a:rPr>
              <a:t>    char b;</a:t>
            </a:r>
          </a:p>
          <a:p>
            <a:pPr fontAlgn="base"/>
            <a:r>
              <a:rPr lang="en-US" altLang="zh-CN" dirty="0">
                <a:latin typeface="Consolas" panose="020B0609020204030204" pitchFamily="49" charset="0"/>
                <a:cs typeface="Consolas" panose="020B0609020204030204" pitchFamily="49" charset="0"/>
              </a:rPr>
              <a:t> </a:t>
            </a:r>
          </a:p>
          <a:p>
            <a:pPr fontAlgn="base"/>
            <a:r>
              <a:rPr lang="en-US" altLang="zh-CN" dirty="0">
                <a:latin typeface="Consolas" panose="020B0609020204030204" pitchFamily="49" charset="0"/>
                <a:cs typeface="Consolas" panose="020B0609020204030204" pitchFamily="49" charset="0"/>
              </a:rPr>
              <a:t>    double c;</a:t>
            </a:r>
          </a:p>
          <a:p>
            <a:pPr fontAlgn="base"/>
            <a:r>
              <a:rPr lang="en-US" altLang="zh-CN" dirty="0">
                <a:latin typeface="Consolas" panose="020B0609020204030204" pitchFamily="49" charset="0"/>
                <a:cs typeface="Consolas" panose="020B0609020204030204" pitchFamily="49" charset="0"/>
              </a:rPr>
              <a:t> </a:t>
            </a:r>
          </a:p>
          <a:p>
            <a:pPr fontAlgn="base"/>
            <a:r>
              <a:rPr lang="en-US" altLang="zh-CN" dirty="0">
                <a:latin typeface="Consolas" panose="020B0609020204030204" pitchFamily="49" charset="0"/>
                <a:cs typeface="Consolas" panose="020B0609020204030204" pitchFamily="49" charset="0"/>
              </a:rPr>
              <a:t>} s1;</a:t>
            </a:r>
          </a:p>
          <a:p>
            <a:endParaRPr lang="zh-CN" altLang="en-US" dirty="0"/>
          </a:p>
        </p:txBody>
      </p:sp>
      <p:sp>
        <p:nvSpPr>
          <p:cNvPr id="4" name="日期占位符 3"/>
          <p:cNvSpPr>
            <a:spLocks noGrp="1"/>
          </p:cNvSpPr>
          <p:nvPr>
            <p:ph type="dt" sz="half" idx="10"/>
          </p:nvPr>
        </p:nvSpPr>
        <p:spPr/>
        <p:txBody>
          <a:bodyPr/>
          <a:lstStyle/>
          <a:p>
            <a:fld id="{05A93482-8E69-40F7-BCAD-5662A6CADB27}" type="datetime4">
              <a:rPr lang="en-US" smtClean="0"/>
              <a:pPr/>
              <a:t>February 10,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15</a:t>
            </a:fld>
            <a:endParaRPr lang="en-US"/>
          </a:p>
        </p:txBody>
      </p:sp>
    </p:spTree>
    <p:extLst>
      <p:ext uri="{BB962C8B-B14F-4D97-AF65-F5344CB8AC3E}">
        <p14:creationId xmlns:p14="http://schemas.microsoft.com/office/powerpoint/2010/main" val="15135333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hlinkClick r:id="rId2"/>
              </a:rPr>
              <a:t>TOJ</a:t>
            </a:r>
            <a:r>
              <a:rPr lang="en-US" altLang="zh-CN" b="1" dirty="0">
                <a:hlinkClick r:id="rId2"/>
              </a:rPr>
              <a:t>1741: </a:t>
            </a:r>
            <a:r>
              <a:rPr lang="zh-CN" altLang="en-US" b="1" dirty="0">
                <a:hlinkClick r:id="rId2"/>
              </a:rPr>
              <a:t>通讯录编排 </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a:t>ACM</a:t>
            </a:r>
            <a:r>
              <a:rPr lang="zh-CN" altLang="en-US" dirty="0"/>
              <a:t>集训队最近人气很旺，为了促进队员之间的交流，我们准备制作一个通讯录，每个队友的信息包括：</a:t>
            </a:r>
            <a:br>
              <a:rPr lang="zh-CN" altLang="en-US" dirty="0"/>
            </a:br>
            <a:r>
              <a:rPr lang="en-US" altLang="zh-CN" dirty="0" err="1"/>
              <a:t>tojid</a:t>
            </a:r>
            <a:r>
              <a:rPr lang="en-US" altLang="zh-CN" dirty="0"/>
              <a:t> </a:t>
            </a:r>
            <a:r>
              <a:rPr lang="zh-CN" altLang="en-US" dirty="0"/>
              <a:t>电话 籍贯 出生年</a:t>
            </a:r>
            <a:r>
              <a:rPr lang="en-US" altLang="zh-CN" dirty="0"/>
              <a:t>-</a:t>
            </a:r>
            <a:r>
              <a:rPr lang="zh-CN" altLang="en-US" dirty="0"/>
              <a:t>月</a:t>
            </a:r>
            <a:r>
              <a:rPr lang="en-US" altLang="zh-CN" dirty="0"/>
              <a:t>-</a:t>
            </a:r>
            <a:r>
              <a:rPr lang="zh-CN" altLang="en-US" dirty="0"/>
              <a:t>日</a:t>
            </a:r>
            <a:br>
              <a:rPr lang="zh-CN" altLang="en-US" dirty="0"/>
            </a:br>
            <a:r>
              <a:rPr lang="zh-CN" altLang="en-US" dirty="0"/>
              <a:t>各个字段均用英文字符和数字表示。使用空格分隔各个字段，每个字段不包含空格，如：</a:t>
            </a:r>
            <a:r>
              <a:rPr lang="en-US" altLang="zh-CN" dirty="0" err="1"/>
              <a:t>crq</a:t>
            </a:r>
            <a:r>
              <a:rPr lang="zh-CN" altLang="en-US" dirty="0"/>
              <a:t>的信息为：</a:t>
            </a:r>
            <a:br>
              <a:rPr lang="zh-CN" altLang="en-US" dirty="0"/>
            </a:br>
            <a:r>
              <a:rPr lang="en-US" altLang="zh-CN" dirty="0" err="1"/>
              <a:t>crq</a:t>
            </a:r>
            <a:r>
              <a:rPr lang="en-US" altLang="zh-CN" dirty="0"/>
              <a:t> 660000 </a:t>
            </a:r>
            <a:r>
              <a:rPr lang="en-US" altLang="zh-CN" dirty="0" err="1"/>
              <a:t>huangyan</a:t>
            </a:r>
            <a:r>
              <a:rPr lang="en-US" altLang="zh-CN" dirty="0"/>
              <a:t> 1979-1-1</a:t>
            </a:r>
            <a:r>
              <a:rPr lang="zh-CN" altLang="en-US" dirty="0"/>
              <a:t/>
            </a:r>
            <a:br>
              <a:rPr lang="zh-CN" altLang="en-US" dirty="0"/>
            </a:br>
            <a:r>
              <a:rPr lang="zh-CN" altLang="en-US" dirty="0"/>
              <a:t>等到所有队员的资料收集完毕，我们想要编排通讯录以便于队员的查询，编排方式如下：</a:t>
            </a:r>
            <a:br>
              <a:rPr lang="zh-CN" altLang="en-US" dirty="0"/>
            </a:br>
            <a:r>
              <a:rPr lang="zh-CN" altLang="en-US" dirty="0"/>
              <a:t>首先根据地名作为第一关键字进行字典序排序，由于每年老乡之间都要为队友庆祝生日，因此将生日作为第二关键字进行递增排序。也许你在老乡之间能够找到一个非常有缘的队友即你们的生日是同一天，那么就根据</a:t>
            </a:r>
            <a:r>
              <a:rPr lang="en-US" altLang="zh-CN" dirty="0" err="1"/>
              <a:t>tojid</a:t>
            </a:r>
            <a:r>
              <a:rPr lang="zh-CN" altLang="en-US" dirty="0"/>
              <a:t>作为第三关键字进行字典序排序，由于</a:t>
            </a:r>
            <a:r>
              <a:rPr lang="en-US" altLang="zh-CN" dirty="0" err="1"/>
              <a:t>tojid</a:t>
            </a:r>
            <a:r>
              <a:rPr lang="zh-CN" altLang="en-US" dirty="0"/>
              <a:t>是唯一的，因此总能排序。我们确信今后将有大量的新队友加入，因此为了能一劳永逸，请你帮我们编程完成这个任务。</a:t>
            </a:r>
          </a:p>
        </p:txBody>
      </p:sp>
      <p:sp>
        <p:nvSpPr>
          <p:cNvPr id="4" name="日期占位符 3"/>
          <p:cNvSpPr>
            <a:spLocks noGrp="1"/>
          </p:cNvSpPr>
          <p:nvPr>
            <p:ph type="dt" sz="half" idx="10"/>
          </p:nvPr>
        </p:nvSpPr>
        <p:spPr/>
        <p:txBody>
          <a:bodyPr/>
          <a:lstStyle/>
          <a:p>
            <a:fld id="{05A93482-8E69-40F7-BCAD-5662A6CADB27}" type="datetime4">
              <a:rPr lang="en-US" smtClean="0"/>
              <a:pPr/>
              <a:t>February 10,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16</a:t>
            </a:fld>
            <a:endParaRPr lang="en-US"/>
          </a:p>
        </p:txBody>
      </p:sp>
    </p:spTree>
    <p:extLst>
      <p:ext uri="{BB962C8B-B14F-4D97-AF65-F5344CB8AC3E}">
        <p14:creationId xmlns:p14="http://schemas.microsoft.com/office/powerpoint/2010/main" val="31391400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debug</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1937</a:t>
            </a:r>
            <a:r>
              <a:rPr lang="zh-CN" altLang="en-US" dirty="0"/>
              <a:t>年，</a:t>
            </a:r>
            <a:r>
              <a:rPr lang="zh-CN" altLang="en-US" dirty="0">
                <a:hlinkClick r:id="rId2"/>
              </a:rPr>
              <a:t>美国青年</a:t>
            </a:r>
            <a:r>
              <a:rPr lang="zh-CN" altLang="en-US" dirty="0"/>
              <a:t>霍华德</a:t>
            </a:r>
            <a:r>
              <a:rPr lang="en-US" altLang="zh-CN" dirty="0"/>
              <a:t>·</a:t>
            </a:r>
            <a:r>
              <a:rPr lang="zh-CN" altLang="en-US" dirty="0"/>
              <a:t>艾肯找到</a:t>
            </a:r>
            <a:r>
              <a:rPr lang="en-US" altLang="zh-CN" dirty="0"/>
              <a:t>IBM</a:t>
            </a:r>
            <a:r>
              <a:rPr lang="zh-CN" altLang="en-US" dirty="0"/>
              <a:t>公司为其投资</a:t>
            </a:r>
            <a:r>
              <a:rPr lang="en-US" altLang="zh-CN" dirty="0"/>
              <a:t>200</a:t>
            </a:r>
            <a:r>
              <a:rPr lang="zh-CN" altLang="en-US" dirty="0"/>
              <a:t>万美元研制计算机，第一台成品艾肯把它取名为：</a:t>
            </a:r>
            <a:r>
              <a:rPr lang="zh-CN" altLang="en-US" dirty="0">
                <a:hlinkClick r:id="rId3"/>
              </a:rPr>
              <a:t>马克</a:t>
            </a:r>
            <a:r>
              <a:rPr lang="en-US" altLang="zh-CN" dirty="0">
                <a:hlinkClick r:id="rId3"/>
              </a:rPr>
              <a:t>1</a:t>
            </a:r>
            <a:r>
              <a:rPr lang="zh-CN" altLang="en-US" dirty="0">
                <a:hlinkClick r:id="rId3"/>
              </a:rPr>
              <a:t>号</a:t>
            </a:r>
            <a:r>
              <a:rPr lang="zh-CN" altLang="en-US" dirty="0"/>
              <a:t>（</a:t>
            </a:r>
            <a:r>
              <a:rPr lang="en-US" altLang="zh-CN" dirty="0"/>
              <a:t>mark1</a:t>
            </a:r>
            <a:r>
              <a:rPr lang="zh-CN" altLang="en-US" dirty="0"/>
              <a:t>），又叫“自动序列受控计算机”，从这时起</a:t>
            </a:r>
            <a:r>
              <a:rPr lang="en-US" altLang="zh-CN" dirty="0">
                <a:hlinkClick r:id="rId4"/>
              </a:rPr>
              <a:t>IBM</a:t>
            </a:r>
            <a:r>
              <a:rPr lang="zh-CN" altLang="en-US" dirty="0"/>
              <a:t>公司由生产制表机，肉铺磅秤，咖啡研磨机等乱七八糟玩意儿行业，正式跨进“计算机”领地。为马克</a:t>
            </a:r>
            <a:r>
              <a:rPr lang="en-US" altLang="zh-CN" dirty="0"/>
              <a:t>1</a:t>
            </a:r>
            <a:r>
              <a:rPr lang="zh-CN" altLang="en-US" dirty="0"/>
              <a:t>号编制程序的是</a:t>
            </a:r>
            <a:r>
              <a:rPr lang="zh-CN" altLang="en-US" dirty="0">
                <a:hlinkClick r:id="rId5"/>
              </a:rPr>
              <a:t>哈佛</a:t>
            </a:r>
            <a:r>
              <a:rPr lang="zh-CN" altLang="en-US" dirty="0"/>
              <a:t>的一位女数学家葛丽斯</a:t>
            </a:r>
            <a:r>
              <a:rPr lang="en-US" altLang="zh-CN" dirty="0"/>
              <a:t>·</a:t>
            </a:r>
            <a:r>
              <a:rPr lang="zh-CN" altLang="en-US" dirty="0"/>
              <a:t>莫雷</a:t>
            </a:r>
            <a:r>
              <a:rPr lang="en-US" altLang="zh-CN" dirty="0"/>
              <a:t>·</a:t>
            </a:r>
            <a:r>
              <a:rPr lang="zh-CN" altLang="en-US" dirty="0"/>
              <a:t>霍波，有一天，她在</a:t>
            </a:r>
            <a:r>
              <a:rPr lang="zh-CN" altLang="en-US" dirty="0">
                <a:hlinkClick r:id="rId6"/>
              </a:rPr>
              <a:t>调试程序</a:t>
            </a:r>
            <a:r>
              <a:rPr lang="zh-CN" altLang="en-US" dirty="0"/>
              <a:t>时出现故障，拆开继电器后，发现有只飞蛾被夹扁在触点中间，从而“卡”住了机器的运行。于是，霍波诙谐的把程序故障统称为“臭虫（</a:t>
            </a:r>
            <a:r>
              <a:rPr lang="en-US" altLang="zh-CN" dirty="0">
                <a:hlinkClick r:id="rId7"/>
              </a:rPr>
              <a:t>BUG</a:t>
            </a:r>
            <a:r>
              <a:rPr lang="zh-CN" altLang="en-US" dirty="0"/>
              <a:t>）”，把排除程序故障叫</a:t>
            </a:r>
            <a:r>
              <a:rPr lang="en-US" altLang="zh-CN" dirty="0"/>
              <a:t>DEBUG</a:t>
            </a:r>
            <a:r>
              <a:rPr lang="zh-CN" altLang="en-US" dirty="0"/>
              <a:t>，而这奇怪的“称呼”，后来成为计算机领域的专业行话。从而</a:t>
            </a:r>
            <a:r>
              <a:rPr lang="en-US" altLang="zh-CN" dirty="0"/>
              <a:t>debug</a:t>
            </a:r>
            <a:r>
              <a:rPr lang="zh-CN" altLang="en-US" dirty="0"/>
              <a:t>意为排除程序故障的意思。</a:t>
            </a:r>
          </a:p>
        </p:txBody>
      </p:sp>
      <p:sp>
        <p:nvSpPr>
          <p:cNvPr id="4" name="日期占位符 3"/>
          <p:cNvSpPr>
            <a:spLocks noGrp="1"/>
          </p:cNvSpPr>
          <p:nvPr>
            <p:ph type="dt" sz="half" idx="10"/>
          </p:nvPr>
        </p:nvSpPr>
        <p:spPr/>
        <p:txBody>
          <a:bodyPr/>
          <a:lstStyle/>
          <a:p>
            <a:fld id="{05A93482-8E69-40F7-BCAD-5662A6CADB27}" type="datetime4">
              <a:rPr lang="en-US" smtClean="0"/>
              <a:pPr/>
              <a:t>February 10,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17</a:t>
            </a:fld>
            <a:endParaRPr lang="en-US"/>
          </a:p>
        </p:txBody>
      </p:sp>
    </p:spTree>
    <p:extLst>
      <p:ext uri="{BB962C8B-B14F-4D97-AF65-F5344CB8AC3E}">
        <p14:creationId xmlns:p14="http://schemas.microsoft.com/office/powerpoint/2010/main" val="493366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ACM</a:t>
            </a:r>
            <a:r>
              <a:rPr lang="zh-CN" altLang="en-US" dirty="0" smtClean="0"/>
              <a:t>中的</a:t>
            </a:r>
            <a:r>
              <a:rPr lang="en-US" altLang="zh-CN" dirty="0" smtClean="0"/>
              <a:t>debug</a:t>
            </a:r>
            <a:endParaRPr lang="zh-CN" altLang="en-US" dirty="0"/>
          </a:p>
        </p:txBody>
      </p:sp>
      <p:sp>
        <p:nvSpPr>
          <p:cNvPr id="3" name="内容占位符 2"/>
          <p:cNvSpPr>
            <a:spLocks noGrp="1"/>
          </p:cNvSpPr>
          <p:nvPr>
            <p:ph idx="1"/>
          </p:nvPr>
        </p:nvSpPr>
        <p:spPr/>
        <p:txBody>
          <a:bodyPr/>
          <a:lstStyle/>
          <a:p>
            <a:r>
              <a:rPr lang="zh-CN" altLang="en-US" dirty="0" smtClean="0"/>
              <a:t>代码量很大，我选择</a:t>
            </a:r>
            <a:r>
              <a:rPr lang="en-US" altLang="zh-CN" dirty="0" err="1" smtClean="0"/>
              <a:t>printf</a:t>
            </a:r>
            <a:r>
              <a:rPr lang="zh-CN" altLang="en-US" dirty="0" smtClean="0"/>
              <a:t>大法</a:t>
            </a:r>
            <a:endParaRPr lang="en-US" altLang="zh-CN" dirty="0" smtClean="0"/>
          </a:p>
          <a:p>
            <a:endParaRPr lang="en-US" altLang="zh-CN" dirty="0"/>
          </a:p>
          <a:p>
            <a:endParaRPr lang="en-US" altLang="zh-CN" dirty="0" smtClean="0"/>
          </a:p>
          <a:p>
            <a:r>
              <a:rPr lang="zh-CN" altLang="en-US" dirty="0" smtClean="0"/>
              <a:t>还可以用调试</a:t>
            </a:r>
            <a:endParaRPr lang="zh-CN" altLang="en-US" dirty="0"/>
          </a:p>
        </p:txBody>
      </p:sp>
      <p:sp>
        <p:nvSpPr>
          <p:cNvPr id="4" name="日期占位符 3"/>
          <p:cNvSpPr>
            <a:spLocks noGrp="1"/>
          </p:cNvSpPr>
          <p:nvPr>
            <p:ph type="dt" sz="half" idx="10"/>
          </p:nvPr>
        </p:nvSpPr>
        <p:spPr/>
        <p:txBody>
          <a:bodyPr/>
          <a:lstStyle/>
          <a:p>
            <a:fld id="{05A93482-8E69-40F7-BCAD-5662A6CADB27}" type="datetime4">
              <a:rPr lang="en-US" smtClean="0"/>
              <a:pPr/>
              <a:t>February 10,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18</a:t>
            </a:fld>
            <a:endParaRPr lang="en-US"/>
          </a:p>
        </p:txBody>
      </p:sp>
      <p:pic>
        <p:nvPicPr>
          <p:cNvPr id="1026" name="Picture 2" descr="X:\Users\H&amp;Y\Pictures\Screenshots\屏幕截图(2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3928" y="3001516"/>
            <a:ext cx="1565292"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35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给几个样例好了</a:t>
            </a:r>
            <a:endParaRPr lang="zh-CN" altLang="en-US" dirty="0"/>
          </a:p>
        </p:txBody>
      </p:sp>
      <p:sp>
        <p:nvSpPr>
          <p:cNvPr id="4" name="日期占位符 3"/>
          <p:cNvSpPr>
            <a:spLocks noGrp="1"/>
          </p:cNvSpPr>
          <p:nvPr>
            <p:ph type="dt" sz="half" idx="10"/>
          </p:nvPr>
        </p:nvSpPr>
        <p:spPr/>
        <p:txBody>
          <a:bodyPr/>
          <a:lstStyle/>
          <a:p>
            <a:fld id="{05A93482-8E69-40F7-BCAD-5662A6CADB27}" type="datetime4">
              <a:rPr lang="en-US" smtClean="0"/>
              <a:pPr/>
              <a:t>February 10,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19</a:t>
            </a:fld>
            <a:endParaRPr lang="en-US"/>
          </a:p>
        </p:txBody>
      </p:sp>
      <p:sp>
        <p:nvSpPr>
          <p:cNvPr id="7" name="TextBox 6"/>
          <p:cNvSpPr txBox="1"/>
          <p:nvPr/>
        </p:nvSpPr>
        <p:spPr>
          <a:xfrm>
            <a:off x="5004048" y="625252"/>
            <a:ext cx="2988332" cy="6740307"/>
          </a:xfrm>
          <a:prstGeom prst="rect">
            <a:avLst/>
          </a:prstGeom>
          <a:noFill/>
        </p:spPr>
        <p:txBody>
          <a:bodyPr wrap="square" rtlCol="0">
            <a:spAutoFit/>
          </a:bodyPr>
          <a:lstStyle/>
          <a:p>
            <a:r>
              <a:rPr lang="en-US" altLang="zh-CN" sz="1200" dirty="0">
                <a:latin typeface="Consolas" panose="020B0609020204030204" pitchFamily="49" charset="0"/>
              </a:rPr>
              <a:t>#include &lt;</a:t>
            </a:r>
            <a:r>
              <a:rPr lang="en-US" altLang="zh-CN" sz="1200" dirty="0" err="1">
                <a:latin typeface="Consolas" panose="020B0609020204030204" pitchFamily="49" charset="0"/>
              </a:rPr>
              <a:t>stdio.h</a:t>
            </a:r>
            <a:r>
              <a:rPr lang="en-US" altLang="zh-CN" sz="1200" dirty="0">
                <a:latin typeface="Consolas" panose="020B0609020204030204" pitchFamily="49" charset="0"/>
              </a:rPr>
              <a:t>&gt;</a:t>
            </a:r>
            <a:br>
              <a:rPr lang="en-US" altLang="zh-CN" sz="1200" dirty="0">
                <a:latin typeface="Consolas" panose="020B0609020204030204" pitchFamily="49" charset="0"/>
              </a:rPr>
            </a:br>
            <a:r>
              <a:rPr lang="en-US" altLang="zh-CN" sz="1200" dirty="0" err="1">
                <a:latin typeface="Consolas" panose="020B0609020204030204" pitchFamily="49" charset="0"/>
              </a:rPr>
              <a:t>int</a:t>
            </a:r>
            <a:r>
              <a:rPr lang="en-US" altLang="zh-CN" sz="1200" dirty="0">
                <a:latin typeface="Consolas" panose="020B0609020204030204" pitchFamily="49" charset="0"/>
              </a:rPr>
              <a:t> main()</a:t>
            </a:r>
            <a:br>
              <a:rPr lang="en-US" altLang="zh-CN" sz="1200" dirty="0">
                <a:latin typeface="Consolas" panose="020B0609020204030204" pitchFamily="49" charset="0"/>
              </a:rPr>
            </a:br>
            <a:r>
              <a:rPr lang="en-US" altLang="zh-CN" sz="1200" dirty="0">
                <a:latin typeface="Consolas" panose="020B0609020204030204" pitchFamily="49" charset="0"/>
              </a:rPr>
              <a:t>{</a:t>
            </a:r>
            <a:br>
              <a:rPr lang="en-US" altLang="zh-CN" sz="1200" dirty="0">
                <a:latin typeface="Consolas" panose="020B0609020204030204" pitchFamily="49" charset="0"/>
              </a:rPr>
            </a:br>
            <a:r>
              <a:rPr lang="en-US" altLang="zh-CN" sz="1200" dirty="0" err="1">
                <a:latin typeface="Consolas" panose="020B0609020204030204" pitchFamily="49" charset="0"/>
              </a:rPr>
              <a:t>int</a:t>
            </a:r>
            <a:r>
              <a:rPr lang="en-US" altLang="zh-CN" sz="1200" dirty="0">
                <a:latin typeface="Consolas" panose="020B0609020204030204" pitchFamily="49" charset="0"/>
              </a:rPr>
              <a:t> </a:t>
            </a:r>
            <a:r>
              <a:rPr lang="en-US" altLang="zh-CN" sz="1200" dirty="0" err="1">
                <a:latin typeface="Consolas" panose="020B0609020204030204" pitchFamily="49" charset="0"/>
              </a:rPr>
              <a:t>n,a,b,i,j</a:t>
            </a:r>
            <a:r>
              <a:rPr lang="en-US" altLang="zh-CN" sz="1200" dirty="0">
                <a:latin typeface="Consolas" panose="020B0609020204030204" pitchFamily="49" charset="0"/>
              </a:rPr>
              <a:t>;</a:t>
            </a:r>
            <a:br>
              <a:rPr lang="en-US" altLang="zh-CN" sz="1200" dirty="0">
                <a:latin typeface="Consolas" panose="020B0609020204030204" pitchFamily="49" charset="0"/>
              </a:rPr>
            </a:br>
            <a:r>
              <a:rPr lang="en-US" altLang="zh-CN" sz="1200" dirty="0">
                <a:latin typeface="Consolas" panose="020B0609020204030204" pitchFamily="49" charset="0"/>
              </a:rPr>
              <a:t>while(</a:t>
            </a:r>
            <a:r>
              <a:rPr lang="en-US" altLang="zh-CN" sz="1200" dirty="0" err="1">
                <a:latin typeface="Consolas" panose="020B0609020204030204" pitchFamily="49" charset="0"/>
              </a:rPr>
              <a:t>scanf</a:t>
            </a:r>
            <a:r>
              <a:rPr lang="en-US" altLang="zh-CN" sz="1200" dirty="0">
                <a:latin typeface="Consolas" panose="020B0609020204030204" pitchFamily="49" charset="0"/>
              </a:rPr>
              <a:t>("%</a:t>
            </a:r>
            <a:r>
              <a:rPr lang="en-US" altLang="zh-CN" sz="1200" dirty="0" err="1">
                <a:latin typeface="Consolas" panose="020B0609020204030204" pitchFamily="49" charset="0"/>
              </a:rPr>
              <a:t>d",&amp;n</a:t>
            </a:r>
            <a:r>
              <a:rPr lang="en-US" altLang="zh-CN" sz="1200" dirty="0">
                <a:latin typeface="Consolas" panose="020B0609020204030204" pitchFamily="49" charset="0"/>
              </a:rPr>
              <a:t>)!=EOF)</a:t>
            </a:r>
            <a:br>
              <a:rPr lang="en-US" altLang="zh-CN" sz="1200" dirty="0">
                <a:latin typeface="Consolas" panose="020B0609020204030204" pitchFamily="49" charset="0"/>
              </a:rPr>
            </a:br>
            <a:r>
              <a:rPr lang="en-US" altLang="zh-CN" sz="1200" dirty="0">
                <a:latin typeface="Consolas" panose="020B0609020204030204" pitchFamily="49" charset="0"/>
              </a:rPr>
              <a:t>{</a:t>
            </a:r>
            <a:br>
              <a:rPr lang="en-US" altLang="zh-CN" sz="1200" dirty="0">
                <a:latin typeface="Consolas" panose="020B0609020204030204" pitchFamily="49" charset="0"/>
              </a:rPr>
            </a:br>
            <a:r>
              <a:rPr lang="en-US" altLang="zh-CN" sz="1200" dirty="0">
                <a:latin typeface="Consolas" panose="020B0609020204030204" pitchFamily="49" charset="0"/>
              </a:rPr>
              <a:t>j=0;</a:t>
            </a:r>
            <a:br>
              <a:rPr lang="en-US" altLang="zh-CN" sz="1200" dirty="0">
                <a:latin typeface="Consolas" panose="020B0609020204030204" pitchFamily="49" charset="0"/>
              </a:rPr>
            </a:br>
            <a:r>
              <a:rPr lang="en-US" altLang="zh-CN" sz="1200" dirty="0">
                <a:latin typeface="Consolas" panose="020B0609020204030204" pitchFamily="49" charset="0"/>
              </a:rPr>
              <a:t>//</a:t>
            </a:r>
            <a:r>
              <a:rPr lang="en-US" altLang="zh-CN" sz="1200" dirty="0" err="1">
                <a:latin typeface="Consolas" panose="020B0609020204030204" pitchFamily="49" charset="0"/>
              </a:rPr>
              <a:t>scanf</a:t>
            </a:r>
            <a:r>
              <a:rPr lang="en-US" altLang="zh-CN" sz="1200" dirty="0">
                <a:latin typeface="Consolas" panose="020B0609020204030204" pitchFamily="49" charset="0"/>
              </a:rPr>
              <a:t>("%</a:t>
            </a:r>
            <a:r>
              <a:rPr lang="en-US" altLang="zh-CN" sz="1200" dirty="0" err="1">
                <a:latin typeface="Consolas" panose="020B0609020204030204" pitchFamily="49" charset="0"/>
              </a:rPr>
              <a:t>d",&amp;n</a:t>
            </a:r>
            <a:r>
              <a:rPr lang="en-US" altLang="zh-CN" sz="1200" dirty="0">
                <a:latin typeface="Consolas" panose="020B0609020204030204" pitchFamily="49" charset="0"/>
              </a:rPr>
              <a:t>);</a:t>
            </a:r>
            <a:br>
              <a:rPr lang="en-US" altLang="zh-CN" sz="1200" dirty="0">
                <a:latin typeface="Consolas" panose="020B0609020204030204" pitchFamily="49" charset="0"/>
              </a:rPr>
            </a:br>
            <a:r>
              <a:rPr lang="en-US" altLang="zh-CN" sz="1200" dirty="0">
                <a:latin typeface="Consolas" panose="020B0609020204030204" pitchFamily="49" charset="0"/>
              </a:rPr>
              <a:t>for(</a:t>
            </a:r>
            <a:r>
              <a:rPr lang="en-US" altLang="zh-CN" sz="1200" dirty="0" err="1">
                <a:latin typeface="Consolas" panose="020B0609020204030204" pitchFamily="49" charset="0"/>
              </a:rPr>
              <a:t>i</a:t>
            </a:r>
            <a:r>
              <a:rPr lang="en-US" altLang="zh-CN" sz="1200" dirty="0">
                <a:latin typeface="Consolas" panose="020B0609020204030204" pitchFamily="49" charset="0"/>
              </a:rPr>
              <a:t>=1;i&lt;=</a:t>
            </a:r>
            <a:r>
              <a:rPr lang="en-US" altLang="zh-CN" sz="1200" dirty="0" err="1">
                <a:latin typeface="Consolas" panose="020B0609020204030204" pitchFamily="49" charset="0"/>
              </a:rPr>
              <a:t>n;i</a:t>
            </a:r>
            <a:r>
              <a:rPr lang="en-US" altLang="zh-CN" sz="1200" dirty="0">
                <a:latin typeface="Consolas" panose="020B0609020204030204" pitchFamily="49" charset="0"/>
              </a:rPr>
              <a:t>++)</a:t>
            </a:r>
            <a:br>
              <a:rPr lang="en-US" altLang="zh-CN" sz="1200" dirty="0">
                <a:latin typeface="Consolas" panose="020B0609020204030204" pitchFamily="49" charset="0"/>
              </a:rPr>
            </a:br>
            <a:r>
              <a:rPr lang="en-US" altLang="zh-CN" sz="1200" dirty="0">
                <a:latin typeface="Consolas" panose="020B0609020204030204" pitchFamily="49" charset="0"/>
              </a:rPr>
              <a:t>{</a:t>
            </a:r>
            <a:br>
              <a:rPr lang="en-US" altLang="zh-CN" sz="1200" dirty="0">
                <a:latin typeface="Consolas" panose="020B0609020204030204" pitchFamily="49" charset="0"/>
              </a:rPr>
            </a:br>
            <a:r>
              <a:rPr lang="en-US" altLang="zh-CN" sz="1200" dirty="0" err="1">
                <a:latin typeface="Consolas" panose="020B0609020204030204" pitchFamily="49" charset="0"/>
              </a:rPr>
              <a:t>scanf</a:t>
            </a:r>
            <a:r>
              <a:rPr lang="en-US" altLang="zh-CN" sz="1200" dirty="0">
                <a:latin typeface="Consolas" panose="020B0609020204030204" pitchFamily="49" charset="0"/>
              </a:rPr>
              <a:t>("%d %</a:t>
            </a:r>
            <a:r>
              <a:rPr lang="en-US" altLang="zh-CN" sz="1200" dirty="0" err="1">
                <a:latin typeface="Consolas" panose="020B0609020204030204" pitchFamily="49" charset="0"/>
              </a:rPr>
              <a:t>d",&amp;a,&amp;b</a:t>
            </a:r>
            <a:r>
              <a:rPr lang="en-US" altLang="zh-CN" sz="1200" dirty="0">
                <a:latin typeface="Consolas" panose="020B0609020204030204" pitchFamily="49" charset="0"/>
              </a:rPr>
              <a:t>);</a:t>
            </a:r>
            <a:br>
              <a:rPr lang="en-US" altLang="zh-CN" sz="1200" dirty="0">
                <a:latin typeface="Consolas" panose="020B0609020204030204" pitchFamily="49" charset="0"/>
              </a:rPr>
            </a:br>
            <a:r>
              <a:rPr lang="en-US" altLang="zh-CN" sz="1200" dirty="0">
                <a:latin typeface="Consolas" panose="020B0609020204030204" pitchFamily="49" charset="0"/>
              </a:rPr>
              <a:t>if(a&gt;=90&amp;&amp;a&lt;=140&amp;&amp;b&lt;=90&amp;&amp;b&gt;=60)</a:t>
            </a:r>
            <a:br>
              <a:rPr lang="en-US" altLang="zh-CN" sz="1200" dirty="0">
                <a:latin typeface="Consolas" panose="020B0609020204030204" pitchFamily="49" charset="0"/>
              </a:rPr>
            </a:br>
            <a:r>
              <a:rPr lang="en-US" altLang="zh-CN" sz="1200" dirty="0" err="1">
                <a:latin typeface="Consolas" panose="020B0609020204030204" pitchFamily="49" charset="0"/>
              </a:rPr>
              <a:t>j++</a:t>
            </a:r>
            <a:r>
              <a:rPr lang="en-US" altLang="zh-CN" sz="1200" dirty="0">
                <a:latin typeface="Consolas" panose="020B0609020204030204" pitchFamily="49" charset="0"/>
              </a:rPr>
              <a:t>; </a:t>
            </a:r>
            <a:br>
              <a:rPr lang="en-US" altLang="zh-CN" sz="1200" dirty="0">
                <a:latin typeface="Consolas" panose="020B0609020204030204" pitchFamily="49" charset="0"/>
              </a:rPr>
            </a:br>
            <a:r>
              <a:rPr lang="en-US" altLang="zh-CN" sz="1200" dirty="0">
                <a:latin typeface="Consolas" panose="020B0609020204030204" pitchFamily="49" charset="0"/>
              </a:rPr>
              <a:t>}</a:t>
            </a:r>
            <a:br>
              <a:rPr lang="en-US" altLang="zh-CN" sz="1200" dirty="0">
                <a:latin typeface="Consolas" panose="020B0609020204030204" pitchFamily="49" charset="0"/>
              </a:rPr>
            </a:br>
            <a:r>
              <a:rPr lang="en-US" altLang="zh-CN" sz="1200" dirty="0">
                <a:latin typeface="Consolas" panose="020B0609020204030204" pitchFamily="49" charset="0"/>
              </a:rPr>
              <a:t>//for(</a:t>
            </a:r>
            <a:r>
              <a:rPr lang="en-US" altLang="zh-CN" sz="1200" dirty="0" err="1">
                <a:latin typeface="Consolas" panose="020B0609020204030204" pitchFamily="49" charset="0"/>
              </a:rPr>
              <a:t>i</a:t>
            </a:r>
            <a:r>
              <a:rPr lang="en-US" altLang="zh-CN" sz="1200" dirty="0">
                <a:latin typeface="Consolas" panose="020B0609020204030204" pitchFamily="49" charset="0"/>
              </a:rPr>
              <a:t>=1;i&lt;=</a:t>
            </a:r>
            <a:r>
              <a:rPr lang="en-US" altLang="zh-CN" sz="1200" dirty="0" err="1">
                <a:latin typeface="Consolas" panose="020B0609020204030204" pitchFamily="49" charset="0"/>
              </a:rPr>
              <a:t>n;i</a:t>
            </a:r>
            <a:r>
              <a:rPr lang="en-US" altLang="zh-CN" sz="1200" dirty="0">
                <a:latin typeface="Consolas" panose="020B0609020204030204" pitchFamily="49" charset="0"/>
              </a:rPr>
              <a:t>++)</a:t>
            </a:r>
            <a:br>
              <a:rPr lang="en-US" altLang="zh-CN" sz="1200" dirty="0">
                <a:latin typeface="Consolas" panose="020B0609020204030204" pitchFamily="49" charset="0"/>
              </a:rPr>
            </a:br>
            <a:r>
              <a:rPr lang="en-US" altLang="zh-CN" sz="1200" dirty="0">
                <a:latin typeface="Consolas" panose="020B0609020204030204" pitchFamily="49" charset="0"/>
              </a:rPr>
              <a:t/>
            </a:r>
            <a:br>
              <a:rPr lang="en-US" altLang="zh-CN" sz="1200" dirty="0">
                <a:latin typeface="Consolas" panose="020B0609020204030204" pitchFamily="49" charset="0"/>
              </a:rPr>
            </a:br>
            <a:r>
              <a:rPr lang="en-US" altLang="zh-CN" sz="1200" dirty="0">
                <a:latin typeface="Consolas" panose="020B0609020204030204" pitchFamily="49" charset="0"/>
              </a:rPr>
              <a:t>if(j==n){</a:t>
            </a:r>
            <a:br>
              <a:rPr lang="en-US" altLang="zh-CN" sz="1200" dirty="0">
                <a:latin typeface="Consolas" panose="020B0609020204030204" pitchFamily="49" charset="0"/>
              </a:rPr>
            </a:br>
            <a:r>
              <a:rPr lang="en-US" altLang="zh-CN" sz="1200" dirty="0">
                <a:latin typeface="Consolas" panose="020B0609020204030204" pitchFamily="49" charset="0"/>
              </a:rPr>
              <a:t>//for(</a:t>
            </a:r>
            <a:r>
              <a:rPr lang="en-US" altLang="zh-CN" sz="1200" dirty="0" err="1">
                <a:latin typeface="Consolas" panose="020B0609020204030204" pitchFamily="49" charset="0"/>
              </a:rPr>
              <a:t>i</a:t>
            </a:r>
            <a:r>
              <a:rPr lang="en-US" altLang="zh-CN" sz="1200" dirty="0">
                <a:latin typeface="Consolas" panose="020B0609020204030204" pitchFamily="49" charset="0"/>
              </a:rPr>
              <a:t>=1;i&lt;=</a:t>
            </a:r>
            <a:r>
              <a:rPr lang="en-US" altLang="zh-CN" sz="1200" dirty="0" err="1">
                <a:latin typeface="Consolas" panose="020B0609020204030204" pitchFamily="49" charset="0"/>
              </a:rPr>
              <a:t>n;i</a:t>
            </a:r>
            <a:r>
              <a:rPr lang="en-US" altLang="zh-CN" sz="1200" dirty="0">
                <a:latin typeface="Consolas" panose="020B0609020204030204" pitchFamily="49" charset="0"/>
              </a:rPr>
              <a:t>++)</a:t>
            </a:r>
            <a:br>
              <a:rPr lang="en-US" altLang="zh-CN" sz="1200" dirty="0">
                <a:latin typeface="Consolas" panose="020B0609020204030204" pitchFamily="49" charset="0"/>
              </a:rPr>
            </a:br>
            <a:r>
              <a:rPr lang="en-US" altLang="zh-CN" sz="1200" dirty="0" err="1">
                <a:latin typeface="Consolas" panose="020B0609020204030204" pitchFamily="49" charset="0"/>
              </a:rPr>
              <a:t>printf</a:t>
            </a:r>
            <a:r>
              <a:rPr lang="en-US" altLang="zh-CN" sz="1200" dirty="0">
                <a:latin typeface="Consolas" panose="020B0609020204030204" pitchFamily="49" charset="0"/>
              </a:rPr>
              <a:t>("%d\</a:t>
            </a:r>
            <a:r>
              <a:rPr lang="en-US" altLang="zh-CN" sz="1200" dirty="0" err="1">
                <a:latin typeface="Consolas" panose="020B0609020204030204" pitchFamily="49" charset="0"/>
              </a:rPr>
              <a:t>n",j</a:t>
            </a:r>
            <a:r>
              <a:rPr lang="en-US" altLang="zh-CN" sz="1200" dirty="0">
                <a:latin typeface="Consolas" panose="020B0609020204030204" pitchFamily="49" charset="0"/>
              </a:rPr>
              <a:t>);</a:t>
            </a:r>
            <a:br>
              <a:rPr lang="en-US" altLang="zh-CN" sz="1200" dirty="0">
                <a:latin typeface="Consolas" panose="020B0609020204030204" pitchFamily="49" charset="0"/>
              </a:rPr>
            </a:br>
            <a:r>
              <a:rPr lang="en-US" altLang="zh-CN" sz="1200" dirty="0" err="1">
                <a:latin typeface="Consolas" panose="020B0609020204030204" pitchFamily="49" charset="0"/>
              </a:rPr>
              <a:t>printf</a:t>
            </a:r>
            <a:r>
              <a:rPr lang="en-US" altLang="zh-CN" sz="1200" dirty="0">
                <a:latin typeface="Consolas" panose="020B0609020204030204" pitchFamily="49" charset="0"/>
              </a:rPr>
              <a:t>("Perfect\n");}</a:t>
            </a:r>
            <a:br>
              <a:rPr lang="en-US" altLang="zh-CN" sz="1200" dirty="0">
                <a:latin typeface="Consolas" panose="020B0609020204030204" pitchFamily="49" charset="0"/>
              </a:rPr>
            </a:br>
            <a:r>
              <a:rPr lang="en-US" altLang="zh-CN" sz="1200" dirty="0">
                <a:latin typeface="Consolas" panose="020B0609020204030204" pitchFamily="49" charset="0"/>
              </a:rPr>
              <a:t>else if(j&lt;n)</a:t>
            </a:r>
            <a:br>
              <a:rPr lang="en-US" altLang="zh-CN" sz="1200" dirty="0">
                <a:latin typeface="Consolas" panose="020B0609020204030204" pitchFamily="49" charset="0"/>
              </a:rPr>
            </a:br>
            <a:r>
              <a:rPr lang="en-US" altLang="zh-CN" sz="1200" dirty="0">
                <a:latin typeface="Consolas" panose="020B0609020204030204" pitchFamily="49" charset="0"/>
              </a:rPr>
              <a:t>{</a:t>
            </a:r>
            <a:br>
              <a:rPr lang="en-US" altLang="zh-CN" sz="1200" dirty="0">
                <a:latin typeface="Consolas" panose="020B0609020204030204" pitchFamily="49" charset="0"/>
              </a:rPr>
            </a:br>
            <a:r>
              <a:rPr lang="en-US" altLang="zh-CN" sz="1200" dirty="0" err="1">
                <a:latin typeface="Consolas" panose="020B0609020204030204" pitchFamily="49" charset="0"/>
              </a:rPr>
              <a:t>printf</a:t>
            </a:r>
            <a:r>
              <a:rPr lang="en-US" altLang="zh-CN" sz="1200" dirty="0">
                <a:latin typeface="Consolas" panose="020B0609020204030204" pitchFamily="49" charset="0"/>
              </a:rPr>
              <a:t>("%d\</a:t>
            </a:r>
            <a:r>
              <a:rPr lang="en-US" altLang="zh-CN" sz="1200" dirty="0" err="1">
                <a:latin typeface="Consolas" panose="020B0609020204030204" pitchFamily="49" charset="0"/>
              </a:rPr>
              <a:t>n",j</a:t>
            </a:r>
            <a:r>
              <a:rPr lang="en-US" altLang="zh-CN" sz="1200" dirty="0">
                <a:latin typeface="Consolas" panose="020B0609020204030204" pitchFamily="49" charset="0"/>
              </a:rPr>
              <a:t>);</a:t>
            </a:r>
            <a:br>
              <a:rPr lang="en-US" altLang="zh-CN" sz="1200" dirty="0">
                <a:latin typeface="Consolas" panose="020B0609020204030204" pitchFamily="49" charset="0"/>
              </a:rPr>
            </a:br>
            <a:r>
              <a:rPr lang="en-US" altLang="zh-CN" sz="1200" dirty="0">
                <a:latin typeface="Consolas" panose="020B0609020204030204" pitchFamily="49" charset="0"/>
              </a:rPr>
              <a:t>}</a:t>
            </a:r>
            <a:br>
              <a:rPr lang="en-US" altLang="zh-CN" sz="1200" dirty="0">
                <a:latin typeface="Consolas" panose="020B0609020204030204" pitchFamily="49" charset="0"/>
              </a:rPr>
            </a:br>
            <a:r>
              <a:rPr lang="en-US" altLang="zh-CN" sz="1200" dirty="0">
                <a:latin typeface="Consolas" panose="020B0609020204030204" pitchFamily="49" charset="0"/>
              </a:rPr>
              <a:t>else if(j==0)</a:t>
            </a:r>
            <a:br>
              <a:rPr lang="en-US" altLang="zh-CN" sz="1200" dirty="0">
                <a:latin typeface="Consolas" panose="020B0609020204030204" pitchFamily="49" charset="0"/>
              </a:rPr>
            </a:br>
            <a:r>
              <a:rPr lang="en-US" altLang="zh-CN" sz="1200" dirty="0">
                <a:latin typeface="Consolas" panose="020B0609020204030204" pitchFamily="49" charset="0"/>
              </a:rPr>
              <a:t>{</a:t>
            </a:r>
            <a:br>
              <a:rPr lang="en-US" altLang="zh-CN" sz="1200" dirty="0">
                <a:latin typeface="Consolas" panose="020B0609020204030204" pitchFamily="49" charset="0"/>
              </a:rPr>
            </a:br>
            <a:r>
              <a:rPr lang="en-US" altLang="zh-CN" sz="1200" dirty="0" err="1">
                <a:latin typeface="Consolas" panose="020B0609020204030204" pitchFamily="49" charset="0"/>
              </a:rPr>
              <a:t>printf</a:t>
            </a:r>
            <a:r>
              <a:rPr lang="en-US" altLang="zh-CN" sz="1200" dirty="0">
                <a:latin typeface="Consolas" panose="020B0609020204030204" pitchFamily="49" charset="0"/>
              </a:rPr>
              <a:t>("Terrible\n");</a:t>
            </a:r>
            <a:br>
              <a:rPr lang="en-US" altLang="zh-CN" sz="1200" dirty="0">
                <a:latin typeface="Consolas" panose="020B0609020204030204" pitchFamily="49" charset="0"/>
              </a:rPr>
            </a:br>
            <a:r>
              <a:rPr lang="en-US" altLang="zh-CN" sz="1200" dirty="0">
                <a:latin typeface="Consolas" panose="020B0609020204030204" pitchFamily="49" charset="0"/>
              </a:rPr>
              <a:t>}</a:t>
            </a:r>
            <a:br>
              <a:rPr lang="en-US" altLang="zh-CN" sz="1200" dirty="0">
                <a:latin typeface="Consolas" panose="020B0609020204030204" pitchFamily="49" charset="0"/>
              </a:rPr>
            </a:br>
            <a:r>
              <a:rPr lang="en-US" altLang="zh-CN" sz="1200" dirty="0">
                <a:latin typeface="Consolas" panose="020B0609020204030204" pitchFamily="49" charset="0"/>
              </a:rPr>
              <a:t>}</a:t>
            </a:r>
            <a:br>
              <a:rPr lang="en-US" altLang="zh-CN" sz="1200" dirty="0">
                <a:latin typeface="Consolas" panose="020B0609020204030204" pitchFamily="49" charset="0"/>
              </a:rPr>
            </a:br>
            <a:r>
              <a:rPr lang="en-US" altLang="zh-CN" sz="1200" dirty="0">
                <a:latin typeface="Consolas" panose="020B0609020204030204" pitchFamily="49" charset="0"/>
              </a:rPr>
              <a:t>return 0;</a:t>
            </a:r>
            <a:br>
              <a:rPr lang="en-US" altLang="zh-CN" sz="1200" dirty="0">
                <a:latin typeface="Consolas" panose="020B0609020204030204" pitchFamily="49" charset="0"/>
              </a:rPr>
            </a:br>
            <a:r>
              <a:rPr lang="en-US" altLang="zh-CN" sz="1200" dirty="0">
                <a:latin typeface="Consolas" panose="020B0609020204030204" pitchFamily="49" charset="0"/>
              </a:rPr>
              <a:t>}</a:t>
            </a:r>
            <a:br>
              <a:rPr lang="en-US" altLang="zh-CN" sz="1200" dirty="0">
                <a:latin typeface="Consolas" panose="020B0609020204030204" pitchFamily="49" charset="0"/>
              </a:rPr>
            </a:br>
            <a:r>
              <a:rPr lang="en-US" altLang="zh-CN" sz="1200" dirty="0">
                <a:latin typeface="Consolas" panose="020B0609020204030204" pitchFamily="49" charset="0"/>
              </a:rPr>
              <a:t/>
            </a:r>
            <a:br>
              <a:rPr lang="en-US" altLang="zh-CN" sz="1200" dirty="0">
                <a:latin typeface="Consolas" panose="020B0609020204030204" pitchFamily="49" charset="0"/>
              </a:rPr>
            </a:br>
            <a:r>
              <a:rPr lang="en-US" altLang="zh-CN" sz="1200" dirty="0" err="1">
                <a:latin typeface="Consolas" panose="020B0609020204030204" pitchFamily="49" charset="0"/>
              </a:rPr>
              <a:t>BobHuang</a:t>
            </a:r>
            <a:r>
              <a:rPr lang="en-US" altLang="zh-CN" sz="1200" dirty="0">
                <a:latin typeface="Consolas" panose="020B0609020204030204" pitchFamily="49" charset="0"/>
              </a:rPr>
              <a:t> 2017/11/15 17:31:41</a:t>
            </a:r>
            <a:br>
              <a:rPr lang="en-US" altLang="zh-CN" sz="1200" dirty="0">
                <a:latin typeface="Consolas" panose="020B0609020204030204" pitchFamily="49" charset="0"/>
              </a:rPr>
            </a:br>
            <a:r>
              <a:rPr lang="en-US" altLang="zh-CN" sz="1200" dirty="0">
                <a:latin typeface="Consolas" panose="020B0609020204030204" pitchFamily="49" charset="0"/>
              </a:rPr>
              <a:t/>
            </a:r>
            <a:br>
              <a:rPr lang="en-US" altLang="zh-CN" sz="1200" dirty="0">
                <a:latin typeface="Consolas" panose="020B0609020204030204" pitchFamily="49" charset="0"/>
              </a:rPr>
            </a:br>
            <a:endParaRPr lang="en-US" altLang="zh-CN" sz="1200" dirty="0">
              <a:latin typeface="Consolas" panose="020B0609020204030204" pitchFamily="49" charset="0"/>
            </a:endParaRPr>
          </a:p>
          <a:p>
            <a:endParaRPr lang="zh-CN" altLang="en-US" sz="1200" dirty="0">
              <a:latin typeface="Consolas" panose="020B0609020204030204" pitchFamily="49" charset="0"/>
            </a:endParaRPr>
          </a:p>
        </p:txBody>
      </p:sp>
    </p:spTree>
    <p:extLst>
      <p:ext uri="{BB962C8B-B14F-4D97-AF65-F5344CB8AC3E}">
        <p14:creationId xmlns:p14="http://schemas.microsoft.com/office/powerpoint/2010/main" val="1261422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While</a:t>
            </a:r>
            <a:r>
              <a:rPr lang="zh-CN" altLang="en-US" dirty="0" smtClean="0"/>
              <a:t>循环</a:t>
            </a:r>
            <a:endParaRPr lang="zh-CN" altLang="en-US" dirty="0"/>
          </a:p>
        </p:txBody>
      </p:sp>
      <p:sp>
        <p:nvSpPr>
          <p:cNvPr id="3" name="内容占位符 2"/>
          <p:cNvSpPr>
            <a:spLocks noGrp="1"/>
          </p:cNvSpPr>
          <p:nvPr>
            <p:ph idx="1"/>
          </p:nvPr>
        </p:nvSpPr>
        <p:spPr>
          <a:xfrm>
            <a:off x="1043492" y="1936377"/>
            <a:ext cx="7488948" cy="2841337"/>
          </a:xfrm>
        </p:spPr>
        <p:txBody>
          <a:bodyPr>
            <a:normAutofit fontScale="77500" lnSpcReduction="20000"/>
          </a:bodyPr>
          <a:lstStyle/>
          <a:p>
            <a:r>
              <a:rPr lang="en-US" altLang="zh-CN" dirty="0"/>
              <a:t>while</a:t>
            </a:r>
            <a:r>
              <a:rPr lang="zh-CN" altLang="en-US" dirty="0"/>
              <a:t>（表达式）</a:t>
            </a:r>
          </a:p>
          <a:p>
            <a:r>
              <a:rPr lang="zh-CN" altLang="en-US" dirty="0"/>
              <a:t>语句；</a:t>
            </a:r>
          </a:p>
          <a:p>
            <a:r>
              <a:rPr lang="zh-CN" altLang="en-US" dirty="0"/>
              <a:t>其中执行过程如下：</a:t>
            </a:r>
            <a:r>
              <a:rPr lang="en-US" altLang="zh-CN" dirty="0"/>
              <a:t>while</a:t>
            </a:r>
            <a:r>
              <a:rPr lang="zh-CN" altLang="en-US" dirty="0"/>
              <a:t>语句</a:t>
            </a:r>
          </a:p>
          <a:p>
            <a:r>
              <a:rPr lang="zh-CN" altLang="en-US" dirty="0"/>
              <a:t>（</a:t>
            </a:r>
            <a:r>
              <a:rPr lang="en-US" altLang="zh-CN" dirty="0"/>
              <a:t>1</a:t>
            </a:r>
            <a:r>
              <a:rPr lang="zh-CN" altLang="en-US" dirty="0"/>
              <a:t>）计算</a:t>
            </a:r>
            <a:r>
              <a:rPr lang="en-US" altLang="zh-CN" dirty="0"/>
              <a:t>while</a:t>
            </a:r>
            <a:r>
              <a:rPr lang="zh-CN" altLang="en-US" dirty="0"/>
              <a:t>后面括号里表达式的值，若其结果非</a:t>
            </a:r>
            <a:r>
              <a:rPr lang="en-US" altLang="zh-CN" dirty="0"/>
              <a:t>0</a:t>
            </a:r>
            <a:r>
              <a:rPr lang="zh-CN" altLang="en-US" dirty="0"/>
              <a:t>，则转入（</a:t>
            </a:r>
            <a:r>
              <a:rPr lang="en-US" altLang="zh-CN" dirty="0"/>
              <a:t>2</a:t>
            </a:r>
            <a:r>
              <a:rPr lang="zh-CN" altLang="en-US" dirty="0"/>
              <a:t>），否则</a:t>
            </a:r>
            <a:r>
              <a:rPr lang="zh-CN" altLang="en-US" dirty="0" smtClean="0"/>
              <a:t>转（</a:t>
            </a:r>
            <a:r>
              <a:rPr lang="en-US" altLang="zh-CN" dirty="0" smtClean="0"/>
              <a:t>3</a:t>
            </a:r>
            <a:r>
              <a:rPr lang="zh-CN" altLang="en-US" dirty="0"/>
              <a:t>）</a:t>
            </a:r>
            <a:endParaRPr lang="en-US" altLang="zh-CN" dirty="0"/>
          </a:p>
          <a:p>
            <a:r>
              <a:rPr lang="zh-CN" altLang="en-US" dirty="0"/>
              <a:t>（</a:t>
            </a:r>
            <a:r>
              <a:rPr lang="en-US" altLang="zh-CN" dirty="0" smtClean="0"/>
              <a:t>2</a:t>
            </a:r>
            <a:r>
              <a:rPr lang="zh-CN" altLang="en-US" dirty="0"/>
              <a:t>）</a:t>
            </a:r>
            <a:r>
              <a:rPr lang="zh-CN" altLang="en-US" dirty="0" smtClean="0"/>
              <a:t>执行</a:t>
            </a:r>
            <a:r>
              <a:rPr lang="zh-CN" altLang="en-US" dirty="0"/>
              <a:t>循环体，转（</a:t>
            </a:r>
            <a:r>
              <a:rPr lang="en-US" altLang="zh-CN" dirty="0"/>
              <a:t>1</a:t>
            </a:r>
            <a:r>
              <a:rPr lang="zh-CN" altLang="en-US" dirty="0"/>
              <a:t>）</a:t>
            </a:r>
          </a:p>
          <a:p>
            <a:r>
              <a:rPr lang="zh-CN" altLang="en-US" dirty="0"/>
              <a:t>（</a:t>
            </a:r>
            <a:r>
              <a:rPr lang="en-US" altLang="zh-CN" dirty="0" smtClean="0"/>
              <a:t>3</a:t>
            </a:r>
            <a:r>
              <a:rPr lang="zh-CN" altLang="en-US" dirty="0"/>
              <a:t>）退出循环，执行循环体下面的语句。</a:t>
            </a:r>
          </a:p>
          <a:p>
            <a:r>
              <a:rPr lang="zh-CN" altLang="en-US" dirty="0"/>
              <a:t>由于是先执行判断后执行循环体，所以循环体可能一次都不执行。</a:t>
            </a:r>
          </a:p>
          <a:p>
            <a:r>
              <a:rPr lang="zh-CN" altLang="en-US" dirty="0"/>
              <a:t>循环体可以为</a:t>
            </a:r>
            <a:r>
              <a:rPr lang="zh-CN" altLang="en-US" dirty="0" smtClean="0"/>
              <a:t>空语句；</a:t>
            </a:r>
            <a:endParaRPr lang="zh-CN" altLang="en-US" dirty="0"/>
          </a:p>
          <a:p>
            <a:endParaRPr lang="zh-CN" altLang="en-US" dirty="0"/>
          </a:p>
        </p:txBody>
      </p:sp>
      <p:sp>
        <p:nvSpPr>
          <p:cNvPr id="4" name="日期占位符 3"/>
          <p:cNvSpPr>
            <a:spLocks noGrp="1"/>
          </p:cNvSpPr>
          <p:nvPr>
            <p:ph type="dt" sz="half" idx="10"/>
          </p:nvPr>
        </p:nvSpPr>
        <p:spPr/>
        <p:txBody>
          <a:bodyPr/>
          <a:lstStyle/>
          <a:p>
            <a:fld id="{05A93482-8E69-40F7-BCAD-5662A6CADB27}" type="datetime4">
              <a:rPr lang="en-US" smtClean="0"/>
              <a:pPr/>
              <a:t>February 10,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2</a:t>
            </a:fld>
            <a:endParaRPr lang="en-US"/>
          </a:p>
        </p:txBody>
      </p:sp>
    </p:spTree>
    <p:extLst>
      <p:ext uri="{BB962C8B-B14F-4D97-AF65-F5344CB8AC3E}">
        <p14:creationId xmlns:p14="http://schemas.microsoft.com/office/powerpoint/2010/main" val="35748781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5A93482-8E69-40F7-BCAD-5662A6CADB27}" type="datetime4">
              <a:rPr lang="en-US" smtClean="0"/>
              <a:pPr/>
              <a:t>February 10,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20</a:t>
            </a:fld>
            <a:endParaRPr lang="en-US"/>
          </a:p>
        </p:txBody>
      </p:sp>
      <p:sp>
        <p:nvSpPr>
          <p:cNvPr id="7" name="TextBox 6"/>
          <p:cNvSpPr txBox="1"/>
          <p:nvPr/>
        </p:nvSpPr>
        <p:spPr>
          <a:xfrm>
            <a:off x="755576" y="1129308"/>
            <a:ext cx="1440160" cy="11726287"/>
          </a:xfrm>
          <a:prstGeom prst="rect">
            <a:avLst/>
          </a:prstGeom>
          <a:noFill/>
        </p:spPr>
        <p:txBody>
          <a:bodyPr wrap="square" rtlCol="0">
            <a:spAutoFit/>
          </a:bodyPr>
          <a:lstStyle/>
          <a:p>
            <a:r>
              <a:rPr lang="en-US" altLang="zh-CN" dirty="0">
                <a:latin typeface="Consolas" pitchFamily="49" charset="0"/>
              </a:rPr>
              <a:t>#include&lt;</a:t>
            </a:r>
            <a:r>
              <a:rPr lang="en-US" altLang="zh-CN" dirty="0" err="1">
                <a:latin typeface="Consolas" pitchFamily="49" charset="0"/>
              </a:rPr>
              <a:t>stdio.h</a:t>
            </a:r>
            <a:r>
              <a:rPr lang="en-US" altLang="zh-CN" dirty="0">
                <a:latin typeface="Consolas" pitchFamily="49" charset="0"/>
              </a:rPr>
              <a:t>&gt;</a:t>
            </a:r>
          </a:p>
          <a:p>
            <a:r>
              <a:rPr lang="en-US" altLang="zh-CN" dirty="0" err="1">
                <a:latin typeface="Consolas" pitchFamily="49" charset="0"/>
              </a:rPr>
              <a:t>int</a:t>
            </a:r>
            <a:r>
              <a:rPr lang="en-US" altLang="zh-CN" dirty="0">
                <a:latin typeface="Consolas" pitchFamily="49" charset="0"/>
              </a:rPr>
              <a:t> main()</a:t>
            </a:r>
          </a:p>
          <a:p>
            <a:r>
              <a:rPr lang="en-US" altLang="zh-CN" dirty="0">
                <a:latin typeface="Consolas" pitchFamily="49" charset="0"/>
              </a:rPr>
              <a:t>{</a:t>
            </a:r>
          </a:p>
          <a:p>
            <a:r>
              <a:rPr lang="en-US" altLang="zh-CN" dirty="0">
                <a:latin typeface="Consolas" pitchFamily="49" charset="0"/>
              </a:rPr>
              <a:t>	</a:t>
            </a:r>
            <a:r>
              <a:rPr lang="en-US" altLang="zh-CN" dirty="0" err="1">
                <a:latin typeface="Consolas" pitchFamily="49" charset="0"/>
              </a:rPr>
              <a:t>int</a:t>
            </a:r>
            <a:r>
              <a:rPr lang="en-US" altLang="zh-CN" dirty="0">
                <a:latin typeface="Consolas" pitchFamily="49" charset="0"/>
              </a:rPr>
              <a:t> </a:t>
            </a:r>
            <a:r>
              <a:rPr lang="en-US" altLang="zh-CN" dirty="0" err="1">
                <a:latin typeface="Consolas" pitchFamily="49" charset="0"/>
              </a:rPr>
              <a:t>a,b,res</a:t>
            </a:r>
            <a:r>
              <a:rPr lang="en-US" altLang="zh-CN" dirty="0">
                <a:latin typeface="Consolas" pitchFamily="49" charset="0"/>
              </a:rPr>
              <a:t>;</a:t>
            </a:r>
          </a:p>
          <a:p>
            <a:r>
              <a:rPr lang="en-US" altLang="zh-CN" dirty="0">
                <a:latin typeface="Consolas" pitchFamily="49" charset="0"/>
              </a:rPr>
              <a:t>	while(</a:t>
            </a:r>
            <a:r>
              <a:rPr lang="en-US" altLang="zh-CN" dirty="0" err="1">
                <a:latin typeface="Consolas" pitchFamily="49" charset="0"/>
              </a:rPr>
              <a:t>scanf</a:t>
            </a:r>
            <a:r>
              <a:rPr lang="en-US" altLang="zh-CN" dirty="0">
                <a:latin typeface="Consolas" pitchFamily="49" charset="0"/>
              </a:rPr>
              <a:t>("%</a:t>
            </a:r>
            <a:r>
              <a:rPr lang="en-US" altLang="zh-CN" dirty="0" err="1">
                <a:latin typeface="Consolas" pitchFamily="49" charset="0"/>
              </a:rPr>
              <a:t>d%d</a:t>
            </a:r>
            <a:r>
              <a:rPr lang="en-US" altLang="zh-CN" dirty="0">
                <a:latin typeface="Consolas" pitchFamily="49" charset="0"/>
              </a:rPr>
              <a:t>",&amp;</a:t>
            </a:r>
            <a:r>
              <a:rPr lang="en-US" altLang="zh-CN" dirty="0" err="1">
                <a:latin typeface="Consolas" pitchFamily="49" charset="0"/>
              </a:rPr>
              <a:t>a,&amp;b</a:t>
            </a:r>
            <a:r>
              <a:rPr lang="en-US" altLang="zh-CN" dirty="0">
                <a:latin typeface="Consolas" pitchFamily="49" charset="0"/>
              </a:rPr>
              <a:t>)!=EOF)</a:t>
            </a:r>
          </a:p>
          <a:p>
            <a:r>
              <a:rPr lang="en-US" altLang="zh-CN" dirty="0">
                <a:latin typeface="Consolas" pitchFamily="49" charset="0"/>
              </a:rPr>
              <a:t>	{</a:t>
            </a:r>
          </a:p>
          <a:p>
            <a:r>
              <a:rPr lang="en-US" altLang="zh-CN" dirty="0">
                <a:latin typeface="Consolas" pitchFamily="49" charset="0"/>
              </a:rPr>
              <a:t>		</a:t>
            </a:r>
            <a:r>
              <a:rPr lang="en-US" altLang="zh-CN" dirty="0" err="1">
                <a:latin typeface="Consolas" pitchFamily="49" charset="0"/>
              </a:rPr>
              <a:t>int</a:t>
            </a:r>
            <a:r>
              <a:rPr lang="en-US" altLang="zh-CN" dirty="0">
                <a:latin typeface="Consolas" pitchFamily="49" charset="0"/>
              </a:rPr>
              <a:t> </a:t>
            </a:r>
            <a:r>
              <a:rPr lang="en-US" altLang="zh-CN" dirty="0" err="1">
                <a:latin typeface="Consolas" pitchFamily="49" charset="0"/>
              </a:rPr>
              <a:t>ge,i</a:t>
            </a:r>
            <a:r>
              <a:rPr lang="en-US" altLang="zh-CN" dirty="0">
                <a:latin typeface="Consolas" pitchFamily="49" charset="0"/>
              </a:rPr>
              <a:t>;</a:t>
            </a:r>
          </a:p>
          <a:p>
            <a:r>
              <a:rPr lang="en-US" altLang="zh-CN" dirty="0">
                <a:latin typeface="Consolas" pitchFamily="49" charset="0"/>
              </a:rPr>
              <a:t>		for(</a:t>
            </a:r>
            <a:r>
              <a:rPr lang="en-US" altLang="zh-CN" dirty="0" err="1">
                <a:latin typeface="Consolas" pitchFamily="49" charset="0"/>
              </a:rPr>
              <a:t>i</a:t>
            </a:r>
            <a:r>
              <a:rPr lang="en-US" altLang="zh-CN" dirty="0">
                <a:latin typeface="Consolas" pitchFamily="49" charset="0"/>
              </a:rPr>
              <a:t>=1;i&lt;=10;i++)</a:t>
            </a:r>
          </a:p>
          <a:p>
            <a:r>
              <a:rPr lang="en-US" altLang="zh-CN" dirty="0">
                <a:latin typeface="Consolas" pitchFamily="49" charset="0"/>
              </a:rPr>
              <a:t>		{</a:t>
            </a:r>
          </a:p>
          <a:p>
            <a:r>
              <a:rPr lang="en-US" altLang="zh-CN" dirty="0">
                <a:latin typeface="Consolas" pitchFamily="49" charset="0"/>
              </a:rPr>
              <a:t>		</a:t>
            </a:r>
            <a:r>
              <a:rPr lang="en-US" altLang="zh-CN" dirty="0" err="1">
                <a:latin typeface="Consolas" pitchFamily="49" charset="0"/>
              </a:rPr>
              <a:t>ge</a:t>
            </a:r>
            <a:r>
              <a:rPr lang="en-US" altLang="zh-CN" dirty="0">
                <a:latin typeface="Consolas" pitchFamily="49" charset="0"/>
              </a:rPr>
              <a:t>=a%10;</a:t>
            </a:r>
          </a:p>
          <a:p>
            <a:r>
              <a:rPr lang="en-US" altLang="zh-CN" dirty="0">
                <a:latin typeface="Consolas" pitchFamily="49" charset="0"/>
              </a:rPr>
              <a:t>		a=a/10;</a:t>
            </a:r>
          </a:p>
          <a:p>
            <a:r>
              <a:rPr lang="en-US" altLang="zh-CN" dirty="0">
                <a:latin typeface="Consolas" pitchFamily="49" charset="0"/>
              </a:rPr>
              <a:t>		if(</a:t>
            </a:r>
            <a:r>
              <a:rPr lang="en-US" altLang="zh-CN" dirty="0" err="1">
                <a:latin typeface="Consolas" pitchFamily="49" charset="0"/>
              </a:rPr>
              <a:t>ge</a:t>
            </a:r>
            <a:r>
              <a:rPr lang="en-US" altLang="zh-CN" dirty="0">
                <a:latin typeface="Consolas" pitchFamily="49" charset="0"/>
              </a:rPr>
              <a:t>!=b)</a:t>
            </a:r>
          </a:p>
          <a:p>
            <a:r>
              <a:rPr lang="en-US" altLang="zh-CN" dirty="0">
                <a:latin typeface="Consolas" pitchFamily="49" charset="0"/>
              </a:rPr>
              <a:t>		res=</a:t>
            </a:r>
            <a:r>
              <a:rPr lang="en-US" altLang="zh-CN" dirty="0" err="1">
                <a:latin typeface="Consolas" pitchFamily="49" charset="0"/>
              </a:rPr>
              <a:t>i</a:t>
            </a:r>
            <a:r>
              <a:rPr lang="en-US" altLang="zh-CN" dirty="0">
                <a:latin typeface="Consolas" pitchFamily="49" charset="0"/>
              </a:rPr>
              <a:t>;</a:t>
            </a:r>
          </a:p>
          <a:p>
            <a:r>
              <a:rPr lang="en-US" altLang="zh-CN" dirty="0">
                <a:latin typeface="Consolas" pitchFamily="49" charset="0"/>
              </a:rPr>
              <a:t>		}</a:t>
            </a:r>
          </a:p>
          <a:p>
            <a:r>
              <a:rPr lang="en-US" altLang="zh-CN" dirty="0">
                <a:latin typeface="Consolas" pitchFamily="49" charset="0"/>
              </a:rPr>
              <a:t>		</a:t>
            </a:r>
            <a:r>
              <a:rPr lang="en-US" altLang="zh-CN" dirty="0" err="1">
                <a:latin typeface="Consolas" pitchFamily="49" charset="0"/>
              </a:rPr>
              <a:t>printf</a:t>
            </a:r>
            <a:r>
              <a:rPr lang="en-US" altLang="zh-CN" dirty="0">
                <a:latin typeface="Consolas" pitchFamily="49" charset="0"/>
              </a:rPr>
              <a:t>("%d\</a:t>
            </a:r>
            <a:r>
              <a:rPr lang="en-US" altLang="zh-CN" dirty="0" err="1">
                <a:latin typeface="Consolas" pitchFamily="49" charset="0"/>
              </a:rPr>
              <a:t>n",res</a:t>
            </a:r>
            <a:r>
              <a:rPr lang="en-US" altLang="zh-CN" dirty="0">
                <a:latin typeface="Consolas" pitchFamily="49" charset="0"/>
              </a:rPr>
              <a:t>);</a:t>
            </a:r>
          </a:p>
          <a:p>
            <a:r>
              <a:rPr lang="en-US" altLang="zh-CN" dirty="0">
                <a:latin typeface="Consolas" pitchFamily="49" charset="0"/>
              </a:rPr>
              <a:t>	}</a:t>
            </a:r>
          </a:p>
          <a:p>
            <a:r>
              <a:rPr lang="en-US" altLang="zh-CN" dirty="0">
                <a:latin typeface="Consolas" pitchFamily="49" charset="0"/>
              </a:rPr>
              <a:t>	return 0;</a:t>
            </a:r>
          </a:p>
          <a:p>
            <a:r>
              <a:rPr lang="en-US" altLang="zh-CN" dirty="0">
                <a:latin typeface="Consolas" pitchFamily="49" charset="0"/>
              </a:rPr>
              <a:t>}</a:t>
            </a:r>
            <a:endParaRPr lang="zh-CN" altLang="en-US" dirty="0">
              <a:latin typeface="Consolas" pitchFamily="49" charset="0"/>
            </a:endParaRPr>
          </a:p>
        </p:txBody>
      </p:sp>
      <p:sp>
        <p:nvSpPr>
          <p:cNvPr id="8" name="TextBox 7"/>
          <p:cNvSpPr txBox="1"/>
          <p:nvPr/>
        </p:nvSpPr>
        <p:spPr>
          <a:xfrm>
            <a:off x="2483768" y="1129308"/>
            <a:ext cx="1656184" cy="21144250"/>
          </a:xfrm>
          <a:prstGeom prst="rect">
            <a:avLst/>
          </a:prstGeom>
          <a:noFill/>
        </p:spPr>
        <p:txBody>
          <a:bodyPr wrap="square" rtlCol="0">
            <a:spAutoFit/>
          </a:bodyPr>
          <a:lstStyle/>
          <a:p>
            <a:r>
              <a:rPr lang="en-US" altLang="zh-CN" dirty="0"/>
              <a:t>#include&lt;</a:t>
            </a:r>
            <a:r>
              <a:rPr lang="en-US" altLang="zh-CN" dirty="0" err="1"/>
              <a:t>stdio.h</a:t>
            </a:r>
            <a:r>
              <a:rPr lang="en-US" altLang="zh-CN" dirty="0"/>
              <a:t>&gt;</a:t>
            </a:r>
          </a:p>
          <a:p>
            <a:r>
              <a:rPr lang="en-US" altLang="zh-CN" dirty="0"/>
              <a:t>#include&lt;</a:t>
            </a:r>
            <a:r>
              <a:rPr lang="en-US" altLang="zh-CN" dirty="0" err="1"/>
              <a:t>math.h</a:t>
            </a:r>
            <a:r>
              <a:rPr lang="en-US" altLang="zh-CN" dirty="0"/>
              <a:t>&gt;</a:t>
            </a:r>
          </a:p>
          <a:p>
            <a:r>
              <a:rPr lang="en-US" altLang="zh-CN" dirty="0" err="1"/>
              <a:t>int</a:t>
            </a:r>
            <a:r>
              <a:rPr lang="en-US" altLang="zh-CN" dirty="0"/>
              <a:t> main()</a:t>
            </a:r>
          </a:p>
          <a:p>
            <a:r>
              <a:rPr lang="en-US" altLang="zh-CN" dirty="0"/>
              <a:t>{</a:t>
            </a:r>
          </a:p>
          <a:p>
            <a:r>
              <a:rPr lang="en-US" altLang="zh-CN" dirty="0"/>
              <a:t>	</a:t>
            </a:r>
            <a:r>
              <a:rPr lang="en-US" altLang="zh-CN" dirty="0" err="1"/>
              <a:t>int</a:t>
            </a:r>
            <a:r>
              <a:rPr lang="en-US" altLang="zh-CN" dirty="0"/>
              <a:t> </a:t>
            </a:r>
            <a:r>
              <a:rPr lang="en-US" altLang="zh-CN" dirty="0" err="1"/>
              <a:t>a,b,c,d</a:t>
            </a:r>
            <a:r>
              <a:rPr lang="en-US" altLang="zh-CN" dirty="0"/>
              <a:t>;</a:t>
            </a:r>
          </a:p>
          <a:p>
            <a:r>
              <a:rPr lang="en-US" altLang="zh-CN" dirty="0"/>
              <a:t>	for(</a:t>
            </a:r>
            <a:r>
              <a:rPr lang="en-US" altLang="zh-CN" dirty="0" err="1"/>
              <a:t>int</a:t>
            </a:r>
            <a:r>
              <a:rPr lang="en-US" altLang="zh-CN" dirty="0"/>
              <a:t> </a:t>
            </a:r>
            <a:r>
              <a:rPr lang="en-US" altLang="zh-CN" dirty="0" err="1"/>
              <a:t>i</a:t>
            </a:r>
            <a:r>
              <a:rPr lang="en-US" altLang="zh-CN" dirty="0"/>
              <a:t>=1;i&lt;=33;i++)</a:t>
            </a:r>
          </a:p>
          <a:p>
            <a:r>
              <a:rPr lang="en-US" altLang="zh-CN" dirty="0"/>
              <a:t>	{</a:t>
            </a:r>
          </a:p>
          <a:p>
            <a:r>
              <a:rPr lang="en-US" altLang="zh-CN" dirty="0"/>
              <a:t>		</a:t>
            </a:r>
            <a:r>
              <a:rPr lang="en-US" altLang="zh-CN" dirty="0" err="1"/>
              <a:t>int</a:t>
            </a:r>
            <a:r>
              <a:rPr lang="en-US" altLang="zh-CN" dirty="0"/>
              <a:t> s1=0,s2=0,m=2,n=2,s=0,k=0;</a:t>
            </a:r>
          </a:p>
          <a:p>
            <a:r>
              <a:rPr lang="en-US" altLang="zh-CN" dirty="0"/>
              <a:t>		</a:t>
            </a:r>
            <a:r>
              <a:rPr lang="en-US" altLang="zh-CN" dirty="0" err="1"/>
              <a:t>scanf</a:t>
            </a:r>
            <a:r>
              <a:rPr lang="en-US" altLang="zh-CN" dirty="0"/>
              <a:t>("%</a:t>
            </a:r>
            <a:r>
              <a:rPr lang="en-US" altLang="zh-CN" dirty="0" err="1"/>
              <a:t>d%d</a:t>
            </a:r>
            <a:r>
              <a:rPr lang="en-US" altLang="zh-CN" dirty="0"/>
              <a:t>",&amp;</a:t>
            </a:r>
            <a:r>
              <a:rPr lang="en-US" altLang="zh-CN" dirty="0" err="1"/>
              <a:t>a,&amp;b</a:t>
            </a:r>
            <a:r>
              <a:rPr lang="en-US" altLang="zh-CN" dirty="0"/>
              <a:t>);</a:t>
            </a:r>
          </a:p>
          <a:p>
            <a:r>
              <a:rPr lang="en-US" altLang="zh-CN" dirty="0"/>
              <a:t>		</a:t>
            </a:r>
            <a:r>
              <a:rPr lang="en-US" altLang="zh-CN" dirty="0" err="1"/>
              <a:t>scanf</a:t>
            </a:r>
            <a:r>
              <a:rPr lang="en-US" altLang="zh-CN" dirty="0"/>
              <a:t>("%</a:t>
            </a:r>
            <a:r>
              <a:rPr lang="en-US" altLang="zh-CN" dirty="0" err="1"/>
              <a:t>d%d</a:t>
            </a:r>
            <a:r>
              <a:rPr lang="en-US" altLang="zh-CN" dirty="0"/>
              <a:t>",&amp;</a:t>
            </a:r>
            <a:r>
              <a:rPr lang="en-US" altLang="zh-CN" dirty="0" err="1"/>
              <a:t>c,&amp;d</a:t>
            </a:r>
            <a:r>
              <a:rPr lang="en-US" altLang="zh-CN" dirty="0"/>
              <a:t>);</a:t>
            </a:r>
          </a:p>
          <a:p>
            <a:r>
              <a:rPr lang="en-US" altLang="zh-CN" dirty="0"/>
              <a:t>		s1=</a:t>
            </a:r>
            <a:r>
              <a:rPr lang="en-US" altLang="zh-CN" dirty="0" err="1"/>
              <a:t>a+b</a:t>
            </a:r>
            <a:r>
              <a:rPr lang="en-US" altLang="zh-CN" dirty="0"/>
              <a:t>;</a:t>
            </a:r>
          </a:p>
          <a:p>
            <a:r>
              <a:rPr lang="en-US" altLang="zh-CN" dirty="0"/>
              <a:t>		s2=</a:t>
            </a:r>
            <a:r>
              <a:rPr lang="en-US" altLang="zh-CN" dirty="0" err="1"/>
              <a:t>c+d</a:t>
            </a:r>
            <a:r>
              <a:rPr lang="en-US" altLang="zh-CN" dirty="0"/>
              <a:t>;</a:t>
            </a:r>
          </a:p>
          <a:p>
            <a:r>
              <a:rPr lang="en-US" altLang="zh-CN" dirty="0"/>
              <a:t>		if(s1==s2)</a:t>
            </a:r>
          </a:p>
          <a:p>
            <a:r>
              <a:rPr lang="en-US" altLang="zh-CN" dirty="0"/>
              <a:t>		{m=2;</a:t>
            </a:r>
          </a:p>
          <a:p>
            <a:r>
              <a:rPr lang="en-US" altLang="zh-CN" dirty="0"/>
              <a:t>		n=2;}</a:t>
            </a:r>
          </a:p>
          <a:p>
            <a:r>
              <a:rPr lang="en-US" altLang="zh-CN" dirty="0"/>
              <a:t>		else</a:t>
            </a:r>
          </a:p>
          <a:p>
            <a:r>
              <a:rPr lang="en-US" altLang="zh-CN" dirty="0"/>
              <a:t>	    {if(</a:t>
            </a:r>
            <a:r>
              <a:rPr lang="en-US" altLang="zh-CN" dirty="0" err="1"/>
              <a:t>fabs</a:t>
            </a:r>
            <a:r>
              <a:rPr lang="en-US" altLang="zh-CN" dirty="0"/>
              <a:t>(s1-10)&lt;=</a:t>
            </a:r>
            <a:r>
              <a:rPr lang="en-US" altLang="zh-CN" dirty="0" err="1"/>
              <a:t>fabs</a:t>
            </a:r>
            <a:r>
              <a:rPr lang="en-US" altLang="zh-CN" dirty="0"/>
              <a:t>(s2-10))</a:t>
            </a:r>
          </a:p>
          <a:p>
            <a:r>
              <a:rPr lang="en-US" altLang="zh-CN" dirty="0"/>
              <a:t>		{m=m+2;</a:t>
            </a:r>
          </a:p>
          <a:p>
            <a:r>
              <a:rPr lang="en-US" altLang="zh-CN" dirty="0"/>
              <a:t>		n=n-2;}</a:t>
            </a:r>
          </a:p>
          <a:p>
            <a:r>
              <a:rPr lang="en-US" altLang="zh-CN" dirty="0"/>
              <a:t>		 if(</a:t>
            </a:r>
            <a:r>
              <a:rPr lang="en-US" altLang="zh-CN" dirty="0" err="1"/>
              <a:t>fabs</a:t>
            </a:r>
            <a:r>
              <a:rPr lang="en-US" altLang="zh-CN" dirty="0"/>
              <a:t>(s1-10)&gt;</a:t>
            </a:r>
            <a:r>
              <a:rPr lang="en-US" altLang="zh-CN" dirty="0" err="1"/>
              <a:t>fabs</a:t>
            </a:r>
            <a:r>
              <a:rPr lang="en-US" altLang="zh-CN" dirty="0"/>
              <a:t>(s2-10))</a:t>
            </a:r>
          </a:p>
          <a:p>
            <a:r>
              <a:rPr lang="en-US" altLang="zh-CN" dirty="0"/>
              <a:t>		{m=m-2;</a:t>
            </a:r>
          </a:p>
          <a:p>
            <a:r>
              <a:rPr lang="en-US" altLang="zh-CN" dirty="0"/>
              <a:t>		n=n+2;}}</a:t>
            </a:r>
          </a:p>
          <a:p>
            <a:r>
              <a:rPr lang="en-US" altLang="zh-CN" dirty="0"/>
              <a:t>		s+=m;</a:t>
            </a:r>
          </a:p>
          <a:p>
            <a:r>
              <a:rPr lang="en-US" altLang="zh-CN" dirty="0"/>
              <a:t>		k+=n;</a:t>
            </a:r>
          </a:p>
          <a:p>
            <a:r>
              <a:rPr lang="en-US" altLang="zh-CN" dirty="0"/>
              <a:t>	</a:t>
            </a:r>
            <a:r>
              <a:rPr lang="en-US" altLang="zh-CN" dirty="0" err="1"/>
              <a:t>printf</a:t>
            </a:r>
            <a:r>
              <a:rPr lang="en-US" altLang="zh-CN" dirty="0"/>
              <a:t>("%d %d",</a:t>
            </a:r>
            <a:r>
              <a:rPr lang="en-US" altLang="zh-CN" dirty="0" err="1"/>
              <a:t>s,k</a:t>
            </a:r>
            <a:r>
              <a:rPr lang="en-US" altLang="zh-CN" dirty="0"/>
              <a:t>);</a:t>
            </a:r>
          </a:p>
          <a:p>
            <a:r>
              <a:rPr lang="en-US" altLang="zh-CN" dirty="0"/>
              <a:t>	</a:t>
            </a:r>
            <a:r>
              <a:rPr lang="en-US" altLang="zh-CN" dirty="0" err="1"/>
              <a:t>printf</a:t>
            </a:r>
            <a:r>
              <a:rPr lang="en-US" altLang="zh-CN" dirty="0"/>
              <a:t>("\n");</a:t>
            </a:r>
          </a:p>
          <a:p>
            <a:r>
              <a:rPr lang="en-US" altLang="zh-CN" dirty="0"/>
              <a:t>	}</a:t>
            </a:r>
          </a:p>
          <a:p>
            <a:r>
              <a:rPr lang="en-US" altLang="zh-CN" dirty="0"/>
              <a:t>	</a:t>
            </a:r>
          </a:p>
          <a:p>
            <a:r>
              <a:rPr lang="en-US" altLang="zh-CN" dirty="0"/>
              <a:t>	return 0;</a:t>
            </a:r>
          </a:p>
          <a:p>
            <a:r>
              <a:rPr lang="en-US" altLang="zh-CN" dirty="0"/>
              <a:t>	</a:t>
            </a:r>
          </a:p>
          <a:p>
            <a:r>
              <a:rPr lang="en-US" altLang="zh-CN" dirty="0"/>
              <a:t>}</a:t>
            </a:r>
            <a:endParaRPr lang="zh-CN" altLang="en-US" dirty="0"/>
          </a:p>
        </p:txBody>
      </p:sp>
      <p:sp>
        <p:nvSpPr>
          <p:cNvPr id="9" name="TextBox 8"/>
          <p:cNvSpPr txBox="1"/>
          <p:nvPr/>
        </p:nvSpPr>
        <p:spPr>
          <a:xfrm>
            <a:off x="4355976" y="1158115"/>
            <a:ext cx="1296144" cy="12003286"/>
          </a:xfrm>
          <a:prstGeom prst="rect">
            <a:avLst/>
          </a:prstGeom>
          <a:noFill/>
        </p:spPr>
        <p:txBody>
          <a:bodyPr wrap="square" rtlCol="0">
            <a:spAutoFit/>
          </a:bodyPr>
          <a:lstStyle/>
          <a:p>
            <a:r>
              <a:rPr lang="en-US" altLang="zh-CN" dirty="0"/>
              <a:t>#include&lt;</a:t>
            </a:r>
            <a:r>
              <a:rPr lang="en-US" altLang="zh-CN" dirty="0" err="1"/>
              <a:t>stdio.h</a:t>
            </a:r>
            <a:r>
              <a:rPr lang="en-US" altLang="zh-CN" dirty="0"/>
              <a:t>&gt;</a:t>
            </a:r>
          </a:p>
          <a:p>
            <a:r>
              <a:rPr lang="en-US" altLang="zh-CN" dirty="0"/>
              <a:t>#include&lt;</a:t>
            </a:r>
            <a:r>
              <a:rPr lang="en-US" altLang="zh-CN" dirty="0" err="1"/>
              <a:t>math.h</a:t>
            </a:r>
            <a:r>
              <a:rPr lang="en-US" altLang="zh-CN" dirty="0"/>
              <a:t>&gt;</a:t>
            </a:r>
          </a:p>
          <a:p>
            <a:r>
              <a:rPr lang="en-US" altLang="zh-CN" dirty="0" err="1"/>
              <a:t>int</a:t>
            </a:r>
            <a:r>
              <a:rPr lang="en-US" altLang="zh-CN" dirty="0"/>
              <a:t> main()</a:t>
            </a:r>
          </a:p>
          <a:p>
            <a:r>
              <a:rPr lang="en-US" altLang="zh-CN" dirty="0"/>
              <a:t>{</a:t>
            </a:r>
          </a:p>
          <a:p>
            <a:r>
              <a:rPr lang="en-US" altLang="zh-CN" dirty="0"/>
              <a:t>	</a:t>
            </a:r>
            <a:r>
              <a:rPr lang="en-US" altLang="zh-CN" dirty="0" err="1"/>
              <a:t>int</a:t>
            </a:r>
            <a:r>
              <a:rPr lang="en-US" altLang="zh-CN" dirty="0"/>
              <a:t> n;</a:t>
            </a:r>
          </a:p>
          <a:p>
            <a:r>
              <a:rPr lang="en-US" altLang="zh-CN" dirty="0"/>
              <a:t>	while(~</a:t>
            </a:r>
            <a:r>
              <a:rPr lang="en-US" altLang="zh-CN" dirty="0" err="1"/>
              <a:t>scanf</a:t>
            </a:r>
            <a:r>
              <a:rPr lang="en-US" altLang="zh-CN" dirty="0"/>
              <a:t>("%</a:t>
            </a:r>
            <a:r>
              <a:rPr lang="en-US" altLang="zh-CN" dirty="0" err="1"/>
              <a:t>d",&amp;n</a:t>
            </a:r>
            <a:r>
              <a:rPr lang="en-US" altLang="zh-CN" dirty="0"/>
              <a:t>))</a:t>
            </a:r>
          </a:p>
          <a:p>
            <a:r>
              <a:rPr lang="en-US" altLang="zh-CN" dirty="0"/>
              <a:t>	{</a:t>
            </a:r>
          </a:p>
          <a:p>
            <a:r>
              <a:rPr lang="en-US" altLang="zh-CN" dirty="0"/>
              <a:t>	</a:t>
            </a:r>
            <a:r>
              <a:rPr lang="en-US" altLang="zh-CN" dirty="0" err="1"/>
              <a:t>int</a:t>
            </a:r>
            <a:r>
              <a:rPr lang="en-US" altLang="zh-CN" dirty="0"/>
              <a:t> s=0;</a:t>
            </a:r>
          </a:p>
          <a:p>
            <a:r>
              <a:rPr lang="en-US" altLang="zh-CN" dirty="0"/>
              <a:t>	double p;</a:t>
            </a:r>
          </a:p>
          <a:p>
            <a:r>
              <a:rPr lang="en-US" altLang="zh-CN" dirty="0"/>
              <a:t>	p=</a:t>
            </a:r>
            <a:r>
              <a:rPr lang="en-US" altLang="zh-CN" dirty="0" err="1"/>
              <a:t>sqrt</a:t>
            </a:r>
            <a:r>
              <a:rPr lang="en-US" altLang="zh-CN" dirty="0"/>
              <a:t>(n);</a:t>
            </a:r>
          </a:p>
          <a:p>
            <a:r>
              <a:rPr lang="en-US" altLang="zh-CN" dirty="0"/>
              <a:t>	for(</a:t>
            </a:r>
            <a:r>
              <a:rPr lang="en-US" altLang="zh-CN" dirty="0" err="1"/>
              <a:t>int</a:t>
            </a:r>
            <a:r>
              <a:rPr lang="en-US" altLang="zh-CN" dirty="0"/>
              <a:t> </a:t>
            </a:r>
            <a:r>
              <a:rPr lang="en-US" altLang="zh-CN" dirty="0" err="1"/>
              <a:t>i</a:t>
            </a:r>
            <a:r>
              <a:rPr lang="en-US" altLang="zh-CN" dirty="0"/>
              <a:t>=2;i&lt;=</a:t>
            </a:r>
            <a:r>
              <a:rPr lang="en-US" altLang="zh-CN" dirty="0" err="1"/>
              <a:t>p;i</a:t>
            </a:r>
            <a:r>
              <a:rPr lang="en-US" altLang="zh-CN" dirty="0"/>
              <a:t>++)</a:t>
            </a:r>
          </a:p>
          <a:p>
            <a:r>
              <a:rPr lang="en-US" altLang="zh-CN" dirty="0"/>
              <a:t>	{</a:t>
            </a:r>
          </a:p>
          <a:p>
            <a:r>
              <a:rPr lang="en-US" altLang="zh-CN" dirty="0"/>
              <a:t>		if(</a:t>
            </a:r>
            <a:r>
              <a:rPr lang="en-US" altLang="zh-CN" dirty="0" err="1"/>
              <a:t>n%i</a:t>
            </a:r>
            <a:r>
              <a:rPr lang="en-US" altLang="zh-CN" dirty="0"/>
              <a:t>==0)</a:t>
            </a:r>
          </a:p>
          <a:p>
            <a:r>
              <a:rPr lang="en-US" altLang="zh-CN" dirty="0"/>
              <a:t>		n=n/</a:t>
            </a:r>
            <a:r>
              <a:rPr lang="en-US" altLang="zh-CN" dirty="0" err="1"/>
              <a:t>i</a:t>
            </a:r>
            <a:r>
              <a:rPr lang="en-US" altLang="zh-CN" dirty="0"/>
              <a:t>;</a:t>
            </a:r>
          </a:p>
          <a:p>
            <a:r>
              <a:rPr lang="en-US" altLang="zh-CN" dirty="0"/>
              <a:t>		s++;</a:t>
            </a:r>
          </a:p>
          <a:p>
            <a:r>
              <a:rPr lang="en-US" altLang="zh-CN" dirty="0"/>
              <a:t>	}</a:t>
            </a:r>
          </a:p>
          <a:p>
            <a:r>
              <a:rPr lang="en-US" altLang="zh-CN" dirty="0"/>
              <a:t>	if(n&gt;1)s++;</a:t>
            </a:r>
          </a:p>
          <a:p>
            <a:r>
              <a:rPr lang="en-US" altLang="zh-CN" dirty="0"/>
              <a:t>	</a:t>
            </a:r>
            <a:r>
              <a:rPr lang="en-US" altLang="zh-CN" dirty="0" err="1"/>
              <a:t>printf</a:t>
            </a:r>
            <a:r>
              <a:rPr lang="en-US" altLang="zh-CN" dirty="0"/>
              <a:t>("%</a:t>
            </a:r>
            <a:r>
              <a:rPr lang="en-US" altLang="zh-CN" dirty="0" err="1"/>
              <a:t>d",s</a:t>
            </a:r>
            <a:r>
              <a:rPr lang="en-US" altLang="zh-CN" dirty="0"/>
              <a:t>);</a:t>
            </a:r>
          </a:p>
          <a:p>
            <a:r>
              <a:rPr lang="en-US" altLang="zh-CN" dirty="0"/>
              <a:t>	}</a:t>
            </a:r>
          </a:p>
          <a:p>
            <a:r>
              <a:rPr lang="en-US" altLang="zh-CN" dirty="0"/>
              <a:t>	return 0;</a:t>
            </a:r>
          </a:p>
          <a:p>
            <a:r>
              <a:rPr lang="en-US" altLang="zh-CN" dirty="0"/>
              <a:t>}</a:t>
            </a:r>
            <a:endParaRPr lang="zh-CN" altLang="en-US" dirty="0"/>
          </a:p>
        </p:txBody>
      </p:sp>
      <p:sp>
        <p:nvSpPr>
          <p:cNvPr id="10" name="TextBox 9"/>
          <p:cNvSpPr txBox="1"/>
          <p:nvPr/>
        </p:nvSpPr>
        <p:spPr>
          <a:xfrm>
            <a:off x="6084168" y="1202485"/>
            <a:ext cx="1800200" cy="22252245"/>
          </a:xfrm>
          <a:prstGeom prst="rect">
            <a:avLst/>
          </a:prstGeom>
          <a:noFill/>
        </p:spPr>
        <p:txBody>
          <a:bodyPr wrap="square" rtlCol="0">
            <a:spAutoFit/>
          </a:bodyPr>
          <a:lstStyle/>
          <a:p>
            <a:r>
              <a:rPr lang="en-US" altLang="zh-CN" dirty="0"/>
              <a:t>#include &lt;</a:t>
            </a:r>
            <a:r>
              <a:rPr lang="en-US" altLang="zh-CN" dirty="0" err="1"/>
              <a:t>stdio.h</a:t>
            </a:r>
            <a:r>
              <a:rPr lang="en-US" altLang="zh-CN" dirty="0"/>
              <a:t>&gt;  </a:t>
            </a:r>
          </a:p>
          <a:p>
            <a:r>
              <a:rPr lang="en-US" altLang="zh-CN" dirty="0"/>
              <a:t>#include &lt;queue&gt; </a:t>
            </a:r>
          </a:p>
          <a:p>
            <a:r>
              <a:rPr lang="en-US" altLang="zh-CN" dirty="0"/>
              <a:t>using namespace </a:t>
            </a:r>
            <a:r>
              <a:rPr lang="en-US" altLang="zh-CN" dirty="0" err="1"/>
              <a:t>std</a:t>
            </a:r>
            <a:r>
              <a:rPr lang="en-US" altLang="zh-CN" dirty="0"/>
              <a:t>; </a:t>
            </a:r>
          </a:p>
          <a:p>
            <a:r>
              <a:rPr lang="en-US" altLang="zh-CN" dirty="0"/>
              <a:t>#define N 1010</a:t>
            </a:r>
          </a:p>
          <a:p>
            <a:r>
              <a:rPr lang="en-US" altLang="zh-CN" dirty="0"/>
              <a:t>char mat[N][N];   </a:t>
            </a:r>
          </a:p>
          <a:p>
            <a:r>
              <a:rPr lang="en-US" altLang="zh-CN" dirty="0"/>
              <a:t>void </a:t>
            </a:r>
            <a:r>
              <a:rPr lang="en-US" altLang="zh-CN" dirty="0" err="1"/>
              <a:t>bfs</a:t>
            </a:r>
            <a:r>
              <a:rPr lang="en-US" altLang="zh-CN" dirty="0"/>
              <a:t>(</a:t>
            </a:r>
            <a:r>
              <a:rPr lang="en-US" altLang="zh-CN" dirty="0" err="1"/>
              <a:t>int</a:t>
            </a:r>
            <a:r>
              <a:rPr lang="en-US" altLang="zh-CN" dirty="0"/>
              <a:t> </a:t>
            </a:r>
            <a:r>
              <a:rPr lang="en-US" altLang="zh-CN" dirty="0" err="1"/>
              <a:t>x,int</a:t>
            </a:r>
            <a:r>
              <a:rPr lang="en-US" altLang="zh-CN" dirty="0"/>
              <a:t> y)  </a:t>
            </a:r>
          </a:p>
          <a:p>
            <a:r>
              <a:rPr lang="en-US" altLang="zh-CN" dirty="0"/>
              <a:t>{  </a:t>
            </a:r>
          </a:p>
          <a:p>
            <a:r>
              <a:rPr lang="en-US" altLang="zh-CN" dirty="0"/>
              <a:t>    mat[x][y] = '0';  </a:t>
            </a:r>
          </a:p>
          <a:p>
            <a:r>
              <a:rPr lang="en-US" altLang="zh-CN" dirty="0"/>
              <a:t>    queue&lt;pair&lt;</a:t>
            </a:r>
            <a:r>
              <a:rPr lang="en-US" altLang="zh-CN" dirty="0" err="1"/>
              <a:t>int,int</a:t>
            </a:r>
            <a:r>
              <a:rPr lang="en-US" altLang="zh-CN" dirty="0"/>
              <a:t>&gt; &gt; q;  </a:t>
            </a:r>
          </a:p>
          <a:p>
            <a:r>
              <a:rPr lang="en-US" altLang="zh-CN" dirty="0"/>
              <a:t>    pair&lt;</a:t>
            </a:r>
            <a:r>
              <a:rPr lang="en-US" altLang="zh-CN" dirty="0" err="1"/>
              <a:t>int,int</a:t>
            </a:r>
            <a:r>
              <a:rPr lang="en-US" altLang="zh-CN" dirty="0"/>
              <a:t>&gt; p;  </a:t>
            </a:r>
          </a:p>
          <a:p>
            <a:r>
              <a:rPr lang="en-US" altLang="zh-CN" dirty="0"/>
              <a:t>    </a:t>
            </a:r>
            <a:r>
              <a:rPr lang="en-US" altLang="zh-CN" dirty="0" err="1"/>
              <a:t>q.push</a:t>
            </a:r>
            <a:r>
              <a:rPr lang="en-US" altLang="zh-CN" dirty="0"/>
              <a:t>(</a:t>
            </a:r>
            <a:r>
              <a:rPr lang="en-US" altLang="zh-CN" dirty="0" err="1"/>
              <a:t>make_pair</a:t>
            </a:r>
            <a:r>
              <a:rPr lang="en-US" altLang="zh-CN" dirty="0"/>
              <a:t>(</a:t>
            </a:r>
            <a:r>
              <a:rPr lang="en-US" altLang="zh-CN" dirty="0" err="1"/>
              <a:t>x,y</a:t>
            </a:r>
            <a:r>
              <a:rPr lang="en-US" altLang="zh-CN" dirty="0"/>
              <a:t>));  </a:t>
            </a:r>
          </a:p>
          <a:p>
            <a:r>
              <a:rPr lang="en-US" altLang="zh-CN" dirty="0"/>
              <a:t>    while(!</a:t>
            </a:r>
            <a:r>
              <a:rPr lang="en-US" altLang="zh-CN" dirty="0" err="1"/>
              <a:t>q.empty</a:t>
            </a:r>
            <a:r>
              <a:rPr lang="en-US" altLang="zh-CN" dirty="0"/>
              <a:t>())  </a:t>
            </a:r>
          </a:p>
          <a:p>
            <a:r>
              <a:rPr lang="en-US" altLang="zh-CN" dirty="0"/>
              <a:t>    {  </a:t>
            </a:r>
          </a:p>
          <a:p>
            <a:r>
              <a:rPr lang="en-US" altLang="zh-CN" dirty="0"/>
              <a:t>        p = </a:t>
            </a:r>
            <a:r>
              <a:rPr lang="en-US" altLang="zh-CN" dirty="0" err="1"/>
              <a:t>q.front</a:t>
            </a:r>
            <a:r>
              <a:rPr lang="en-US" altLang="zh-CN" dirty="0"/>
              <a:t>();  </a:t>
            </a:r>
          </a:p>
          <a:p>
            <a:r>
              <a:rPr lang="en-US" altLang="zh-CN" dirty="0"/>
              <a:t>        </a:t>
            </a:r>
            <a:r>
              <a:rPr lang="en-US" altLang="zh-CN" dirty="0" err="1"/>
              <a:t>q.pop</a:t>
            </a:r>
            <a:r>
              <a:rPr lang="en-US" altLang="zh-CN" dirty="0"/>
              <a:t>();  </a:t>
            </a:r>
          </a:p>
          <a:p>
            <a:r>
              <a:rPr lang="en-US" altLang="zh-CN" dirty="0"/>
              <a:t>        for(</a:t>
            </a:r>
            <a:r>
              <a:rPr lang="en-US" altLang="zh-CN" dirty="0" err="1"/>
              <a:t>int</a:t>
            </a:r>
            <a:r>
              <a:rPr lang="en-US" altLang="zh-CN" dirty="0"/>
              <a:t> </a:t>
            </a:r>
            <a:r>
              <a:rPr lang="en-US" altLang="zh-CN" dirty="0" err="1"/>
              <a:t>i</a:t>
            </a:r>
            <a:r>
              <a:rPr lang="en-US" altLang="zh-CN" dirty="0"/>
              <a:t> = -1 ; </a:t>
            </a:r>
            <a:r>
              <a:rPr lang="en-US" altLang="zh-CN" dirty="0" err="1"/>
              <a:t>i</a:t>
            </a:r>
            <a:r>
              <a:rPr lang="en-US" altLang="zh-CN" dirty="0"/>
              <a:t> &lt;= 1 ; </a:t>
            </a:r>
            <a:r>
              <a:rPr lang="en-US" altLang="zh-CN" dirty="0" err="1"/>
              <a:t>i</a:t>
            </a:r>
            <a:r>
              <a:rPr lang="en-US" altLang="zh-CN" dirty="0"/>
              <a:t>++)  </a:t>
            </a:r>
          </a:p>
          <a:p>
            <a:r>
              <a:rPr lang="en-US" altLang="zh-CN" dirty="0"/>
              <a:t>        {  </a:t>
            </a:r>
          </a:p>
          <a:p>
            <a:r>
              <a:rPr lang="en-US" altLang="zh-CN" dirty="0"/>
              <a:t>            for(</a:t>
            </a:r>
            <a:r>
              <a:rPr lang="en-US" altLang="zh-CN" dirty="0" err="1"/>
              <a:t>int</a:t>
            </a:r>
            <a:r>
              <a:rPr lang="en-US" altLang="zh-CN" dirty="0"/>
              <a:t> j = -1 ; j &lt;= 1 ; </a:t>
            </a:r>
            <a:r>
              <a:rPr lang="en-US" altLang="zh-CN" dirty="0" err="1"/>
              <a:t>j++</a:t>
            </a:r>
            <a:r>
              <a:rPr lang="en-US" altLang="zh-CN" dirty="0"/>
              <a:t>)  </a:t>
            </a:r>
          </a:p>
          <a:p>
            <a:r>
              <a:rPr lang="en-US" altLang="zh-CN" dirty="0"/>
              <a:t>            {  </a:t>
            </a:r>
          </a:p>
          <a:p>
            <a:r>
              <a:rPr lang="en-US" altLang="zh-CN" dirty="0"/>
              <a:t>                </a:t>
            </a:r>
            <a:r>
              <a:rPr lang="en-US" altLang="zh-CN" dirty="0" err="1"/>
              <a:t>int</a:t>
            </a:r>
            <a:r>
              <a:rPr lang="en-US" altLang="zh-CN" dirty="0"/>
              <a:t> </a:t>
            </a:r>
            <a:r>
              <a:rPr lang="en-US" altLang="zh-CN" dirty="0" err="1"/>
              <a:t>nx</a:t>
            </a:r>
            <a:r>
              <a:rPr lang="en-US" altLang="zh-CN" dirty="0"/>
              <a:t> = </a:t>
            </a:r>
            <a:r>
              <a:rPr lang="en-US" altLang="zh-CN" dirty="0" err="1"/>
              <a:t>p.first</a:t>
            </a:r>
            <a:r>
              <a:rPr lang="en-US" altLang="zh-CN" dirty="0"/>
              <a:t> + </a:t>
            </a:r>
            <a:r>
              <a:rPr lang="en-US" altLang="zh-CN" dirty="0" err="1"/>
              <a:t>i</a:t>
            </a:r>
            <a:r>
              <a:rPr lang="en-US" altLang="zh-CN" dirty="0"/>
              <a:t>;  </a:t>
            </a:r>
          </a:p>
          <a:p>
            <a:r>
              <a:rPr lang="en-US" altLang="zh-CN" dirty="0"/>
              <a:t>                </a:t>
            </a:r>
            <a:r>
              <a:rPr lang="en-US" altLang="zh-CN" dirty="0" err="1"/>
              <a:t>int</a:t>
            </a:r>
            <a:r>
              <a:rPr lang="en-US" altLang="zh-CN" dirty="0"/>
              <a:t> </a:t>
            </a:r>
            <a:r>
              <a:rPr lang="en-US" altLang="zh-CN" dirty="0" err="1"/>
              <a:t>ny</a:t>
            </a:r>
            <a:r>
              <a:rPr lang="en-US" altLang="zh-CN" dirty="0"/>
              <a:t> = </a:t>
            </a:r>
            <a:r>
              <a:rPr lang="en-US" altLang="zh-CN" dirty="0" err="1"/>
              <a:t>p.second</a:t>
            </a:r>
            <a:r>
              <a:rPr lang="en-US" altLang="zh-CN" dirty="0"/>
              <a:t> + j;  </a:t>
            </a:r>
          </a:p>
          <a:p>
            <a:r>
              <a:rPr lang="en-US" altLang="zh-CN" dirty="0"/>
              <a:t>                if(mat[</a:t>
            </a:r>
            <a:r>
              <a:rPr lang="en-US" altLang="zh-CN" dirty="0" err="1"/>
              <a:t>nx</a:t>
            </a:r>
            <a:r>
              <a:rPr lang="en-US" altLang="zh-CN" dirty="0"/>
              <a:t>][</a:t>
            </a:r>
            <a:r>
              <a:rPr lang="en-US" altLang="zh-CN" dirty="0" err="1"/>
              <a:t>ny</a:t>
            </a:r>
            <a:r>
              <a:rPr lang="en-US" altLang="zh-CN" dirty="0"/>
              <a:t>]=='1')  </a:t>
            </a:r>
          </a:p>
          <a:p>
            <a:r>
              <a:rPr lang="en-US" altLang="zh-CN" dirty="0"/>
              <a:t>                {  </a:t>
            </a:r>
          </a:p>
          <a:p>
            <a:r>
              <a:rPr lang="en-US" altLang="zh-CN" dirty="0"/>
              <a:t>                    mat[</a:t>
            </a:r>
            <a:r>
              <a:rPr lang="en-US" altLang="zh-CN" dirty="0" err="1"/>
              <a:t>nx</a:t>
            </a:r>
            <a:r>
              <a:rPr lang="en-US" altLang="zh-CN" dirty="0"/>
              <a:t>][</a:t>
            </a:r>
            <a:r>
              <a:rPr lang="en-US" altLang="zh-CN" dirty="0" err="1"/>
              <a:t>ny</a:t>
            </a:r>
            <a:r>
              <a:rPr lang="en-US" altLang="zh-CN" dirty="0"/>
              <a:t>]='0';  </a:t>
            </a:r>
          </a:p>
          <a:p>
            <a:r>
              <a:rPr lang="en-US" altLang="zh-CN" dirty="0"/>
              <a:t>                    </a:t>
            </a:r>
            <a:r>
              <a:rPr lang="en-US" altLang="zh-CN" dirty="0" err="1"/>
              <a:t>q.push</a:t>
            </a:r>
            <a:r>
              <a:rPr lang="en-US" altLang="zh-CN" dirty="0"/>
              <a:t>(</a:t>
            </a:r>
            <a:r>
              <a:rPr lang="en-US" altLang="zh-CN" dirty="0" err="1"/>
              <a:t>make_pair</a:t>
            </a:r>
            <a:r>
              <a:rPr lang="en-US" altLang="zh-CN" dirty="0"/>
              <a:t>(</a:t>
            </a:r>
            <a:r>
              <a:rPr lang="en-US" altLang="zh-CN" dirty="0" err="1"/>
              <a:t>nx,ny</a:t>
            </a:r>
            <a:r>
              <a:rPr lang="en-US" altLang="zh-CN" dirty="0"/>
              <a:t>));  </a:t>
            </a:r>
          </a:p>
          <a:p>
            <a:r>
              <a:rPr lang="en-US" altLang="zh-CN" dirty="0"/>
              <a:t>                }  </a:t>
            </a:r>
          </a:p>
          <a:p>
            <a:r>
              <a:rPr lang="en-US" altLang="zh-CN" dirty="0"/>
              <a:t>            }  </a:t>
            </a:r>
          </a:p>
          <a:p>
            <a:r>
              <a:rPr lang="en-US" altLang="zh-CN" dirty="0"/>
              <a:t>        }  </a:t>
            </a:r>
          </a:p>
          <a:p>
            <a:r>
              <a:rPr lang="en-US" altLang="zh-CN" dirty="0"/>
              <a:t>    }  </a:t>
            </a:r>
          </a:p>
          <a:p>
            <a:r>
              <a:rPr lang="en-US" altLang="zh-CN" dirty="0"/>
              <a:t>}  </a:t>
            </a:r>
          </a:p>
          <a:p>
            <a:r>
              <a:rPr lang="en-US" altLang="zh-CN" dirty="0" err="1"/>
              <a:t>int</a:t>
            </a:r>
            <a:r>
              <a:rPr lang="en-US" altLang="zh-CN" dirty="0"/>
              <a:t> main()  </a:t>
            </a:r>
          </a:p>
          <a:p>
            <a:r>
              <a:rPr lang="en-US" altLang="zh-CN" dirty="0"/>
              <a:t>{  </a:t>
            </a:r>
          </a:p>
          <a:p>
            <a:r>
              <a:rPr lang="en-US" altLang="zh-CN" dirty="0"/>
              <a:t>    </a:t>
            </a:r>
            <a:r>
              <a:rPr lang="en-US" altLang="zh-CN" dirty="0" err="1"/>
              <a:t>int</a:t>
            </a:r>
            <a:r>
              <a:rPr lang="en-US" altLang="zh-CN" dirty="0"/>
              <a:t> n, x, y, f= 0; </a:t>
            </a:r>
          </a:p>
          <a:p>
            <a:r>
              <a:rPr lang="en-US" altLang="zh-CN" dirty="0"/>
              <a:t>    </a:t>
            </a:r>
            <a:r>
              <a:rPr lang="en-US" altLang="zh-CN" dirty="0" err="1"/>
              <a:t>scanf</a:t>
            </a:r>
            <a:r>
              <a:rPr lang="en-US" altLang="zh-CN" dirty="0"/>
              <a:t>("%d", &amp;n);  </a:t>
            </a:r>
          </a:p>
          <a:p>
            <a:r>
              <a:rPr lang="en-US" altLang="zh-CN" dirty="0"/>
              <a:t>    for(x= 0 ; x&lt; </a:t>
            </a:r>
            <a:r>
              <a:rPr lang="en-US" altLang="zh-CN" dirty="0" err="1"/>
              <a:t>n;x</a:t>
            </a:r>
            <a:r>
              <a:rPr lang="en-US" altLang="zh-CN" dirty="0"/>
              <a:t>++)</a:t>
            </a:r>
          </a:p>
          <a:p>
            <a:r>
              <a:rPr lang="en-US" altLang="zh-CN" dirty="0"/>
              <a:t>    </a:t>
            </a:r>
            <a:r>
              <a:rPr lang="en-US" altLang="zh-CN" dirty="0" err="1"/>
              <a:t>scanf</a:t>
            </a:r>
            <a:r>
              <a:rPr lang="en-US" altLang="zh-CN" dirty="0"/>
              <a:t>("%</a:t>
            </a:r>
            <a:r>
              <a:rPr lang="en-US" altLang="zh-CN" dirty="0" err="1"/>
              <a:t>s",mat</a:t>
            </a:r>
            <a:r>
              <a:rPr lang="en-US" altLang="zh-CN" dirty="0"/>
              <a:t>[x]);  </a:t>
            </a:r>
          </a:p>
          <a:p>
            <a:r>
              <a:rPr lang="en-US" altLang="zh-CN" dirty="0"/>
              <a:t>    for (x = 0; x &lt; n; x++)  </a:t>
            </a:r>
          </a:p>
          <a:p>
            <a:r>
              <a:rPr lang="en-US" altLang="zh-CN" dirty="0"/>
              <a:t>    for (y =0; y &lt; n; y++)        </a:t>
            </a:r>
          </a:p>
          <a:p>
            <a:r>
              <a:rPr lang="en-US" altLang="zh-CN" dirty="0"/>
              <a:t>    if (mat[x][y]=='1')  </a:t>
            </a:r>
          </a:p>
          <a:p>
            <a:r>
              <a:rPr lang="en-US" altLang="zh-CN" dirty="0"/>
              <a:t>   {</a:t>
            </a:r>
            <a:r>
              <a:rPr lang="en-US" altLang="zh-CN" dirty="0" err="1"/>
              <a:t>bfs</a:t>
            </a:r>
            <a:r>
              <a:rPr lang="en-US" altLang="zh-CN" dirty="0"/>
              <a:t>(</a:t>
            </a:r>
            <a:r>
              <a:rPr lang="en-US" altLang="zh-CN" dirty="0" err="1"/>
              <a:t>x,y</a:t>
            </a:r>
            <a:r>
              <a:rPr lang="en-US" altLang="zh-CN" dirty="0"/>
              <a:t>);f++;}  </a:t>
            </a:r>
          </a:p>
          <a:p>
            <a:r>
              <a:rPr lang="en-US" altLang="zh-CN" dirty="0"/>
              <a:t>    </a:t>
            </a:r>
            <a:r>
              <a:rPr lang="en-US" altLang="zh-CN" dirty="0" err="1"/>
              <a:t>printf</a:t>
            </a:r>
            <a:r>
              <a:rPr lang="en-US" altLang="zh-CN" dirty="0"/>
              <a:t>("%d\n", f);  </a:t>
            </a:r>
          </a:p>
          <a:p>
            <a:r>
              <a:rPr lang="en-US" altLang="zh-CN" dirty="0"/>
              <a:t>    return 0;  </a:t>
            </a:r>
          </a:p>
          <a:p>
            <a:r>
              <a:rPr lang="en-US" altLang="zh-CN" dirty="0"/>
              <a:t>}</a:t>
            </a:r>
            <a:endParaRPr lang="zh-CN" altLang="en-US" dirty="0"/>
          </a:p>
        </p:txBody>
      </p:sp>
    </p:spTree>
    <p:extLst>
      <p:ext uri="{BB962C8B-B14F-4D97-AF65-F5344CB8AC3E}">
        <p14:creationId xmlns:p14="http://schemas.microsoft.com/office/powerpoint/2010/main" val="1727617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可以看看这个题目</a:t>
            </a:r>
            <a:endParaRPr lang="zh-CN" altLang="en-US" dirty="0"/>
          </a:p>
        </p:txBody>
      </p:sp>
      <p:sp>
        <p:nvSpPr>
          <p:cNvPr id="4" name="日期占位符 3"/>
          <p:cNvSpPr>
            <a:spLocks noGrp="1"/>
          </p:cNvSpPr>
          <p:nvPr>
            <p:ph type="dt" sz="half" idx="10"/>
          </p:nvPr>
        </p:nvSpPr>
        <p:spPr/>
        <p:txBody>
          <a:bodyPr/>
          <a:lstStyle/>
          <a:p>
            <a:fld id="{05A93482-8E69-40F7-BCAD-5662A6CADB27}" type="datetime4">
              <a:rPr lang="en-US" smtClean="0"/>
              <a:pPr/>
              <a:t>February 10, 2018</a:t>
            </a:fld>
            <a:endParaRPr lang="en-US"/>
          </a:p>
        </p:txBody>
      </p:sp>
      <p:sp>
        <p:nvSpPr>
          <p:cNvPr id="5" name="页脚占位符 4"/>
          <p:cNvSpPr>
            <a:spLocks noGrp="1"/>
          </p:cNvSpPr>
          <p:nvPr>
            <p:ph type="ftr" sz="quarter" idx="11"/>
          </p:nvPr>
        </p:nvSpPr>
        <p:spPr/>
        <p:txBody>
          <a:bodyPr/>
          <a:lstStyle/>
          <a:p>
            <a:r>
              <a:rPr lang="en-US" altLang="zh-CN" smtClean="0"/>
              <a:t>2017ICPC</a:t>
            </a:r>
            <a:r>
              <a:rPr lang="zh-CN" altLang="en-US" smtClean="0"/>
              <a:t>北京</a:t>
            </a:r>
            <a:r>
              <a:rPr lang="en-US" altLang="zh-CN" b="1" smtClean="0"/>
              <a:t>F</a:t>
            </a:r>
            <a:r>
              <a:rPr lang="zh-CN" altLang="en-US" b="1"/>
              <a:t>： </a:t>
            </a:r>
            <a:r>
              <a:rPr lang="en-US" altLang="zh-CN" b="1"/>
              <a:t>Secret </a:t>
            </a:r>
            <a:r>
              <a:rPr lang="en-US" altLang="zh-CN" b="1" smtClean="0"/>
              <a:t>Poems</a:t>
            </a:r>
            <a:endParaRPr lang="en-US" altLang="zh-CN" b="1"/>
          </a:p>
        </p:txBody>
      </p:sp>
      <p:sp>
        <p:nvSpPr>
          <p:cNvPr id="6" name="灯片编号占位符 5"/>
          <p:cNvSpPr>
            <a:spLocks noGrp="1"/>
          </p:cNvSpPr>
          <p:nvPr>
            <p:ph type="sldNum" sz="quarter" idx="12"/>
          </p:nvPr>
        </p:nvSpPr>
        <p:spPr/>
        <p:txBody>
          <a:bodyPr/>
          <a:lstStyle/>
          <a:p>
            <a:fld id="{8B37D5FE-740C-46F5-801A-FA5477D9711F}" type="slidenum">
              <a:rPr lang="en-US" smtClean="0"/>
              <a:pPr/>
              <a:t>21</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209428"/>
            <a:ext cx="4714875" cy="227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5343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265212"/>
            <a:ext cx="7632848" cy="4752528"/>
          </a:xfrm>
        </p:spPr>
        <p:txBody>
          <a:bodyPr>
            <a:noAutofit/>
          </a:bodyPr>
          <a:lstStyle/>
          <a:p>
            <a:r>
              <a:rPr lang="en-US" altLang="zh-CN" sz="800" dirty="0">
                <a:latin typeface="Consolas" panose="020B0609020204030204" pitchFamily="49" charset="0"/>
              </a:rPr>
              <a:t>#include &lt;</a:t>
            </a:r>
            <a:r>
              <a:rPr lang="en-US" altLang="zh-CN" sz="800" dirty="0" err="1">
                <a:latin typeface="Consolas" panose="020B0609020204030204" pitchFamily="49" charset="0"/>
              </a:rPr>
              <a:t>stdio.h</a:t>
            </a:r>
            <a:r>
              <a:rPr lang="en-US" altLang="zh-CN" sz="800" dirty="0">
                <a:latin typeface="Consolas" panose="020B0609020204030204" pitchFamily="49" charset="0"/>
              </a:rPr>
              <a:t>&gt;</a:t>
            </a:r>
            <a:br>
              <a:rPr lang="en-US" altLang="zh-CN" sz="800" dirty="0">
                <a:latin typeface="Consolas" panose="020B0609020204030204" pitchFamily="49" charset="0"/>
              </a:rPr>
            </a:br>
            <a:r>
              <a:rPr lang="en-US" altLang="zh-CN" sz="800" dirty="0" err="1">
                <a:latin typeface="Consolas" panose="020B0609020204030204" pitchFamily="49" charset="0"/>
              </a:rPr>
              <a:t>int</a:t>
            </a:r>
            <a:r>
              <a:rPr lang="en-US" altLang="zh-CN" sz="800" dirty="0">
                <a:latin typeface="Consolas" panose="020B0609020204030204" pitchFamily="49" charset="0"/>
              </a:rPr>
              <a:t> main(</a:t>
            </a:r>
            <a:r>
              <a:rPr lang="en-US" altLang="zh-CN" sz="800" dirty="0" err="1">
                <a:latin typeface="Consolas" panose="020B0609020204030204" pitchFamily="49" charset="0"/>
              </a:rPr>
              <a:t>int</a:t>
            </a:r>
            <a:r>
              <a:rPr lang="en-US" altLang="zh-CN" sz="800" dirty="0">
                <a:latin typeface="Consolas" panose="020B0609020204030204" pitchFamily="49" charset="0"/>
              </a:rPr>
              <a:t> </a:t>
            </a:r>
            <a:r>
              <a:rPr lang="en-US" altLang="zh-CN" sz="800" dirty="0" err="1">
                <a:latin typeface="Consolas" panose="020B0609020204030204" pitchFamily="49" charset="0"/>
              </a:rPr>
              <a:t>argc</a:t>
            </a:r>
            <a:r>
              <a:rPr lang="en-US" altLang="zh-CN" sz="800" dirty="0">
                <a:latin typeface="Consolas" panose="020B0609020204030204" pitchFamily="49" charset="0"/>
              </a:rPr>
              <a:t>, char *</a:t>
            </a:r>
            <a:r>
              <a:rPr lang="en-US" altLang="zh-CN" sz="800" dirty="0" err="1">
                <a:latin typeface="Consolas" panose="020B0609020204030204" pitchFamily="49" charset="0"/>
              </a:rPr>
              <a:t>argv</a:t>
            </a:r>
            <a:r>
              <a:rPr lang="en-US" altLang="zh-CN" sz="800" dirty="0">
                <a:latin typeface="Consolas" panose="020B0609020204030204" pitchFamily="49" charset="0"/>
              </a:rPr>
              <a:t>[])</a:t>
            </a:r>
            <a:br>
              <a:rPr lang="en-US" altLang="zh-CN" sz="800" dirty="0">
                <a:latin typeface="Consolas" panose="020B0609020204030204" pitchFamily="49" charset="0"/>
              </a:rPr>
            </a:br>
            <a:r>
              <a:rPr lang="en-US" altLang="zh-CN" sz="800" dirty="0">
                <a:latin typeface="Consolas" panose="020B0609020204030204" pitchFamily="49" charset="0"/>
              </a:rPr>
              <a:t>{</a:t>
            </a:r>
            <a:br>
              <a:rPr lang="en-US" altLang="zh-CN" sz="800" dirty="0">
                <a:latin typeface="Consolas" panose="020B0609020204030204" pitchFamily="49" charset="0"/>
              </a:rPr>
            </a:br>
            <a:r>
              <a:rPr lang="en-US" altLang="zh-CN" sz="800" dirty="0" err="1">
                <a:latin typeface="Consolas" panose="020B0609020204030204" pitchFamily="49" charset="0"/>
              </a:rPr>
              <a:t>int</a:t>
            </a:r>
            <a:r>
              <a:rPr lang="en-US" altLang="zh-CN" sz="800" dirty="0">
                <a:latin typeface="Consolas" panose="020B0609020204030204" pitchFamily="49" charset="0"/>
              </a:rPr>
              <a:t> </a:t>
            </a:r>
            <a:r>
              <a:rPr lang="en-US" altLang="zh-CN" sz="800" dirty="0" err="1">
                <a:latin typeface="Consolas" panose="020B0609020204030204" pitchFamily="49" charset="0"/>
              </a:rPr>
              <a:t>ly</a:t>
            </a:r>
            <a:r>
              <a:rPr lang="en-US" altLang="zh-CN" sz="800" dirty="0">
                <a:latin typeface="Consolas" panose="020B0609020204030204" pitchFamily="49" charset="0"/>
              </a:rPr>
              <a:t>[11];</a:t>
            </a:r>
            <a:br>
              <a:rPr lang="en-US" altLang="zh-CN" sz="800" dirty="0">
                <a:latin typeface="Consolas" panose="020B0609020204030204" pitchFamily="49" charset="0"/>
              </a:rPr>
            </a:br>
            <a:r>
              <a:rPr lang="en-US" altLang="zh-CN" sz="800" dirty="0" err="1">
                <a:latin typeface="Consolas" panose="020B0609020204030204" pitchFamily="49" charset="0"/>
              </a:rPr>
              <a:t>int</a:t>
            </a:r>
            <a:r>
              <a:rPr lang="en-US" altLang="zh-CN" sz="800" dirty="0">
                <a:latin typeface="Consolas" panose="020B0609020204030204" pitchFamily="49" charset="0"/>
              </a:rPr>
              <a:t> </a:t>
            </a:r>
            <a:r>
              <a:rPr lang="en-US" altLang="zh-CN" sz="800" dirty="0" err="1">
                <a:latin typeface="Consolas" panose="020B0609020204030204" pitchFamily="49" charset="0"/>
              </a:rPr>
              <a:t>max,min,n,i,j</a:t>
            </a:r>
            <a:r>
              <a:rPr lang="en-US" altLang="zh-CN" sz="800" dirty="0">
                <a:latin typeface="Consolas" panose="020B0609020204030204" pitchFamily="49" charset="0"/>
              </a:rPr>
              <a:t>;</a:t>
            </a:r>
            <a:br>
              <a:rPr lang="en-US" altLang="zh-CN" sz="800" dirty="0">
                <a:latin typeface="Consolas" panose="020B0609020204030204" pitchFamily="49" charset="0"/>
              </a:rPr>
            </a:br>
            <a:r>
              <a:rPr lang="en-US" altLang="zh-CN" sz="800" dirty="0" err="1">
                <a:latin typeface="Consolas" panose="020B0609020204030204" pitchFamily="49" charset="0"/>
              </a:rPr>
              <a:t>int</a:t>
            </a:r>
            <a:r>
              <a:rPr lang="en-US" altLang="zh-CN" sz="800" dirty="0">
                <a:latin typeface="Consolas" panose="020B0609020204030204" pitchFamily="49" charset="0"/>
              </a:rPr>
              <a:t> a=0,b=0,tyx=0,crq=0;</a:t>
            </a:r>
            <a:br>
              <a:rPr lang="en-US" altLang="zh-CN" sz="800" dirty="0">
                <a:latin typeface="Consolas" panose="020B0609020204030204" pitchFamily="49" charset="0"/>
              </a:rPr>
            </a:br>
            <a:r>
              <a:rPr lang="en-US" altLang="zh-CN" sz="800" dirty="0" err="1">
                <a:latin typeface="Consolas" panose="020B0609020204030204" pitchFamily="49" charset="0"/>
              </a:rPr>
              <a:t>scanf</a:t>
            </a:r>
            <a:r>
              <a:rPr lang="en-US" altLang="zh-CN" sz="800" dirty="0">
                <a:latin typeface="Consolas" panose="020B0609020204030204" pitchFamily="49" charset="0"/>
              </a:rPr>
              <a:t>("%</a:t>
            </a:r>
            <a:r>
              <a:rPr lang="en-US" altLang="zh-CN" sz="800" dirty="0" err="1">
                <a:latin typeface="Consolas" panose="020B0609020204030204" pitchFamily="49" charset="0"/>
              </a:rPr>
              <a:t>d",&amp;n</a:t>
            </a:r>
            <a:r>
              <a:rPr lang="en-US" altLang="zh-CN" sz="800" dirty="0">
                <a:latin typeface="Consolas" panose="020B0609020204030204" pitchFamily="49" charset="0"/>
              </a:rPr>
              <a:t>);</a:t>
            </a:r>
            <a:br>
              <a:rPr lang="en-US" altLang="zh-CN" sz="800" dirty="0">
                <a:latin typeface="Consolas" panose="020B0609020204030204" pitchFamily="49" charset="0"/>
              </a:rPr>
            </a:br>
            <a:r>
              <a:rPr lang="en-US" altLang="zh-CN" sz="800" dirty="0">
                <a:latin typeface="Consolas" panose="020B0609020204030204" pitchFamily="49" charset="0"/>
              </a:rPr>
              <a:t>for(</a:t>
            </a:r>
            <a:r>
              <a:rPr lang="en-US" altLang="zh-CN" sz="800" dirty="0" err="1">
                <a:latin typeface="Consolas" panose="020B0609020204030204" pitchFamily="49" charset="0"/>
              </a:rPr>
              <a:t>i</a:t>
            </a:r>
            <a:r>
              <a:rPr lang="en-US" altLang="zh-CN" sz="800" dirty="0">
                <a:latin typeface="Consolas" panose="020B0609020204030204" pitchFamily="49" charset="0"/>
              </a:rPr>
              <a:t>=0;i&lt;</a:t>
            </a:r>
            <a:r>
              <a:rPr lang="en-US" altLang="zh-CN" sz="800" dirty="0" err="1">
                <a:latin typeface="Consolas" panose="020B0609020204030204" pitchFamily="49" charset="0"/>
              </a:rPr>
              <a:t>n;i</a:t>
            </a:r>
            <a:r>
              <a:rPr lang="en-US" altLang="zh-CN" sz="800" dirty="0">
                <a:latin typeface="Consolas" panose="020B0609020204030204" pitchFamily="49" charset="0"/>
              </a:rPr>
              <a:t>++)</a:t>
            </a:r>
            <a:br>
              <a:rPr lang="en-US" altLang="zh-CN" sz="800" dirty="0">
                <a:latin typeface="Consolas" panose="020B0609020204030204" pitchFamily="49" charset="0"/>
              </a:rPr>
            </a:br>
            <a:r>
              <a:rPr lang="en-US" altLang="zh-CN" sz="800" dirty="0">
                <a:latin typeface="Consolas" panose="020B0609020204030204" pitchFamily="49" charset="0"/>
              </a:rPr>
              <a:t>{</a:t>
            </a:r>
            <a:br>
              <a:rPr lang="en-US" altLang="zh-CN" sz="800" dirty="0">
                <a:latin typeface="Consolas" panose="020B0609020204030204" pitchFamily="49" charset="0"/>
              </a:rPr>
            </a:br>
            <a:r>
              <a:rPr lang="en-US" altLang="zh-CN" sz="800" dirty="0" err="1">
                <a:latin typeface="Consolas" panose="020B0609020204030204" pitchFamily="49" charset="0"/>
              </a:rPr>
              <a:t>scanf</a:t>
            </a:r>
            <a:r>
              <a:rPr lang="en-US" altLang="zh-CN" sz="800" dirty="0">
                <a:latin typeface="Consolas" panose="020B0609020204030204" pitchFamily="49" charset="0"/>
              </a:rPr>
              <a:t>("%d",&amp;</a:t>
            </a:r>
            <a:r>
              <a:rPr lang="en-US" altLang="zh-CN" sz="800" dirty="0" err="1">
                <a:latin typeface="Consolas" panose="020B0609020204030204" pitchFamily="49" charset="0"/>
              </a:rPr>
              <a:t>ly</a:t>
            </a:r>
            <a:r>
              <a:rPr lang="en-US" altLang="zh-CN" sz="800" dirty="0">
                <a:latin typeface="Consolas" panose="020B0609020204030204" pitchFamily="49" charset="0"/>
              </a:rPr>
              <a:t>[</a:t>
            </a:r>
            <a:r>
              <a:rPr lang="en-US" altLang="zh-CN" sz="800" dirty="0" err="1">
                <a:latin typeface="Consolas" panose="020B0609020204030204" pitchFamily="49" charset="0"/>
              </a:rPr>
              <a:t>i</a:t>
            </a:r>
            <a:r>
              <a:rPr lang="en-US" altLang="zh-CN" sz="800" dirty="0">
                <a:latin typeface="Consolas" panose="020B0609020204030204" pitchFamily="49" charset="0"/>
              </a:rPr>
              <a:t>]);</a:t>
            </a:r>
            <a:br>
              <a:rPr lang="en-US" altLang="zh-CN" sz="800" dirty="0">
                <a:latin typeface="Consolas" panose="020B0609020204030204" pitchFamily="49" charset="0"/>
              </a:rPr>
            </a:br>
            <a:r>
              <a:rPr lang="en-US" altLang="zh-CN" sz="800" dirty="0">
                <a:latin typeface="Consolas" panose="020B0609020204030204" pitchFamily="49" charset="0"/>
              </a:rPr>
              <a:t>}</a:t>
            </a:r>
            <a:br>
              <a:rPr lang="en-US" altLang="zh-CN" sz="800" dirty="0">
                <a:latin typeface="Consolas" panose="020B0609020204030204" pitchFamily="49" charset="0"/>
              </a:rPr>
            </a:br>
            <a:r>
              <a:rPr lang="en-US" altLang="zh-CN" sz="800" dirty="0">
                <a:latin typeface="Consolas" panose="020B0609020204030204" pitchFamily="49" charset="0"/>
              </a:rPr>
              <a:t>max=</a:t>
            </a:r>
            <a:r>
              <a:rPr lang="en-US" altLang="zh-CN" sz="800" dirty="0" err="1">
                <a:latin typeface="Consolas" panose="020B0609020204030204" pitchFamily="49" charset="0"/>
              </a:rPr>
              <a:t>ly</a:t>
            </a:r>
            <a:r>
              <a:rPr lang="en-US" altLang="zh-CN" sz="800" dirty="0">
                <a:latin typeface="Consolas" panose="020B0609020204030204" pitchFamily="49" charset="0"/>
              </a:rPr>
              <a:t>[0];</a:t>
            </a:r>
            <a:br>
              <a:rPr lang="en-US" altLang="zh-CN" sz="800" dirty="0">
                <a:latin typeface="Consolas" panose="020B0609020204030204" pitchFamily="49" charset="0"/>
              </a:rPr>
            </a:br>
            <a:r>
              <a:rPr lang="en-US" altLang="zh-CN" sz="800" dirty="0">
                <a:latin typeface="Consolas" panose="020B0609020204030204" pitchFamily="49" charset="0"/>
              </a:rPr>
              <a:t>min=</a:t>
            </a:r>
            <a:r>
              <a:rPr lang="en-US" altLang="zh-CN" sz="800" dirty="0" err="1">
                <a:latin typeface="Consolas" panose="020B0609020204030204" pitchFamily="49" charset="0"/>
              </a:rPr>
              <a:t>ly</a:t>
            </a:r>
            <a:r>
              <a:rPr lang="en-US" altLang="zh-CN" sz="800" dirty="0">
                <a:latin typeface="Consolas" panose="020B0609020204030204" pitchFamily="49" charset="0"/>
              </a:rPr>
              <a:t>[0];</a:t>
            </a:r>
            <a:br>
              <a:rPr lang="en-US" altLang="zh-CN" sz="800" dirty="0">
                <a:latin typeface="Consolas" panose="020B0609020204030204" pitchFamily="49" charset="0"/>
              </a:rPr>
            </a:br>
            <a:r>
              <a:rPr lang="en-US" altLang="zh-CN" sz="800" dirty="0">
                <a:latin typeface="Consolas" panose="020B0609020204030204" pitchFamily="49" charset="0"/>
              </a:rPr>
              <a:t>for(</a:t>
            </a:r>
            <a:r>
              <a:rPr lang="en-US" altLang="zh-CN" sz="800" dirty="0" err="1">
                <a:latin typeface="Consolas" panose="020B0609020204030204" pitchFamily="49" charset="0"/>
              </a:rPr>
              <a:t>i</a:t>
            </a:r>
            <a:r>
              <a:rPr lang="en-US" altLang="zh-CN" sz="800" dirty="0">
                <a:latin typeface="Consolas" panose="020B0609020204030204" pitchFamily="49" charset="0"/>
              </a:rPr>
              <a:t>=1;i&lt;</a:t>
            </a:r>
            <a:r>
              <a:rPr lang="en-US" altLang="zh-CN" sz="800" dirty="0" err="1">
                <a:latin typeface="Consolas" panose="020B0609020204030204" pitchFamily="49" charset="0"/>
              </a:rPr>
              <a:t>n;i</a:t>
            </a:r>
            <a:r>
              <a:rPr lang="en-US" altLang="zh-CN" sz="800" dirty="0">
                <a:latin typeface="Consolas" panose="020B0609020204030204" pitchFamily="49" charset="0"/>
              </a:rPr>
              <a:t>++)</a:t>
            </a:r>
            <a:br>
              <a:rPr lang="en-US" altLang="zh-CN" sz="800" dirty="0">
                <a:latin typeface="Consolas" panose="020B0609020204030204" pitchFamily="49" charset="0"/>
              </a:rPr>
            </a:br>
            <a:r>
              <a:rPr lang="en-US" altLang="zh-CN" sz="800" dirty="0">
                <a:latin typeface="Consolas" panose="020B0609020204030204" pitchFamily="49" charset="0"/>
              </a:rPr>
              <a:t>{</a:t>
            </a:r>
            <a:br>
              <a:rPr lang="en-US" altLang="zh-CN" sz="800" dirty="0">
                <a:latin typeface="Consolas" panose="020B0609020204030204" pitchFamily="49" charset="0"/>
              </a:rPr>
            </a:br>
            <a:r>
              <a:rPr lang="en-US" altLang="zh-CN" sz="800" dirty="0">
                <a:latin typeface="Consolas" panose="020B0609020204030204" pitchFamily="49" charset="0"/>
              </a:rPr>
              <a:t>if(</a:t>
            </a:r>
            <a:r>
              <a:rPr lang="en-US" altLang="zh-CN" sz="800" dirty="0" err="1">
                <a:latin typeface="Consolas" panose="020B0609020204030204" pitchFamily="49" charset="0"/>
              </a:rPr>
              <a:t>ly</a:t>
            </a:r>
            <a:r>
              <a:rPr lang="en-US" altLang="zh-CN" sz="800" dirty="0">
                <a:latin typeface="Consolas" panose="020B0609020204030204" pitchFamily="49" charset="0"/>
              </a:rPr>
              <a:t>[</a:t>
            </a:r>
            <a:r>
              <a:rPr lang="en-US" altLang="zh-CN" sz="800" dirty="0" err="1">
                <a:latin typeface="Consolas" panose="020B0609020204030204" pitchFamily="49" charset="0"/>
              </a:rPr>
              <a:t>i</a:t>
            </a:r>
            <a:r>
              <a:rPr lang="en-US" altLang="zh-CN" sz="800" dirty="0">
                <a:latin typeface="Consolas" panose="020B0609020204030204" pitchFamily="49" charset="0"/>
              </a:rPr>
              <a:t>]&gt;=max)</a:t>
            </a:r>
            <a:br>
              <a:rPr lang="en-US" altLang="zh-CN" sz="800" dirty="0">
                <a:latin typeface="Consolas" panose="020B0609020204030204" pitchFamily="49" charset="0"/>
              </a:rPr>
            </a:br>
            <a:r>
              <a:rPr lang="en-US" altLang="zh-CN" sz="800" dirty="0">
                <a:latin typeface="Consolas" panose="020B0609020204030204" pitchFamily="49" charset="0"/>
              </a:rPr>
              <a:t>{ </a:t>
            </a:r>
            <a:br>
              <a:rPr lang="en-US" altLang="zh-CN" sz="800" dirty="0">
                <a:latin typeface="Consolas" panose="020B0609020204030204" pitchFamily="49" charset="0"/>
              </a:rPr>
            </a:br>
            <a:r>
              <a:rPr lang="en-US" altLang="zh-CN" sz="800" dirty="0">
                <a:latin typeface="Consolas" panose="020B0609020204030204" pitchFamily="49" charset="0"/>
              </a:rPr>
              <a:t>max=</a:t>
            </a:r>
            <a:r>
              <a:rPr lang="en-US" altLang="zh-CN" sz="800" dirty="0" err="1">
                <a:latin typeface="Consolas" panose="020B0609020204030204" pitchFamily="49" charset="0"/>
              </a:rPr>
              <a:t>ly</a:t>
            </a:r>
            <a:r>
              <a:rPr lang="en-US" altLang="zh-CN" sz="800" dirty="0">
                <a:latin typeface="Consolas" panose="020B0609020204030204" pitchFamily="49" charset="0"/>
              </a:rPr>
              <a:t>[</a:t>
            </a:r>
            <a:r>
              <a:rPr lang="en-US" altLang="zh-CN" sz="800" dirty="0" err="1">
                <a:latin typeface="Consolas" panose="020B0609020204030204" pitchFamily="49" charset="0"/>
              </a:rPr>
              <a:t>i</a:t>
            </a:r>
            <a:r>
              <a:rPr lang="en-US" altLang="zh-CN" sz="800" dirty="0">
                <a:latin typeface="Consolas" panose="020B0609020204030204" pitchFamily="49" charset="0"/>
              </a:rPr>
              <a:t>];</a:t>
            </a:r>
            <a:br>
              <a:rPr lang="en-US" altLang="zh-CN" sz="800" dirty="0">
                <a:latin typeface="Consolas" panose="020B0609020204030204" pitchFamily="49" charset="0"/>
              </a:rPr>
            </a:br>
            <a:r>
              <a:rPr lang="en-US" altLang="zh-CN" sz="800" dirty="0">
                <a:latin typeface="Consolas" panose="020B0609020204030204" pitchFamily="49" charset="0"/>
              </a:rPr>
              <a:t>a=</a:t>
            </a:r>
            <a:r>
              <a:rPr lang="en-US" altLang="zh-CN" sz="800" dirty="0" err="1">
                <a:latin typeface="Consolas" panose="020B0609020204030204" pitchFamily="49" charset="0"/>
              </a:rPr>
              <a:t>i</a:t>
            </a:r>
            <a:r>
              <a:rPr lang="en-US" altLang="zh-CN" sz="800" dirty="0">
                <a:latin typeface="Consolas" panose="020B0609020204030204" pitchFamily="49" charset="0"/>
              </a:rPr>
              <a:t>;</a:t>
            </a:r>
            <a:br>
              <a:rPr lang="en-US" altLang="zh-CN" sz="800" dirty="0">
                <a:latin typeface="Consolas" panose="020B0609020204030204" pitchFamily="49" charset="0"/>
              </a:rPr>
            </a:br>
            <a:r>
              <a:rPr lang="en-US" altLang="zh-CN" sz="800" dirty="0">
                <a:latin typeface="Consolas" panose="020B0609020204030204" pitchFamily="49" charset="0"/>
              </a:rPr>
              <a:t>}  </a:t>
            </a:r>
            <a:br>
              <a:rPr lang="en-US" altLang="zh-CN" sz="800" dirty="0">
                <a:latin typeface="Consolas" panose="020B0609020204030204" pitchFamily="49" charset="0"/>
              </a:rPr>
            </a:br>
            <a:r>
              <a:rPr lang="en-US" altLang="zh-CN" sz="800" dirty="0">
                <a:latin typeface="Consolas" panose="020B0609020204030204" pitchFamily="49" charset="0"/>
              </a:rPr>
              <a:t>if(</a:t>
            </a:r>
            <a:r>
              <a:rPr lang="en-US" altLang="zh-CN" sz="800" dirty="0" err="1">
                <a:latin typeface="Consolas" panose="020B0609020204030204" pitchFamily="49" charset="0"/>
              </a:rPr>
              <a:t>ly</a:t>
            </a:r>
            <a:r>
              <a:rPr lang="en-US" altLang="zh-CN" sz="800" dirty="0">
                <a:latin typeface="Consolas" panose="020B0609020204030204" pitchFamily="49" charset="0"/>
              </a:rPr>
              <a:t>[</a:t>
            </a:r>
            <a:r>
              <a:rPr lang="en-US" altLang="zh-CN" sz="800" dirty="0" err="1">
                <a:latin typeface="Consolas" panose="020B0609020204030204" pitchFamily="49" charset="0"/>
              </a:rPr>
              <a:t>i</a:t>
            </a:r>
            <a:r>
              <a:rPr lang="en-US" altLang="zh-CN" sz="800" dirty="0">
                <a:latin typeface="Consolas" panose="020B0609020204030204" pitchFamily="49" charset="0"/>
              </a:rPr>
              <a:t>]&lt;=min)</a:t>
            </a:r>
            <a:br>
              <a:rPr lang="en-US" altLang="zh-CN" sz="800" dirty="0">
                <a:latin typeface="Consolas" panose="020B0609020204030204" pitchFamily="49" charset="0"/>
              </a:rPr>
            </a:br>
            <a:r>
              <a:rPr lang="en-US" altLang="zh-CN" sz="800" dirty="0">
                <a:latin typeface="Consolas" panose="020B0609020204030204" pitchFamily="49" charset="0"/>
              </a:rPr>
              <a:t>{ </a:t>
            </a:r>
            <a:br>
              <a:rPr lang="en-US" altLang="zh-CN" sz="800" dirty="0">
                <a:latin typeface="Consolas" panose="020B0609020204030204" pitchFamily="49" charset="0"/>
              </a:rPr>
            </a:br>
            <a:r>
              <a:rPr lang="en-US" altLang="zh-CN" sz="800" dirty="0">
                <a:latin typeface="Consolas" panose="020B0609020204030204" pitchFamily="49" charset="0"/>
              </a:rPr>
              <a:t>min=</a:t>
            </a:r>
            <a:r>
              <a:rPr lang="en-US" altLang="zh-CN" sz="800" dirty="0" err="1">
                <a:latin typeface="Consolas" panose="020B0609020204030204" pitchFamily="49" charset="0"/>
              </a:rPr>
              <a:t>ly</a:t>
            </a:r>
            <a:r>
              <a:rPr lang="en-US" altLang="zh-CN" sz="800" dirty="0">
                <a:latin typeface="Consolas" panose="020B0609020204030204" pitchFamily="49" charset="0"/>
              </a:rPr>
              <a:t>[</a:t>
            </a:r>
            <a:r>
              <a:rPr lang="en-US" altLang="zh-CN" sz="800" dirty="0" err="1">
                <a:latin typeface="Consolas" panose="020B0609020204030204" pitchFamily="49" charset="0"/>
              </a:rPr>
              <a:t>i</a:t>
            </a:r>
            <a:r>
              <a:rPr lang="en-US" altLang="zh-CN" sz="800" dirty="0">
                <a:latin typeface="Consolas" panose="020B0609020204030204" pitchFamily="49" charset="0"/>
              </a:rPr>
              <a:t>];</a:t>
            </a:r>
            <a:br>
              <a:rPr lang="en-US" altLang="zh-CN" sz="800" dirty="0">
                <a:latin typeface="Consolas" panose="020B0609020204030204" pitchFamily="49" charset="0"/>
              </a:rPr>
            </a:br>
            <a:r>
              <a:rPr lang="en-US" altLang="zh-CN" sz="800" dirty="0">
                <a:latin typeface="Consolas" panose="020B0609020204030204" pitchFamily="49" charset="0"/>
              </a:rPr>
              <a:t>b=</a:t>
            </a:r>
            <a:r>
              <a:rPr lang="en-US" altLang="zh-CN" sz="800" dirty="0" err="1">
                <a:latin typeface="Consolas" panose="020B0609020204030204" pitchFamily="49" charset="0"/>
              </a:rPr>
              <a:t>i</a:t>
            </a:r>
            <a:r>
              <a:rPr lang="en-US" altLang="zh-CN" sz="800" dirty="0">
                <a:latin typeface="Consolas" panose="020B0609020204030204" pitchFamily="49" charset="0"/>
              </a:rPr>
              <a:t>;</a:t>
            </a:r>
            <a:br>
              <a:rPr lang="en-US" altLang="zh-CN" sz="800" dirty="0">
                <a:latin typeface="Consolas" panose="020B0609020204030204" pitchFamily="49" charset="0"/>
              </a:rPr>
            </a:br>
            <a:r>
              <a:rPr lang="en-US" altLang="zh-CN" sz="800" dirty="0">
                <a:latin typeface="Consolas" panose="020B0609020204030204" pitchFamily="49" charset="0"/>
              </a:rPr>
              <a:t>}  </a:t>
            </a:r>
            <a:br>
              <a:rPr lang="en-US" altLang="zh-CN" sz="800" dirty="0">
                <a:latin typeface="Consolas" panose="020B0609020204030204" pitchFamily="49" charset="0"/>
              </a:rPr>
            </a:br>
            <a:r>
              <a:rPr lang="en-US" altLang="zh-CN" sz="800" dirty="0">
                <a:latin typeface="Consolas" panose="020B0609020204030204" pitchFamily="49" charset="0"/>
              </a:rPr>
              <a:t>}</a:t>
            </a:r>
            <a:br>
              <a:rPr lang="en-US" altLang="zh-CN" sz="800" dirty="0">
                <a:latin typeface="Consolas" panose="020B0609020204030204" pitchFamily="49" charset="0"/>
              </a:rPr>
            </a:br>
            <a:r>
              <a:rPr lang="en-US" altLang="zh-CN" sz="800" dirty="0">
                <a:latin typeface="Consolas" panose="020B0609020204030204" pitchFamily="49" charset="0"/>
              </a:rPr>
              <a:t>       </a:t>
            </a:r>
            <a:r>
              <a:rPr lang="en-US" altLang="zh-CN" sz="800" dirty="0" err="1">
                <a:latin typeface="Consolas" panose="020B0609020204030204" pitchFamily="49" charset="0"/>
              </a:rPr>
              <a:t>tyx</a:t>
            </a:r>
            <a:r>
              <a:rPr lang="en-US" altLang="zh-CN" sz="800" dirty="0">
                <a:latin typeface="Consolas" panose="020B0609020204030204" pitchFamily="49" charset="0"/>
              </a:rPr>
              <a:t>=</a:t>
            </a:r>
            <a:r>
              <a:rPr lang="en-US" altLang="zh-CN" sz="800" dirty="0" err="1">
                <a:latin typeface="Consolas" panose="020B0609020204030204" pitchFamily="49" charset="0"/>
              </a:rPr>
              <a:t>ly</a:t>
            </a:r>
            <a:r>
              <a:rPr lang="en-US" altLang="zh-CN" sz="800" dirty="0">
                <a:latin typeface="Consolas" panose="020B0609020204030204" pitchFamily="49" charset="0"/>
              </a:rPr>
              <a:t>[n-1];</a:t>
            </a:r>
            <a:br>
              <a:rPr lang="en-US" altLang="zh-CN" sz="800" dirty="0">
                <a:latin typeface="Consolas" panose="020B0609020204030204" pitchFamily="49" charset="0"/>
              </a:rPr>
            </a:br>
            <a:r>
              <a:rPr lang="en-US" altLang="zh-CN" sz="800" dirty="0">
                <a:latin typeface="Consolas" panose="020B0609020204030204" pitchFamily="49" charset="0"/>
              </a:rPr>
              <a:t>   </a:t>
            </a:r>
            <a:r>
              <a:rPr lang="en-US" altLang="zh-CN" sz="800" dirty="0" err="1">
                <a:latin typeface="Consolas" panose="020B0609020204030204" pitchFamily="49" charset="0"/>
              </a:rPr>
              <a:t>crq</a:t>
            </a:r>
            <a:r>
              <a:rPr lang="en-US" altLang="zh-CN" sz="800" dirty="0">
                <a:latin typeface="Consolas" panose="020B0609020204030204" pitchFamily="49" charset="0"/>
              </a:rPr>
              <a:t>=</a:t>
            </a:r>
            <a:r>
              <a:rPr lang="en-US" altLang="zh-CN" sz="800" dirty="0" err="1">
                <a:latin typeface="Consolas" panose="020B0609020204030204" pitchFamily="49" charset="0"/>
              </a:rPr>
              <a:t>ly</a:t>
            </a:r>
            <a:r>
              <a:rPr lang="en-US" altLang="zh-CN" sz="800" dirty="0">
                <a:latin typeface="Consolas" panose="020B0609020204030204" pitchFamily="49" charset="0"/>
              </a:rPr>
              <a:t>[0];</a:t>
            </a:r>
            <a:br>
              <a:rPr lang="en-US" altLang="zh-CN" sz="800" dirty="0">
                <a:latin typeface="Consolas" panose="020B0609020204030204" pitchFamily="49" charset="0"/>
              </a:rPr>
            </a:br>
            <a:r>
              <a:rPr lang="en-US" altLang="zh-CN" sz="800" dirty="0">
                <a:latin typeface="Consolas" panose="020B0609020204030204" pitchFamily="49" charset="0"/>
              </a:rPr>
              <a:t>       </a:t>
            </a:r>
            <a:r>
              <a:rPr lang="en-US" altLang="zh-CN" sz="800" dirty="0" err="1">
                <a:latin typeface="Consolas" panose="020B0609020204030204" pitchFamily="49" charset="0"/>
              </a:rPr>
              <a:t>ly</a:t>
            </a:r>
            <a:r>
              <a:rPr lang="en-US" altLang="zh-CN" sz="800" dirty="0">
                <a:latin typeface="Consolas" panose="020B0609020204030204" pitchFamily="49" charset="0"/>
              </a:rPr>
              <a:t>[a]=</a:t>
            </a:r>
            <a:r>
              <a:rPr lang="en-US" altLang="zh-CN" sz="800" dirty="0" err="1">
                <a:latin typeface="Consolas" panose="020B0609020204030204" pitchFamily="49" charset="0"/>
              </a:rPr>
              <a:t>tyx</a:t>
            </a:r>
            <a:r>
              <a:rPr lang="en-US" altLang="zh-CN" sz="800" dirty="0">
                <a:latin typeface="Consolas" panose="020B0609020204030204" pitchFamily="49" charset="0"/>
              </a:rPr>
              <a:t>;      </a:t>
            </a:r>
            <a:br>
              <a:rPr lang="en-US" altLang="zh-CN" sz="800" dirty="0">
                <a:latin typeface="Consolas" panose="020B0609020204030204" pitchFamily="49" charset="0"/>
              </a:rPr>
            </a:br>
            <a:r>
              <a:rPr lang="en-US" altLang="zh-CN" sz="800" dirty="0">
                <a:latin typeface="Consolas" panose="020B0609020204030204" pitchFamily="49" charset="0"/>
              </a:rPr>
              <a:t>       </a:t>
            </a:r>
            <a:r>
              <a:rPr lang="en-US" altLang="zh-CN" sz="800" dirty="0" err="1">
                <a:latin typeface="Consolas" panose="020B0609020204030204" pitchFamily="49" charset="0"/>
              </a:rPr>
              <a:t>ly</a:t>
            </a:r>
            <a:r>
              <a:rPr lang="en-US" altLang="zh-CN" sz="800" dirty="0">
                <a:latin typeface="Consolas" panose="020B0609020204030204" pitchFamily="49" charset="0"/>
              </a:rPr>
              <a:t>[b]=</a:t>
            </a:r>
            <a:r>
              <a:rPr lang="en-US" altLang="zh-CN" sz="800" dirty="0" err="1">
                <a:latin typeface="Consolas" panose="020B0609020204030204" pitchFamily="49" charset="0"/>
              </a:rPr>
              <a:t>crq</a:t>
            </a:r>
            <a:r>
              <a:rPr lang="en-US" altLang="zh-CN" sz="800" dirty="0">
                <a:latin typeface="Consolas" panose="020B0609020204030204" pitchFamily="49" charset="0"/>
              </a:rPr>
              <a:t>;</a:t>
            </a:r>
            <a:br>
              <a:rPr lang="en-US" altLang="zh-CN" sz="800" dirty="0">
                <a:latin typeface="Consolas" panose="020B0609020204030204" pitchFamily="49" charset="0"/>
              </a:rPr>
            </a:br>
            <a:r>
              <a:rPr lang="en-US" altLang="zh-CN" sz="800" dirty="0">
                <a:latin typeface="Consolas" panose="020B0609020204030204" pitchFamily="49" charset="0"/>
              </a:rPr>
              <a:t>    </a:t>
            </a:r>
            <a:r>
              <a:rPr lang="en-US" altLang="zh-CN" sz="800" dirty="0" err="1">
                <a:latin typeface="Consolas" panose="020B0609020204030204" pitchFamily="49" charset="0"/>
              </a:rPr>
              <a:t>ly</a:t>
            </a:r>
            <a:r>
              <a:rPr lang="en-US" altLang="zh-CN" sz="800" dirty="0">
                <a:latin typeface="Consolas" panose="020B0609020204030204" pitchFamily="49" charset="0"/>
              </a:rPr>
              <a:t>[n-1]=max;</a:t>
            </a:r>
            <a:br>
              <a:rPr lang="en-US" altLang="zh-CN" sz="800" dirty="0">
                <a:latin typeface="Consolas" panose="020B0609020204030204" pitchFamily="49" charset="0"/>
              </a:rPr>
            </a:br>
            <a:r>
              <a:rPr lang="en-US" altLang="zh-CN" sz="800" dirty="0">
                <a:latin typeface="Consolas" panose="020B0609020204030204" pitchFamily="49" charset="0"/>
              </a:rPr>
              <a:t>   </a:t>
            </a:r>
            <a:r>
              <a:rPr lang="en-US" altLang="zh-CN" sz="800" dirty="0" err="1">
                <a:latin typeface="Consolas" panose="020B0609020204030204" pitchFamily="49" charset="0"/>
              </a:rPr>
              <a:t>ly</a:t>
            </a:r>
            <a:r>
              <a:rPr lang="en-US" altLang="zh-CN" sz="800" dirty="0">
                <a:latin typeface="Consolas" panose="020B0609020204030204" pitchFamily="49" charset="0"/>
              </a:rPr>
              <a:t>[0]=min;</a:t>
            </a:r>
            <a:br>
              <a:rPr lang="en-US" altLang="zh-CN" sz="800" dirty="0">
                <a:latin typeface="Consolas" panose="020B0609020204030204" pitchFamily="49" charset="0"/>
              </a:rPr>
            </a:br>
            <a:r>
              <a:rPr lang="en-US" altLang="zh-CN" sz="800" dirty="0">
                <a:latin typeface="Consolas" panose="020B0609020204030204" pitchFamily="49" charset="0"/>
              </a:rPr>
              <a:t>    // </a:t>
            </a:r>
            <a:r>
              <a:rPr lang="en-US" altLang="zh-CN" sz="800" dirty="0" err="1">
                <a:latin typeface="Consolas" panose="020B0609020204030204" pitchFamily="49" charset="0"/>
              </a:rPr>
              <a:t>printf</a:t>
            </a:r>
            <a:r>
              <a:rPr lang="en-US" altLang="zh-CN" sz="800" dirty="0">
                <a:latin typeface="Consolas" panose="020B0609020204030204" pitchFamily="49" charset="0"/>
              </a:rPr>
              <a:t>("%d %d %d %d %d %d %d %d %d %d\n",</a:t>
            </a:r>
            <a:r>
              <a:rPr lang="en-US" altLang="zh-CN" sz="800" dirty="0" err="1">
                <a:latin typeface="Consolas" panose="020B0609020204030204" pitchFamily="49" charset="0"/>
              </a:rPr>
              <a:t>max,min,crq,tyx,ly</a:t>
            </a:r>
            <a:r>
              <a:rPr lang="en-US" altLang="zh-CN" sz="800" dirty="0">
                <a:latin typeface="Consolas" panose="020B0609020204030204" pitchFamily="49" charset="0"/>
              </a:rPr>
              <a:t>[a],</a:t>
            </a:r>
            <a:r>
              <a:rPr lang="en-US" altLang="zh-CN" sz="800" dirty="0" err="1">
                <a:latin typeface="Consolas" panose="020B0609020204030204" pitchFamily="49" charset="0"/>
              </a:rPr>
              <a:t>ly</a:t>
            </a:r>
            <a:r>
              <a:rPr lang="en-US" altLang="zh-CN" sz="800" dirty="0">
                <a:latin typeface="Consolas" panose="020B0609020204030204" pitchFamily="49" charset="0"/>
              </a:rPr>
              <a:t>[b],</a:t>
            </a:r>
            <a:r>
              <a:rPr lang="en-US" altLang="zh-CN" sz="800" dirty="0" err="1">
                <a:latin typeface="Consolas" panose="020B0609020204030204" pitchFamily="49" charset="0"/>
              </a:rPr>
              <a:t>ly</a:t>
            </a:r>
            <a:r>
              <a:rPr lang="en-US" altLang="zh-CN" sz="800" dirty="0">
                <a:latin typeface="Consolas" panose="020B0609020204030204" pitchFamily="49" charset="0"/>
              </a:rPr>
              <a:t>[0],</a:t>
            </a:r>
            <a:r>
              <a:rPr lang="en-US" altLang="zh-CN" sz="800" dirty="0" err="1">
                <a:latin typeface="Consolas" panose="020B0609020204030204" pitchFamily="49" charset="0"/>
              </a:rPr>
              <a:t>ly</a:t>
            </a:r>
            <a:r>
              <a:rPr lang="en-US" altLang="zh-CN" sz="800" dirty="0">
                <a:latin typeface="Consolas" panose="020B0609020204030204" pitchFamily="49" charset="0"/>
              </a:rPr>
              <a:t>[n-1],</a:t>
            </a:r>
            <a:r>
              <a:rPr lang="en-US" altLang="zh-CN" sz="800" dirty="0" err="1">
                <a:latin typeface="Consolas" panose="020B0609020204030204" pitchFamily="49" charset="0"/>
              </a:rPr>
              <a:t>a,b</a:t>
            </a:r>
            <a:r>
              <a:rPr lang="en-US" altLang="zh-CN" sz="800" dirty="0">
                <a:latin typeface="Consolas" panose="020B0609020204030204" pitchFamily="49" charset="0"/>
              </a:rPr>
              <a:t>);</a:t>
            </a:r>
            <a:br>
              <a:rPr lang="en-US" altLang="zh-CN" sz="800" dirty="0">
                <a:latin typeface="Consolas" panose="020B0609020204030204" pitchFamily="49" charset="0"/>
              </a:rPr>
            </a:br>
            <a:r>
              <a:rPr lang="en-US" altLang="zh-CN" sz="800" dirty="0">
                <a:latin typeface="Consolas" panose="020B0609020204030204" pitchFamily="49" charset="0"/>
              </a:rPr>
              <a:t>      for(j=0;j&lt;</a:t>
            </a:r>
            <a:r>
              <a:rPr lang="en-US" altLang="zh-CN" sz="800" dirty="0" err="1">
                <a:latin typeface="Consolas" panose="020B0609020204030204" pitchFamily="49" charset="0"/>
              </a:rPr>
              <a:t>n;j</a:t>
            </a:r>
            <a:r>
              <a:rPr lang="en-US" altLang="zh-CN" sz="800" dirty="0">
                <a:latin typeface="Consolas" panose="020B0609020204030204" pitchFamily="49" charset="0"/>
              </a:rPr>
              <a:t>++)</a:t>
            </a:r>
            <a:br>
              <a:rPr lang="en-US" altLang="zh-CN" sz="800" dirty="0">
                <a:latin typeface="Consolas" panose="020B0609020204030204" pitchFamily="49" charset="0"/>
              </a:rPr>
            </a:br>
            <a:r>
              <a:rPr lang="en-US" altLang="zh-CN" sz="800" dirty="0">
                <a:latin typeface="Consolas" panose="020B0609020204030204" pitchFamily="49" charset="0"/>
              </a:rPr>
              <a:t>      {</a:t>
            </a:r>
            <a:br>
              <a:rPr lang="en-US" altLang="zh-CN" sz="800" dirty="0">
                <a:latin typeface="Consolas" panose="020B0609020204030204" pitchFamily="49" charset="0"/>
              </a:rPr>
            </a:br>
            <a:r>
              <a:rPr lang="en-US" altLang="zh-CN" sz="800" dirty="0">
                <a:latin typeface="Consolas" panose="020B0609020204030204" pitchFamily="49" charset="0"/>
              </a:rPr>
              <a:t>    if(j==n-1)</a:t>
            </a:r>
            <a:br>
              <a:rPr lang="en-US" altLang="zh-CN" sz="800" dirty="0">
                <a:latin typeface="Consolas" panose="020B0609020204030204" pitchFamily="49" charset="0"/>
              </a:rPr>
            </a:br>
            <a:r>
              <a:rPr lang="en-US" altLang="zh-CN" sz="800" dirty="0">
                <a:latin typeface="Consolas" panose="020B0609020204030204" pitchFamily="49" charset="0"/>
              </a:rPr>
              <a:t>    </a:t>
            </a:r>
            <a:r>
              <a:rPr lang="en-US" altLang="zh-CN" sz="800" dirty="0" err="1">
                <a:latin typeface="Consolas" panose="020B0609020204030204" pitchFamily="49" charset="0"/>
              </a:rPr>
              <a:t>printf</a:t>
            </a:r>
            <a:r>
              <a:rPr lang="en-US" altLang="zh-CN" sz="800" dirty="0">
                <a:latin typeface="Consolas" panose="020B0609020204030204" pitchFamily="49" charset="0"/>
              </a:rPr>
              <a:t>("%d\n",</a:t>
            </a:r>
            <a:r>
              <a:rPr lang="en-US" altLang="zh-CN" sz="800" dirty="0" err="1">
                <a:latin typeface="Consolas" panose="020B0609020204030204" pitchFamily="49" charset="0"/>
              </a:rPr>
              <a:t>ly</a:t>
            </a:r>
            <a:r>
              <a:rPr lang="en-US" altLang="zh-CN" sz="800" dirty="0">
                <a:latin typeface="Consolas" panose="020B0609020204030204" pitchFamily="49" charset="0"/>
              </a:rPr>
              <a:t>[j]);</a:t>
            </a:r>
            <a:br>
              <a:rPr lang="en-US" altLang="zh-CN" sz="800" dirty="0">
                <a:latin typeface="Consolas" panose="020B0609020204030204" pitchFamily="49" charset="0"/>
              </a:rPr>
            </a:br>
            <a:r>
              <a:rPr lang="en-US" altLang="zh-CN" sz="800" dirty="0">
                <a:latin typeface="Consolas" panose="020B0609020204030204" pitchFamily="49" charset="0"/>
              </a:rPr>
              <a:t>else</a:t>
            </a:r>
            <a:br>
              <a:rPr lang="en-US" altLang="zh-CN" sz="800" dirty="0">
                <a:latin typeface="Consolas" panose="020B0609020204030204" pitchFamily="49" charset="0"/>
              </a:rPr>
            </a:br>
            <a:r>
              <a:rPr lang="en-US" altLang="zh-CN" sz="800" dirty="0" err="1">
                <a:latin typeface="Consolas" panose="020B0609020204030204" pitchFamily="49" charset="0"/>
              </a:rPr>
              <a:t>printf</a:t>
            </a:r>
            <a:r>
              <a:rPr lang="en-US" altLang="zh-CN" sz="800" dirty="0">
                <a:latin typeface="Consolas" panose="020B0609020204030204" pitchFamily="49" charset="0"/>
              </a:rPr>
              <a:t>("%d ",</a:t>
            </a:r>
            <a:r>
              <a:rPr lang="en-US" altLang="zh-CN" sz="800" dirty="0" err="1">
                <a:latin typeface="Consolas" panose="020B0609020204030204" pitchFamily="49" charset="0"/>
              </a:rPr>
              <a:t>ly</a:t>
            </a:r>
            <a:r>
              <a:rPr lang="en-US" altLang="zh-CN" sz="800" dirty="0">
                <a:latin typeface="Consolas" panose="020B0609020204030204" pitchFamily="49" charset="0"/>
              </a:rPr>
              <a:t>[j]);</a:t>
            </a:r>
            <a:br>
              <a:rPr lang="en-US" altLang="zh-CN" sz="800" dirty="0">
                <a:latin typeface="Consolas" panose="020B0609020204030204" pitchFamily="49" charset="0"/>
              </a:rPr>
            </a:br>
            <a:r>
              <a:rPr lang="en-US" altLang="zh-CN" sz="800" dirty="0">
                <a:latin typeface="Consolas" panose="020B0609020204030204" pitchFamily="49" charset="0"/>
              </a:rPr>
              <a:t>     }</a:t>
            </a:r>
            <a:br>
              <a:rPr lang="en-US" altLang="zh-CN" sz="800" dirty="0">
                <a:latin typeface="Consolas" panose="020B0609020204030204" pitchFamily="49" charset="0"/>
              </a:rPr>
            </a:br>
            <a:r>
              <a:rPr lang="en-US" altLang="zh-CN" sz="800" dirty="0">
                <a:latin typeface="Consolas" panose="020B0609020204030204" pitchFamily="49" charset="0"/>
              </a:rPr>
              <a:t>return 0;</a:t>
            </a:r>
            <a:br>
              <a:rPr lang="en-US" altLang="zh-CN" sz="800" dirty="0">
                <a:latin typeface="Consolas" panose="020B0609020204030204" pitchFamily="49" charset="0"/>
              </a:rPr>
            </a:br>
            <a:r>
              <a:rPr lang="en-US" altLang="zh-CN" sz="800" dirty="0">
                <a:latin typeface="Consolas" panose="020B0609020204030204" pitchFamily="49" charset="0"/>
              </a:rPr>
              <a:t>}</a:t>
            </a:r>
            <a:endParaRPr lang="zh-CN" altLang="en-US" sz="800" dirty="0">
              <a:latin typeface="Consolas" pitchFamily="49" charset="0"/>
            </a:endParaRPr>
          </a:p>
        </p:txBody>
      </p:sp>
      <p:sp>
        <p:nvSpPr>
          <p:cNvPr id="4" name="日期占位符 3"/>
          <p:cNvSpPr>
            <a:spLocks noGrp="1"/>
          </p:cNvSpPr>
          <p:nvPr>
            <p:ph type="dt" sz="half" idx="10"/>
          </p:nvPr>
        </p:nvSpPr>
        <p:spPr/>
        <p:txBody>
          <a:bodyPr/>
          <a:lstStyle/>
          <a:p>
            <a:fld id="{05A93482-8E69-40F7-BCAD-5662A6CADB27}" type="datetime4">
              <a:rPr lang="en-US" smtClean="0"/>
              <a:pPr/>
              <a:t>February 10,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22</a:t>
            </a:fld>
            <a:endParaRPr lang="en-US"/>
          </a:p>
        </p:txBody>
      </p:sp>
    </p:spTree>
    <p:extLst>
      <p:ext uri="{BB962C8B-B14F-4D97-AF65-F5344CB8AC3E}">
        <p14:creationId xmlns:p14="http://schemas.microsoft.com/office/powerpoint/2010/main" val="3944330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624" y="1177313"/>
            <a:ext cx="7024744" cy="2812707"/>
          </a:xfrm>
        </p:spPr>
        <p:txBody>
          <a:bodyPr>
            <a:normAutofit/>
          </a:bodyPr>
          <a:lstStyle/>
          <a:p>
            <a:r>
              <a:rPr lang="zh-CN" altLang="en-US" sz="7200" dirty="0"/>
              <a:t>谢谢观看</a:t>
            </a:r>
            <a:r>
              <a:rPr lang="en-US" altLang="zh-CN" sz="7200" dirty="0"/>
              <a:t>!!!</a:t>
            </a:r>
            <a:r>
              <a:rPr lang="en-US" altLang="zh-CN" dirty="0"/>
              <a:t/>
            </a:r>
            <a:br>
              <a:rPr lang="en-US" altLang="zh-CN" dirty="0"/>
            </a:br>
            <a:endParaRPr lang="zh-CN" altLang="en-US" dirty="0"/>
          </a:p>
        </p:txBody>
      </p:sp>
      <p:sp>
        <p:nvSpPr>
          <p:cNvPr id="4" name="日期占位符 3"/>
          <p:cNvSpPr>
            <a:spLocks noGrp="1"/>
          </p:cNvSpPr>
          <p:nvPr>
            <p:ph type="dt" sz="half" idx="10"/>
          </p:nvPr>
        </p:nvSpPr>
        <p:spPr/>
        <p:txBody>
          <a:bodyPr/>
          <a:lstStyle/>
          <a:p>
            <a:fld id="{05A93482-8E69-40F7-BCAD-5662A6CADB27}" type="datetime4">
              <a:rPr lang="en-US" smtClean="0"/>
              <a:pPr/>
              <a:t>February 10,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23</a:t>
            </a:fld>
            <a:endParaRPr lang="en-US"/>
          </a:p>
        </p:txBody>
      </p:sp>
    </p:spTree>
    <p:extLst>
      <p:ext uri="{BB962C8B-B14F-4D97-AF65-F5344CB8AC3E}">
        <p14:creationId xmlns:p14="http://schemas.microsoft.com/office/powerpoint/2010/main" val="453261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For</a:t>
            </a:r>
            <a:r>
              <a:rPr lang="zh-CN" altLang="en-US" dirty="0"/>
              <a:t>循环</a:t>
            </a:r>
          </a:p>
        </p:txBody>
      </p:sp>
      <p:sp>
        <p:nvSpPr>
          <p:cNvPr id="3" name="内容占位符 2"/>
          <p:cNvSpPr>
            <a:spLocks noGrp="1"/>
          </p:cNvSpPr>
          <p:nvPr>
            <p:ph idx="1"/>
          </p:nvPr>
        </p:nvSpPr>
        <p:spPr/>
        <p:txBody>
          <a:bodyPr>
            <a:normAutofit/>
          </a:bodyPr>
          <a:lstStyle/>
          <a:p>
            <a:r>
              <a:rPr lang="en-US" altLang="zh-CN" dirty="0"/>
              <a:t>for ( [</a:t>
            </a:r>
            <a:r>
              <a:rPr lang="zh-CN" altLang="en-US" dirty="0"/>
              <a:t>表达式 </a:t>
            </a:r>
            <a:r>
              <a:rPr lang="en-US" altLang="zh-CN" dirty="0"/>
              <a:t>1]; [</a:t>
            </a:r>
            <a:r>
              <a:rPr lang="zh-CN" altLang="en-US" dirty="0"/>
              <a:t>表达式 </a:t>
            </a:r>
            <a:r>
              <a:rPr lang="en-US" altLang="zh-CN" dirty="0"/>
              <a:t>2 ]; [</a:t>
            </a:r>
            <a:r>
              <a:rPr lang="zh-CN" altLang="en-US" dirty="0"/>
              <a:t>表达式</a:t>
            </a:r>
            <a:r>
              <a:rPr lang="en-US" altLang="zh-CN" dirty="0"/>
              <a:t>3] )</a:t>
            </a:r>
          </a:p>
          <a:p>
            <a:r>
              <a:rPr lang="zh-CN" altLang="en-US" dirty="0" smtClean="0"/>
              <a:t>表达式</a:t>
            </a:r>
            <a:r>
              <a:rPr lang="en-US" altLang="zh-CN" dirty="0"/>
              <a:t>1</a:t>
            </a:r>
            <a:r>
              <a:rPr lang="zh-CN" altLang="en-US" dirty="0"/>
              <a:t>：一般为赋值表达式，给控制变量赋初值；</a:t>
            </a:r>
            <a:r>
              <a:rPr lang="en-US" altLang="zh-CN" dirty="0"/>
              <a:t>for</a:t>
            </a:r>
            <a:r>
              <a:rPr lang="zh-CN" altLang="en-US" dirty="0"/>
              <a:t>语句</a:t>
            </a:r>
          </a:p>
          <a:p>
            <a:r>
              <a:rPr lang="zh-CN" altLang="en-US" dirty="0"/>
              <a:t>表达式</a:t>
            </a:r>
            <a:r>
              <a:rPr lang="en-US" altLang="zh-CN" dirty="0"/>
              <a:t>2</a:t>
            </a:r>
            <a:r>
              <a:rPr lang="zh-CN" altLang="en-US" dirty="0"/>
              <a:t>：关系表达式或逻辑表达式，循环控制条件；</a:t>
            </a:r>
          </a:p>
          <a:p>
            <a:r>
              <a:rPr lang="zh-CN" altLang="en-US" dirty="0"/>
              <a:t>表达式</a:t>
            </a:r>
            <a:r>
              <a:rPr lang="en-US" altLang="zh-CN" dirty="0"/>
              <a:t>3</a:t>
            </a:r>
            <a:r>
              <a:rPr lang="zh-CN" altLang="en-US" dirty="0"/>
              <a:t>：一般为赋值表达式，给控制变量增量或减量</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05A93482-8E69-40F7-BCAD-5662A6CADB27}" type="datetime4">
              <a:rPr lang="en-US" smtClean="0"/>
              <a:pPr/>
              <a:t>February 10,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3</a:t>
            </a:fld>
            <a:endParaRPr lang="en-US"/>
          </a:p>
        </p:txBody>
      </p:sp>
    </p:spTree>
    <p:extLst>
      <p:ext uri="{BB962C8B-B14F-4D97-AF65-F5344CB8AC3E}">
        <p14:creationId xmlns:p14="http://schemas.microsoft.com/office/powerpoint/2010/main" val="4013512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四</a:t>
            </a:r>
            <a:r>
              <a:rPr lang="zh-CN" altLang="en-US" dirty="0"/>
              <a:t>大湖泊比</a:t>
            </a:r>
            <a:r>
              <a:rPr lang="zh-CN" altLang="en-US" dirty="0" smtClean="0"/>
              <a:t>大小</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A</a:t>
            </a:r>
            <a:r>
              <a:rPr lang="zh-CN" altLang="en-US" dirty="0"/>
              <a:t>说：洞庭湖最大，洪泽最小。鄱阳湖第三。 </a:t>
            </a:r>
            <a:br>
              <a:rPr lang="zh-CN" altLang="en-US" dirty="0"/>
            </a:br>
            <a:r>
              <a:rPr lang="en-US" altLang="zh-CN" dirty="0"/>
              <a:t>B</a:t>
            </a:r>
            <a:r>
              <a:rPr lang="zh-CN" altLang="en-US" dirty="0"/>
              <a:t>说：洪泽湖最大，洞庭湖最小，鄱阳湖第二。太湖第三。 </a:t>
            </a:r>
            <a:br>
              <a:rPr lang="zh-CN" altLang="en-US" dirty="0"/>
            </a:br>
            <a:r>
              <a:rPr lang="en-US" altLang="zh-CN" dirty="0"/>
              <a:t>C</a:t>
            </a:r>
            <a:r>
              <a:rPr lang="zh-CN" altLang="en-US" dirty="0"/>
              <a:t>说：洪泽湖最小，洞庭湖第三。 </a:t>
            </a:r>
            <a:br>
              <a:rPr lang="zh-CN" altLang="en-US" dirty="0"/>
            </a:br>
            <a:r>
              <a:rPr lang="en-US" altLang="zh-CN" dirty="0"/>
              <a:t>D</a:t>
            </a:r>
            <a:r>
              <a:rPr lang="zh-CN" altLang="en-US" dirty="0"/>
              <a:t>说：鄱阳湖最大，太湖最小，洪泽湖第二，洞庭湖第三。 </a:t>
            </a:r>
            <a:br>
              <a:rPr lang="zh-CN" altLang="en-US" dirty="0"/>
            </a:br>
            <a:r>
              <a:rPr lang="en-US" altLang="zh-CN" dirty="0"/>
              <a:t>4</a:t>
            </a:r>
            <a:r>
              <a:rPr lang="zh-CN" altLang="en-US" dirty="0"/>
              <a:t>个人每人仅答对了一个，请你编程给出</a:t>
            </a:r>
            <a:r>
              <a:rPr lang="en-US" altLang="zh-CN" dirty="0"/>
              <a:t>4</a:t>
            </a:r>
            <a:r>
              <a:rPr lang="zh-CN" altLang="en-US" dirty="0"/>
              <a:t>个湖从大到小的顺序</a:t>
            </a:r>
          </a:p>
        </p:txBody>
      </p:sp>
      <p:sp>
        <p:nvSpPr>
          <p:cNvPr id="4" name="日期占位符 3"/>
          <p:cNvSpPr>
            <a:spLocks noGrp="1"/>
          </p:cNvSpPr>
          <p:nvPr>
            <p:ph type="dt" sz="half" idx="10"/>
          </p:nvPr>
        </p:nvSpPr>
        <p:spPr/>
        <p:txBody>
          <a:bodyPr/>
          <a:lstStyle/>
          <a:p>
            <a:fld id="{05A93482-8E69-40F7-BCAD-5662A6CADB27}" type="datetime4">
              <a:rPr lang="en-US" smtClean="0"/>
              <a:pPr/>
              <a:t>February 10,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4</a:t>
            </a:fld>
            <a:endParaRPr lang="en-US"/>
          </a:p>
        </p:txBody>
      </p:sp>
    </p:spTree>
    <p:extLst>
      <p:ext uri="{BB962C8B-B14F-4D97-AF65-F5344CB8AC3E}">
        <p14:creationId xmlns:p14="http://schemas.microsoft.com/office/powerpoint/2010/main" val="3495306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0"/>
            <a:ext cx="7024744" cy="952500"/>
          </a:xfrm>
        </p:spPr>
        <p:txBody>
          <a:bodyPr/>
          <a:lstStyle/>
          <a:p>
            <a:r>
              <a:rPr lang="zh-CN" altLang="en-US" dirty="0" smtClean="0"/>
              <a:t>代码实现</a:t>
            </a:r>
            <a:endParaRPr lang="zh-CN" altLang="en-US" dirty="0"/>
          </a:p>
        </p:txBody>
      </p:sp>
      <p:sp>
        <p:nvSpPr>
          <p:cNvPr id="4" name="日期占位符 3"/>
          <p:cNvSpPr>
            <a:spLocks noGrp="1"/>
          </p:cNvSpPr>
          <p:nvPr>
            <p:ph type="dt" sz="half" idx="10"/>
          </p:nvPr>
        </p:nvSpPr>
        <p:spPr/>
        <p:txBody>
          <a:bodyPr/>
          <a:lstStyle/>
          <a:p>
            <a:fld id="{05A93482-8E69-40F7-BCAD-5662A6CADB27}" type="datetime4">
              <a:rPr lang="en-US" smtClean="0"/>
              <a:pPr/>
              <a:t>February 10,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5</a:t>
            </a:fld>
            <a:endParaRPr lang="en-US"/>
          </a:p>
        </p:txBody>
      </p:sp>
      <p:sp>
        <p:nvSpPr>
          <p:cNvPr id="8" name="TextBox 7"/>
          <p:cNvSpPr txBox="1"/>
          <p:nvPr/>
        </p:nvSpPr>
        <p:spPr>
          <a:xfrm>
            <a:off x="980692" y="1096316"/>
            <a:ext cx="6552728" cy="4616648"/>
          </a:xfrm>
          <a:prstGeom prst="rect">
            <a:avLst/>
          </a:prstGeom>
          <a:noFill/>
        </p:spPr>
        <p:txBody>
          <a:bodyPr wrap="square" rtlCol="0">
            <a:spAutoFit/>
          </a:bodyPr>
          <a:lstStyle/>
          <a:p>
            <a:r>
              <a:rPr lang="en-US" altLang="zh-CN" sz="1050" dirty="0">
                <a:latin typeface="Consolas" panose="020B0609020204030204" pitchFamily="49" charset="0"/>
                <a:cs typeface="Consolas" panose="020B0609020204030204" pitchFamily="49" charset="0"/>
              </a:rPr>
              <a:t>#include &lt;</a:t>
            </a:r>
            <a:r>
              <a:rPr lang="en-US" altLang="zh-CN" sz="1050" dirty="0" err="1">
                <a:latin typeface="Consolas" panose="020B0609020204030204" pitchFamily="49" charset="0"/>
                <a:cs typeface="Consolas" panose="020B0609020204030204" pitchFamily="49" charset="0"/>
              </a:rPr>
              <a:t>stdio.h</a:t>
            </a:r>
            <a:r>
              <a:rPr lang="en-US" altLang="zh-CN" sz="1050" dirty="0">
                <a:latin typeface="Consolas" panose="020B0609020204030204" pitchFamily="49" charset="0"/>
                <a:cs typeface="Consolas" panose="020B0609020204030204" pitchFamily="49" charset="0"/>
              </a:rPr>
              <a:t>&gt;</a:t>
            </a:r>
          </a:p>
          <a:p>
            <a:r>
              <a:rPr lang="en-US" altLang="zh-CN" sz="1050" dirty="0">
                <a:latin typeface="Consolas" panose="020B0609020204030204" pitchFamily="49" charset="0"/>
                <a:cs typeface="Consolas" panose="020B0609020204030204" pitchFamily="49" charset="0"/>
              </a:rPr>
              <a:t>void </a:t>
            </a:r>
            <a:r>
              <a:rPr lang="en-US" altLang="zh-CN" sz="1050" dirty="0" err="1">
                <a:latin typeface="Consolas" panose="020B0609020204030204" pitchFamily="49" charset="0"/>
                <a:cs typeface="Consolas" panose="020B0609020204030204" pitchFamily="49" charset="0"/>
              </a:rPr>
              <a:t>cal</a:t>
            </a:r>
            <a:r>
              <a:rPr lang="en-US" altLang="zh-CN" sz="1050" dirty="0">
                <a:latin typeface="Consolas" panose="020B0609020204030204" pitchFamily="49" charset="0"/>
                <a:cs typeface="Consolas" panose="020B0609020204030204" pitchFamily="49" charset="0"/>
              </a:rPr>
              <a:t>()</a:t>
            </a:r>
          </a:p>
          <a:p>
            <a:r>
              <a:rPr lang="en-US" altLang="zh-CN" sz="1050" dirty="0">
                <a:latin typeface="Consolas" panose="020B0609020204030204" pitchFamily="49" charset="0"/>
                <a:cs typeface="Consolas" panose="020B0609020204030204" pitchFamily="49" charset="0"/>
              </a:rPr>
              <a:t>{</a:t>
            </a:r>
          </a:p>
          <a:p>
            <a:r>
              <a:rPr lang="en-US" altLang="zh-CN" sz="1050" dirty="0">
                <a:latin typeface="Consolas" panose="020B0609020204030204" pitchFamily="49" charset="0"/>
                <a:cs typeface="Consolas" panose="020B0609020204030204" pitchFamily="49" charset="0"/>
              </a:rPr>
              <a:t>    </a:t>
            </a:r>
            <a:r>
              <a:rPr lang="en-US" altLang="zh-CN" sz="1050" dirty="0" err="1">
                <a:latin typeface="Consolas" panose="020B0609020204030204" pitchFamily="49" charset="0"/>
                <a:cs typeface="Consolas" panose="020B0609020204030204" pitchFamily="49" charset="0"/>
              </a:rPr>
              <a:t>int</a:t>
            </a:r>
            <a:r>
              <a:rPr lang="en-US" altLang="zh-CN" sz="1050" dirty="0">
                <a:latin typeface="Consolas" panose="020B0609020204030204" pitchFamily="49" charset="0"/>
                <a:cs typeface="Consolas" panose="020B0609020204030204" pitchFamily="49" charset="0"/>
              </a:rPr>
              <a:t> </a:t>
            </a:r>
            <a:r>
              <a:rPr lang="en-US" altLang="zh-CN" sz="1050" dirty="0" err="1">
                <a:latin typeface="Consolas" panose="020B0609020204030204" pitchFamily="49" charset="0"/>
                <a:cs typeface="Consolas" panose="020B0609020204030204" pitchFamily="49" charset="0"/>
              </a:rPr>
              <a:t>a,b,c,d</a:t>
            </a:r>
            <a:r>
              <a:rPr lang="en-US" altLang="zh-CN" sz="1050" dirty="0">
                <a:latin typeface="Consolas" panose="020B0609020204030204" pitchFamily="49" charset="0"/>
                <a:cs typeface="Consolas" panose="020B0609020204030204" pitchFamily="49" charset="0"/>
              </a:rPr>
              <a:t>;</a:t>
            </a:r>
          </a:p>
          <a:p>
            <a:r>
              <a:rPr lang="en-US" altLang="zh-CN" sz="1050" dirty="0">
                <a:latin typeface="Consolas" panose="020B0609020204030204" pitchFamily="49" charset="0"/>
                <a:cs typeface="Consolas" panose="020B0609020204030204" pitchFamily="49" charset="0"/>
              </a:rPr>
              <a:t>    for(a=1; a&lt;5; a++)</a:t>
            </a:r>
          </a:p>
          <a:p>
            <a:r>
              <a:rPr lang="en-US" altLang="zh-CN" sz="1050" dirty="0">
                <a:latin typeface="Consolas" panose="020B0609020204030204" pitchFamily="49" charset="0"/>
                <a:cs typeface="Consolas" panose="020B0609020204030204" pitchFamily="49" charset="0"/>
              </a:rPr>
              <a:t>        for(b=1; b&lt;5; b++)</a:t>
            </a:r>
          </a:p>
          <a:p>
            <a:r>
              <a:rPr lang="en-US" altLang="zh-CN" sz="1050" dirty="0">
                <a:latin typeface="Consolas" panose="020B0609020204030204" pitchFamily="49" charset="0"/>
                <a:cs typeface="Consolas" panose="020B0609020204030204" pitchFamily="49" charset="0"/>
              </a:rPr>
              <a:t>            for(c=1; c&lt;5; </a:t>
            </a:r>
            <a:r>
              <a:rPr lang="en-US" altLang="zh-CN" sz="1050" dirty="0" err="1">
                <a:latin typeface="Consolas" panose="020B0609020204030204" pitchFamily="49" charset="0"/>
                <a:cs typeface="Consolas" panose="020B0609020204030204" pitchFamily="49" charset="0"/>
              </a:rPr>
              <a:t>c++</a:t>
            </a:r>
            <a:r>
              <a:rPr lang="en-US" altLang="zh-CN" sz="1050" dirty="0">
                <a:latin typeface="Consolas" panose="020B0609020204030204" pitchFamily="49" charset="0"/>
                <a:cs typeface="Consolas" panose="020B0609020204030204" pitchFamily="49" charset="0"/>
              </a:rPr>
              <a:t>)</a:t>
            </a:r>
          </a:p>
          <a:p>
            <a:r>
              <a:rPr lang="en-US" altLang="zh-CN" sz="1050" dirty="0">
                <a:latin typeface="Consolas" panose="020B0609020204030204" pitchFamily="49" charset="0"/>
                <a:cs typeface="Consolas" panose="020B0609020204030204" pitchFamily="49" charset="0"/>
              </a:rPr>
              <a:t>            {</a:t>
            </a:r>
          </a:p>
          <a:p>
            <a:r>
              <a:rPr lang="en-US" altLang="zh-CN" sz="1050" dirty="0">
                <a:latin typeface="Consolas" panose="020B0609020204030204" pitchFamily="49" charset="0"/>
                <a:cs typeface="Consolas" panose="020B0609020204030204" pitchFamily="49" charset="0"/>
              </a:rPr>
              <a:t>                d=10-a-b-c;</a:t>
            </a:r>
          </a:p>
          <a:p>
            <a:r>
              <a:rPr lang="en-US" altLang="zh-CN" sz="1050" dirty="0">
                <a:latin typeface="Consolas" panose="020B0609020204030204" pitchFamily="49" charset="0"/>
                <a:cs typeface="Consolas" panose="020B0609020204030204" pitchFamily="49" charset="0"/>
              </a:rPr>
              <a:t>                if(a*b*c*d==24)</a:t>
            </a:r>
          </a:p>
          <a:p>
            <a:r>
              <a:rPr lang="en-US" altLang="zh-CN" sz="1050" dirty="0">
                <a:latin typeface="Consolas" panose="020B0609020204030204" pitchFamily="49" charset="0"/>
                <a:cs typeface="Consolas" panose="020B0609020204030204" pitchFamily="49" charset="0"/>
              </a:rPr>
              <a:t>                {</a:t>
            </a:r>
          </a:p>
          <a:p>
            <a:endParaRPr lang="en-US" altLang="zh-CN" sz="1050" dirty="0">
              <a:latin typeface="Consolas" panose="020B0609020204030204" pitchFamily="49" charset="0"/>
              <a:cs typeface="Consolas" panose="020B0609020204030204" pitchFamily="49" charset="0"/>
            </a:endParaRPr>
          </a:p>
          <a:p>
            <a:r>
              <a:rPr lang="en-US" altLang="zh-CN" sz="1050" dirty="0">
                <a:latin typeface="Consolas" panose="020B0609020204030204" pitchFamily="49" charset="0"/>
                <a:cs typeface="Consolas" panose="020B0609020204030204" pitchFamily="49" charset="0"/>
              </a:rPr>
              <a:t>                    if((a==1)+(b==4)+(c==3)==1&amp;&amp;(b==1)+(a==4)+(c==2)+(d==3)==1&amp;&amp;</a:t>
            </a:r>
          </a:p>
          <a:p>
            <a:r>
              <a:rPr lang="en-US" altLang="zh-CN" sz="1050" dirty="0">
                <a:latin typeface="Consolas" panose="020B0609020204030204" pitchFamily="49" charset="0"/>
                <a:cs typeface="Consolas" panose="020B0609020204030204" pitchFamily="49" charset="0"/>
              </a:rPr>
              <a:t>                            (b==4)+(a==3)==1&amp;&amp;(c==1)+(d==4)+(b==2)+(a==3)==1)</a:t>
            </a:r>
          </a:p>
          <a:p>
            <a:r>
              <a:rPr lang="en-US" altLang="zh-CN" sz="1050" dirty="0">
                <a:latin typeface="Consolas" panose="020B0609020204030204" pitchFamily="49" charset="0"/>
                <a:cs typeface="Consolas" panose="020B0609020204030204" pitchFamily="49" charset="0"/>
              </a:rPr>
              <a:t>                    {</a:t>
            </a:r>
          </a:p>
          <a:p>
            <a:r>
              <a:rPr lang="en-US" altLang="zh-CN" sz="1050" dirty="0">
                <a:latin typeface="Consolas" panose="020B0609020204030204" pitchFamily="49" charset="0"/>
                <a:cs typeface="Consolas" panose="020B0609020204030204" pitchFamily="49" charset="0"/>
              </a:rPr>
              <a:t>                        </a:t>
            </a:r>
            <a:r>
              <a:rPr lang="en-US" altLang="zh-CN" sz="1050" dirty="0" err="1">
                <a:latin typeface="Consolas" panose="020B0609020204030204" pitchFamily="49" charset="0"/>
                <a:cs typeface="Consolas" panose="020B0609020204030204" pitchFamily="49" charset="0"/>
              </a:rPr>
              <a:t>printf</a:t>
            </a:r>
            <a:r>
              <a:rPr lang="en-US" altLang="zh-CN" sz="1050" dirty="0">
                <a:latin typeface="Consolas" panose="020B0609020204030204" pitchFamily="49" charset="0"/>
                <a:cs typeface="Consolas" panose="020B0609020204030204" pitchFamily="49" charset="0"/>
              </a:rPr>
              <a:t>("</a:t>
            </a:r>
            <a:r>
              <a:rPr lang="zh-CN" altLang="en-US" sz="1050" dirty="0">
                <a:latin typeface="Consolas" panose="020B0609020204030204" pitchFamily="49" charset="0"/>
                <a:cs typeface="Consolas" panose="020B0609020204030204" pitchFamily="49" charset="0"/>
              </a:rPr>
              <a:t>四湖的大小顺序</a:t>
            </a:r>
            <a:r>
              <a:rPr lang="en-US" altLang="zh-CN" sz="1050" dirty="0">
                <a:latin typeface="Consolas" panose="020B0609020204030204" pitchFamily="49" charset="0"/>
                <a:cs typeface="Consolas" panose="020B0609020204030204" pitchFamily="49" charset="0"/>
              </a:rPr>
              <a:t>:\n</a:t>
            </a:r>
            <a:r>
              <a:rPr lang="zh-CN" altLang="en-US" sz="1050" dirty="0">
                <a:latin typeface="Consolas" panose="020B0609020204030204" pitchFamily="49" charset="0"/>
                <a:cs typeface="Consolas" panose="020B0609020204030204" pitchFamily="49" charset="0"/>
              </a:rPr>
              <a:t>洞庭湖</a:t>
            </a:r>
            <a:r>
              <a:rPr lang="en-US" altLang="zh-CN" sz="1050" dirty="0">
                <a:latin typeface="Consolas" panose="020B0609020204030204" pitchFamily="49" charset="0"/>
                <a:cs typeface="Consolas" panose="020B0609020204030204" pitchFamily="49" charset="0"/>
              </a:rPr>
              <a:t>:%d\n</a:t>
            </a:r>
            <a:r>
              <a:rPr lang="zh-CN" altLang="en-US" sz="1050" dirty="0">
                <a:latin typeface="Consolas" panose="020B0609020204030204" pitchFamily="49" charset="0"/>
                <a:cs typeface="Consolas" panose="020B0609020204030204" pitchFamily="49" charset="0"/>
              </a:rPr>
              <a:t>洪泽湖</a:t>
            </a:r>
            <a:r>
              <a:rPr lang="en-US" altLang="zh-CN" sz="1050" dirty="0">
                <a:latin typeface="Consolas" panose="020B0609020204030204" pitchFamily="49" charset="0"/>
                <a:cs typeface="Consolas" panose="020B0609020204030204" pitchFamily="49" charset="0"/>
              </a:rPr>
              <a:t>:%d\n</a:t>
            </a:r>
            <a:r>
              <a:rPr lang="zh-CN" altLang="en-US" sz="1050" dirty="0">
                <a:latin typeface="Consolas" panose="020B0609020204030204" pitchFamily="49" charset="0"/>
                <a:cs typeface="Consolas" panose="020B0609020204030204" pitchFamily="49" charset="0"/>
              </a:rPr>
              <a:t>鄱阳湖</a:t>
            </a:r>
            <a:r>
              <a:rPr lang="en-US" altLang="zh-CN" sz="1050" dirty="0">
                <a:latin typeface="Consolas" panose="020B0609020204030204" pitchFamily="49" charset="0"/>
                <a:cs typeface="Consolas" panose="020B0609020204030204" pitchFamily="49" charset="0"/>
              </a:rPr>
              <a:t>:%d\n</a:t>
            </a:r>
            <a:r>
              <a:rPr lang="zh-CN" altLang="en-US" sz="1050" dirty="0">
                <a:latin typeface="Consolas" panose="020B0609020204030204" pitchFamily="49" charset="0"/>
                <a:cs typeface="Consolas" panose="020B0609020204030204" pitchFamily="49" charset="0"/>
              </a:rPr>
              <a:t>太湖</a:t>
            </a:r>
            <a:r>
              <a:rPr lang="en-US" altLang="zh-CN" sz="1050" dirty="0">
                <a:latin typeface="Consolas" panose="020B0609020204030204" pitchFamily="49" charset="0"/>
                <a:cs typeface="Consolas" panose="020B0609020204030204" pitchFamily="49" charset="0"/>
              </a:rPr>
              <a:t>:%d\n",</a:t>
            </a:r>
            <a:r>
              <a:rPr lang="en-US" altLang="zh-CN" sz="1050" dirty="0" err="1">
                <a:latin typeface="Consolas" panose="020B0609020204030204" pitchFamily="49" charset="0"/>
                <a:cs typeface="Consolas" panose="020B0609020204030204" pitchFamily="49" charset="0"/>
              </a:rPr>
              <a:t>a,b,c,d</a:t>
            </a:r>
            <a:r>
              <a:rPr lang="en-US" altLang="zh-CN" sz="1050" dirty="0">
                <a:latin typeface="Consolas" panose="020B0609020204030204" pitchFamily="49" charset="0"/>
                <a:cs typeface="Consolas" panose="020B0609020204030204" pitchFamily="49" charset="0"/>
              </a:rPr>
              <a:t>);</a:t>
            </a:r>
          </a:p>
          <a:p>
            <a:r>
              <a:rPr lang="en-US" altLang="zh-CN" sz="1050" dirty="0">
                <a:latin typeface="Consolas" panose="020B0609020204030204" pitchFamily="49" charset="0"/>
                <a:cs typeface="Consolas" panose="020B0609020204030204" pitchFamily="49" charset="0"/>
              </a:rPr>
              <a:t>                        return;</a:t>
            </a:r>
          </a:p>
          <a:p>
            <a:r>
              <a:rPr lang="en-US" altLang="zh-CN" sz="1050" dirty="0">
                <a:latin typeface="Consolas" panose="020B0609020204030204" pitchFamily="49" charset="0"/>
                <a:cs typeface="Consolas" panose="020B0609020204030204" pitchFamily="49" charset="0"/>
              </a:rPr>
              <a:t>                    }</a:t>
            </a:r>
          </a:p>
          <a:p>
            <a:r>
              <a:rPr lang="en-US" altLang="zh-CN" sz="1050" dirty="0">
                <a:latin typeface="Consolas" panose="020B0609020204030204" pitchFamily="49" charset="0"/>
                <a:cs typeface="Consolas" panose="020B0609020204030204" pitchFamily="49" charset="0"/>
              </a:rPr>
              <a:t>                }</a:t>
            </a:r>
          </a:p>
          <a:p>
            <a:r>
              <a:rPr lang="en-US" altLang="zh-CN" sz="1050" dirty="0">
                <a:latin typeface="Consolas" panose="020B0609020204030204" pitchFamily="49" charset="0"/>
                <a:cs typeface="Consolas" panose="020B0609020204030204" pitchFamily="49" charset="0"/>
              </a:rPr>
              <a:t>            }</a:t>
            </a:r>
          </a:p>
          <a:p>
            <a:r>
              <a:rPr lang="en-US" altLang="zh-CN" sz="1050" dirty="0">
                <a:latin typeface="Consolas" panose="020B0609020204030204" pitchFamily="49" charset="0"/>
                <a:cs typeface="Consolas" panose="020B0609020204030204" pitchFamily="49" charset="0"/>
              </a:rPr>
              <a:t>}</a:t>
            </a:r>
          </a:p>
          <a:p>
            <a:r>
              <a:rPr lang="en-US" altLang="zh-CN" sz="1050" dirty="0" err="1">
                <a:latin typeface="Consolas" panose="020B0609020204030204" pitchFamily="49" charset="0"/>
                <a:cs typeface="Consolas" panose="020B0609020204030204" pitchFamily="49" charset="0"/>
              </a:rPr>
              <a:t>int</a:t>
            </a:r>
            <a:r>
              <a:rPr lang="en-US" altLang="zh-CN" sz="1050" dirty="0">
                <a:latin typeface="Consolas" panose="020B0609020204030204" pitchFamily="49" charset="0"/>
                <a:cs typeface="Consolas" panose="020B0609020204030204" pitchFamily="49" charset="0"/>
              </a:rPr>
              <a:t> main()</a:t>
            </a:r>
          </a:p>
          <a:p>
            <a:r>
              <a:rPr lang="en-US" altLang="zh-CN" sz="1050" dirty="0">
                <a:latin typeface="Consolas" panose="020B0609020204030204" pitchFamily="49" charset="0"/>
                <a:cs typeface="Consolas" panose="020B0609020204030204" pitchFamily="49" charset="0"/>
              </a:rPr>
              <a:t>{</a:t>
            </a:r>
          </a:p>
          <a:p>
            <a:r>
              <a:rPr lang="en-US" altLang="zh-CN" sz="1050" dirty="0">
                <a:latin typeface="Consolas" panose="020B0609020204030204" pitchFamily="49" charset="0"/>
                <a:cs typeface="Consolas" panose="020B0609020204030204" pitchFamily="49" charset="0"/>
              </a:rPr>
              <a:t>    </a:t>
            </a:r>
            <a:r>
              <a:rPr lang="en-US" altLang="zh-CN" sz="1050" dirty="0" err="1">
                <a:latin typeface="Consolas" panose="020B0609020204030204" pitchFamily="49" charset="0"/>
                <a:cs typeface="Consolas" panose="020B0609020204030204" pitchFamily="49" charset="0"/>
              </a:rPr>
              <a:t>cal</a:t>
            </a:r>
            <a:r>
              <a:rPr lang="en-US" altLang="zh-CN" sz="1050" dirty="0">
                <a:latin typeface="Consolas" panose="020B0609020204030204" pitchFamily="49" charset="0"/>
                <a:cs typeface="Consolas" panose="020B0609020204030204" pitchFamily="49" charset="0"/>
              </a:rPr>
              <a:t>();</a:t>
            </a:r>
          </a:p>
          <a:p>
            <a:r>
              <a:rPr lang="en-US" altLang="zh-CN" sz="1050" dirty="0">
                <a:latin typeface="Consolas" panose="020B0609020204030204" pitchFamily="49" charset="0"/>
                <a:cs typeface="Consolas" panose="020B0609020204030204" pitchFamily="49" charset="0"/>
              </a:rPr>
              <a:t>    return 0;</a:t>
            </a:r>
          </a:p>
          <a:p>
            <a:r>
              <a:rPr lang="en-US" altLang="zh-CN" sz="1050" dirty="0">
                <a:latin typeface="Consolas" panose="020B0609020204030204" pitchFamily="49" charset="0"/>
                <a:cs typeface="Consolas" panose="020B0609020204030204" pitchFamily="49" charset="0"/>
              </a:rPr>
              <a:t>}</a:t>
            </a:r>
          </a:p>
          <a:p>
            <a:endParaRPr lang="zh-CN" altLang="en-US" sz="105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750329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TOJ1068</a:t>
            </a:r>
            <a:r>
              <a:rPr lang="zh-CN" altLang="en-US" dirty="0" smtClean="0"/>
              <a:t>找零钱</a:t>
            </a:r>
            <a:endParaRPr lang="zh-CN" altLang="en-US" dirty="0"/>
          </a:p>
        </p:txBody>
      </p:sp>
      <p:sp>
        <p:nvSpPr>
          <p:cNvPr id="3" name="内容占位符 2"/>
          <p:cNvSpPr>
            <a:spLocks noGrp="1"/>
          </p:cNvSpPr>
          <p:nvPr>
            <p:ph idx="1"/>
          </p:nvPr>
        </p:nvSpPr>
        <p:spPr>
          <a:xfrm>
            <a:off x="1043608" y="1921396"/>
            <a:ext cx="6777317" cy="2924148"/>
          </a:xfrm>
        </p:spPr>
        <p:txBody>
          <a:bodyPr/>
          <a:lstStyle/>
          <a:p>
            <a:r>
              <a:rPr lang="zh-CN" altLang="en-US" dirty="0"/>
              <a:t>我们知道人民币有</a:t>
            </a:r>
            <a:r>
              <a:rPr lang="en-US" altLang="zh-CN" dirty="0"/>
              <a:t>1</a:t>
            </a:r>
            <a:r>
              <a:rPr lang="zh-CN" altLang="en-US" dirty="0"/>
              <a:t>、</a:t>
            </a:r>
            <a:r>
              <a:rPr lang="en-US" altLang="zh-CN" dirty="0"/>
              <a:t>2</a:t>
            </a:r>
            <a:r>
              <a:rPr lang="zh-CN" altLang="en-US" dirty="0"/>
              <a:t>、</a:t>
            </a:r>
            <a:r>
              <a:rPr lang="en-US" altLang="zh-CN" dirty="0"/>
              <a:t>5</a:t>
            </a:r>
            <a:r>
              <a:rPr lang="zh-CN" altLang="en-US" dirty="0"/>
              <a:t>、</a:t>
            </a:r>
            <a:r>
              <a:rPr lang="en-US" altLang="zh-CN" dirty="0"/>
              <a:t>10</a:t>
            </a:r>
            <a:r>
              <a:rPr lang="zh-CN" altLang="en-US" dirty="0"/>
              <a:t>、</a:t>
            </a:r>
            <a:r>
              <a:rPr lang="en-US" altLang="zh-CN" dirty="0"/>
              <a:t>20</a:t>
            </a:r>
            <a:r>
              <a:rPr lang="zh-CN" altLang="en-US" dirty="0"/>
              <a:t>、</a:t>
            </a:r>
            <a:r>
              <a:rPr lang="en-US" altLang="zh-CN" dirty="0"/>
              <a:t>50</a:t>
            </a:r>
            <a:r>
              <a:rPr lang="zh-CN" altLang="en-US" dirty="0"/>
              <a:t>、</a:t>
            </a:r>
            <a:r>
              <a:rPr lang="en-US" altLang="zh-CN" dirty="0"/>
              <a:t>100</a:t>
            </a:r>
            <a:r>
              <a:rPr lang="zh-CN" altLang="en-US" dirty="0"/>
              <a:t>这几种面值。 </a:t>
            </a:r>
            <a:br>
              <a:rPr lang="zh-CN" altLang="en-US" dirty="0"/>
            </a:br>
            <a:r>
              <a:rPr lang="zh-CN" altLang="en-US" dirty="0"/>
              <a:t>现在给你</a:t>
            </a:r>
            <a:r>
              <a:rPr lang="en-US" altLang="zh-CN" dirty="0"/>
              <a:t>n(1≤n≤250)</a:t>
            </a:r>
            <a:r>
              <a:rPr lang="zh-CN" altLang="en-US" dirty="0"/>
              <a:t>元，让你计算换成用上面这些面额表示且总数不超过</a:t>
            </a:r>
            <a:r>
              <a:rPr lang="en-US" altLang="zh-CN" dirty="0"/>
              <a:t>100</a:t>
            </a:r>
            <a:r>
              <a:rPr lang="zh-CN" altLang="en-US" dirty="0"/>
              <a:t>张，共有几种。 </a:t>
            </a:r>
            <a:br>
              <a:rPr lang="zh-CN" altLang="en-US" dirty="0"/>
            </a:br>
            <a:r>
              <a:rPr lang="zh-CN" altLang="en-US" dirty="0"/>
              <a:t>比如</a:t>
            </a:r>
            <a:r>
              <a:rPr lang="en-US" altLang="zh-CN" dirty="0"/>
              <a:t>4</a:t>
            </a:r>
            <a:r>
              <a:rPr lang="zh-CN" altLang="en-US" dirty="0"/>
              <a:t>元，能用</a:t>
            </a:r>
            <a:r>
              <a:rPr lang="en-US" altLang="zh-CN" dirty="0"/>
              <a:t>4</a:t>
            </a:r>
            <a:r>
              <a:rPr lang="zh-CN" altLang="en-US" dirty="0"/>
              <a:t>张</a:t>
            </a:r>
            <a:r>
              <a:rPr lang="en-US" altLang="zh-CN" dirty="0"/>
              <a:t>1</a:t>
            </a:r>
            <a:r>
              <a:rPr lang="zh-CN" altLang="en-US" dirty="0"/>
              <a:t>元、</a:t>
            </a:r>
            <a:r>
              <a:rPr lang="en-US" altLang="zh-CN" dirty="0"/>
              <a:t>2</a:t>
            </a:r>
            <a:r>
              <a:rPr lang="zh-CN" altLang="en-US" dirty="0"/>
              <a:t>张</a:t>
            </a:r>
            <a:r>
              <a:rPr lang="en-US" altLang="zh-CN" dirty="0"/>
              <a:t>1</a:t>
            </a:r>
            <a:r>
              <a:rPr lang="zh-CN" altLang="en-US" dirty="0"/>
              <a:t>元和</a:t>
            </a:r>
            <a:r>
              <a:rPr lang="en-US" altLang="zh-CN" dirty="0"/>
              <a:t>1</a:t>
            </a:r>
            <a:r>
              <a:rPr lang="zh-CN" altLang="en-US" dirty="0"/>
              <a:t>张</a:t>
            </a:r>
            <a:r>
              <a:rPr lang="en-US" altLang="zh-CN" dirty="0"/>
              <a:t>2</a:t>
            </a:r>
            <a:r>
              <a:rPr lang="zh-CN" altLang="en-US" dirty="0"/>
              <a:t>元、</a:t>
            </a:r>
            <a:r>
              <a:rPr lang="en-US" altLang="zh-CN" dirty="0"/>
              <a:t>2</a:t>
            </a:r>
            <a:r>
              <a:rPr lang="zh-CN" altLang="en-US" dirty="0"/>
              <a:t>张</a:t>
            </a:r>
            <a:r>
              <a:rPr lang="en-US" altLang="zh-CN" dirty="0"/>
              <a:t>2</a:t>
            </a:r>
            <a:r>
              <a:rPr lang="zh-CN" altLang="en-US" dirty="0"/>
              <a:t>元，三种表示方法。</a:t>
            </a:r>
          </a:p>
        </p:txBody>
      </p:sp>
      <p:sp>
        <p:nvSpPr>
          <p:cNvPr id="4" name="日期占位符 3"/>
          <p:cNvSpPr>
            <a:spLocks noGrp="1"/>
          </p:cNvSpPr>
          <p:nvPr>
            <p:ph type="dt" sz="half" idx="10"/>
          </p:nvPr>
        </p:nvSpPr>
        <p:spPr/>
        <p:txBody>
          <a:bodyPr/>
          <a:lstStyle/>
          <a:p>
            <a:fld id="{05A93482-8E69-40F7-BCAD-5662A6CADB27}" type="datetime4">
              <a:rPr lang="en-US" smtClean="0"/>
              <a:pPr/>
              <a:t>February 10,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6</a:t>
            </a:fld>
            <a:endParaRPr lang="en-US"/>
          </a:p>
        </p:txBody>
      </p:sp>
    </p:spTree>
    <p:extLst>
      <p:ext uri="{BB962C8B-B14F-4D97-AF65-F5344CB8AC3E}">
        <p14:creationId xmlns:p14="http://schemas.microsoft.com/office/powerpoint/2010/main" val="5883119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5A93482-8E69-40F7-BCAD-5662A6CADB27}" type="datetime4">
              <a:rPr lang="en-US" smtClean="0"/>
              <a:pPr/>
              <a:t>February 10,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7</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625251"/>
            <a:ext cx="6192688" cy="4739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90557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841276"/>
            <a:ext cx="7024744" cy="952500"/>
          </a:xfrm>
        </p:spPr>
        <p:txBody>
          <a:bodyPr/>
          <a:lstStyle/>
          <a:p>
            <a:r>
              <a:rPr lang="zh-CN" altLang="en-US" dirty="0" smtClean="0"/>
              <a:t>数组</a:t>
            </a:r>
            <a:endParaRPr lang="zh-CN" altLang="en-US" dirty="0"/>
          </a:p>
        </p:txBody>
      </p:sp>
      <p:sp>
        <p:nvSpPr>
          <p:cNvPr id="3" name="内容占位符 2"/>
          <p:cNvSpPr>
            <a:spLocks noGrp="1"/>
          </p:cNvSpPr>
          <p:nvPr>
            <p:ph idx="1"/>
          </p:nvPr>
        </p:nvSpPr>
        <p:spPr>
          <a:xfrm>
            <a:off x="971600" y="2425452"/>
            <a:ext cx="6777317" cy="2924148"/>
          </a:xfrm>
        </p:spPr>
        <p:txBody>
          <a:bodyPr/>
          <a:lstStyle/>
          <a:p>
            <a:r>
              <a:rPr lang="zh-CN" altLang="en-US" dirty="0"/>
              <a:t>声明了</a:t>
            </a:r>
            <a:r>
              <a:rPr lang="en-US" altLang="zh-CN" dirty="0"/>
              <a:t>10</a:t>
            </a:r>
            <a:r>
              <a:rPr lang="zh-CN" altLang="en-US" dirty="0"/>
              <a:t>个不同的变量来存放</a:t>
            </a:r>
            <a:r>
              <a:rPr lang="en-US" altLang="zh-CN" dirty="0"/>
              <a:t>10</a:t>
            </a:r>
            <a:r>
              <a:rPr lang="zh-CN" altLang="en-US" dirty="0" smtClean="0"/>
              <a:t>个</a:t>
            </a:r>
            <a:r>
              <a:rPr lang="zh-CN" altLang="en-US" dirty="0"/>
              <a:t>数字</a:t>
            </a:r>
            <a:r>
              <a:rPr lang="zh-CN" altLang="en-US" dirty="0" smtClean="0"/>
              <a:t>。</a:t>
            </a:r>
            <a:r>
              <a:rPr lang="zh-CN" altLang="en-US" dirty="0"/>
              <a:t>共同点是它们都为整型变量。</a:t>
            </a:r>
            <a:r>
              <a:rPr lang="zh-CN" altLang="en-US" dirty="0" smtClean="0"/>
              <a:t>为了数组存在</a:t>
            </a:r>
            <a:r>
              <a:rPr lang="zh-CN" altLang="en-US" dirty="0"/>
              <a:t>这样的话，我们可以用数组对这</a:t>
            </a:r>
            <a:r>
              <a:rPr lang="en-US" altLang="zh-CN" dirty="0"/>
              <a:t>10</a:t>
            </a:r>
            <a:r>
              <a:rPr lang="zh-CN" altLang="en-US" dirty="0"/>
              <a:t>个变量进行统一声明</a:t>
            </a:r>
            <a:r>
              <a:rPr lang="zh-CN" altLang="en-US" dirty="0" smtClean="0"/>
              <a:t>：</a:t>
            </a:r>
            <a:r>
              <a:rPr lang="en-US" altLang="zh-CN" dirty="0" err="1" smtClean="0"/>
              <a:t>int</a:t>
            </a:r>
            <a:r>
              <a:rPr lang="en-US" altLang="zh-CN" dirty="0" smtClean="0"/>
              <a:t> a[10]</a:t>
            </a:r>
            <a:endParaRPr lang="zh-CN" altLang="en-US" dirty="0"/>
          </a:p>
        </p:txBody>
      </p:sp>
      <p:sp>
        <p:nvSpPr>
          <p:cNvPr id="4" name="日期占位符 3"/>
          <p:cNvSpPr>
            <a:spLocks noGrp="1"/>
          </p:cNvSpPr>
          <p:nvPr>
            <p:ph type="dt" sz="half" idx="10"/>
          </p:nvPr>
        </p:nvSpPr>
        <p:spPr/>
        <p:txBody>
          <a:bodyPr/>
          <a:lstStyle/>
          <a:p>
            <a:fld id="{05A93482-8E69-40F7-BCAD-5662A6CADB27}" type="datetime4">
              <a:rPr lang="en-US" smtClean="0"/>
              <a:pPr/>
              <a:t>February 10,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8</a:t>
            </a:fld>
            <a:endParaRPr lang="en-US"/>
          </a:p>
        </p:txBody>
      </p:sp>
    </p:spTree>
    <p:extLst>
      <p:ext uri="{BB962C8B-B14F-4D97-AF65-F5344CB8AC3E}">
        <p14:creationId xmlns:p14="http://schemas.microsoft.com/office/powerpoint/2010/main" val="40971699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还</a:t>
            </a:r>
            <a:r>
              <a:rPr lang="zh-CN" altLang="en-US" dirty="0" smtClean="0"/>
              <a:t>可以用来统计</a:t>
            </a:r>
            <a:endParaRPr lang="zh-CN" altLang="en-US" dirty="0"/>
          </a:p>
        </p:txBody>
      </p:sp>
      <p:sp>
        <p:nvSpPr>
          <p:cNvPr id="3" name="内容占位符 2"/>
          <p:cNvSpPr>
            <a:spLocks noGrp="1"/>
          </p:cNvSpPr>
          <p:nvPr>
            <p:ph idx="1"/>
          </p:nvPr>
        </p:nvSpPr>
        <p:spPr>
          <a:xfrm>
            <a:off x="1115616" y="1921396"/>
            <a:ext cx="6777317" cy="2924148"/>
          </a:xfrm>
        </p:spPr>
        <p:txBody>
          <a:bodyPr>
            <a:normAutofit fontScale="85000" lnSpcReduction="20000"/>
          </a:bodyPr>
          <a:lstStyle/>
          <a:p>
            <a:r>
              <a:rPr lang="en-US" altLang="zh-CN" b="1" dirty="0" smtClean="0">
                <a:hlinkClick r:id="rId2"/>
              </a:rPr>
              <a:t>TOJ1532</a:t>
            </a:r>
            <a:r>
              <a:rPr lang="en-US" altLang="zh-CN" b="1" dirty="0">
                <a:hlinkClick r:id="rId2"/>
              </a:rPr>
              <a:t>: </a:t>
            </a:r>
            <a:r>
              <a:rPr lang="zh-CN" altLang="en-US" b="1" dirty="0">
                <a:hlinkClick r:id="rId2"/>
              </a:rPr>
              <a:t>校门外的树</a:t>
            </a:r>
            <a:endParaRPr lang="zh-CN" altLang="en-US" b="1" dirty="0"/>
          </a:p>
          <a:p>
            <a:r>
              <a:rPr lang="zh-CN" altLang="en-US" dirty="0"/>
              <a:t>某校大门外长度为</a:t>
            </a:r>
            <a:r>
              <a:rPr lang="en-US" altLang="zh-CN" dirty="0"/>
              <a:t>L</a:t>
            </a:r>
            <a:r>
              <a:rPr lang="zh-CN" altLang="en-US" dirty="0"/>
              <a:t>的马路上有一排树，每两棵相邻的树之间的间隔都是</a:t>
            </a:r>
            <a:r>
              <a:rPr lang="en-US" altLang="zh-CN" dirty="0"/>
              <a:t>1</a:t>
            </a:r>
            <a:r>
              <a:rPr lang="zh-CN" altLang="en-US" dirty="0"/>
              <a:t>米。我们可以把马路看成一个数轴，马路的一端在数轴</a:t>
            </a:r>
            <a:r>
              <a:rPr lang="en-US" altLang="zh-CN" dirty="0"/>
              <a:t>0</a:t>
            </a:r>
            <a:r>
              <a:rPr lang="zh-CN" altLang="en-US" dirty="0"/>
              <a:t>的位置，另一端在</a:t>
            </a:r>
            <a:r>
              <a:rPr lang="en-US" altLang="zh-CN" dirty="0"/>
              <a:t>L</a:t>
            </a:r>
            <a:r>
              <a:rPr lang="zh-CN" altLang="en-US" dirty="0"/>
              <a:t>的位置；数轴上的每个整数点，即</a:t>
            </a:r>
            <a:r>
              <a:rPr lang="en-US" altLang="zh-CN" dirty="0"/>
              <a:t>0</a:t>
            </a:r>
            <a:r>
              <a:rPr lang="zh-CN" altLang="en-US" dirty="0"/>
              <a:t>，</a:t>
            </a:r>
            <a:r>
              <a:rPr lang="en-US" altLang="zh-CN" dirty="0"/>
              <a:t>1</a:t>
            </a:r>
            <a:r>
              <a:rPr lang="zh-CN" altLang="en-US" dirty="0"/>
              <a:t>，</a:t>
            </a:r>
            <a:r>
              <a:rPr lang="en-US" altLang="zh-CN" dirty="0"/>
              <a:t>2</a:t>
            </a:r>
            <a:r>
              <a:rPr lang="zh-CN" altLang="en-US" dirty="0"/>
              <a:t>，</a:t>
            </a:r>
            <a:r>
              <a:rPr lang="en-US" altLang="zh-CN" dirty="0"/>
              <a:t>……</a:t>
            </a:r>
            <a:r>
              <a:rPr lang="zh-CN" altLang="en-US" dirty="0"/>
              <a:t>，</a:t>
            </a:r>
            <a:r>
              <a:rPr lang="en-US" altLang="zh-CN" dirty="0"/>
              <a:t>L</a:t>
            </a:r>
            <a:r>
              <a:rPr lang="zh-CN" altLang="en-US" dirty="0"/>
              <a:t>，都种有一棵树。 </a:t>
            </a:r>
            <a:br>
              <a:rPr lang="zh-CN" altLang="en-US" dirty="0"/>
            </a:br>
            <a:r>
              <a:rPr lang="zh-CN" altLang="en-US" dirty="0"/>
              <a:t>由于马路上有一些区域要用来建地铁。这些区域用它们在数轴上的起始点和终止点表示。已知任一区域的起始点和终止点的坐标都是整数，区域之间可能有重合的部分。现在要把这些区域中的树（包括区域端点处的两棵树）移走。你的任务是计算将这些树都移走后，马路上还有多少棵树。</a:t>
            </a:r>
          </a:p>
        </p:txBody>
      </p:sp>
      <p:sp>
        <p:nvSpPr>
          <p:cNvPr id="4" name="日期占位符 3"/>
          <p:cNvSpPr>
            <a:spLocks noGrp="1"/>
          </p:cNvSpPr>
          <p:nvPr>
            <p:ph type="dt" sz="half" idx="10"/>
          </p:nvPr>
        </p:nvSpPr>
        <p:spPr/>
        <p:txBody>
          <a:bodyPr/>
          <a:lstStyle/>
          <a:p>
            <a:fld id="{05A93482-8E69-40F7-BCAD-5662A6CADB27}" type="datetime4">
              <a:rPr lang="en-US" smtClean="0"/>
              <a:pPr/>
              <a:t>February 10, 2018</a:t>
            </a:fld>
            <a:endParaRPr lang="en-US"/>
          </a:p>
        </p:txBody>
      </p:sp>
      <p:sp>
        <p:nvSpPr>
          <p:cNvPr id="6" name="灯片编号占位符 5"/>
          <p:cNvSpPr>
            <a:spLocks noGrp="1"/>
          </p:cNvSpPr>
          <p:nvPr>
            <p:ph type="sldNum" sz="quarter" idx="12"/>
          </p:nvPr>
        </p:nvSpPr>
        <p:spPr/>
        <p:txBody>
          <a:bodyPr/>
          <a:lstStyle/>
          <a:p>
            <a:fld id="{8B37D5FE-740C-46F5-801A-FA5477D9711F}" type="slidenum">
              <a:rPr lang="en-US" smtClean="0"/>
              <a:pPr/>
              <a:t>9</a:t>
            </a:fld>
            <a:endParaRPr lang="en-US"/>
          </a:p>
        </p:txBody>
      </p:sp>
    </p:spTree>
    <p:extLst>
      <p:ext uri="{BB962C8B-B14F-4D97-AF65-F5344CB8AC3E}">
        <p14:creationId xmlns:p14="http://schemas.microsoft.com/office/powerpoint/2010/main" val="25902920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168</TotalTime>
  <Words>2211</Words>
  <Application>Microsoft Office PowerPoint</Application>
  <PresentationFormat>全屏显示(16:10)</PresentationFormat>
  <Paragraphs>490</Paragraphs>
  <Slides>23</Slides>
  <Notes>6</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奥斯汀</vt:lpstr>
      <vt:lpstr>循环、数组、结构体</vt:lpstr>
      <vt:lpstr>While循环</vt:lpstr>
      <vt:lpstr>For循环</vt:lpstr>
      <vt:lpstr>四大湖泊比大小</vt:lpstr>
      <vt:lpstr>代码实现</vt:lpstr>
      <vt:lpstr>TOJ1068找零钱</vt:lpstr>
      <vt:lpstr>PowerPoint 演示文稿</vt:lpstr>
      <vt:lpstr>数组</vt:lpstr>
      <vt:lpstr>还可以用来统计</vt:lpstr>
      <vt:lpstr>进制转换</vt:lpstr>
      <vt:lpstr>前缀和</vt:lpstr>
      <vt:lpstr>素数筛选之埃拉托斯特尼筛法（埃筛）</vt:lpstr>
      <vt:lpstr>我们来模拟一下</vt:lpstr>
      <vt:lpstr>结构体</vt:lpstr>
      <vt:lpstr>例子</vt:lpstr>
      <vt:lpstr>TOJ1741: 通讯录编排 </vt:lpstr>
      <vt:lpstr>debug</vt:lpstr>
      <vt:lpstr>ACM中的debug</vt:lpstr>
      <vt:lpstr>给几个样例好了</vt:lpstr>
      <vt:lpstr>PowerPoint 演示文稿</vt:lpstr>
      <vt:lpstr>可以看看这个题目</vt:lpstr>
      <vt:lpstr>PowerPoint 演示文稿</vt:lpstr>
      <vt:lpstr>谢谢观看!!!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循环、数组、结构体</dc:title>
  <dc:creator>BobHuang</dc:creator>
  <cp:lastModifiedBy>BobHuang</cp:lastModifiedBy>
  <cp:revision>12</cp:revision>
  <dcterms:created xsi:type="dcterms:W3CDTF">2017-11-14T12:05:12Z</dcterms:created>
  <dcterms:modified xsi:type="dcterms:W3CDTF">2018-02-10T04:42:59Z</dcterms:modified>
</cp:coreProperties>
</file>