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1" r:id="rId5"/>
    <p:sldId id="257" r:id="rId6"/>
    <p:sldId id="258" r:id="rId7"/>
    <p:sldId id="259" r:id="rId8"/>
    <p:sldId id="260" r:id="rId9"/>
    <p:sldId id="261" r:id="rId10"/>
    <p:sldId id="262" r:id="rId11"/>
    <p:sldId id="263" r:id="rId12"/>
    <p:sldId id="264" r:id="rId13"/>
    <p:sldId id="269" r:id="rId14"/>
    <p:sldId id="265" r:id="rId15"/>
    <p:sldId id="267" r:id="rId16"/>
    <p:sldId id="268" r:id="rId17"/>
    <p:sldId id="270" r:id="rId18"/>
    <p:sldId id="271" r:id="rId19"/>
    <p:sldId id="272" r:id="rId20"/>
    <p:sldId id="273" r:id="rId21"/>
    <p:sldId id="274" r:id="rId22"/>
    <p:sldId id="275" r:id="rId23"/>
    <p:sldId id="276" r:id="rId24"/>
    <p:sldId id="277" r:id="rId25"/>
    <p:sldId id="278" r:id="rId26"/>
    <p:sldId id="26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2017/11/12</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2017/11/12</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aike.baidu.com/item/%E7%A8%8B%E5%BA%8F%E8%AE%BE%E8%AE%A1%E8%AF%AD%E8%A8%80" TargetMode="External"/><Relationship Id="rId2" Type="http://schemas.openxmlformats.org/officeDocument/2006/relationships/hyperlink" Target="https://baike.baidu.com/item/%E7%AE%97%E6%B3%95" TargetMode="External"/><Relationship Id="rId1" Type="http://schemas.openxmlformats.org/officeDocument/2006/relationships/slideLayout" Target="../slideLayouts/slideLayout2.xml"/><Relationship Id="rId6" Type="http://schemas.openxmlformats.org/officeDocument/2006/relationships/hyperlink" Target="https://baike.baidu.com/item/%E6%97%A0%E9%99%90%E9%9B%86%E5%90%88" TargetMode="External"/><Relationship Id="rId5" Type="http://schemas.openxmlformats.org/officeDocument/2006/relationships/hyperlink" Target="https://baike.baidu.com/item/%E8%AF%AD%E5%8F%A5" TargetMode="External"/><Relationship Id="rId4" Type="http://schemas.openxmlformats.org/officeDocument/2006/relationships/hyperlink" Target="https://baike.baidu.com/item/%E5%87%BD%E6%95%B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4%B9%9D%E7%AB%A0%E7%AE%97%E6%9C%A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编程入门</a:t>
            </a:r>
            <a:r>
              <a:rPr lang="zh-CN" altLang="en-US" dirty="0" smtClean="0"/>
              <a:t>之</a:t>
            </a:r>
            <a:r>
              <a:rPr lang="en-US" altLang="zh-CN" dirty="0" smtClean="0"/>
              <a:t>IDE</a:t>
            </a:r>
            <a:r>
              <a:rPr lang="zh-CN" altLang="en-US" dirty="0" smtClean="0"/>
              <a:t>的</a:t>
            </a:r>
            <a:r>
              <a:rPr lang="zh-CN" altLang="en-US" dirty="0"/>
              <a:t>使用和递归思想</a:t>
            </a:r>
          </a:p>
        </p:txBody>
      </p:sp>
      <p:sp>
        <p:nvSpPr>
          <p:cNvPr id="3" name="副标题 2"/>
          <p:cNvSpPr>
            <a:spLocks noGrp="1"/>
          </p:cNvSpPr>
          <p:nvPr>
            <p:ph type="subTitle" idx="1"/>
          </p:nvPr>
        </p:nvSpPr>
        <p:spPr/>
        <p:txBody>
          <a:bodyPr/>
          <a:lstStyle/>
          <a:p>
            <a:r>
              <a:rPr lang="en-US" altLang="zh-CN" dirty="0"/>
              <a:t>16</a:t>
            </a:r>
            <a:r>
              <a:rPr lang="zh-CN" altLang="en-US" dirty="0"/>
              <a:t>计算机</a:t>
            </a:r>
            <a:r>
              <a:rPr lang="en-US" altLang="zh-CN" dirty="0"/>
              <a:t>2 </a:t>
            </a:r>
            <a:r>
              <a:rPr lang="zh-CN" altLang="en-US" dirty="0" smtClean="0"/>
              <a:t>黄睿博</a:t>
            </a:r>
            <a:endParaRPr lang="en-US" altLang="zh-CN" dirty="0" smtClean="0"/>
          </a:p>
          <a:p>
            <a:r>
              <a:rPr lang="en-US" altLang="zh-CN" dirty="0" smtClean="0"/>
              <a:t>TZC-</a:t>
            </a:r>
            <a:r>
              <a:rPr lang="en-US" altLang="zh-CN" dirty="0" err="1" smtClean="0"/>
              <a:t>Bobhuang</a:t>
            </a:r>
            <a:endParaRPr lang="zh-CN" altLang="en-US" dirty="0"/>
          </a:p>
        </p:txBody>
      </p:sp>
    </p:spTree>
    <p:extLst>
      <p:ext uri="{BB962C8B-B14F-4D97-AF65-F5344CB8AC3E}">
        <p14:creationId xmlns:p14="http://schemas.microsoft.com/office/powerpoint/2010/main" val="3091394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递归</a:t>
            </a:r>
            <a:endParaRPr lang="zh-CN" altLang="en-US" dirty="0"/>
          </a:p>
        </p:txBody>
      </p:sp>
      <p:sp>
        <p:nvSpPr>
          <p:cNvPr id="3" name="内容占位符 2"/>
          <p:cNvSpPr>
            <a:spLocks noGrp="1"/>
          </p:cNvSpPr>
          <p:nvPr>
            <p:ph idx="1"/>
          </p:nvPr>
        </p:nvSpPr>
        <p:spPr>
          <a:xfrm>
            <a:off x="1043492" y="2323652"/>
            <a:ext cx="7128908" cy="3769644"/>
          </a:xfrm>
        </p:spPr>
        <p:txBody>
          <a:bodyPr>
            <a:normAutofit lnSpcReduction="10000"/>
          </a:bodyPr>
          <a:lstStyle/>
          <a:p>
            <a:r>
              <a:rPr lang="zh-CN" altLang="en-US" dirty="0"/>
              <a:t>递归做为一种</a:t>
            </a:r>
            <a:r>
              <a:rPr lang="zh-CN" altLang="en-US" dirty="0">
                <a:hlinkClick r:id="rId2"/>
              </a:rPr>
              <a:t>算法</a:t>
            </a:r>
            <a:r>
              <a:rPr lang="zh-CN" altLang="en-US" dirty="0"/>
              <a:t>在</a:t>
            </a:r>
            <a:r>
              <a:rPr lang="zh-CN" altLang="en-US" dirty="0">
                <a:hlinkClick r:id="rId3"/>
              </a:rPr>
              <a:t>程序设计语言</a:t>
            </a:r>
            <a:r>
              <a:rPr lang="zh-CN" altLang="en-US" dirty="0"/>
              <a:t>中广泛应用。 一个过程或</a:t>
            </a:r>
            <a:r>
              <a:rPr lang="zh-CN" altLang="en-US" dirty="0">
                <a:hlinkClick r:id="rId4"/>
              </a:rPr>
              <a:t>函数</a:t>
            </a:r>
            <a:r>
              <a:rPr lang="zh-CN" altLang="en-US" dirty="0"/>
              <a:t>在其定义或说明中有直接或间接调用自身的一种方法，它通常把一个大型复杂的问题层层转化为一个与原问题相似的规模较小的问题来求解，递归策略只需少量的程序就可描述出解题过程所需要的多次重复计算，大大地减少了程序的代码量。递归的能力在于用有限的</a:t>
            </a:r>
            <a:r>
              <a:rPr lang="zh-CN" altLang="en-US" dirty="0">
                <a:hlinkClick r:id="rId5"/>
              </a:rPr>
              <a:t>语句</a:t>
            </a:r>
            <a:r>
              <a:rPr lang="zh-CN" altLang="en-US" dirty="0"/>
              <a:t>来定义对象的</a:t>
            </a:r>
            <a:r>
              <a:rPr lang="zh-CN" altLang="en-US" dirty="0">
                <a:hlinkClick r:id="rId6"/>
              </a:rPr>
              <a:t>无限集合</a:t>
            </a:r>
            <a:r>
              <a:rPr lang="zh-CN" altLang="en-US" dirty="0"/>
              <a:t>。一般来说，递归需要有边界条件、递归前进段和递归返回段。当边界条件不满足时，递归前进；当边界条件满足时，递归返回。</a:t>
            </a:r>
          </a:p>
        </p:txBody>
      </p:sp>
    </p:spTree>
    <p:extLst>
      <p:ext uri="{BB962C8B-B14F-4D97-AF65-F5344CB8AC3E}">
        <p14:creationId xmlns:p14="http://schemas.microsoft.com/office/powerpoint/2010/main" val="653036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744" y="1556792"/>
            <a:ext cx="48006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043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1340768"/>
            <a:ext cx="4176464" cy="4801314"/>
          </a:xfrm>
          <a:prstGeom prst="rect">
            <a:avLst/>
          </a:prstGeom>
          <a:noFill/>
        </p:spPr>
        <p:txBody>
          <a:bodyPr wrap="square" rtlCol="0">
            <a:spAutoFit/>
          </a:bodyPr>
          <a:lstStyle/>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stdio.h</a:t>
            </a:r>
            <a:r>
              <a:rPr lang="en-US" altLang="zh-CN" dirty="0">
                <a:latin typeface="Consolas" panose="020B0609020204030204" pitchFamily="49" charset="0"/>
                <a:cs typeface="Consolas" panose="020B0609020204030204" pitchFamily="49" charset="0"/>
              </a:rPr>
              <a:t>&gt;</a:t>
            </a:r>
          </a:p>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math.h</a:t>
            </a:r>
            <a:r>
              <a:rPr lang="en-US" altLang="zh-CN" dirty="0">
                <a:latin typeface="Consolas" panose="020B0609020204030204" pitchFamily="49" charset="0"/>
                <a:cs typeface="Consolas" panose="020B0609020204030204" pitchFamily="49" charset="0"/>
              </a:rPr>
              <a:t>&gt;</a:t>
            </a:r>
          </a:p>
          <a:p>
            <a:r>
              <a:rPr lang="en-US" altLang="zh-CN" dirty="0">
                <a:latin typeface="Consolas" panose="020B0609020204030204" pitchFamily="49" charset="0"/>
                <a:cs typeface="Consolas" panose="020B0609020204030204" pitchFamily="49" charset="0"/>
              </a:rPr>
              <a:t>double f(</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n,double</a:t>
            </a:r>
            <a:r>
              <a:rPr lang="en-US" altLang="zh-CN" dirty="0">
                <a:latin typeface="Consolas" panose="020B0609020204030204" pitchFamily="49" charset="0"/>
                <a:cs typeface="Consolas" panose="020B0609020204030204" pitchFamily="49" charset="0"/>
              </a:rPr>
              <a:t> x)</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if(n&gt;1)</a:t>
            </a:r>
          </a:p>
          <a:p>
            <a:r>
              <a:rPr lang="en-US" altLang="zh-CN" dirty="0">
                <a:latin typeface="Consolas" panose="020B0609020204030204" pitchFamily="49" charset="0"/>
                <a:cs typeface="Consolas" panose="020B0609020204030204" pitchFamily="49" charset="0"/>
              </a:rPr>
              <a:t>        return </a:t>
            </a:r>
            <a:r>
              <a:rPr lang="en-US" altLang="zh-CN" dirty="0" err="1">
                <a:latin typeface="Consolas" panose="020B0609020204030204" pitchFamily="49" charset="0"/>
                <a:cs typeface="Consolas" panose="020B0609020204030204" pitchFamily="49" charset="0"/>
              </a:rPr>
              <a:t>sqrt</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n+f</a:t>
            </a:r>
            <a:r>
              <a:rPr lang="en-US" altLang="zh-CN" dirty="0">
                <a:latin typeface="Consolas" panose="020B0609020204030204" pitchFamily="49" charset="0"/>
                <a:cs typeface="Consolas" panose="020B0609020204030204" pitchFamily="49" charset="0"/>
              </a:rPr>
              <a:t>(n-1,x));</a:t>
            </a:r>
          </a:p>
          <a:p>
            <a:r>
              <a:rPr lang="en-US" altLang="zh-CN" dirty="0">
                <a:latin typeface="Consolas" panose="020B0609020204030204" pitchFamily="49" charset="0"/>
                <a:cs typeface="Consolas" panose="020B0609020204030204" pitchFamily="49" charset="0"/>
              </a:rPr>
              <a:t>    return </a:t>
            </a:r>
            <a:r>
              <a:rPr lang="en-US" altLang="zh-CN" dirty="0" err="1">
                <a:latin typeface="Consolas" panose="020B0609020204030204" pitchFamily="49" charset="0"/>
                <a:cs typeface="Consolas" panose="020B0609020204030204" pitchFamily="49" charset="0"/>
              </a:rPr>
              <a:t>sqrt</a:t>
            </a:r>
            <a:r>
              <a:rPr lang="en-US" altLang="zh-CN" dirty="0">
                <a:latin typeface="Consolas" panose="020B0609020204030204" pitchFamily="49" charset="0"/>
                <a:cs typeface="Consolas" panose="020B0609020204030204" pitchFamily="49" charset="0"/>
              </a:rPr>
              <a:t> (1+x);</a:t>
            </a:r>
          </a:p>
          <a:p>
            <a:r>
              <a:rPr lang="en-US" altLang="zh-CN" dirty="0">
                <a:latin typeface="Consolas" panose="020B0609020204030204" pitchFamily="49" charset="0"/>
                <a:cs typeface="Consolas" panose="020B0609020204030204" pitchFamily="49" charset="0"/>
              </a:rPr>
              <a:t>}</a:t>
            </a:r>
          </a:p>
          <a:p>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n;</a:t>
            </a:r>
          </a:p>
          <a:p>
            <a:r>
              <a:rPr lang="en-US" altLang="zh-CN" dirty="0">
                <a:latin typeface="Consolas" panose="020B0609020204030204" pitchFamily="49" charset="0"/>
                <a:cs typeface="Consolas" panose="020B0609020204030204" pitchFamily="49" charset="0"/>
              </a:rPr>
              <a:t>    double x;</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scanf</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lf%d</a:t>
            </a:r>
            <a:r>
              <a:rPr lang="en-US" altLang="zh-CN" dirty="0">
                <a:latin typeface="Consolas" panose="020B0609020204030204" pitchFamily="49" charset="0"/>
                <a:cs typeface="Consolas" panose="020B0609020204030204" pitchFamily="49" charset="0"/>
              </a:rPr>
              <a:t>",&amp;</a:t>
            </a:r>
            <a:r>
              <a:rPr lang="en-US" altLang="zh-CN" dirty="0" err="1">
                <a:latin typeface="Consolas" panose="020B0609020204030204" pitchFamily="49" charset="0"/>
                <a:cs typeface="Consolas" panose="020B0609020204030204" pitchFamily="49" charset="0"/>
              </a:rPr>
              <a:t>x,&amp;n</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printf</a:t>
            </a:r>
            <a:r>
              <a:rPr lang="en-US" altLang="zh-CN" dirty="0">
                <a:latin typeface="Consolas" panose="020B0609020204030204" pitchFamily="49" charset="0"/>
                <a:cs typeface="Consolas" panose="020B0609020204030204" pitchFamily="49" charset="0"/>
              </a:rPr>
              <a:t>("%.2f\</a:t>
            </a:r>
            <a:r>
              <a:rPr lang="en-US" altLang="zh-CN" dirty="0" err="1">
                <a:latin typeface="Consolas" panose="020B0609020204030204" pitchFamily="49" charset="0"/>
                <a:cs typeface="Consolas" panose="020B0609020204030204" pitchFamily="49" charset="0"/>
              </a:rPr>
              <a:t>n",f</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n,x</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return 0;</a:t>
            </a:r>
          </a:p>
          <a:p>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p:txBody>
      </p:sp>
      <p:sp>
        <p:nvSpPr>
          <p:cNvPr id="7" name="TextBox 6"/>
          <p:cNvSpPr txBox="1"/>
          <p:nvPr/>
        </p:nvSpPr>
        <p:spPr>
          <a:xfrm>
            <a:off x="4860032" y="908720"/>
            <a:ext cx="3672408" cy="3970318"/>
          </a:xfrm>
          <a:prstGeom prst="rect">
            <a:avLst/>
          </a:prstGeom>
          <a:noFill/>
        </p:spPr>
        <p:txBody>
          <a:bodyPr wrap="square" rtlCol="0">
            <a:spAutoFit/>
          </a:bodyPr>
          <a:lstStyle/>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stdio.h</a:t>
            </a:r>
            <a:r>
              <a:rPr lang="en-US" altLang="zh-CN" dirty="0">
                <a:latin typeface="Consolas" panose="020B0609020204030204" pitchFamily="49" charset="0"/>
                <a:cs typeface="Consolas" panose="020B0609020204030204" pitchFamily="49" charset="0"/>
              </a:rPr>
              <a:t>&gt;</a:t>
            </a:r>
          </a:p>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math.h</a:t>
            </a:r>
            <a:r>
              <a:rPr lang="en-US" altLang="zh-CN" dirty="0">
                <a:latin typeface="Consolas" panose="020B0609020204030204" pitchFamily="49" charset="0"/>
                <a:cs typeface="Consolas" panose="020B0609020204030204" pitchFamily="49" charset="0"/>
              </a:rPr>
              <a:t>&gt;</a:t>
            </a:r>
          </a:p>
          <a:p>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n;</a:t>
            </a:r>
          </a:p>
          <a:p>
            <a:r>
              <a:rPr lang="en-US" altLang="zh-CN" dirty="0">
                <a:latin typeface="Consolas" panose="020B0609020204030204" pitchFamily="49" charset="0"/>
                <a:cs typeface="Consolas" panose="020B0609020204030204" pitchFamily="49" charset="0"/>
              </a:rPr>
              <a:t>    double x;</a:t>
            </a:r>
          </a:p>
          <a:p>
            <a:r>
              <a:rPr lang="en-US" altLang="zh-CN" dirty="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scanf</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lf%d</a:t>
            </a:r>
            <a:r>
              <a:rPr lang="en-US" altLang="zh-CN" dirty="0">
                <a:latin typeface="Consolas" panose="020B0609020204030204" pitchFamily="49" charset="0"/>
                <a:cs typeface="Consolas" panose="020B0609020204030204" pitchFamily="49" charset="0"/>
              </a:rPr>
              <a:t>",&amp;</a:t>
            </a:r>
            <a:r>
              <a:rPr lang="en-US" altLang="zh-CN" dirty="0" err="1">
                <a:latin typeface="Consolas" panose="020B0609020204030204" pitchFamily="49" charset="0"/>
                <a:cs typeface="Consolas" panose="020B0609020204030204" pitchFamily="49" charset="0"/>
              </a:rPr>
              <a:t>x,&amp;n</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double s=</a:t>
            </a:r>
            <a:r>
              <a:rPr lang="en-US" altLang="zh-CN" dirty="0" err="1">
                <a:latin typeface="Consolas" panose="020B0609020204030204" pitchFamily="49" charset="0"/>
                <a:cs typeface="Consolas" panose="020B0609020204030204" pitchFamily="49" charset="0"/>
              </a:rPr>
              <a:t>sqrt</a:t>
            </a:r>
            <a:r>
              <a:rPr lang="en-US" altLang="zh-CN" dirty="0">
                <a:latin typeface="Consolas" panose="020B0609020204030204" pitchFamily="49" charset="0"/>
                <a:cs typeface="Consolas" panose="020B0609020204030204" pitchFamily="49" charset="0"/>
              </a:rPr>
              <a:t>(1+x);</a:t>
            </a:r>
          </a:p>
          <a:p>
            <a:r>
              <a:rPr lang="en-US" altLang="zh-CN" dirty="0">
                <a:latin typeface="Consolas" panose="020B0609020204030204" pitchFamily="49" charset="0"/>
                <a:cs typeface="Consolas" panose="020B0609020204030204" pitchFamily="49" charset="0"/>
              </a:rPr>
              <a:t>    for(</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=2;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&lt;=n;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s=</a:t>
            </a:r>
            <a:r>
              <a:rPr lang="en-US" altLang="zh-CN" dirty="0" err="1">
                <a:latin typeface="Consolas" panose="020B0609020204030204" pitchFamily="49" charset="0"/>
                <a:cs typeface="Consolas" panose="020B0609020204030204" pitchFamily="49" charset="0"/>
              </a:rPr>
              <a:t>sqrt</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i+s</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printf</a:t>
            </a:r>
            <a:r>
              <a:rPr lang="en-US" altLang="zh-CN" dirty="0">
                <a:latin typeface="Consolas" panose="020B0609020204030204" pitchFamily="49" charset="0"/>
                <a:cs typeface="Consolas" panose="020B0609020204030204" pitchFamily="49" charset="0"/>
              </a:rPr>
              <a:t>("%.2f\</a:t>
            </a:r>
            <a:r>
              <a:rPr lang="en-US" altLang="zh-CN" dirty="0" err="1">
                <a:latin typeface="Consolas" panose="020B0609020204030204" pitchFamily="49" charset="0"/>
                <a:cs typeface="Consolas" panose="020B0609020204030204" pitchFamily="49" charset="0"/>
              </a:rPr>
              <a:t>n",s</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return 0;</a:t>
            </a:r>
          </a:p>
          <a:p>
            <a:r>
              <a:rPr lang="en-US" altLang="zh-CN" dirty="0">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139097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844824"/>
            <a:ext cx="7056902" cy="1753264"/>
          </a:xfrm>
        </p:spPr>
        <p:txBody>
          <a:bodyPr>
            <a:normAutofit/>
          </a:bodyPr>
          <a:lstStyle/>
          <a:p>
            <a:r>
              <a:rPr lang="zh-CN" altLang="en-US" sz="8000" dirty="0"/>
              <a:t>求</a:t>
            </a:r>
            <a:r>
              <a:rPr lang="zh-CN" altLang="en-US" sz="8000" dirty="0" smtClean="0"/>
              <a:t>最大公约数</a:t>
            </a:r>
            <a:endParaRPr lang="zh-CN" altLang="en-US" sz="8000" dirty="0"/>
          </a:p>
        </p:txBody>
      </p:sp>
    </p:spTree>
    <p:extLst>
      <p:ext uri="{BB962C8B-B14F-4D97-AF65-F5344CB8AC3E}">
        <p14:creationId xmlns:p14="http://schemas.microsoft.com/office/powerpoint/2010/main" val="3985078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6840760" cy="5256584"/>
          </a:xfrm>
        </p:spPr>
        <p:txBody>
          <a:bodyPr>
            <a:normAutofit fontScale="92500" lnSpcReduction="10000"/>
          </a:bodyPr>
          <a:lstStyle/>
          <a:p>
            <a:r>
              <a:rPr lang="zh-CN" altLang="en-US" dirty="0">
                <a:solidFill>
                  <a:schemeClr val="accent2">
                    <a:lumMod val="50000"/>
                  </a:schemeClr>
                </a:solidFill>
              </a:rPr>
              <a:t>“关于约分问题</a:t>
            </a:r>
            <a:r>
              <a:rPr lang="en-US" altLang="zh-CN" dirty="0">
                <a:solidFill>
                  <a:schemeClr val="accent2">
                    <a:lumMod val="50000"/>
                  </a:schemeClr>
                </a:solidFill>
              </a:rPr>
              <a:t>,</a:t>
            </a:r>
            <a:r>
              <a:rPr lang="zh-CN" altLang="en-US" dirty="0">
                <a:solidFill>
                  <a:schemeClr val="accent2">
                    <a:lumMod val="50000"/>
                  </a:schemeClr>
                </a:solidFill>
              </a:rPr>
              <a:t>实质是如何求分子</a:t>
            </a:r>
            <a:r>
              <a:rPr lang="en-US" altLang="zh-CN" dirty="0">
                <a:solidFill>
                  <a:schemeClr val="accent2">
                    <a:lumMod val="50000"/>
                  </a:schemeClr>
                </a:solidFill>
              </a:rPr>
              <a:t>,</a:t>
            </a:r>
            <a:r>
              <a:rPr lang="zh-CN" altLang="en-US" dirty="0">
                <a:solidFill>
                  <a:schemeClr val="accent2">
                    <a:lumMod val="50000"/>
                  </a:schemeClr>
                </a:solidFill>
              </a:rPr>
              <a:t>分母最大公约数的问题</a:t>
            </a:r>
            <a:r>
              <a:rPr lang="en-US" altLang="zh-CN" dirty="0">
                <a:solidFill>
                  <a:schemeClr val="accent2">
                    <a:lumMod val="50000"/>
                  </a:schemeClr>
                </a:solidFill>
              </a:rPr>
              <a:t>.&lt;</a:t>
            </a:r>
            <a:r>
              <a:rPr lang="zh-CN" altLang="en-US" dirty="0">
                <a:solidFill>
                  <a:schemeClr val="accent2">
                    <a:lumMod val="50000"/>
                  </a:schemeClr>
                </a:solidFill>
                <a:hlinkClick r:id="rId2"/>
              </a:rPr>
              <a:t>九章算术</a:t>
            </a:r>
            <a:r>
              <a:rPr lang="en-US" altLang="zh-CN" dirty="0">
                <a:solidFill>
                  <a:schemeClr val="accent2">
                    <a:lumMod val="50000"/>
                  </a:schemeClr>
                </a:solidFill>
              </a:rPr>
              <a:t>&gt;</a:t>
            </a:r>
            <a:r>
              <a:rPr lang="zh-CN" altLang="en-US" dirty="0">
                <a:solidFill>
                  <a:schemeClr val="accent2">
                    <a:lumMod val="50000"/>
                  </a:schemeClr>
                </a:solidFill>
              </a:rPr>
              <a:t>中介绍了这个方法</a:t>
            </a:r>
            <a:r>
              <a:rPr lang="en-US" altLang="zh-CN" dirty="0">
                <a:solidFill>
                  <a:schemeClr val="accent2">
                    <a:lumMod val="50000"/>
                  </a:schemeClr>
                </a:solidFill>
              </a:rPr>
              <a:t>,</a:t>
            </a:r>
            <a:r>
              <a:rPr lang="zh-CN" altLang="en-US" dirty="0">
                <a:solidFill>
                  <a:schemeClr val="accent2">
                    <a:lumMod val="50000"/>
                  </a:schemeClr>
                </a:solidFill>
              </a:rPr>
              <a:t>叫做”更相减损术”</a:t>
            </a:r>
            <a:r>
              <a:rPr lang="en-US" altLang="zh-CN" dirty="0">
                <a:solidFill>
                  <a:schemeClr val="accent2">
                    <a:lumMod val="50000"/>
                  </a:schemeClr>
                </a:solidFill>
              </a:rPr>
              <a:t>,</a:t>
            </a:r>
            <a:r>
              <a:rPr lang="zh-CN" altLang="en-US" dirty="0">
                <a:solidFill>
                  <a:schemeClr val="accent2">
                    <a:lumMod val="50000"/>
                  </a:schemeClr>
                </a:solidFill>
              </a:rPr>
              <a:t>即“可半者半之，不可半者，副置分母、子之数，以少减多，更相减损，求其等也。以等数约之。”</a:t>
            </a:r>
            <a:br>
              <a:rPr lang="zh-CN" altLang="en-US" dirty="0">
                <a:solidFill>
                  <a:schemeClr val="accent2">
                    <a:lumMod val="50000"/>
                  </a:schemeClr>
                </a:solidFill>
              </a:rPr>
            </a:br>
            <a:r>
              <a:rPr lang="zh-CN" altLang="en-US" dirty="0">
                <a:solidFill>
                  <a:schemeClr val="accent2">
                    <a:lumMod val="50000"/>
                  </a:schemeClr>
                </a:solidFill>
              </a:rPr>
              <a:t>　　翻译成现代语言如下：</a:t>
            </a:r>
            <a:br>
              <a:rPr lang="zh-CN" altLang="en-US" dirty="0">
                <a:solidFill>
                  <a:schemeClr val="accent2">
                    <a:lumMod val="50000"/>
                  </a:schemeClr>
                </a:solidFill>
              </a:rPr>
            </a:br>
            <a:r>
              <a:rPr lang="zh-CN" altLang="en-US" dirty="0">
                <a:solidFill>
                  <a:schemeClr val="accent2">
                    <a:lumMod val="50000"/>
                  </a:schemeClr>
                </a:solidFill>
              </a:rPr>
              <a:t>　　第一步：任意给定两个正整数；判断它们是否都是偶数。若是，则用</a:t>
            </a:r>
            <a:r>
              <a:rPr lang="en-US" altLang="zh-CN" dirty="0">
                <a:solidFill>
                  <a:schemeClr val="accent2">
                    <a:lumMod val="50000"/>
                  </a:schemeClr>
                </a:solidFill>
              </a:rPr>
              <a:t>2</a:t>
            </a:r>
            <a:r>
              <a:rPr lang="zh-CN" altLang="en-US" dirty="0">
                <a:solidFill>
                  <a:schemeClr val="accent2">
                    <a:lumMod val="50000"/>
                  </a:schemeClr>
                </a:solidFill>
              </a:rPr>
              <a:t>约简；若不是则执行第二步。</a:t>
            </a:r>
            <a:br>
              <a:rPr lang="zh-CN" altLang="en-US" dirty="0">
                <a:solidFill>
                  <a:schemeClr val="accent2">
                    <a:lumMod val="50000"/>
                  </a:schemeClr>
                </a:solidFill>
              </a:rPr>
            </a:br>
            <a:r>
              <a:rPr lang="zh-CN" altLang="en-US" dirty="0">
                <a:solidFill>
                  <a:schemeClr val="accent2">
                    <a:lumMod val="50000"/>
                  </a:schemeClr>
                </a:solidFill>
              </a:rPr>
              <a:t>　　第二步：以较大的数减较小的数，接着把所得的差与较小的数比较，并以大数减小数。继续这个操作，直到所得的减数和差相等为止。</a:t>
            </a:r>
            <a:br>
              <a:rPr lang="zh-CN" altLang="en-US" dirty="0">
                <a:solidFill>
                  <a:schemeClr val="accent2">
                    <a:lumMod val="50000"/>
                  </a:schemeClr>
                </a:solidFill>
              </a:rPr>
            </a:br>
            <a:r>
              <a:rPr lang="zh-CN" altLang="en-US" dirty="0">
                <a:solidFill>
                  <a:schemeClr val="accent2">
                    <a:lumMod val="50000"/>
                  </a:schemeClr>
                </a:solidFill>
              </a:rPr>
              <a:t>　　则第一步中约掉的若干个</a:t>
            </a:r>
            <a:r>
              <a:rPr lang="en-US" altLang="zh-CN" dirty="0">
                <a:solidFill>
                  <a:schemeClr val="accent2">
                    <a:lumMod val="50000"/>
                  </a:schemeClr>
                </a:solidFill>
              </a:rPr>
              <a:t>2</a:t>
            </a:r>
            <a:r>
              <a:rPr lang="zh-CN" altLang="en-US" dirty="0">
                <a:solidFill>
                  <a:schemeClr val="accent2">
                    <a:lumMod val="50000"/>
                  </a:schemeClr>
                </a:solidFill>
              </a:rPr>
              <a:t>与第二步中等数的乘积就是所求的最大公约数。</a:t>
            </a:r>
            <a:br>
              <a:rPr lang="zh-CN" altLang="en-US" dirty="0">
                <a:solidFill>
                  <a:schemeClr val="accent2">
                    <a:lumMod val="50000"/>
                  </a:schemeClr>
                </a:solidFill>
              </a:rPr>
            </a:br>
            <a:r>
              <a:rPr lang="zh-CN" altLang="en-US" dirty="0">
                <a:solidFill>
                  <a:schemeClr val="accent2">
                    <a:lumMod val="50000"/>
                  </a:schemeClr>
                </a:solidFill>
              </a:rPr>
              <a:t>　　其中所说的“等数”，就是最大公约数。求“等数”的办法是“更相减损”法。所以更相减损法也叫等值算法</a:t>
            </a:r>
          </a:p>
        </p:txBody>
      </p:sp>
      <p:sp>
        <p:nvSpPr>
          <p:cNvPr id="4" name="TextBox 3"/>
          <p:cNvSpPr txBox="1"/>
          <p:nvPr/>
        </p:nvSpPr>
        <p:spPr>
          <a:xfrm>
            <a:off x="611560" y="289122"/>
            <a:ext cx="3096344" cy="707886"/>
          </a:xfrm>
          <a:prstGeom prst="rect">
            <a:avLst/>
          </a:prstGeom>
          <a:noFill/>
        </p:spPr>
        <p:txBody>
          <a:bodyPr wrap="square" rtlCol="0">
            <a:spAutoFit/>
          </a:bodyPr>
          <a:lstStyle/>
          <a:p>
            <a:r>
              <a:rPr lang="zh-CN" altLang="en-US" sz="4000" dirty="0">
                <a:solidFill>
                  <a:schemeClr val="accent3">
                    <a:lumMod val="60000"/>
                    <a:lumOff val="40000"/>
                  </a:schemeClr>
                </a:solidFill>
              </a:rPr>
              <a:t>更相减损</a:t>
            </a:r>
          </a:p>
        </p:txBody>
      </p:sp>
    </p:spTree>
    <p:extLst>
      <p:ext uri="{BB962C8B-B14F-4D97-AF65-F5344CB8AC3E}">
        <p14:creationId xmlns:p14="http://schemas.microsoft.com/office/powerpoint/2010/main" val="4217797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 </a:t>
            </a:r>
          </a:p>
          <a:p>
            <a:endParaRPr lang="zh-CN" altLang="en-US" dirty="0"/>
          </a:p>
        </p:txBody>
      </p:sp>
      <p:sp>
        <p:nvSpPr>
          <p:cNvPr id="5" name="TextBox 4"/>
          <p:cNvSpPr txBox="1"/>
          <p:nvPr/>
        </p:nvSpPr>
        <p:spPr>
          <a:xfrm>
            <a:off x="1475656" y="2924944"/>
            <a:ext cx="6336704" cy="2585323"/>
          </a:xfrm>
          <a:prstGeom prst="rect">
            <a:avLst/>
          </a:prstGeom>
          <a:noFill/>
        </p:spPr>
        <p:txBody>
          <a:bodyPr wrap="square" rtlCol="0">
            <a:spAutoFit/>
          </a:bodyPr>
          <a:lstStyle/>
          <a:p>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gcd</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a,int</a:t>
            </a:r>
            <a:r>
              <a:rPr lang="en-US" altLang="zh-CN" dirty="0">
                <a:latin typeface="Consolas" panose="020B0609020204030204" pitchFamily="49" charset="0"/>
                <a:cs typeface="Consolas" panose="020B0609020204030204" pitchFamily="49" charset="0"/>
              </a:rPr>
              <a:t> b)</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while(a!=b)    </a:t>
            </a:r>
          </a:p>
          <a:p>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        if(a&gt;b)a-=b;</a:t>
            </a:r>
          </a:p>
          <a:p>
            <a:r>
              <a:rPr lang="en-US" altLang="zh-CN" dirty="0">
                <a:latin typeface="Consolas" panose="020B0609020204030204" pitchFamily="49" charset="0"/>
                <a:cs typeface="Consolas" panose="020B0609020204030204" pitchFamily="49" charset="0"/>
              </a:rPr>
              <a:t>        else b-=a;</a:t>
            </a:r>
          </a:p>
          <a:p>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    return a;</a:t>
            </a:r>
          </a:p>
          <a:p>
            <a:r>
              <a:rPr lang="en-US" altLang="zh-CN" dirty="0">
                <a:latin typeface="Consolas" panose="020B0609020204030204" pitchFamily="49" charset="0"/>
                <a:cs typeface="Consolas" panose="020B0609020204030204" pitchFamily="49" charset="0"/>
              </a:rPr>
              <a:t>} </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68585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ss3.bdstatic.com/7Po3dSag_xI4khGkpoWK1HF6hhy/baike/c0%3Dbaike80%2C5%2C5%2C80%2C26/sign=a85c1e30be8f8c54f7decd7d5b404690/b219ebc4b74543a9852b221214178a82b90114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80828"/>
            <a:ext cx="3305054" cy="33843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ss0.bdstatic.com/94o3dSag_xI4khGkpoWK1HF6hhy/baike/c0%3Dbaike92%2C5%2C5%2C92%2C30/sign=135afa78db58ccbf0fb1bd6878b1d75b/377adab44aed2e732b50d5e68d01a18b86d6fab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96752"/>
            <a:ext cx="3753200" cy="4752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1702" y="439072"/>
            <a:ext cx="3888432" cy="584775"/>
          </a:xfrm>
          <a:prstGeom prst="rect">
            <a:avLst/>
          </a:prstGeom>
          <a:noFill/>
        </p:spPr>
        <p:txBody>
          <a:bodyPr wrap="square" rtlCol="0">
            <a:spAutoFit/>
          </a:bodyPr>
          <a:lstStyle/>
          <a:p>
            <a:r>
              <a:rPr lang="zh-CN" altLang="en-US" sz="3200" dirty="0" smtClean="0">
                <a:solidFill>
                  <a:schemeClr val="accent3">
                    <a:lumMod val="60000"/>
                    <a:lumOff val="40000"/>
                  </a:schemeClr>
                </a:solidFill>
              </a:rPr>
              <a:t>辗转相除法</a:t>
            </a:r>
            <a:endParaRPr lang="zh-CN" altLang="en-US" sz="3200" dirty="0">
              <a:solidFill>
                <a:schemeClr val="accent3">
                  <a:lumMod val="60000"/>
                  <a:lumOff val="40000"/>
                </a:schemeClr>
              </a:solidFill>
            </a:endParaRPr>
          </a:p>
        </p:txBody>
      </p:sp>
    </p:spTree>
    <p:extLst>
      <p:ext uri="{BB962C8B-B14F-4D97-AF65-F5344CB8AC3E}">
        <p14:creationId xmlns:p14="http://schemas.microsoft.com/office/powerpoint/2010/main" val="11267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332656"/>
            <a:ext cx="7024744" cy="1143000"/>
          </a:xfrm>
        </p:spPr>
        <p:txBody>
          <a:bodyPr/>
          <a:lstStyle/>
          <a:p>
            <a:r>
              <a:rPr lang="zh-CN" altLang="en-US" dirty="0" smtClean="0"/>
              <a:t>算法实现</a:t>
            </a:r>
            <a:endParaRPr lang="zh-CN" altLang="en-US" dirty="0"/>
          </a:p>
        </p:txBody>
      </p:sp>
      <p:sp>
        <p:nvSpPr>
          <p:cNvPr id="4" name="TextBox 3"/>
          <p:cNvSpPr txBox="1"/>
          <p:nvPr/>
        </p:nvSpPr>
        <p:spPr>
          <a:xfrm>
            <a:off x="611560" y="1772816"/>
            <a:ext cx="4536504" cy="3785652"/>
          </a:xfrm>
          <a:prstGeom prst="rect">
            <a:avLst/>
          </a:prstGeom>
          <a:noFill/>
        </p:spPr>
        <p:txBody>
          <a:bodyPr wrap="square" rtlCol="0">
            <a:spAutoFit/>
          </a:bodyPr>
          <a:lstStyle/>
          <a:p>
            <a:r>
              <a:rPr lang="en-US" altLang="zh-CN" sz="2400" dirty="0" err="1">
                <a:latin typeface="Consolas" panose="020B0609020204030204" pitchFamily="49" charset="0"/>
                <a:cs typeface="Consolas" panose="020B0609020204030204" pitchFamily="49" charset="0"/>
              </a:rPr>
              <a:t>int</a:t>
            </a: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Gcd</a:t>
            </a:r>
            <a:r>
              <a:rPr lang="en-US" altLang="zh-CN" sz="2400" dirty="0">
                <a:latin typeface="Consolas" panose="020B0609020204030204" pitchFamily="49" charset="0"/>
                <a:cs typeface="Consolas" panose="020B0609020204030204" pitchFamily="49" charset="0"/>
              </a:rPr>
              <a:t>(</a:t>
            </a:r>
            <a:r>
              <a:rPr lang="en-US" altLang="zh-CN" sz="2400" dirty="0" err="1">
                <a:latin typeface="Consolas" panose="020B0609020204030204" pitchFamily="49" charset="0"/>
                <a:cs typeface="Consolas" panose="020B0609020204030204" pitchFamily="49" charset="0"/>
              </a:rPr>
              <a:t>int</a:t>
            </a:r>
            <a:r>
              <a:rPr lang="en-US" altLang="zh-CN" sz="2400" dirty="0">
                <a:latin typeface="Consolas" panose="020B0609020204030204" pitchFamily="49" charset="0"/>
                <a:cs typeface="Consolas" panose="020B0609020204030204" pitchFamily="49" charset="0"/>
              </a:rPr>
              <a:t> a, </a:t>
            </a:r>
            <a:r>
              <a:rPr lang="en-US" altLang="zh-CN" sz="2400" dirty="0" err="1">
                <a:latin typeface="Consolas" panose="020B0609020204030204" pitchFamily="49" charset="0"/>
                <a:cs typeface="Consolas" panose="020B0609020204030204" pitchFamily="49" charset="0"/>
              </a:rPr>
              <a:t>int</a:t>
            </a:r>
            <a:r>
              <a:rPr lang="en-US" altLang="zh-CN" sz="2400" dirty="0">
                <a:latin typeface="Consolas" panose="020B0609020204030204" pitchFamily="49" charset="0"/>
                <a:cs typeface="Consolas" panose="020B0609020204030204" pitchFamily="49" charset="0"/>
              </a:rPr>
              <a:t> b)</a:t>
            </a:r>
          </a:p>
          <a:p>
            <a:r>
              <a:rPr lang="en-US" altLang="zh-CN" sz="2400" dirty="0">
                <a:latin typeface="Consolas" panose="020B0609020204030204" pitchFamily="49" charset="0"/>
                <a:cs typeface="Consolas" panose="020B0609020204030204" pitchFamily="49" charset="0"/>
              </a:rPr>
              <a:t>{</a:t>
            </a:r>
          </a:p>
          <a:p>
            <a:r>
              <a:rPr lang="en-US" altLang="zh-CN" sz="2400" dirty="0">
                <a:latin typeface="Consolas" panose="020B0609020204030204" pitchFamily="49" charset="0"/>
                <a:cs typeface="Consolas" panose="020B0609020204030204" pitchFamily="49" charset="0"/>
              </a:rPr>
              <a:t>    while(b!=0)</a:t>
            </a:r>
          </a:p>
          <a:p>
            <a:r>
              <a:rPr lang="en-US" altLang="zh-CN" sz="2400" dirty="0">
                <a:latin typeface="Consolas" panose="020B0609020204030204" pitchFamily="49" charset="0"/>
                <a:cs typeface="Consolas" panose="020B0609020204030204" pitchFamily="49" charset="0"/>
              </a:rPr>
              <a:t>    {</a:t>
            </a:r>
          </a:p>
          <a:p>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int</a:t>
            </a:r>
            <a:r>
              <a:rPr lang="en-US" altLang="zh-CN" sz="2400" dirty="0">
                <a:latin typeface="Consolas" panose="020B0609020204030204" pitchFamily="49" charset="0"/>
                <a:cs typeface="Consolas" panose="020B0609020204030204" pitchFamily="49" charset="0"/>
              </a:rPr>
              <a:t> r=b;</a:t>
            </a:r>
          </a:p>
          <a:p>
            <a:r>
              <a:rPr lang="en-US" altLang="zh-CN" sz="2400" dirty="0">
                <a:latin typeface="Consolas" panose="020B0609020204030204" pitchFamily="49" charset="0"/>
                <a:cs typeface="Consolas" panose="020B0609020204030204" pitchFamily="49" charset="0"/>
              </a:rPr>
              <a:t>        b=</a:t>
            </a:r>
            <a:r>
              <a:rPr lang="en-US" altLang="zh-CN" sz="2400" dirty="0" err="1">
                <a:latin typeface="Consolas" panose="020B0609020204030204" pitchFamily="49" charset="0"/>
                <a:cs typeface="Consolas" panose="020B0609020204030204" pitchFamily="49" charset="0"/>
              </a:rPr>
              <a:t>a%b</a:t>
            </a:r>
            <a:r>
              <a:rPr lang="en-US" altLang="zh-CN" sz="2400" dirty="0">
                <a:latin typeface="Consolas" panose="020B0609020204030204" pitchFamily="49" charset="0"/>
                <a:cs typeface="Consolas" panose="020B0609020204030204" pitchFamily="49" charset="0"/>
              </a:rPr>
              <a:t>;</a:t>
            </a:r>
          </a:p>
          <a:p>
            <a:r>
              <a:rPr lang="en-US" altLang="zh-CN" sz="2400" dirty="0">
                <a:latin typeface="Consolas" panose="020B0609020204030204" pitchFamily="49" charset="0"/>
                <a:cs typeface="Consolas" panose="020B0609020204030204" pitchFamily="49" charset="0"/>
              </a:rPr>
              <a:t>        a=r;</a:t>
            </a:r>
          </a:p>
          <a:p>
            <a:r>
              <a:rPr lang="en-US" altLang="zh-CN" sz="2400" dirty="0">
                <a:latin typeface="Consolas" panose="020B0609020204030204" pitchFamily="49" charset="0"/>
                <a:cs typeface="Consolas" panose="020B0609020204030204" pitchFamily="49" charset="0"/>
              </a:rPr>
              <a:t>    }</a:t>
            </a:r>
          </a:p>
          <a:p>
            <a:r>
              <a:rPr lang="en-US" altLang="zh-CN" sz="2400" dirty="0">
                <a:latin typeface="Consolas" panose="020B0609020204030204" pitchFamily="49" charset="0"/>
                <a:cs typeface="Consolas" panose="020B0609020204030204" pitchFamily="49" charset="0"/>
              </a:rPr>
              <a:t>    return a;</a:t>
            </a:r>
          </a:p>
          <a:p>
            <a:r>
              <a:rPr lang="en-US" altLang="zh-CN" sz="2400" dirty="0">
                <a:latin typeface="Consolas" panose="020B0609020204030204" pitchFamily="49" charset="0"/>
                <a:cs typeface="Consolas" panose="020B0609020204030204" pitchFamily="49" charset="0"/>
              </a:rPr>
              <a:t>}</a:t>
            </a:r>
          </a:p>
        </p:txBody>
      </p:sp>
      <p:sp>
        <p:nvSpPr>
          <p:cNvPr id="5" name="TextBox 4"/>
          <p:cNvSpPr txBox="1"/>
          <p:nvPr/>
        </p:nvSpPr>
        <p:spPr>
          <a:xfrm>
            <a:off x="2879812" y="5373216"/>
            <a:ext cx="5616624" cy="954107"/>
          </a:xfrm>
          <a:prstGeom prst="rect">
            <a:avLst/>
          </a:prstGeom>
          <a:noFill/>
        </p:spPr>
        <p:txBody>
          <a:bodyPr wrap="square" rtlCol="0">
            <a:spAutoFit/>
          </a:bodyPr>
          <a:lstStyle/>
          <a:p>
            <a:r>
              <a:rPr lang="en-US" altLang="zh-CN" sz="2800" dirty="0" err="1">
                <a:latin typeface="Consolas" panose="020B0609020204030204" pitchFamily="49" charset="0"/>
                <a:cs typeface="Consolas" panose="020B0609020204030204" pitchFamily="49" charset="0"/>
              </a:rPr>
              <a:t>int</a:t>
            </a:r>
            <a:r>
              <a:rPr lang="en-US" altLang="zh-CN" sz="2800" dirty="0">
                <a:latin typeface="Consolas" panose="020B0609020204030204" pitchFamily="49" charset="0"/>
                <a:cs typeface="Consolas" panose="020B0609020204030204" pitchFamily="49" charset="0"/>
              </a:rPr>
              <a:t> </a:t>
            </a:r>
            <a:r>
              <a:rPr lang="en-US" altLang="zh-CN" sz="2800" dirty="0" err="1">
                <a:latin typeface="Consolas" panose="020B0609020204030204" pitchFamily="49" charset="0"/>
                <a:cs typeface="Consolas" panose="020B0609020204030204" pitchFamily="49" charset="0"/>
              </a:rPr>
              <a:t>gcd</a:t>
            </a:r>
            <a:r>
              <a:rPr lang="en-US" altLang="zh-CN" sz="2800" dirty="0">
                <a:latin typeface="Consolas" panose="020B0609020204030204" pitchFamily="49" charset="0"/>
                <a:cs typeface="Consolas" panose="020B0609020204030204" pitchFamily="49" charset="0"/>
              </a:rPr>
              <a:t>(</a:t>
            </a:r>
            <a:r>
              <a:rPr lang="en-US" altLang="zh-CN" sz="2800" dirty="0" err="1">
                <a:latin typeface="Consolas" panose="020B0609020204030204" pitchFamily="49" charset="0"/>
                <a:cs typeface="Consolas" panose="020B0609020204030204" pitchFamily="49" charset="0"/>
              </a:rPr>
              <a:t>int</a:t>
            </a:r>
            <a:r>
              <a:rPr lang="en-US" altLang="zh-CN" sz="2800" dirty="0">
                <a:latin typeface="Consolas" panose="020B0609020204030204" pitchFamily="49" charset="0"/>
                <a:cs typeface="Consolas" panose="020B0609020204030204" pitchFamily="49" charset="0"/>
              </a:rPr>
              <a:t> </a:t>
            </a:r>
            <a:r>
              <a:rPr lang="en-US" altLang="zh-CN" sz="2800" dirty="0" err="1">
                <a:latin typeface="Consolas" panose="020B0609020204030204" pitchFamily="49" charset="0"/>
                <a:cs typeface="Consolas" panose="020B0609020204030204" pitchFamily="49" charset="0"/>
              </a:rPr>
              <a:t>a,int</a:t>
            </a:r>
            <a:r>
              <a:rPr lang="en-US" altLang="zh-CN" sz="2800" dirty="0">
                <a:latin typeface="Consolas" panose="020B0609020204030204" pitchFamily="49" charset="0"/>
                <a:cs typeface="Consolas" panose="020B0609020204030204" pitchFamily="49" charset="0"/>
              </a:rPr>
              <a:t> b</a:t>
            </a:r>
            <a:r>
              <a:rPr lang="en-US" altLang="zh-CN" sz="2800" dirty="0" smtClean="0">
                <a:latin typeface="Consolas" panose="020B0609020204030204" pitchFamily="49" charset="0"/>
                <a:cs typeface="Consolas" panose="020B0609020204030204" pitchFamily="49" charset="0"/>
              </a:rPr>
              <a:t>)</a:t>
            </a:r>
          </a:p>
          <a:p>
            <a:r>
              <a:rPr lang="en-US" altLang="zh-CN" sz="2800" dirty="0" smtClean="0">
                <a:latin typeface="Consolas" panose="020B0609020204030204" pitchFamily="49" charset="0"/>
                <a:cs typeface="Consolas" panose="020B0609020204030204" pitchFamily="49" charset="0"/>
              </a:rPr>
              <a:t>{</a:t>
            </a:r>
            <a:r>
              <a:rPr lang="en-US" altLang="zh-CN" sz="2800" dirty="0">
                <a:latin typeface="Consolas" panose="020B0609020204030204" pitchFamily="49" charset="0"/>
                <a:cs typeface="Consolas" panose="020B0609020204030204" pitchFamily="49" charset="0"/>
              </a:rPr>
              <a:t>return </a:t>
            </a:r>
            <a:r>
              <a:rPr lang="en-US" altLang="zh-CN" sz="2800" dirty="0" smtClean="0">
                <a:latin typeface="Consolas" panose="020B0609020204030204" pitchFamily="49" charset="0"/>
                <a:cs typeface="Consolas" panose="020B0609020204030204" pitchFamily="49" charset="0"/>
              </a:rPr>
              <a:t>b? </a:t>
            </a:r>
            <a:r>
              <a:rPr lang="en-US" altLang="zh-CN" sz="2800" dirty="0" err="1">
                <a:latin typeface="Consolas" panose="020B0609020204030204" pitchFamily="49" charset="0"/>
                <a:cs typeface="Consolas" panose="020B0609020204030204" pitchFamily="49" charset="0"/>
              </a:rPr>
              <a:t>gcd</a:t>
            </a:r>
            <a:r>
              <a:rPr lang="en-US" altLang="zh-CN" sz="2800" dirty="0">
                <a:latin typeface="Consolas" panose="020B0609020204030204" pitchFamily="49" charset="0"/>
                <a:cs typeface="Consolas" panose="020B0609020204030204" pitchFamily="49" charset="0"/>
              </a:rPr>
              <a:t>(</a:t>
            </a:r>
            <a:r>
              <a:rPr lang="en-US" altLang="zh-CN" sz="2800" dirty="0" err="1">
                <a:latin typeface="Consolas" panose="020B0609020204030204" pitchFamily="49" charset="0"/>
                <a:cs typeface="Consolas" panose="020B0609020204030204" pitchFamily="49" charset="0"/>
              </a:rPr>
              <a:t>b,a%b</a:t>
            </a:r>
            <a:r>
              <a:rPr lang="en-US" altLang="zh-CN" sz="2800" dirty="0" smtClean="0">
                <a:latin typeface="Consolas" panose="020B0609020204030204" pitchFamily="49" charset="0"/>
                <a:cs typeface="Consolas" panose="020B0609020204030204" pitchFamily="49" charset="0"/>
              </a:rPr>
              <a:t>):a</a:t>
            </a:r>
            <a:r>
              <a:rPr lang="en-US" altLang="zh-CN" sz="2800" dirty="0">
                <a:latin typeface="Consolas" panose="020B0609020204030204" pitchFamily="49" charset="0"/>
                <a:cs typeface="Consolas" panose="020B0609020204030204" pitchFamily="49" charset="0"/>
              </a:rPr>
              <a:t>;}</a:t>
            </a:r>
            <a:endParaRPr lang="zh-CN" alt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655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汉诺塔 </a:t>
            </a:r>
          </a:p>
        </p:txBody>
      </p:sp>
      <p:sp>
        <p:nvSpPr>
          <p:cNvPr id="3" name="内容占位符 2"/>
          <p:cNvSpPr>
            <a:spLocks noGrp="1"/>
          </p:cNvSpPr>
          <p:nvPr>
            <p:ph idx="1"/>
          </p:nvPr>
        </p:nvSpPr>
        <p:spPr>
          <a:xfrm>
            <a:off x="945645" y="3573016"/>
            <a:ext cx="6836916" cy="2664296"/>
          </a:xfrm>
        </p:spPr>
        <p:txBody>
          <a:bodyPr/>
          <a:lstStyle/>
          <a:p>
            <a:r>
              <a:rPr lang="zh-CN" altLang="en-US" dirty="0"/>
              <a:t>开天辟地的神勃拉玛在一个庙里留下了三根金刚石的棒</a:t>
            </a:r>
            <a:r>
              <a:rPr lang="en-US" altLang="zh-CN" dirty="0"/>
              <a:t>A</a:t>
            </a:r>
            <a:r>
              <a:rPr lang="zh-CN" altLang="en-US" dirty="0"/>
              <a:t>、</a:t>
            </a:r>
            <a:r>
              <a:rPr lang="en-US" altLang="zh-CN" dirty="0"/>
              <a:t>B</a:t>
            </a:r>
            <a:r>
              <a:rPr lang="zh-CN" altLang="en-US" dirty="0"/>
              <a:t>和</a:t>
            </a:r>
            <a:r>
              <a:rPr lang="en-US" altLang="zh-CN" dirty="0"/>
              <a:t>C</a:t>
            </a:r>
            <a:r>
              <a:rPr lang="zh-CN" altLang="en-US" dirty="0"/>
              <a:t>，</a:t>
            </a:r>
            <a:r>
              <a:rPr lang="en-US" altLang="zh-CN" dirty="0"/>
              <a:t>A</a:t>
            </a:r>
            <a:r>
              <a:rPr lang="zh-CN" altLang="en-US" dirty="0"/>
              <a:t>上面套着</a:t>
            </a:r>
            <a:r>
              <a:rPr lang="en-US" altLang="zh-CN" dirty="0"/>
              <a:t>n</a:t>
            </a:r>
            <a:r>
              <a:rPr lang="zh-CN" altLang="en-US" dirty="0"/>
              <a:t>个圆的金片， 最大的一个在底下，其余一个比一个小，依次叠上去， 庙里的众僧不倦地把它们一个个地从</a:t>
            </a:r>
            <a:r>
              <a:rPr lang="en-US" altLang="zh-CN" dirty="0"/>
              <a:t>A</a:t>
            </a:r>
            <a:r>
              <a:rPr lang="zh-CN" altLang="en-US" dirty="0"/>
              <a:t>棒搬到</a:t>
            </a:r>
            <a:r>
              <a:rPr lang="en-US" altLang="zh-CN" dirty="0"/>
              <a:t>C</a:t>
            </a:r>
            <a:r>
              <a:rPr lang="zh-CN" altLang="en-US" dirty="0"/>
              <a:t>棒上，规定可利用中间的一根</a:t>
            </a:r>
            <a:r>
              <a:rPr lang="en-US" altLang="zh-CN" dirty="0"/>
              <a:t>B</a:t>
            </a:r>
            <a:r>
              <a:rPr lang="zh-CN" altLang="en-US" dirty="0"/>
              <a:t>棒作为帮助， 但每次只能搬一个， 而且大的不能放在小的上面。 </a:t>
            </a:r>
          </a:p>
        </p:txBody>
      </p:sp>
      <p:pic>
        <p:nvPicPr>
          <p:cNvPr id="3074" name="Picture 2" descr="汉内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908720"/>
            <a:ext cx="28575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496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分析思路</a:t>
            </a:r>
            <a:endParaRPr lang="zh-CN" altLang="en-US" dirty="0"/>
          </a:p>
        </p:txBody>
      </p:sp>
      <p:sp>
        <p:nvSpPr>
          <p:cNvPr id="3" name="内容占位符 2"/>
          <p:cNvSpPr>
            <a:spLocks noGrp="1"/>
          </p:cNvSpPr>
          <p:nvPr>
            <p:ph idx="1"/>
          </p:nvPr>
        </p:nvSpPr>
        <p:spPr/>
        <p:txBody>
          <a:bodyPr/>
          <a:lstStyle/>
          <a:p>
            <a:r>
              <a:rPr lang="zh-CN" altLang="en-US" dirty="0"/>
              <a:t>如果柱子标为</a:t>
            </a:r>
            <a:r>
              <a:rPr lang="en-US" altLang="zh-CN" dirty="0"/>
              <a:t>ABC</a:t>
            </a:r>
            <a:r>
              <a:rPr lang="zh-CN" altLang="en-US" dirty="0"/>
              <a:t>，要由</a:t>
            </a:r>
            <a:r>
              <a:rPr lang="en-US" altLang="zh-CN" dirty="0"/>
              <a:t>A</a:t>
            </a:r>
            <a:r>
              <a:rPr lang="zh-CN" altLang="en-US" dirty="0"/>
              <a:t>搬至</a:t>
            </a:r>
            <a:r>
              <a:rPr lang="en-US" altLang="zh-CN" dirty="0"/>
              <a:t>C</a:t>
            </a:r>
            <a:r>
              <a:rPr lang="zh-CN" altLang="en-US" dirty="0"/>
              <a:t>，在只有一个盘子时，就将它直接搬至</a:t>
            </a:r>
            <a:r>
              <a:rPr lang="en-US" altLang="zh-CN" dirty="0"/>
              <a:t>C</a:t>
            </a:r>
            <a:r>
              <a:rPr lang="zh-CN" altLang="en-US" dirty="0"/>
              <a:t>，当有两个盘子，就将</a:t>
            </a:r>
            <a:r>
              <a:rPr lang="en-US" altLang="zh-CN" dirty="0"/>
              <a:t>B</a:t>
            </a:r>
            <a:r>
              <a:rPr lang="zh-CN" altLang="en-US" dirty="0"/>
              <a:t>当作辅助柱。</a:t>
            </a:r>
            <a:br>
              <a:rPr lang="zh-CN" altLang="en-US" dirty="0"/>
            </a:br>
            <a:r>
              <a:rPr lang="zh-CN" altLang="en-US" dirty="0"/>
              <a:t>如果盘数超过</a:t>
            </a:r>
            <a:r>
              <a:rPr lang="en-US" altLang="zh-CN" dirty="0"/>
              <a:t>2</a:t>
            </a:r>
            <a:r>
              <a:rPr lang="zh-CN" altLang="en-US" dirty="0"/>
              <a:t>个，将第三个以下的盘子遮起来，就很简单了，每次处理两个盘子，也就是：</a:t>
            </a:r>
            <a:r>
              <a:rPr lang="en-US" altLang="zh-CN" dirty="0"/>
              <a:t>A-&gt;B</a:t>
            </a:r>
            <a:r>
              <a:rPr lang="zh-CN" altLang="en-US" dirty="0"/>
              <a:t>、</a:t>
            </a:r>
            <a:r>
              <a:rPr lang="en-US" altLang="zh-CN" dirty="0"/>
              <a:t>A -&gt;C</a:t>
            </a:r>
            <a:r>
              <a:rPr lang="zh-CN" altLang="en-US" dirty="0"/>
              <a:t>、</a:t>
            </a:r>
            <a:r>
              <a:rPr lang="en-US" altLang="zh-CN" dirty="0"/>
              <a:t>B-&gt;C</a:t>
            </a:r>
            <a:r>
              <a:rPr lang="zh-CN" altLang="en-US" dirty="0"/>
              <a:t>这三个步骤，</a:t>
            </a:r>
            <a:br>
              <a:rPr lang="zh-CN" altLang="en-US" dirty="0"/>
            </a:br>
            <a:r>
              <a:rPr lang="zh-CN" altLang="en-US" dirty="0"/>
              <a:t>而被遮住的部份，其实就是进入程式的递回处理</a:t>
            </a:r>
            <a:r>
              <a:rPr lang="zh-CN" altLang="en-US" dirty="0" smtClean="0"/>
              <a:t>。</a:t>
            </a:r>
            <a:endParaRPr lang="zh-CN" altLang="en-US" dirty="0"/>
          </a:p>
        </p:txBody>
      </p:sp>
    </p:spTree>
    <p:extLst>
      <p:ext uri="{BB962C8B-B14F-4D97-AF65-F5344CB8AC3E}">
        <p14:creationId xmlns:p14="http://schemas.microsoft.com/office/powerpoint/2010/main" val="232624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5272"/>
            <a:ext cx="7024744" cy="1143000"/>
          </a:xfrm>
        </p:spPr>
        <p:txBody>
          <a:bodyPr/>
          <a:lstStyle/>
          <a:p>
            <a:r>
              <a:rPr lang="zh-CN" altLang="en-US" dirty="0" smtClean="0"/>
              <a:t>数据范围的理解</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7695203" cy="4829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4365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024744" cy="1143000"/>
          </a:xfrm>
        </p:spPr>
        <p:txBody>
          <a:bodyPr/>
          <a:lstStyle/>
          <a:p>
            <a:r>
              <a:rPr lang="zh-CN" altLang="en-US" dirty="0" smtClean="0"/>
              <a:t>算法实现</a:t>
            </a:r>
            <a:endParaRPr lang="zh-CN" altLang="en-US" dirty="0"/>
          </a:p>
        </p:txBody>
      </p:sp>
      <p:sp>
        <p:nvSpPr>
          <p:cNvPr id="4" name="TextBox 3"/>
          <p:cNvSpPr txBox="1"/>
          <p:nvPr/>
        </p:nvSpPr>
        <p:spPr>
          <a:xfrm>
            <a:off x="2568600" y="908720"/>
            <a:ext cx="6912768" cy="5786199"/>
          </a:xfrm>
          <a:prstGeom prst="rect">
            <a:avLst/>
          </a:prstGeom>
          <a:noFill/>
        </p:spPr>
        <p:txBody>
          <a:bodyPr wrap="square" rtlCol="0">
            <a:spAutoFit/>
          </a:bodyPr>
          <a:lstStyle/>
          <a:p>
            <a:r>
              <a:rPr lang="en-US" altLang="zh-CN" sz="1600" dirty="0">
                <a:latin typeface="Consolas" panose="020B0609020204030204" pitchFamily="49" charset="0"/>
                <a:cs typeface="Consolas" panose="020B0609020204030204" pitchFamily="49" charset="0"/>
              </a:rPr>
              <a:t>#include &lt;</a:t>
            </a:r>
            <a:r>
              <a:rPr lang="en-US" altLang="zh-CN" sz="1600" dirty="0" err="1">
                <a:latin typeface="Consolas" panose="020B0609020204030204" pitchFamily="49" charset="0"/>
                <a:cs typeface="Consolas" panose="020B0609020204030204" pitchFamily="49" charset="0"/>
              </a:rPr>
              <a:t>stdio.h</a:t>
            </a:r>
            <a:r>
              <a:rPr lang="en-US" altLang="zh-CN" sz="1600" dirty="0">
                <a:latin typeface="Consolas" panose="020B0609020204030204" pitchFamily="49" charset="0"/>
                <a:cs typeface="Consolas" panose="020B0609020204030204" pitchFamily="49" charset="0"/>
              </a:rPr>
              <a:t>&gt;</a:t>
            </a:r>
          </a:p>
          <a:p>
            <a:r>
              <a:rPr lang="en-US" altLang="zh-CN" sz="1600" dirty="0">
                <a:latin typeface="Consolas" panose="020B0609020204030204" pitchFamily="49" charset="0"/>
                <a:cs typeface="Consolas" panose="020B0609020204030204" pitchFamily="49" charset="0"/>
              </a:rPr>
              <a:t>void move(</a:t>
            </a:r>
            <a:r>
              <a:rPr lang="en-US" altLang="zh-CN" sz="1600" dirty="0" err="1">
                <a:latin typeface="Consolas" panose="020B0609020204030204" pitchFamily="49" charset="0"/>
                <a:cs typeface="Consolas" panose="020B0609020204030204" pitchFamily="49" charset="0"/>
              </a:rPr>
              <a:t>int</a:t>
            </a: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n,char</a:t>
            </a: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a,char</a:t>
            </a:r>
            <a:r>
              <a:rPr lang="en-US" altLang="zh-CN" sz="1600" dirty="0">
                <a:latin typeface="Consolas" panose="020B0609020204030204" pitchFamily="49" charset="0"/>
                <a:cs typeface="Consolas" panose="020B0609020204030204" pitchFamily="49" charset="0"/>
              </a:rPr>
              <a:t> b)</a:t>
            </a:r>
          </a:p>
          <a:p>
            <a:r>
              <a:rPr lang="en-US" altLang="zh-CN" sz="1600" dirty="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printf</a:t>
            </a:r>
            <a:r>
              <a:rPr lang="en-US" altLang="zh-CN" sz="1600" dirty="0">
                <a:latin typeface="Consolas" panose="020B0609020204030204" pitchFamily="49" charset="0"/>
                <a:cs typeface="Consolas" panose="020B0609020204030204" pitchFamily="49" charset="0"/>
              </a:rPr>
              <a:t>("Move disk %d from %c to %c\n",</a:t>
            </a:r>
            <a:r>
              <a:rPr lang="en-US" altLang="zh-CN" sz="1600" dirty="0" err="1">
                <a:latin typeface="Consolas" panose="020B0609020204030204" pitchFamily="49" charset="0"/>
                <a:cs typeface="Consolas" panose="020B0609020204030204" pitchFamily="49" charset="0"/>
              </a:rPr>
              <a:t>n,a,b</a:t>
            </a:r>
            <a:r>
              <a:rPr lang="en-US" altLang="zh-CN" sz="1600" dirty="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void </a:t>
            </a:r>
            <a:r>
              <a:rPr lang="en-US" altLang="zh-CN" sz="1600" dirty="0" err="1">
                <a:latin typeface="Consolas" panose="020B0609020204030204" pitchFamily="49" charset="0"/>
                <a:cs typeface="Consolas" panose="020B0609020204030204" pitchFamily="49" charset="0"/>
              </a:rPr>
              <a:t>hanoi</a:t>
            </a:r>
            <a:r>
              <a:rPr lang="en-US" altLang="zh-CN" sz="1600" dirty="0">
                <a:latin typeface="Consolas" panose="020B0609020204030204" pitchFamily="49" charset="0"/>
                <a:cs typeface="Consolas" panose="020B0609020204030204" pitchFamily="49" charset="0"/>
              </a:rPr>
              <a:t>(</a:t>
            </a:r>
            <a:r>
              <a:rPr lang="en-US" altLang="zh-CN" sz="1600" dirty="0" err="1">
                <a:latin typeface="Consolas" panose="020B0609020204030204" pitchFamily="49" charset="0"/>
                <a:cs typeface="Consolas" panose="020B0609020204030204" pitchFamily="49" charset="0"/>
              </a:rPr>
              <a:t>int</a:t>
            </a: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n,char</a:t>
            </a: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a,char</a:t>
            </a:r>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b,char</a:t>
            </a:r>
            <a:r>
              <a:rPr lang="en-US" altLang="zh-CN" sz="1600" dirty="0">
                <a:latin typeface="Consolas" panose="020B0609020204030204" pitchFamily="49" charset="0"/>
                <a:cs typeface="Consolas" panose="020B0609020204030204" pitchFamily="49" charset="0"/>
              </a:rPr>
              <a:t> c)</a:t>
            </a:r>
          </a:p>
          <a:p>
            <a:r>
              <a:rPr lang="en-US" altLang="zh-CN" sz="1600" dirty="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if(n==</a:t>
            </a:r>
            <a:r>
              <a:rPr lang="en-US" altLang="zh-CN" sz="1600" dirty="0" smtClean="0">
                <a:latin typeface="Consolas" panose="020B0609020204030204" pitchFamily="49" charset="0"/>
                <a:cs typeface="Consolas" panose="020B0609020204030204" pitchFamily="49" charset="0"/>
              </a:rPr>
              <a:t>1) move(</a:t>
            </a:r>
            <a:r>
              <a:rPr lang="en-US" altLang="zh-CN" sz="1600" dirty="0" err="1" smtClean="0">
                <a:latin typeface="Consolas" panose="020B0609020204030204" pitchFamily="49" charset="0"/>
                <a:cs typeface="Consolas" panose="020B0609020204030204" pitchFamily="49" charset="0"/>
              </a:rPr>
              <a:t>n,a,c</a:t>
            </a:r>
            <a:r>
              <a:rPr lang="en-US" altLang="zh-CN" sz="1600" dirty="0" smtClean="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else</a:t>
            </a:r>
            <a:endParaRPr lang="en-US" altLang="zh-CN" sz="1600" dirty="0">
              <a:latin typeface="Consolas" panose="020B0609020204030204" pitchFamily="49" charset="0"/>
              <a:cs typeface="Consolas" panose="020B0609020204030204" pitchFamily="49" charset="0"/>
            </a:endParaRPr>
          </a:p>
          <a:p>
            <a:r>
              <a:rPr lang="en-US" altLang="zh-CN" sz="1600" dirty="0">
                <a:latin typeface="Consolas" panose="020B0609020204030204" pitchFamily="49" charset="0"/>
                <a:cs typeface="Consolas" panose="020B0609020204030204" pitchFamily="49" charset="0"/>
              </a:rPr>
              <a:t>    {</a:t>
            </a:r>
          </a:p>
          <a:p>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hanoi</a:t>
            </a:r>
            <a:r>
              <a:rPr lang="en-US" altLang="zh-CN" sz="1600" dirty="0">
                <a:latin typeface="Consolas" panose="020B0609020204030204" pitchFamily="49" charset="0"/>
                <a:cs typeface="Consolas" panose="020B0609020204030204" pitchFamily="49" charset="0"/>
              </a:rPr>
              <a:t>(n-1,a,c,b);</a:t>
            </a:r>
          </a:p>
          <a:p>
            <a:r>
              <a:rPr lang="en-US" altLang="zh-CN" sz="1600" dirty="0">
                <a:latin typeface="Consolas" panose="020B0609020204030204" pitchFamily="49" charset="0"/>
                <a:cs typeface="Consolas" panose="020B0609020204030204" pitchFamily="49" charset="0"/>
              </a:rPr>
              <a:t>        move(</a:t>
            </a:r>
            <a:r>
              <a:rPr lang="en-US" altLang="zh-CN" sz="1600" dirty="0" err="1">
                <a:latin typeface="Consolas" panose="020B0609020204030204" pitchFamily="49" charset="0"/>
                <a:cs typeface="Consolas" panose="020B0609020204030204" pitchFamily="49" charset="0"/>
              </a:rPr>
              <a:t>n,a,c</a:t>
            </a:r>
            <a:r>
              <a:rPr lang="en-US" altLang="zh-CN" sz="1600" dirty="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hanoi</a:t>
            </a:r>
            <a:r>
              <a:rPr lang="en-US" altLang="zh-CN" sz="1600" dirty="0">
                <a:latin typeface="Consolas" panose="020B0609020204030204" pitchFamily="49" charset="0"/>
                <a:cs typeface="Consolas" panose="020B0609020204030204" pitchFamily="49" charset="0"/>
              </a:rPr>
              <a:t>(n-1,b,a,c);</a:t>
            </a:r>
          </a:p>
          <a:p>
            <a:r>
              <a:rPr lang="en-US" altLang="zh-CN" sz="1600" dirty="0">
                <a:latin typeface="Consolas" panose="020B0609020204030204" pitchFamily="49" charset="0"/>
                <a:cs typeface="Consolas" panose="020B0609020204030204" pitchFamily="49" charset="0"/>
              </a:rPr>
              <a:t>    }</a:t>
            </a:r>
          </a:p>
          <a:p>
            <a:r>
              <a:rPr lang="en-US" altLang="zh-CN" sz="1600" dirty="0">
                <a:latin typeface="Consolas" panose="020B0609020204030204" pitchFamily="49" charset="0"/>
                <a:cs typeface="Consolas" panose="020B0609020204030204" pitchFamily="49" charset="0"/>
              </a:rPr>
              <a:t>}</a:t>
            </a:r>
          </a:p>
          <a:p>
            <a:r>
              <a:rPr lang="en-US" altLang="zh-CN" sz="1600" dirty="0" err="1">
                <a:latin typeface="Consolas" panose="020B0609020204030204" pitchFamily="49" charset="0"/>
                <a:cs typeface="Consolas" panose="020B0609020204030204" pitchFamily="49" charset="0"/>
              </a:rPr>
              <a:t>int</a:t>
            </a:r>
            <a:r>
              <a:rPr lang="en-US" altLang="zh-CN" sz="1600" dirty="0">
                <a:latin typeface="Consolas" panose="020B0609020204030204" pitchFamily="49" charset="0"/>
                <a:cs typeface="Consolas" panose="020B0609020204030204" pitchFamily="49" charset="0"/>
              </a:rPr>
              <a:t> main()</a:t>
            </a:r>
          </a:p>
          <a:p>
            <a:r>
              <a:rPr lang="en-US" altLang="zh-CN" sz="1600" dirty="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int</a:t>
            </a:r>
            <a:r>
              <a:rPr lang="en-US" altLang="zh-CN" sz="1600" dirty="0">
                <a:latin typeface="Consolas" panose="020B0609020204030204" pitchFamily="49" charset="0"/>
                <a:cs typeface="Consolas" panose="020B0609020204030204" pitchFamily="49" charset="0"/>
              </a:rPr>
              <a:t> n;</a:t>
            </a:r>
          </a:p>
          <a:p>
            <a:r>
              <a:rPr lang="en-US" altLang="zh-CN" sz="1600" dirty="0">
                <a:latin typeface="Consolas" panose="020B0609020204030204" pitchFamily="49" charset="0"/>
                <a:cs typeface="Consolas" panose="020B0609020204030204" pitchFamily="49" charset="0"/>
              </a:rPr>
              <a:t>    while(</a:t>
            </a:r>
            <a:r>
              <a:rPr lang="en-US" altLang="zh-CN" sz="1600" dirty="0" err="1">
                <a:latin typeface="Consolas" panose="020B0609020204030204" pitchFamily="49" charset="0"/>
                <a:cs typeface="Consolas" panose="020B0609020204030204" pitchFamily="49" charset="0"/>
              </a:rPr>
              <a:t>scanf</a:t>
            </a:r>
            <a:r>
              <a:rPr lang="en-US" altLang="zh-CN" sz="1600" dirty="0">
                <a:latin typeface="Consolas" panose="020B0609020204030204" pitchFamily="49" charset="0"/>
                <a:cs typeface="Consolas" panose="020B0609020204030204" pitchFamily="49" charset="0"/>
              </a:rPr>
              <a:t>("%</a:t>
            </a:r>
            <a:r>
              <a:rPr lang="en-US" altLang="zh-CN" sz="1600" dirty="0" err="1">
                <a:latin typeface="Consolas" panose="020B0609020204030204" pitchFamily="49" charset="0"/>
                <a:cs typeface="Consolas" panose="020B0609020204030204" pitchFamily="49" charset="0"/>
              </a:rPr>
              <a:t>d",&amp;n</a:t>
            </a:r>
            <a:r>
              <a:rPr lang="en-US" altLang="zh-CN" sz="1600" dirty="0">
                <a:latin typeface="Consolas" panose="020B0609020204030204" pitchFamily="49" charset="0"/>
                <a:cs typeface="Consolas" panose="020B0609020204030204" pitchFamily="49" charset="0"/>
              </a:rPr>
              <a:t>)!=EOF)</a:t>
            </a:r>
          </a:p>
          <a:p>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hanoi</a:t>
            </a:r>
            <a:r>
              <a:rPr lang="en-US" altLang="zh-CN" sz="1600" dirty="0">
                <a:latin typeface="Consolas" panose="020B0609020204030204" pitchFamily="49" charset="0"/>
                <a:cs typeface="Consolas" panose="020B0609020204030204" pitchFamily="49" charset="0"/>
              </a:rPr>
              <a:t>(</a:t>
            </a:r>
            <a:r>
              <a:rPr lang="en-US" altLang="zh-CN" sz="1600" dirty="0" err="1">
                <a:latin typeface="Consolas" panose="020B0609020204030204" pitchFamily="49" charset="0"/>
                <a:cs typeface="Consolas" panose="020B0609020204030204" pitchFamily="49" charset="0"/>
              </a:rPr>
              <a:t>n,'A','B','C</a:t>
            </a:r>
            <a:r>
              <a:rPr lang="en-US" altLang="zh-CN" sz="1600" dirty="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return 0;</a:t>
            </a:r>
          </a:p>
          <a:p>
            <a:r>
              <a:rPr lang="en-US" altLang="zh-CN" sz="1600" dirty="0">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1717774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约瑟夫问题</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个人进行编号，分别从</a:t>
            </a:r>
            <a:r>
              <a:rPr lang="en-US" altLang="zh-CN" dirty="0"/>
              <a:t>1</a:t>
            </a:r>
            <a:r>
              <a:rPr lang="zh-CN" altLang="en-US" dirty="0"/>
              <a:t>到</a:t>
            </a:r>
            <a:r>
              <a:rPr lang="en-US" altLang="zh-CN" dirty="0"/>
              <a:t>n</a:t>
            </a:r>
            <a:r>
              <a:rPr lang="zh-CN" altLang="en-US" dirty="0"/>
              <a:t>，排成一个圈，顺时针从</a:t>
            </a:r>
            <a:r>
              <a:rPr lang="en-US" altLang="zh-CN" dirty="0"/>
              <a:t>1</a:t>
            </a:r>
            <a:r>
              <a:rPr lang="zh-CN" altLang="en-US" dirty="0"/>
              <a:t>开始数到</a:t>
            </a:r>
            <a:r>
              <a:rPr lang="en-US" altLang="zh-CN" dirty="0"/>
              <a:t>m</a:t>
            </a:r>
            <a:r>
              <a:rPr lang="zh-CN" altLang="en-US" dirty="0"/>
              <a:t>，数到</a:t>
            </a:r>
            <a:r>
              <a:rPr lang="en-US" altLang="zh-CN" dirty="0"/>
              <a:t>m</a:t>
            </a:r>
            <a:r>
              <a:rPr lang="zh-CN" altLang="en-US" dirty="0"/>
              <a:t>的人被杀，剩下的人继续游戏，活到最后的一个人是胜利者。请输出最后一个人的编号。</a:t>
            </a:r>
          </a:p>
        </p:txBody>
      </p:sp>
      <p:pic>
        <p:nvPicPr>
          <p:cNvPr id="4098" name="Picture 2" descr="https://gss1.bdstatic.com/-vo3dSag_xI4khGkpoWK1HF6hhy/baike/w%3D268%3Bg%3D0/sign=d4ecc253d31373f0f53f68999c342cc6/caef76094b36acaf2b72ccd47ed98d1001e99c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9872" y="3789040"/>
            <a:ext cx="25527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117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7632848" cy="5400600"/>
          </a:xfrm>
        </p:spPr>
        <p:txBody>
          <a:bodyPr>
            <a:normAutofit fontScale="85000" lnSpcReduction="20000"/>
          </a:bodyPr>
          <a:lstStyle/>
          <a:p>
            <a:pPr marL="68580" indent="0">
              <a:buNone/>
            </a:pPr>
            <a:r>
              <a:rPr lang="zh-CN" altLang="en-US" dirty="0">
                <a:latin typeface="华文仿宋" panose="02010600040101010101" pitchFamily="2" charset="-122"/>
                <a:ea typeface="华文仿宋" panose="02010600040101010101" pitchFamily="2" charset="-122"/>
              </a:rPr>
              <a:t>问题描述：</a:t>
            </a:r>
            <a:r>
              <a:rPr lang="en-US" altLang="zh-CN" dirty="0">
                <a:latin typeface="华文仿宋" panose="02010600040101010101" pitchFamily="2" charset="-122"/>
                <a:ea typeface="华文仿宋" panose="02010600040101010101" pitchFamily="2" charset="-122"/>
              </a:rPr>
              <a:t>n</a:t>
            </a:r>
            <a:r>
              <a:rPr lang="zh-CN" altLang="en-US" dirty="0">
                <a:latin typeface="华文仿宋" panose="02010600040101010101" pitchFamily="2" charset="-122"/>
                <a:ea typeface="华文仿宋" panose="02010600040101010101" pitchFamily="2" charset="-122"/>
              </a:rPr>
              <a:t>个人（编号</a:t>
            </a:r>
            <a:r>
              <a:rPr lang="en-US" altLang="zh-CN" dirty="0">
                <a:latin typeface="华文仿宋" panose="02010600040101010101" pitchFamily="2" charset="-122"/>
                <a:ea typeface="华文仿宋" panose="02010600040101010101" pitchFamily="2" charset="-122"/>
              </a:rPr>
              <a:t>0~(n-1))</a:t>
            </a:r>
            <a:r>
              <a:rPr lang="zh-CN" altLang="en-US" dirty="0">
                <a:latin typeface="华文仿宋" panose="02010600040101010101" pitchFamily="2" charset="-122"/>
                <a:ea typeface="华文仿宋" panose="02010600040101010101" pitchFamily="2" charset="-122"/>
              </a:rPr>
              <a:t>，从</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开始报数，报到</a:t>
            </a:r>
            <a:r>
              <a:rPr lang="en-US" altLang="zh-CN" dirty="0">
                <a:latin typeface="华文仿宋" panose="02010600040101010101" pitchFamily="2" charset="-122"/>
                <a:ea typeface="华文仿宋" panose="02010600040101010101" pitchFamily="2" charset="-122"/>
              </a:rPr>
              <a:t>(m-1)</a:t>
            </a:r>
            <a:r>
              <a:rPr lang="zh-CN" altLang="en-US" dirty="0">
                <a:latin typeface="华文仿宋" panose="02010600040101010101" pitchFamily="2" charset="-122"/>
                <a:ea typeface="华文仿宋" panose="02010600040101010101" pitchFamily="2" charset="-122"/>
              </a:rPr>
              <a:t>的退出，剩下的人继续从</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开始报数。求胜利者的编号</a:t>
            </a:r>
            <a:r>
              <a:rPr lang="zh-CN" altLang="en-US" dirty="0" smtClean="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我们知道第一个人</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编号一定是</a:t>
            </a:r>
            <a:r>
              <a:rPr lang="en-US" altLang="zh-CN" dirty="0">
                <a:latin typeface="华文仿宋" panose="02010600040101010101" pitchFamily="2" charset="-122"/>
                <a:ea typeface="华文仿宋" panose="02010600040101010101" pitchFamily="2" charset="-122"/>
              </a:rPr>
              <a:t>m%n-1) </a:t>
            </a:r>
            <a:r>
              <a:rPr lang="zh-CN" altLang="en-US" dirty="0">
                <a:latin typeface="华文仿宋" panose="02010600040101010101" pitchFamily="2" charset="-122"/>
                <a:ea typeface="华文仿宋" panose="02010600040101010101" pitchFamily="2" charset="-122"/>
              </a:rPr>
              <a:t>出列之后，剩下的</a:t>
            </a:r>
            <a:r>
              <a:rPr lang="en-US" altLang="zh-CN" dirty="0">
                <a:latin typeface="华文仿宋" panose="02010600040101010101" pitchFamily="2" charset="-122"/>
                <a:ea typeface="华文仿宋" panose="02010600040101010101" pitchFamily="2" charset="-122"/>
              </a:rPr>
              <a:t>n-1</a:t>
            </a:r>
            <a:r>
              <a:rPr lang="zh-CN" altLang="en-US" dirty="0">
                <a:latin typeface="华文仿宋" panose="02010600040101010101" pitchFamily="2" charset="-122"/>
                <a:ea typeface="华文仿宋" panose="02010600040101010101" pitchFamily="2" charset="-122"/>
              </a:rPr>
              <a:t>个人组成了一个新的约瑟夫环（以编号为</a:t>
            </a:r>
            <a:r>
              <a:rPr lang="en-US" altLang="zh-CN" dirty="0">
                <a:latin typeface="华文仿宋" panose="02010600040101010101" pitchFamily="2" charset="-122"/>
                <a:ea typeface="华文仿宋" panose="02010600040101010101" pitchFamily="2" charset="-122"/>
              </a:rPr>
              <a:t>k=</a:t>
            </a:r>
            <a:r>
              <a:rPr lang="en-US" altLang="zh-CN" dirty="0" err="1">
                <a:latin typeface="华文仿宋" panose="02010600040101010101" pitchFamily="2" charset="-122"/>
                <a:ea typeface="华文仿宋" panose="02010600040101010101" pitchFamily="2" charset="-122"/>
              </a:rPr>
              <a:t>m%n</a:t>
            </a:r>
            <a:r>
              <a:rPr lang="zh-CN" altLang="en-US" dirty="0">
                <a:latin typeface="华文仿宋" panose="02010600040101010101" pitchFamily="2" charset="-122"/>
                <a:ea typeface="华文仿宋" panose="02010600040101010101" pitchFamily="2" charset="-122"/>
              </a:rPr>
              <a:t>的人开始）</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k  k+1  k+2  ... n-2, n-1, 0, 1, 2, ... k-2</a:t>
            </a:r>
            <a:r>
              <a:rPr lang="zh-CN" altLang="en-US" dirty="0">
                <a:latin typeface="华文仿宋" panose="02010600040101010101" pitchFamily="2" charset="-122"/>
                <a:ea typeface="华文仿宋" panose="02010600040101010101" pitchFamily="2" charset="-122"/>
              </a:rPr>
              <a:t>并且从</a:t>
            </a:r>
            <a:r>
              <a:rPr lang="en-US" altLang="zh-CN" dirty="0">
                <a:latin typeface="华文仿宋" panose="02010600040101010101" pitchFamily="2" charset="-122"/>
                <a:ea typeface="华文仿宋" panose="02010600040101010101" pitchFamily="2" charset="-122"/>
              </a:rPr>
              <a:t>k</a:t>
            </a:r>
            <a:r>
              <a:rPr lang="zh-CN" altLang="en-US" dirty="0">
                <a:latin typeface="华文仿宋" panose="02010600040101010101" pitchFamily="2" charset="-122"/>
                <a:ea typeface="华文仿宋" panose="02010600040101010101" pitchFamily="2" charset="-122"/>
              </a:rPr>
              <a:t>开始报</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现在我们把他们的编号做一下转换</a:t>
            </a:r>
            <a:r>
              <a:rPr lang="zh-CN" altLang="en-US" dirty="0" smtClean="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     --&gt; 0</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k+1   --&gt; 1</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k+2   --&gt; 2</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k-2   --&gt; n-2</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en-US" altLang="zh-CN" dirty="0">
                <a:latin typeface="华文仿宋" panose="02010600040101010101" pitchFamily="2" charset="-122"/>
                <a:ea typeface="华文仿宋" panose="02010600040101010101" pitchFamily="2" charset="-122"/>
              </a:rPr>
              <a:t>k-1   --&gt; </a:t>
            </a:r>
            <a:r>
              <a:rPr lang="en-US" altLang="zh-CN" dirty="0" smtClean="0">
                <a:latin typeface="华文仿宋" panose="02010600040101010101" pitchFamily="2" charset="-122"/>
                <a:ea typeface="华文仿宋" panose="02010600040101010101" pitchFamily="2" charset="-122"/>
              </a:rPr>
              <a:t>n-1</a:t>
            </a:r>
            <a:r>
              <a:rPr lang="en-US" altLang="zh-CN" dirty="0">
                <a:latin typeface="华文仿宋" panose="02010600040101010101" pitchFamily="2" charset="-122"/>
                <a:ea typeface="华文仿宋" panose="02010600040101010101" pitchFamily="2" charset="-122"/>
              </a:rPr>
              <a:t/>
            </a:r>
            <a:br>
              <a:rPr lang="en-US" altLang="zh-CN"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变换后就完完全全成为了</a:t>
            </a:r>
            <a:r>
              <a:rPr lang="en-US" altLang="zh-CN" dirty="0">
                <a:latin typeface="华文仿宋" panose="02010600040101010101" pitchFamily="2" charset="-122"/>
                <a:ea typeface="华文仿宋" panose="02010600040101010101" pitchFamily="2" charset="-122"/>
              </a:rPr>
              <a:t>(n-1)</a:t>
            </a:r>
            <a:r>
              <a:rPr lang="zh-CN" altLang="en-US" dirty="0">
                <a:latin typeface="华文仿宋" panose="02010600040101010101" pitchFamily="2" charset="-122"/>
                <a:ea typeface="华文仿宋" panose="02010600040101010101" pitchFamily="2" charset="-122"/>
              </a:rPr>
              <a:t>个人报数的子问题，假如我们知道这个子问题的解：例如</a:t>
            </a:r>
            <a:r>
              <a:rPr lang="en-US" altLang="zh-CN" dirty="0">
                <a:latin typeface="华文仿宋" panose="02010600040101010101" pitchFamily="2" charset="-122"/>
                <a:ea typeface="华文仿宋" panose="02010600040101010101" pitchFamily="2" charset="-122"/>
              </a:rPr>
              <a:t>x</a:t>
            </a:r>
            <a:r>
              <a:rPr lang="zh-CN" altLang="en-US" dirty="0">
                <a:latin typeface="华文仿宋" panose="02010600040101010101" pitchFamily="2" charset="-122"/>
                <a:ea typeface="华文仿宋" panose="02010600040101010101" pitchFamily="2" charset="-122"/>
              </a:rPr>
              <a:t>是最终的胜利者，那么根据上面这个表把这个</a:t>
            </a:r>
            <a:r>
              <a:rPr lang="en-US" altLang="zh-CN" dirty="0">
                <a:latin typeface="华文仿宋" panose="02010600040101010101" pitchFamily="2" charset="-122"/>
                <a:ea typeface="华文仿宋" panose="02010600040101010101" pitchFamily="2" charset="-122"/>
              </a:rPr>
              <a:t>x</a:t>
            </a:r>
            <a:r>
              <a:rPr lang="zh-CN" altLang="en-US" dirty="0">
                <a:latin typeface="华文仿宋" panose="02010600040101010101" pitchFamily="2" charset="-122"/>
                <a:ea typeface="华文仿宋" panose="02010600040101010101" pitchFamily="2" charset="-122"/>
              </a:rPr>
              <a:t>变回去不刚好就是</a:t>
            </a:r>
            <a:r>
              <a:rPr lang="en-US" altLang="zh-CN" dirty="0">
                <a:latin typeface="华文仿宋" panose="02010600040101010101" pitchFamily="2" charset="-122"/>
                <a:ea typeface="华文仿宋" panose="02010600040101010101" pitchFamily="2" charset="-122"/>
              </a:rPr>
              <a:t>n</a:t>
            </a:r>
            <a:r>
              <a:rPr lang="zh-CN" altLang="en-US" dirty="0">
                <a:latin typeface="华文仿宋" panose="02010600040101010101" pitchFamily="2" charset="-122"/>
                <a:ea typeface="华文仿宋" panose="02010600040101010101" pitchFamily="2" charset="-122"/>
              </a:rPr>
              <a:t>个人情况的解吗？！！变回去的公式很简单，相信大家都可以推出来：</a:t>
            </a:r>
            <a:r>
              <a:rPr lang="en-US" altLang="zh-CN" dirty="0">
                <a:latin typeface="华文仿宋" panose="02010600040101010101" pitchFamily="2" charset="-122"/>
                <a:ea typeface="华文仿宋" panose="02010600040101010101" pitchFamily="2" charset="-122"/>
              </a:rPr>
              <a:t>x'=(</a:t>
            </a:r>
            <a:r>
              <a:rPr lang="en-US" altLang="zh-CN" dirty="0" err="1">
                <a:latin typeface="华文仿宋" panose="02010600040101010101" pitchFamily="2" charset="-122"/>
                <a:ea typeface="华文仿宋" panose="02010600040101010101" pitchFamily="2" charset="-122"/>
              </a:rPr>
              <a:t>x+k</a:t>
            </a:r>
            <a:r>
              <a:rPr lang="en-US" altLang="zh-CN" dirty="0">
                <a:latin typeface="华文仿宋" panose="02010600040101010101" pitchFamily="2" charset="-122"/>
                <a:ea typeface="华文仿宋" panose="02010600040101010101" pitchFamily="2" charset="-122"/>
              </a:rPr>
              <a:t>)%n</a:t>
            </a: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
            </a:r>
            <a:br>
              <a:rPr lang="zh-CN" altLang="en-US" dirty="0">
                <a:latin typeface="华文仿宋" panose="02010600040101010101" pitchFamily="2" charset="-122"/>
                <a:ea typeface="华文仿宋" panose="02010600040101010101" pitchFamily="2" charset="-122"/>
              </a:rPr>
            </a:br>
            <a:r>
              <a:rPr lang="zh-CN" altLang="en-US" dirty="0">
                <a:latin typeface="华文仿宋" panose="02010600040101010101" pitchFamily="2" charset="-122"/>
                <a:ea typeface="华文仿宋" panose="02010600040101010101" pitchFamily="2" charset="-122"/>
              </a:rPr>
              <a:t>如何知道</a:t>
            </a:r>
            <a:r>
              <a:rPr lang="en-US" altLang="zh-CN" dirty="0">
                <a:latin typeface="华文仿宋" panose="02010600040101010101" pitchFamily="2" charset="-122"/>
                <a:ea typeface="华文仿宋" panose="02010600040101010101" pitchFamily="2" charset="-122"/>
              </a:rPr>
              <a:t>(n-1)</a:t>
            </a:r>
            <a:r>
              <a:rPr lang="zh-CN" altLang="en-US" dirty="0">
                <a:latin typeface="华文仿宋" panose="02010600040101010101" pitchFamily="2" charset="-122"/>
                <a:ea typeface="华文仿宋" panose="02010600040101010101" pitchFamily="2" charset="-122"/>
              </a:rPr>
              <a:t>个人报数的问题的解？对，只要知道</a:t>
            </a:r>
            <a:r>
              <a:rPr lang="en-US" altLang="zh-CN" dirty="0">
                <a:latin typeface="华文仿宋" panose="02010600040101010101" pitchFamily="2" charset="-122"/>
                <a:ea typeface="华文仿宋" panose="02010600040101010101" pitchFamily="2" charset="-122"/>
              </a:rPr>
              <a:t>(n-2)</a:t>
            </a:r>
            <a:r>
              <a:rPr lang="zh-CN" altLang="en-US" dirty="0">
                <a:latin typeface="华文仿宋" panose="02010600040101010101" pitchFamily="2" charset="-122"/>
                <a:ea typeface="华文仿宋" panose="02010600040101010101" pitchFamily="2" charset="-122"/>
              </a:rPr>
              <a:t>个人的解就行了。</a:t>
            </a:r>
            <a:r>
              <a:rPr lang="en-US" altLang="zh-CN" dirty="0">
                <a:latin typeface="华文仿宋" panose="02010600040101010101" pitchFamily="2" charset="-122"/>
                <a:ea typeface="华文仿宋" panose="02010600040101010101" pitchFamily="2" charset="-122"/>
              </a:rPr>
              <a:t>(n-2)</a:t>
            </a:r>
            <a:r>
              <a:rPr lang="zh-CN" altLang="en-US" dirty="0">
                <a:latin typeface="华文仿宋" panose="02010600040101010101" pitchFamily="2" charset="-122"/>
                <a:ea typeface="华文仿宋" panose="02010600040101010101" pitchFamily="2" charset="-122"/>
              </a:rPr>
              <a:t>个人的解呢？当然是先求</a:t>
            </a:r>
            <a:r>
              <a:rPr lang="en-US" altLang="zh-CN" dirty="0">
                <a:latin typeface="华文仿宋" panose="02010600040101010101" pitchFamily="2" charset="-122"/>
                <a:ea typeface="华文仿宋" panose="02010600040101010101" pitchFamily="2" charset="-122"/>
              </a:rPr>
              <a:t>(n-3)</a:t>
            </a:r>
            <a:r>
              <a:rPr lang="zh-CN" altLang="en-US" dirty="0">
                <a:latin typeface="华文仿宋" panose="02010600040101010101" pitchFamily="2" charset="-122"/>
                <a:ea typeface="华文仿宋" panose="02010600040101010101" pitchFamily="2" charset="-122"/>
              </a:rPr>
              <a:t>的情况 </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这显然就是一个倒推问题！</a:t>
            </a:r>
          </a:p>
          <a:p>
            <a:endParaRPr lang="zh-CN" altLang="en-US" dirty="0"/>
          </a:p>
        </p:txBody>
      </p:sp>
    </p:spTree>
    <p:extLst>
      <p:ext uri="{BB962C8B-B14F-4D97-AF65-F5344CB8AC3E}">
        <p14:creationId xmlns:p14="http://schemas.microsoft.com/office/powerpoint/2010/main" val="4182015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TextBox 3"/>
          <p:cNvSpPr txBox="1"/>
          <p:nvPr/>
        </p:nvSpPr>
        <p:spPr>
          <a:xfrm>
            <a:off x="1127236" y="2348880"/>
            <a:ext cx="5616624" cy="3416320"/>
          </a:xfrm>
          <a:prstGeom prst="rect">
            <a:avLst/>
          </a:prstGeom>
          <a:noFill/>
        </p:spPr>
        <p:txBody>
          <a:bodyPr wrap="square" rtlCol="0">
            <a:spAutoFit/>
          </a:bodyPr>
          <a:lstStyle/>
          <a:p>
            <a:r>
              <a:rPr lang="en-US" altLang="zh-CN" dirty="0">
                <a:latin typeface="Consolas" panose="020B0609020204030204" pitchFamily="49" charset="0"/>
                <a:cs typeface="Consolas" panose="020B0609020204030204" pitchFamily="49" charset="0"/>
              </a:rPr>
              <a:t>#include &lt;</a:t>
            </a:r>
            <a:r>
              <a:rPr lang="en-US" altLang="zh-CN" dirty="0" err="1">
                <a:latin typeface="Consolas" panose="020B0609020204030204" pitchFamily="49" charset="0"/>
                <a:cs typeface="Consolas" panose="020B0609020204030204" pitchFamily="49" charset="0"/>
              </a:rPr>
              <a:t>stdio.h</a:t>
            </a:r>
            <a:r>
              <a:rPr lang="en-US" altLang="zh-CN" dirty="0">
                <a:latin typeface="Consolas" panose="020B0609020204030204" pitchFamily="49" charset="0"/>
                <a:cs typeface="Consolas" panose="020B0609020204030204" pitchFamily="49" charset="0"/>
              </a:rPr>
              <a:t>&gt;</a:t>
            </a:r>
          </a:p>
          <a:p>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n,m,f,i</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scanf</a:t>
            </a:r>
            <a:r>
              <a:rPr lang="en-US" altLang="zh-CN" dirty="0">
                <a:latin typeface="Consolas" panose="020B0609020204030204" pitchFamily="49" charset="0"/>
                <a:cs typeface="Consolas" panose="020B0609020204030204" pitchFamily="49" charset="0"/>
              </a:rPr>
              <a:t>("%d %</a:t>
            </a:r>
            <a:r>
              <a:rPr lang="en-US" altLang="zh-CN" dirty="0" err="1">
                <a:latin typeface="Consolas" panose="020B0609020204030204" pitchFamily="49" charset="0"/>
                <a:cs typeface="Consolas" panose="020B0609020204030204" pitchFamily="49" charset="0"/>
              </a:rPr>
              <a:t>d",&amp;m,&amp;n</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f=0;</a:t>
            </a:r>
          </a:p>
          <a:p>
            <a:r>
              <a:rPr lang="en-US" altLang="zh-CN" dirty="0">
                <a:latin typeface="Consolas" panose="020B0609020204030204" pitchFamily="49" charset="0"/>
                <a:cs typeface="Consolas" panose="020B0609020204030204" pitchFamily="49" charset="0"/>
              </a:rPr>
              <a:t>    for(</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=2;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&lt;=m; </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f=(</a:t>
            </a:r>
            <a:r>
              <a:rPr lang="en-US" altLang="zh-CN" dirty="0" err="1">
                <a:latin typeface="Consolas" panose="020B0609020204030204" pitchFamily="49" charset="0"/>
                <a:cs typeface="Consolas" panose="020B0609020204030204" pitchFamily="49" charset="0"/>
              </a:rPr>
              <a:t>f+n</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i</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printf</a:t>
            </a:r>
            <a:r>
              <a:rPr lang="en-US" altLang="zh-CN" dirty="0">
                <a:latin typeface="Consolas" panose="020B0609020204030204" pitchFamily="49" charset="0"/>
                <a:cs typeface="Consolas" panose="020B0609020204030204" pitchFamily="49" charset="0"/>
              </a:rPr>
              <a:t>("%d",f+1);</a:t>
            </a:r>
          </a:p>
          <a:p>
            <a:r>
              <a:rPr lang="en-US" altLang="zh-CN" dirty="0">
                <a:latin typeface="Consolas" panose="020B0609020204030204" pitchFamily="49" charset="0"/>
                <a:cs typeface="Consolas" panose="020B0609020204030204" pitchFamily="49" charset="0"/>
              </a:rPr>
              <a:t>    return 0;</a:t>
            </a:r>
          </a:p>
          <a:p>
            <a:r>
              <a:rPr lang="en-US" altLang="zh-CN" dirty="0">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1226304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7024744" cy="1143000"/>
          </a:xfrm>
        </p:spPr>
        <p:txBody>
          <a:bodyPr/>
          <a:lstStyle/>
          <a:p>
            <a:r>
              <a:rPr lang="zh-CN" altLang="en-US" dirty="0" smtClean="0"/>
              <a:t>递归进阶之搜索</a:t>
            </a:r>
            <a:endParaRPr lang="zh-CN" altLang="en-US" dirty="0"/>
          </a:p>
        </p:txBody>
      </p:sp>
      <p:sp>
        <p:nvSpPr>
          <p:cNvPr id="3" name="内容占位符 2"/>
          <p:cNvSpPr>
            <a:spLocks noGrp="1"/>
          </p:cNvSpPr>
          <p:nvPr>
            <p:ph idx="1"/>
          </p:nvPr>
        </p:nvSpPr>
        <p:spPr>
          <a:xfrm>
            <a:off x="899592" y="1916832"/>
            <a:ext cx="6777317" cy="3508977"/>
          </a:xfrm>
        </p:spPr>
        <p:txBody>
          <a:bodyPr/>
          <a:lstStyle/>
          <a:p>
            <a:r>
              <a:rPr lang="en-US" altLang="zh-CN" dirty="0" smtClean="0"/>
              <a:t>TOJ 3095</a:t>
            </a:r>
            <a:endParaRPr lang="zh-CN" altLang="en-US" dirty="0"/>
          </a:p>
        </p:txBody>
      </p:sp>
      <p:sp>
        <p:nvSpPr>
          <p:cNvPr id="4" name="TextBox 3"/>
          <p:cNvSpPr txBox="1"/>
          <p:nvPr/>
        </p:nvSpPr>
        <p:spPr>
          <a:xfrm>
            <a:off x="1259632" y="2348880"/>
            <a:ext cx="6984776" cy="3970318"/>
          </a:xfrm>
          <a:prstGeom prst="rect">
            <a:avLst/>
          </a:prstGeom>
          <a:noFill/>
        </p:spPr>
        <p:txBody>
          <a:bodyPr wrap="square" rtlCol="0">
            <a:spAutoFit/>
          </a:bodyPr>
          <a:lstStyle/>
          <a:p>
            <a:r>
              <a:rPr lang="zh-CN" altLang="en-US" dirty="0"/>
              <a:t>自从玉树受灾以来，有关部门一直在现场抢救落难的人。他们用个种方法搜救，用上了搜救犬，有了搜救犬找到生命迹象就容易了。</a:t>
            </a:r>
            <a:br>
              <a:rPr lang="zh-CN" altLang="en-US" dirty="0"/>
            </a:br>
            <a:r>
              <a:rPr lang="zh-CN" altLang="en-US" dirty="0"/>
              <a:t> 假设现场用一个矩阵表示，抢救的有多条搜救犬，受灾的人也有多个可能。</a:t>
            </a:r>
            <a:br>
              <a:rPr lang="zh-CN" altLang="en-US" dirty="0"/>
            </a:br>
            <a:r>
              <a:rPr lang="zh-CN" altLang="en-US" dirty="0"/>
              <a:t>例子</a:t>
            </a:r>
            <a:r>
              <a:rPr lang="en-US" altLang="zh-CN" dirty="0"/>
              <a:t>:</a:t>
            </a:r>
            <a:r>
              <a:rPr lang="zh-CN" altLang="en-US" dirty="0"/>
              <a:t/>
            </a:r>
            <a:br>
              <a:rPr lang="zh-CN" altLang="en-US" dirty="0"/>
            </a:br>
            <a:r>
              <a:rPr lang="en-US" altLang="zh-CN" dirty="0"/>
              <a:t>#</a:t>
            </a:r>
            <a:r>
              <a:rPr lang="en-US" altLang="zh-CN" dirty="0" err="1"/>
              <a:t>p.d#p</a:t>
            </a:r>
            <a:r>
              <a:rPr lang="en-US" altLang="zh-CN" dirty="0"/>
              <a:t>#</a:t>
            </a:r>
            <a:r>
              <a:rPr lang="zh-CN" altLang="en-US" dirty="0"/>
              <a:t/>
            </a:r>
            <a:br>
              <a:rPr lang="zh-CN" altLang="en-US" dirty="0"/>
            </a:br>
            <a:r>
              <a:rPr lang="en-US" altLang="zh-CN" dirty="0"/>
              <a:t>#####.#</a:t>
            </a:r>
            <a:r>
              <a:rPr lang="zh-CN" altLang="en-US" dirty="0"/>
              <a:t/>
            </a:r>
            <a:br>
              <a:rPr lang="zh-CN" altLang="en-US" dirty="0"/>
            </a:br>
            <a:r>
              <a:rPr lang="en-US" altLang="zh-CN" dirty="0"/>
              <a:t>d……..#</a:t>
            </a:r>
            <a:r>
              <a:rPr lang="zh-CN" altLang="en-US" dirty="0"/>
              <a:t/>
            </a:r>
            <a:br>
              <a:rPr lang="zh-CN" altLang="en-US" dirty="0"/>
            </a:br>
            <a:r>
              <a:rPr lang="en-US" altLang="zh-CN" dirty="0"/>
              <a:t>######p</a:t>
            </a:r>
            <a:r>
              <a:rPr lang="zh-CN" altLang="en-US" dirty="0"/>
              <a:t/>
            </a:r>
            <a:br>
              <a:rPr lang="zh-CN" altLang="en-US" dirty="0"/>
            </a:br>
            <a:r>
              <a:rPr lang="en-US" altLang="zh-CN" dirty="0"/>
              <a:t>d</a:t>
            </a:r>
            <a:r>
              <a:rPr lang="zh-CN" altLang="en-US" dirty="0"/>
              <a:t>表示搜救狗，</a:t>
            </a:r>
            <a:r>
              <a:rPr lang="en-US" altLang="zh-CN" dirty="0"/>
              <a:t>p</a:t>
            </a:r>
            <a:r>
              <a:rPr lang="zh-CN" altLang="en-US" dirty="0"/>
              <a:t>表示受灾的人，点表示可以通行的路，</a:t>
            </a:r>
            <a:r>
              <a:rPr lang="en-US" altLang="zh-CN" dirty="0"/>
              <a:t>#</a:t>
            </a:r>
            <a:r>
              <a:rPr lang="zh-CN" altLang="en-US" dirty="0"/>
              <a:t>表示石头挡住的路，不能通行。</a:t>
            </a:r>
            <a:br>
              <a:rPr lang="zh-CN" altLang="en-US" dirty="0"/>
            </a:br>
            <a:r>
              <a:rPr lang="zh-CN" altLang="en-US" dirty="0"/>
              <a:t>搜救狗只能上下左右走，不能越过障碍物。</a:t>
            </a:r>
            <a:br>
              <a:rPr lang="zh-CN" altLang="en-US" dirty="0"/>
            </a:br>
            <a:r>
              <a:rPr lang="zh-CN" altLang="en-US" dirty="0"/>
              <a:t>上面的那个例子最多可以救到</a:t>
            </a:r>
            <a:r>
              <a:rPr lang="en-US" altLang="zh-CN" dirty="0"/>
              <a:t>2</a:t>
            </a:r>
            <a:r>
              <a:rPr lang="zh-CN" altLang="en-US" dirty="0"/>
              <a:t>个人。因为第三个人被四周包围搜救狗无法到达。</a:t>
            </a:r>
          </a:p>
        </p:txBody>
      </p:sp>
    </p:spTree>
    <p:extLst>
      <p:ext uri="{BB962C8B-B14F-4D97-AF65-F5344CB8AC3E}">
        <p14:creationId xmlns:p14="http://schemas.microsoft.com/office/powerpoint/2010/main" val="1651133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6480838" cy="3337440"/>
          </a:xfrm>
        </p:spPr>
        <p:txBody>
          <a:bodyPr>
            <a:normAutofit/>
          </a:bodyPr>
          <a:lstStyle/>
          <a:p>
            <a:r>
              <a:rPr lang="zh-CN" altLang="en-US" dirty="0" smtClean="0"/>
              <a:t>代码就不再给出，大家自己想一下吧</a:t>
            </a:r>
            <a:endParaRPr lang="zh-CN" altLang="en-US" dirty="0"/>
          </a:p>
        </p:txBody>
      </p:sp>
    </p:spTree>
    <p:extLst>
      <p:ext uri="{BB962C8B-B14F-4D97-AF65-F5344CB8AC3E}">
        <p14:creationId xmlns:p14="http://schemas.microsoft.com/office/powerpoint/2010/main" val="4208433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1640" y="3068960"/>
            <a:ext cx="6777317" cy="3508977"/>
          </a:xfrm>
        </p:spPr>
        <p:txBody>
          <a:bodyPr>
            <a:normAutofit/>
          </a:bodyPr>
          <a:lstStyle/>
          <a:p>
            <a:pPr marL="68580" indent="0">
              <a:buNone/>
            </a:pPr>
            <a:r>
              <a:rPr lang="zh-CN" altLang="en-US" sz="8800" dirty="0" smtClean="0">
                <a:solidFill>
                  <a:schemeClr val="accent3">
                    <a:lumMod val="60000"/>
                    <a:lumOff val="40000"/>
                  </a:schemeClr>
                </a:solidFill>
              </a:rPr>
              <a:t>谢谢大家</a:t>
            </a:r>
            <a:endParaRPr lang="zh-CN" altLang="en-US" sz="8800" dirty="0">
              <a:solidFill>
                <a:schemeClr val="accent3">
                  <a:lumMod val="60000"/>
                  <a:lumOff val="40000"/>
                </a:schemeClr>
              </a:solidFill>
            </a:endParaRPr>
          </a:p>
        </p:txBody>
      </p:sp>
    </p:spTree>
    <p:extLst>
      <p:ext uri="{BB962C8B-B14F-4D97-AF65-F5344CB8AC3E}">
        <p14:creationId xmlns:p14="http://schemas.microsoft.com/office/powerpoint/2010/main" val="900641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WA</a:t>
            </a:r>
          </a:p>
          <a:p>
            <a:r>
              <a:rPr lang="en-US" altLang="zh-CN" dirty="0" smtClean="0"/>
              <a:t>TLE    </a:t>
            </a:r>
            <a:r>
              <a:rPr lang="zh-CN" altLang="en-US" dirty="0" smtClean="0"/>
              <a:t>复杂</a:t>
            </a:r>
            <a:r>
              <a:rPr lang="zh-CN" altLang="en-US" dirty="0"/>
              <a:t>度估计</a:t>
            </a:r>
            <a:endParaRPr lang="en-US" altLang="zh-CN" dirty="0" smtClean="0"/>
          </a:p>
          <a:p>
            <a:r>
              <a:rPr lang="en-US" altLang="zh-CN" dirty="0" smtClean="0"/>
              <a:t>MLE</a:t>
            </a:r>
          </a:p>
          <a:p>
            <a:r>
              <a:rPr lang="en-US" altLang="zh-CN" dirty="0" smtClean="0"/>
              <a:t>RE</a:t>
            </a:r>
          </a:p>
          <a:p>
            <a:r>
              <a:rPr lang="en-US" altLang="zh-CN" sz="5400" dirty="0">
                <a:solidFill>
                  <a:schemeClr val="bg2">
                    <a:lumMod val="75000"/>
                  </a:schemeClr>
                </a:solidFill>
              </a:rPr>
              <a:t>AC</a:t>
            </a:r>
            <a:endParaRPr lang="zh-CN" altLang="en-US" sz="5400" dirty="0">
              <a:solidFill>
                <a:schemeClr val="bg2">
                  <a:lumMod val="75000"/>
                </a:schemeClr>
              </a:solidFill>
            </a:endParaRPr>
          </a:p>
        </p:txBody>
      </p:sp>
      <p:sp>
        <p:nvSpPr>
          <p:cNvPr id="5" name="标题 1"/>
          <p:cNvSpPr>
            <a:spLocks noGrp="1"/>
          </p:cNvSpPr>
          <p:nvPr>
            <p:ph type="title"/>
          </p:nvPr>
        </p:nvSpPr>
        <p:spPr>
          <a:xfrm>
            <a:off x="1043490" y="1027664"/>
            <a:ext cx="7024744" cy="1143000"/>
          </a:xfrm>
        </p:spPr>
        <p:txBody>
          <a:bodyPr/>
          <a:lstStyle/>
          <a:p>
            <a:r>
              <a:rPr lang="en-US" altLang="zh-CN" dirty="0" smtClean="0"/>
              <a:t>OJ</a:t>
            </a:r>
            <a:r>
              <a:rPr lang="zh-CN" altLang="en-US" dirty="0" smtClean="0"/>
              <a:t>各种</a:t>
            </a:r>
            <a:r>
              <a:rPr lang="zh-CN" altLang="en-US" dirty="0" smtClean="0"/>
              <a:t>返回结果</a:t>
            </a:r>
            <a:endParaRPr lang="zh-CN" altLang="en-US" dirty="0"/>
          </a:p>
        </p:txBody>
      </p:sp>
    </p:spTree>
    <p:extLst>
      <p:ext uri="{BB962C8B-B14F-4D97-AF65-F5344CB8AC3E}">
        <p14:creationId xmlns:p14="http://schemas.microsoft.com/office/powerpoint/2010/main" val="5249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代码规范</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3115436"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820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332656"/>
            <a:ext cx="7024744" cy="1143000"/>
          </a:xfrm>
        </p:spPr>
        <p:txBody>
          <a:bodyPr/>
          <a:lstStyle/>
          <a:p>
            <a:r>
              <a:rPr lang="zh-CN" altLang="en-US" dirty="0" smtClean="0"/>
              <a:t>各种飞舞的格式</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40" y="1628800"/>
            <a:ext cx="4143375"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684"/>
          <a:stretch/>
        </p:blipFill>
        <p:spPr bwMode="auto">
          <a:xfrm>
            <a:off x="4067944" y="1737359"/>
            <a:ext cx="4057650" cy="428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081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1268760"/>
            <a:ext cx="458152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17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BobHuang\Desktop\CB样式.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9" y="1243572"/>
            <a:ext cx="7957721" cy="47525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43607" y="476672"/>
            <a:ext cx="3563911" cy="584775"/>
          </a:xfrm>
          <a:prstGeom prst="rect">
            <a:avLst/>
          </a:prstGeom>
          <a:noFill/>
        </p:spPr>
        <p:txBody>
          <a:bodyPr wrap="square" rtlCol="0">
            <a:spAutoFit/>
          </a:bodyPr>
          <a:lstStyle/>
          <a:p>
            <a:r>
              <a:rPr lang="zh-CN" altLang="en-US" sz="3200" dirty="0" smtClean="0"/>
              <a:t>安装</a:t>
            </a:r>
            <a:r>
              <a:rPr lang="en-US" altLang="zh-CN" sz="3200" dirty="0" smtClean="0"/>
              <a:t>CB</a:t>
            </a:r>
            <a:r>
              <a:rPr lang="zh-CN" altLang="en-US" sz="3200" dirty="0" smtClean="0"/>
              <a:t>和使用</a:t>
            </a:r>
            <a:endParaRPr lang="zh-CN" altLang="en-US" sz="3200" dirty="0"/>
          </a:p>
        </p:txBody>
      </p:sp>
    </p:spTree>
    <p:extLst>
      <p:ext uri="{BB962C8B-B14F-4D97-AF65-F5344CB8AC3E}">
        <p14:creationId xmlns:p14="http://schemas.microsoft.com/office/powerpoint/2010/main" val="2944438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代码规范</a:t>
            </a:r>
            <a:endParaRPr lang="zh-CN" altLang="en-US" dirty="0"/>
          </a:p>
        </p:txBody>
      </p:sp>
      <p:sp>
        <p:nvSpPr>
          <p:cNvPr id="3" name="内容占位符 2"/>
          <p:cNvSpPr>
            <a:spLocks noGrp="1"/>
          </p:cNvSpPr>
          <p:nvPr>
            <p:ph idx="1"/>
          </p:nvPr>
        </p:nvSpPr>
        <p:spPr/>
        <p:txBody>
          <a:bodyPr/>
          <a:lstStyle/>
          <a:p>
            <a:r>
              <a:rPr lang="zh-CN" altLang="en-US" dirty="0" smtClean="0"/>
              <a:t>让代码看得更容易理解</a:t>
            </a:r>
            <a:endParaRPr lang="en-US" altLang="zh-CN" dirty="0" smtClean="0"/>
          </a:p>
          <a:p>
            <a:r>
              <a:rPr lang="zh-CN" altLang="en-US" dirty="0" smtClean="0"/>
              <a:t>容易找到代码的错误</a:t>
            </a:r>
            <a:endParaRPr lang="en-US" altLang="zh-CN" dirty="0" smtClean="0"/>
          </a:p>
          <a:p>
            <a:r>
              <a:rPr lang="zh-CN" altLang="en-US" dirty="0" smtClean="0"/>
              <a:t>进行合适的高亮，提升视觉体验</a:t>
            </a:r>
            <a:endParaRPr lang="en-US" altLang="zh-CN" dirty="0" smtClean="0"/>
          </a:p>
        </p:txBody>
      </p:sp>
    </p:spTree>
    <p:extLst>
      <p:ext uri="{BB962C8B-B14F-4D97-AF65-F5344CB8AC3E}">
        <p14:creationId xmlns:p14="http://schemas.microsoft.com/office/powerpoint/2010/main" val="2178107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60648"/>
            <a:ext cx="7024744" cy="1143000"/>
          </a:xfrm>
        </p:spPr>
        <p:txBody>
          <a:bodyPr/>
          <a:lstStyle/>
          <a:p>
            <a:r>
              <a:rPr lang="en-US" altLang="zh-CN" dirty="0" smtClean="0"/>
              <a:t>CB</a:t>
            </a:r>
            <a:r>
              <a:rPr lang="zh-CN" altLang="en-US" dirty="0" smtClean="0"/>
              <a:t>的</a:t>
            </a:r>
            <a:r>
              <a:rPr lang="zh-CN" altLang="en-US" dirty="0" smtClean="0"/>
              <a:t>使用</a:t>
            </a:r>
            <a:endParaRPr lang="zh-CN" altLang="en-US" dirty="0"/>
          </a:p>
        </p:txBody>
      </p:sp>
      <p:sp>
        <p:nvSpPr>
          <p:cNvPr id="3" name="内容占位符 2"/>
          <p:cNvSpPr>
            <a:spLocks noGrp="1"/>
          </p:cNvSpPr>
          <p:nvPr>
            <p:ph idx="1"/>
          </p:nvPr>
        </p:nvSpPr>
        <p:spPr>
          <a:xfrm>
            <a:off x="1043608" y="1412776"/>
            <a:ext cx="7272808" cy="5184576"/>
          </a:xfrm>
        </p:spPr>
        <p:txBody>
          <a:bodyPr/>
          <a:lstStyle/>
          <a:p>
            <a:r>
              <a:rPr lang="en-US" altLang="zh-CN" dirty="0" smtClean="0"/>
              <a:t>F9 </a:t>
            </a:r>
            <a:r>
              <a:rPr lang="zh-CN" altLang="en-US" dirty="0" smtClean="0"/>
              <a:t>编译并运行</a:t>
            </a:r>
            <a:endParaRPr lang="en-US" altLang="zh-CN" dirty="0" smtClean="0"/>
          </a:p>
          <a:p>
            <a:r>
              <a:rPr lang="en-US" altLang="zh-CN" dirty="0" err="1" smtClean="0"/>
              <a:t>Ctrl+Shift+C</a:t>
            </a:r>
            <a:r>
              <a:rPr lang="en-US" altLang="zh-CN" dirty="0" smtClean="0"/>
              <a:t> </a:t>
            </a:r>
            <a:r>
              <a:rPr lang="zh-CN" altLang="en-US" dirty="0" smtClean="0"/>
              <a:t>注释代码</a:t>
            </a:r>
            <a:endParaRPr lang="en-US" altLang="zh-CN" dirty="0" smtClean="0"/>
          </a:p>
          <a:p>
            <a:r>
              <a:rPr lang="en-US" altLang="zh-CN" dirty="0" err="1" smtClean="0"/>
              <a:t>Ctrl+Shift+X</a:t>
            </a:r>
            <a:r>
              <a:rPr lang="en-US" altLang="zh-CN" dirty="0" smtClean="0"/>
              <a:t>  </a:t>
            </a:r>
            <a:r>
              <a:rPr lang="zh-CN" altLang="en-US" dirty="0" smtClean="0"/>
              <a:t>取消注释</a:t>
            </a:r>
            <a:endParaRPr lang="en-US" altLang="zh-CN" dirty="0"/>
          </a:p>
          <a:p>
            <a:r>
              <a:rPr lang="en-US" altLang="zh-CN" dirty="0" err="1" smtClean="0"/>
              <a:t>Ctrl+F</a:t>
            </a:r>
            <a:r>
              <a:rPr lang="en-US" altLang="zh-CN" dirty="0" smtClean="0"/>
              <a:t>            </a:t>
            </a:r>
            <a:r>
              <a:rPr lang="zh-CN" altLang="en-US" dirty="0" smtClean="0"/>
              <a:t>搜索</a:t>
            </a:r>
            <a:endParaRPr lang="en-US" altLang="zh-CN" dirty="0" smtClean="0"/>
          </a:p>
          <a:p>
            <a:r>
              <a:rPr lang="en-US" altLang="zh-CN" dirty="0" err="1" smtClean="0"/>
              <a:t>Ctrl+R</a:t>
            </a:r>
            <a:r>
              <a:rPr lang="en-US" altLang="zh-CN" dirty="0" smtClean="0"/>
              <a:t>            </a:t>
            </a:r>
            <a:r>
              <a:rPr lang="zh-CN" altLang="en-US" dirty="0" smtClean="0"/>
              <a:t>替换</a:t>
            </a:r>
            <a:endParaRPr lang="en-US" altLang="zh-CN" dirty="0" smtClean="0"/>
          </a:p>
          <a:p>
            <a:r>
              <a:rPr lang="en-US" altLang="zh-CN" dirty="0" err="1" smtClean="0"/>
              <a:t>Ctrl+Z</a:t>
            </a:r>
            <a:r>
              <a:rPr lang="en-US" altLang="zh-CN" dirty="0" smtClean="0"/>
              <a:t>             </a:t>
            </a:r>
            <a:r>
              <a:rPr lang="zh-CN" altLang="en-US" dirty="0" smtClean="0"/>
              <a:t>恢复</a:t>
            </a:r>
            <a:r>
              <a:rPr lang="zh-CN" altLang="en-US" dirty="0"/>
              <a:t>上一次</a:t>
            </a:r>
            <a:r>
              <a:rPr lang="zh-CN" altLang="en-US" dirty="0" smtClean="0"/>
              <a:t>操作</a:t>
            </a:r>
            <a:endParaRPr lang="en-US" altLang="zh-CN" dirty="0" smtClean="0"/>
          </a:p>
          <a:p>
            <a:r>
              <a:rPr lang="en-US" altLang="zh-CN" dirty="0" err="1" smtClean="0"/>
              <a:t>Ctrl+Shift+Z</a:t>
            </a:r>
            <a:r>
              <a:rPr lang="en-US" altLang="zh-CN" dirty="0" smtClean="0"/>
              <a:t>    </a:t>
            </a:r>
            <a:r>
              <a:rPr lang="zh-CN" altLang="en-US" dirty="0" smtClean="0"/>
              <a:t>恢复</a:t>
            </a:r>
            <a:r>
              <a:rPr lang="zh-CN" altLang="en-US" dirty="0"/>
              <a:t>上一次</a:t>
            </a:r>
            <a:r>
              <a:rPr lang="zh-CN" altLang="en-US" dirty="0" smtClean="0"/>
              <a:t>操作</a:t>
            </a:r>
            <a:endParaRPr lang="en-US" altLang="zh-CN" dirty="0" smtClean="0"/>
          </a:p>
          <a:p>
            <a:r>
              <a:rPr lang="en-US" altLang="zh-CN" dirty="0" smtClean="0"/>
              <a:t>F2                    </a:t>
            </a:r>
            <a:r>
              <a:rPr lang="zh-CN" altLang="en-US" dirty="0" smtClean="0"/>
              <a:t>显示</a:t>
            </a:r>
            <a:r>
              <a:rPr lang="en-US" altLang="zh-CN" dirty="0"/>
              <a:t>/</a:t>
            </a:r>
            <a:r>
              <a:rPr lang="zh-CN" altLang="en-US" dirty="0"/>
              <a:t>隐藏信息板</a:t>
            </a:r>
            <a:endParaRPr lang="en-US" altLang="zh-CN" dirty="0" smtClean="0"/>
          </a:p>
          <a:p>
            <a:r>
              <a:rPr lang="zh-CN" altLang="en-US" dirty="0"/>
              <a:t>右键菜单的</a:t>
            </a:r>
            <a:r>
              <a:rPr lang="en-US" altLang="zh-CN" dirty="0"/>
              <a:t>format use </a:t>
            </a:r>
            <a:r>
              <a:rPr lang="en-US" altLang="zh-CN" dirty="0" err="1" smtClean="0"/>
              <a:t>Astyle</a:t>
            </a:r>
            <a:r>
              <a:rPr lang="zh-CN" altLang="en-US" dirty="0"/>
              <a:t> </a:t>
            </a:r>
            <a:r>
              <a:rPr lang="zh-CN" altLang="en-US" dirty="0" smtClean="0"/>
              <a:t>代码进行格式化</a:t>
            </a:r>
            <a:endParaRPr lang="zh-CN" altLang="en-US" dirty="0"/>
          </a:p>
        </p:txBody>
      </p:sp>
      <p:sp>
        <p:nvSpPr>
          <p:cNvPr id="6" name="Rectangle 1"/>
          <p:cNvSpPr>
            <a:spLocks noChangeArrowheads="1"/>
          </p:cNvSpPr>
          <p:nvPr/>
        </p:nvSpPr>
        <p:spPr bwMode="auto">
          <a:xfrm>
            <a:off x="1582738" y="394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4115172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137</TotalTime>
  <Words>943</Words>
  <Application>Microsoft Office PowerPoint</Application>
  <PresentationFormat>全屏显示(4:3)</PresentationFormat>
  <Paragraphs>134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奥斯汀</vt:lpstr>
      <vt:lpstr>编程入门之IDE的使用和递归思想</vt:lpstr>
      <vt:lpstr>数据范围的理解</vt:lpstr>
      <vt:lpstr>OJ各种返回结果</vt:lpstr>
      <vt:lpstr>代码规范</vt:lpstr>
      <vt:lpstr>各种飞舞的格式</vt:lpstr>
      <vt:lpstr>PowerPoint 演示文稿</vt:lpstr>
      <vt:lpstr>PowerPoint 演示文稿</vt:lpstr>
      <vt:lpstr>代码规范</vt:lpstr>
      <vt:lpstr>CB的使用</vt:lpstr>
      <vt:lpstr>递归</vt:lpstr>
      <vt:lpstr>PowerPoint 演示文稿</vt:lpstr>
      <vt:lpstr>PowerPoint 演示文稿</vt:lpstr>
      <vt:lpstr>求最大公约数</vt:lpstr>
      <vt:lpstr>PowerPoint 演示文稿</vt:lpstr>
      <vt:lpstr>算法实现</vt:lpstr>
      <vt:lpstr>PowerPoint 演示文稿</vt:lpstr>
      <vt:lpstr>算法实现</vt:lpstr>
      <vt:lpstr>汉诺塔 </vt:lpstr>
      <vt:lpstr>分析思路</vt:lpstr>
      <vt:lpstr>算法实现</vt:lpstr>
      <vt:lpstr>约瑟夫问题</vt:lpstr>
      <vt:lpstr>PowerPoint 演示文稿</vt:lpstr>
      <vt:lpstr>代码实现</vt:lpstr>
      <vt:lpstr>递归进阶之搜索</vt:lpstr>
      <vt:lpstr>代码就不再给出，大家自己想一下吧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编程入门之编译器的使用和递归思想</dc:title>
  <dc:creator>BobHuang</dc:creator>
  <cp:lastModifiedBy>H&amp;Y</cp:lastModifiedBy>
  <cp:revision>14</cp:revision>
  <dcterms:created xsi:type="dcterms:W3CDTF">2017-11-09T01:11:22Z</dcterms:created>
  <dcterms:modified xsi:type="dcterms:W3CDTF">2017-11-12T08:34:34Z</dcterms:modified>
</cp:coreProperties>
</file>