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89" r:id="rId3"/>
    <p:sldId id="290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2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49" y="-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3851-FE80-4663-968C-17564B4283F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F6DB-03A5-467F-B515-9DCC1C4B7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2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6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6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3"/>
            <a:ext cx="6637468" cy="102155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7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9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16132"/>
            <a:ext cx="3505200" cy="467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3" y="451412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6"/>
            <a:ext cx="3090440" cy="38630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16132"/>
            <a:ext cx="3505200" cy="467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3" y="451412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4566214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520347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2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16132"/>
            <a:ext cx="3505200" cy="467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4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7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contest/496/problem/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51nod.com/onlineJudge/questionCode.html#!problemId=101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BobHuang/p/7142454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210.32.82.1/acmhome/problemdetail.do?&amp;method=showdetail&amp;id=525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zh.cppreference.com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vector/vecto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en-US" altLang="zh-CN"/>
              <a:t> </a:t>
            </a:r>
            <a:r>
              <a:rPr lang="en-US" altLang="zh-CN" err="1"/>
              <a:t>stl</a:t>
            </a:r>
            <a:r>
              <a:rPr lang="zh-CN" altLang="en-US"/>
              <a:t>在</a:t>
            </a:r>
            <a:r>
              <a:rPr lang="en-US" altLang="zh-CN" err="1"/>
              <a:t>acm</a:t>
            </a:r>
            <a:r>
              <a:rPr lang="zh-CN" altLang="en-US"/>
              <a:t>的入门及使用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计算机</a:t>
            </a:r>
            <a:r>
              <a:rPr lang="en-US" altLang="zh-CN"/>
              <a:t>2 </a:t>
            </a:r>
            <a:r>
              <a:rPr lang="zh-CN" altLang="en-US"/>
              <a:t>黄睿博</a:t>
            </a:r>
            <a:endParaRPr lang="en-US" altLang="zh-CN"/>
          </a:p>
          <a:p>
            <a:r>
              <a:rPr lang="en-US" altLang="zh-CN"/>
              <a:t>TZC-</a:t>
            </a:r>
            <a:r>
              <a:rPr lang="en-US" altLang="zh-CN" err="1"/>
              <a:t>BobHuang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February 1,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一些简单的操作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841736" y="1851670"/>
            <a:ext cx="31683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nsolas" pitchFamily="49" charset="0"/>
              </a:rPr>
              <a:t>#include&lt;stdio.h&gt;</a:t>
            </a:r>
          </a:p>
          <a:p>
            <a:r>
              <a:rPr lang="en-US" altLang="zh-CN" sz="1000">
                <a:latin typeface="Consolas" pitchFamily="49" charset="0"/>
              </a:rPr>
              <a:t>#include&lt;iostream&gt;</a:t>
            </a:r>
          </a:p>
          <a:p>
            <a:r>
              <a:rPr lang="en-US" altLang="zh-CN" sz="1000">
                <a:latin typeface="Consolas" pitchFamily="49" charset="0"/>
              </a:rPr>
              <a:t>#include&lt;vector&gt;</a:t>
            </a:r>
          </a:p>
          <a:p>
            <a:r>
              <a:rPr lang="en-US" altLang="zh-CN" sz="1000">
                <a:latin typeface="Consolas" pitchFamily="49" charset="0"/>
              </a:rPr>
              <a:t>using namespace std;</a:t>
            </a:r>
          </a:p>
          <a:p>
            <a:r>
              <a:rPr lang="en-US" altLang="zh-CN" sz="1000">
                <a:latin typeface="Consolas" pitchFamily="49" charset="0"/>
              </a:rPr>
              <a:t>int main()</a:t>
            </a:r>
          </a:p>
          <a:p>
            <a:r>
              <a:rPr lang="en-US" altLang="zh-CN" sz="1000">
                <a:latin typeface="Consolas" pitchFamily="49" charset="0"/>
              </a:rPr>
              <a:t>{</a:t>
            </a:r>
          </a:p>
          <a:p>
            <a:r>
              <a:rPr lang="en-US" altLang="zh-CN" sz="1000">
                <a:latin typeface="Consolas" pitchFamily="49" charset="0"/>
              </a:rPr>
              <a:t>    vector&lt;int&gt; vec;</a:t>
            </a:r>
          </a:p>
          <a:p>
            <a:r>
              <a:rPr lang="en-US" altLang="zh-CN" sz="1000">
                <a:latin typeface="Consolas" pitchFamily="49" charset="0"/>
              </a:rPr>
              <a:t>    //vec.push_back(1);//</a:t>
            </a:r>
            <a:r>
              <a:rPr lang="zh-CN" altLang="en-US" sz="1000">
                <a:latin typeface="Consolas" pitchFamily="49" charset="0"/>
              </a:rPr>
              <a:t>将</a:t>
            </a:r>
            <a:r>
              <a:rPr lang="en-US" altLang="zh-CN" sz="1000">
                <a:latin typeface="Consolas" pitchFamily="49" charset="0"/>
              </a:rPr>
              <a:t>1</a:t>
            </a:r>
            <a:r>
              <a:rPr lang="zh-CN" altLang="en-US" sz="1000">
                <a:latin typeface="Consolas" pitchFamily="49" charset="0"/>
              </a:rPr>
              <a:t>放进去这个容器</a:t>
            </a:r>
          </a:p>
          <a:p>
            <a:r>
              <a:rPr lang="zh-CN" altLang="en-US" sz="1000">
                <a:latin typeface="Consolas" pitchFamily="49" charset="0"/>
              </a:rPr>
              <a:t>    </a:t>
            </a:r>
            <a:r>
              <a:rPr lang="en-US" altLang="zh-CN" sz="1000">
                <a:latin typeface="Consolas" pitchFamily="49" charset="0"/>
              </a:rPr>
              <a:t>//vec.push_back(2);//</a:t>
            </a:r>
            <a:r>
              <a:rPr lang="zh-CN" altLang="en-US" sz="1000">
                <a:latin typeface="Consolas" pitchFamily="49" charset="0"/>
              </a:rPr>
              <a:t>将</a:t>
            </a:r>
            <a:r>
              <a:rPr lang="en-US" altLang="zh-CN" sz="1000">
                <a:latin typeface="Consolas" pitchFamily="49" charset="0"/>
              </a:rPr>
              <a:t>2</a:t>
            </a:r>
            <a:r>
              <a:rPr lang="zh-CN" altLang="en-US" sz="1000">
                <a:latin typeface="Consolas" pitchFamily="49" charset="0"/>
              </a:rPr>
              <a:t>放进去这个容器</a:t>
            </a:r>
          </a:p>
          <a:p>
            <a:r>
              <a:rPr lang="zh-CN" altLang="en-US" sz="1000">
                <a:latin typeface="Consolas" pitchFamily="49" charset="0"/>
              </a:rPr>
              <a:t>    </a:t>
            </a:r>
            <a:r>
              <a:rPr lang="en-US" altLang="zh-CN" sz="1000">
                <a:latin typeface="Consolas" pitchFamily="49" charset="0"/>
              </a:rPr>
              <a:t>for(int i=0;i&lt;(int)vec.size();i++)</a:t>
            </a:r>
          </a:p>
          <a:p>
            <a:r>
              <a:rPr lang="en-US" altLang="zh-CN" sz="1000">
                <a:latin typeface="Consolas" pitchFamily="49" charset="0"/>
              </a:rPr>
              <a:t>    {</a:t>
            </a:r>
          </a:p>
          <a:p>
            <a:r>
              <a:rPr lang="en-US" altLang="zh-CN" sz="1000">
                <a:latin typeface="Consolas" pitchFamily="49" charset="0"/>
              </a:rPr>
              <a:t>        cout&lt;&lt;vec[i]&lt;&lt;endl;</a:t>
            </a:r>
          </a:p>
          <a:p>
            <a:r>
              <a:rPr lang="en-US" altLang="zh-CN" sz="1000">
                <a:latin typeface="Consolas" pitchFamily="49" charset="0"/>
              </a:rPr>
              <a:t>        //printf("%d\n",*it);</a:t>
            </a:r>
          </a:p>
          <a:p>
            <a:r>
              <a:rPr lang="en-US" altLang="zh-CN" sz="1000">
                <a:latin typeface="Consolas" pitchFamily="49" charset="0"/>
              </a:rPr>
              <a:t>    }</a:t>
            </a:r>
          </a:p>
          <a:p>
            <a:r>
              <a:rPr lang="en-US" altLang="zh-CN" sz="1000">
                <a:latin typeface="Consolas" pitchFamily="49" charset="0"/>
              </a:rPr>
              <a:t>    return 0;</a:t>
            </a:r>
          </a:p>
          <a:p>
            <a:r>
              <a:rPr lang="en-US" altLang="zh-CN" sz="1000">
                <a:latin typeface="Consolas" pitchFamily="49" charset="0"/>
              </a:rPr>
              <a:t>}</a:t>
            </a:r>
            <a:endParaRPr lang="zh-CN" altLang="en-US" sz="1000">
              <a:latin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2067694"/>
            <a:ext cx="316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/>
              <a:t>vec.push_back(1);//</a:t>
            </a:r>
            <a:r>
              <a:rPr lang="zh-CN" altLang="en-US" sz="1000"/>
              <a:t>将</a:t>
            </a:r>
            <a:r>
              <a:rPr lang="en-US" altLang="zh-CN" sz="1000"/>
              <a:t>1</a:t>
            </a:r>
            <a:r>
              <a:rPr lang="zh-CN" altLang="en-US" sz="1000"/>
              <a:t>放进去这个容器 </a:t>
            </a:r>
            <a:r>
              <a:rPr lang="en-US" altLang="zh-CN" sz="1000"/>
              <a:t>vec.push_back(2);//</a:t>
            </a:r>
            <a:r>
              <a:rPr lang="zh-CN" altLang="en-US" sz="1000"/>
              <a:t>将</a:t>
            </a:r>
            <a:r>
              <a:rPr lang="en-US" altLang="zh-CN" sz="1000"/>
              <a:t>2</a:t>
            </a:r>
            <a:r>
              <a:rPr lang="zh-CN" altLang="en-US" sz="1000"/>
              <a:t>放进去这个容器 </a:t>
            </a:r>
            <a:r>
              <a:rPr lang="en-US" altLang="zh-CN" sz="1000"/>
              <a:t>vec.pop_back();//</a:t>
            </a:r>
            <a:r>
              <a:rPr lang="zh-CN" altLang="en-US" sz="1000"/>
              <a:t>将最后一个删除 </a:t>
            </a:r>
            <a:r>
              <a:rPr lang="en-US" altLang="zh-CN" sz="1000"/>
              <a:t>vec.erase(vec.begin());//</a:t>
            </a:r>
            <a:r>
              <a:rPr lang="zh-CN" altLang="en-US" sz="1000"/>
              <a:t>将第一个元素删除</a:t>
            </a:r>
            <a:endParaRPr lang="zh-CN" altLang="en-US" sz="10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不定长的字符串 </a:t>
            </a:r>
            <a:r>
              <a:rPr lang="en-US" altLang="zh-CN" smtClean="0"/>
              <a:t>string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5" y="1742739"/>
            <a:ext cx="3168466" cy="2631733"/>
          </a:xfrm>
        </p:spPr>
        <p:txBody>
          <a:bodyPr>
            <a:normAutofit fontScale="47500" lnSpcReduction="20000"/>
          </a:bodyPr>
          <a:lstStyle/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#include&lt;iostream&gt;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#include&lt;stdio.h&gt;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#include&lt;string&gt;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using namespace std;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int main()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string str1="123",str2="124";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cout&lt;&lt;str1+str2&lt;&lt;"\n";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cout&lt;&lt;(str1&gt;str2)&lt;&lt;"\n";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cout&lt;&lt;(str1==str2)&lt;&lt;"\n";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cout&lt;&lt;(str1&lt;str2)&lt;&lt;"\n";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getline(cin,str1);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cout&lt;&lt;str1&lt;&lt;"\n";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return 0;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}</a:t>
            </a:r>
            <a:endParaRPr lang="zh-CN" altLang="en-US">
              <a:latin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题目推荐</a:t>
            </a:r>
            <a:r>
              <a:rPr lang="zh-CN" altLang="en-US"/>
              <a:t>训练赛贪心取字典序 </a:t>
            </a:r>
            <a:r>
              <a:rPr lang="en-US" altLang="zh-CN" u="sng">
                <a:hlinkClick r:id="rId2"/>
              </a:rPr>
              <a:t>CF496C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>
                <a:hlinkClick r:id="rId2"/>
              </a:rPr>
              <a:t>A</a:t>
            </a:r>
            <a:r>
              <a:rPr lang="en-US" altLang="zh-CN" u="sng" smtClean="0">
                <a:hlinkClick r:id="rId2"/>
              </a:rPr>
              <a:t>lgorithm</a:t>
            </a:r>
            <a:r>
              <a:rPr lang="en-US" altLang="zh-CN"/>
              <a:t>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5" y="1742739"/>
            <a:ext cx="2520393" cy="3133267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/>
              <a:t>//Sort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#include&lt;bits/stdc++.h&gt;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using namespace std;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vector&lt;string&gt;S;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int cmp(string s,string c)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return s&gt;c;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int main()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S.push_back("123");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S.push_back("112");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S.push_back("012");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S.push_back("12345");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sort(S.begin(),S.end());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//for(auto X:S)cout&lt;&lt;X&lt;&lt;"\n";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sort(S.rbegin(),S.rend());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//for(auto X:S)cout&lt;&lt;X&lt;&lt;"\n";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//sort(S.begin(),S.end());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sort(S.begin(),S.end(),cmp);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//for(auto X:S)cout&lt;&lt;X&lt;&lt;"\n";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sort(S.begin(),S.end());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sort(S.begin(),S.end(),greater&lt;string&gt;());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//for(auto X:S)cout&lt;&lt;X&lt;&lt;"\n";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sort(S.begin(),S.end(),less&lt;string&gt;());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//for(auto X:S)cout&lt;&lt;X&lt;&lt;"\n";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return 0;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}</a:t>
            </a:r>
            <a:endParaRPr lang="zh-CN" altLang="en-US">
              <a:latin typeface="Consolas" pitchFamily="49" charset="0"/>
            </a:endParaRPr>
          </a:p>
          <a:p>
            <a:endParaRPr lang="zh-CN" altLang="en-US">
              <a:latin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275856" y="1851670"/>
            <a:ext cx="5841213" cy="2631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sort(S.begin(),S.end</a:t>
            </a:r>
            <a:r>
              <a:rPr lang="en-US" altLang="zh-CN" sz="1400" smtClean="0"/>
              <a:t>());</a:t>
            </a:r>
          </a:p>
          <a:p>
            <a:pPr marL="68580" indent="0">
              <a:buNone/>
            </a:pPr>
            <a:r>
              <a:rPr lang="en-US" altLang="zh-CN" sz="1400" smtClean="0"/>
              <a:t>//</a:t>
            </a:r>
            <a:r>
              <a:rPr lang="zh-CN" altLang="en-US" sz="1400"/>
              <a:t>对字符串进行字母序从小到大排序，因为</a:t>
            </a:r>
            <a:r>
              <a:rPr lang="en-US" altLang="zh-CN" sz="1400"/>
              <a:t>string</a:t>
            </a:r>
            <a:r>
              <a:rPr lang="zh-CN" altLang="en-US" sz="1400"/>
              <a:t>重载了</a:t>
            </a:r>
            <a:r>
              <a:rPr lang="en-US" altLang="zh-CN" sz="1400"/>
              <a:t>&lt;</a:t>
            </a:r>
            <a:r>
              <a:rPr lang="zh-CN" altLang="en-US" sz="1400" smtClean="0"/>
              <a:t>运算符</a:t>
            </a:r>
            <a:endParaRPr lang="en-US" altLang="zh-CN" sz="1400" smtClean="0"/>
          </a:p>
          <a:p>
            <a:r>
              <a:rPr lang="en-US" altLang="zh-CN" sz="1400" smtClean="0"/>
              <a:t>sort(S.rbegin</a:t>
            </a:r>
            <a:r>
              <a:rPr lang="en-US" altLang="zh-CN" sz="1400"/>
              <a:t>(),S.rend</a:t>
            </a:r>
            <a:r>
              <a:rPr lang="en-US" altLang="zh-CN" sz="1400" smtClean="0"/>
              <a:t>());</a:t>
            </a:r>
          </a:p>
          <a:p>
            <a:pPr marL="68580" indent="0">
              <a:buNone/>
            </a:pPr>
            <a:r>
              <a:rPr lang="en-US" altLang="zh-CN" sz="1400" smtClean="0"/>
              <a:t>//</a:t>
            </a:r>
            <a:r>
              <a:rPr lang="zh-CN" altLang="en-US" sz="1400"/>
              <a:t>对字符串进行字母序从大到小排序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 marL="68580" indent="0">
              <a:buNone/>
            </a:pPr>
            <a:r>
              <a:rPr lang="zh-CN" altLang="en-US" sz="1400" smtClean="0"/>
              <a:t>这里</a:t>
            </a:r>
            <a:r>
              <a:rPr lang="zh-CN" altLang="en-US" sz="1400"/>
              <a:t>直接利用那个</a:t>
            </a:r>
            <a:r>
              <a:rPr lang="en-US" altLang="zh-CN" sz="1400"/>
              <a:t>rbegin()</a:t>
            </a:r>
            <a:r>
              <a:rPr lang="zh-CN" altLang="en-US" sz="1400"/>
              <a:t>和</a:t>
            </a:r>
            <a:r>
              <a:rPr lang="en-US" altLang="zh-CN" sz="1400"/>
              <a:t>rend()</a:t>
            </a:r>
            <a:r>
              <a:rPr lang="zh-CN" altLang="en-US" sz="1400"/>
              <a:t>，省得</a:t>
            </a:r>
            <a:r>
              <a:rPr lang="zh-CN" altLang="en-US" sz="1400" smtClean="0"/>
              <a:t>写</a:t>
            </a:r>
            <a:endParaRPr lang="en-US" altLang="zh-CN" sz="1400" smtClean="0"/>
          </a:p>
          <a:p>
            <a:r>
              <a:rPr lang="en-US" altLang="zh-CN" sz="1400" smtClean="0"/>
              <a:t>sort(S.begin</a:t>
            </a:r>
            <a:r>
              <a:rPr lang="en-US" altLang="zh-CN" sz="1400"/>
              <a:t>(),S.end(),cmp</a:t>
            </a:r>
            <a:r>
              <a:rPr lang="en-US" altLang="zh-CN" sz="1400" smtClean="0"/>
              <a:t>);</a:t>
            </a:r>
          </a:p>
          <a:p>
            <a:pPr marL="68580" indent="0">
              <a:buNone/>
            </a:pPr>
            <a:r>
              <a:rPr lang="en-US" altLang="zh-CN" sz="1400" smtClean="0"/>
              <a:t>//</a:t>
            </a:r>
            <a:r>
              <a:rPr lang="zh-CN" altLang="en-US" sz="1400"/>
              <a:t>这里是对运算符进行了重新</a:t>
            </a:r>
            <a:r>
              <a:rPr lang="zh-CN" altLang="en-US" sz="1400" smtClean="0"/>
              <a:t>定义</a:t>
            </a:r>
            <a:endParaRPr lang="en-US" altLang="zh-CN" sz="1400" smtClean="0"/>
          </a:p>
          <a:p>
            <a:r>
              <a:rPr lang="en-US" altLang="zh-CN" sz="1400" smtClean="0"/>
              <a:t>sort(S.begin</a:t>
            </a:r>
            <a:r>
              <a:rPr lang="en-US" altLang="zh-CN" sz="1400"/>
              <a:t>(),S.end(),greater&lt;string</a:t>
            </a:r>
            <a:r>
              <a:rPr lang="en-US" altLang="zh-CN" sz="1400" smtClean="0"/>
              <a:t>&gt;());</a:t>
            </a:r>
          </a:p>
          <a:p>
            <a:pPr marL="68580" indent="0">
              <a:buNone/>
            </a:pPr>
            <a:r>
              <a:rPr lang="en-US" altLang="zh-CN" sz="1400" smtClean="0"/>
              <a:t>//</a:t>
            </a:r>
            <a:r>
              <a:rPr lang="zh-CN" altLang="en-US" sz="1400"/>
              <a:t>从大到小排序，这个在优先队列里也会</a:t>
            </a:r>
            <a:r>
              <a:rPr lang="zh-CN" altLang="en-US" sz="1400" smtClean="0"/>
              <a:t>使用</a:t>
            </a:r>
            <a:endParaRPr lang="en-US" altLang="zh-CN" sz="1400" smtClean="0"/>
          </a:p>
          <a:p>
            <a:r>
              <a:rPr lang="en-US" altLang="zh-CN" sz="1400" smtClean="0"/>
              <a:t>sort(S.begin</a:t>
            </a:r>
            <a:r>
              <a:rPr lang="en-US" altLang="zh-CN" sz="1400"/>
              <a:t>(),S.end(),less&lt;string</a:t>
            </a:r>
            <a:r>
              <a:rPr lang="en-US" altLang="zh-CN" sz="1400" smtClean="0"/>
              <a:t>&gt;());</a:t>
            </a:r>
          </a:p>
          <a:p>
            <a:pPr marL="68580" indent="0">
              <a:buNone/>
            </a:pPr>
            <a:r>
              <a:rPr lang="en-US" altLang="zh-CN" sz="1400" smtClean="0"/>
              <a:t>//</a:t>
            </a:r>
            <a:r>
              <a:rPr lang="zh-CN" altLang="en-US" sz="1400"/>
              <a:t>补充上缺省函数</a:t>
            </a:r>
            <a:endParaRPr lang="zh-CN" altLang="en-US" sz="14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987574"/>
            <a:ext cx="7024744" cy="8572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查询有没有可以</a:t>
            </a:r>
            <a:r>
              <a:rPr lang="en-US" altLang="zh-CN" smtClean="0"/>
              <a:t>binary_search</a:t>
            </a:r>
            <a:br>
              <a:rPr lang="en-US" altLang="zh-CN" smtClean="0"/>
            </a:br>
            <a:r>
              <a:rPr lang="zh-CN" altLang="en-US" smtClean="0"/>
              <a:t>这个是</a:t>
            </a:r>
            <a:r>
              <a:rPr lang="en-US" altLang="zh-CN"/>
              <a:t>lower_bound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9702"/>
            <a:ext cx="46863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6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lower_bound</a:t>
            </a:r>
            <a:r>
              <a:rPr lang="en-US" altLang="zh-CN" smtClean="0"/>
              <a:t>()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4" y="1742739"/>
            <a:ext cx="7128906" cy="291724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/>
              <a:t>函数</a:t>
            </a:r>
            <a:r>
              <a:rPr lang="en-US" altLang="zh-CN"/>
              <a:t>lower_bound()</a:t>
            </a:r>
            <a:r>
              <a:rPr lang="zh-CN" altLang="en-US"/>
              <a:t>在</a:t>
            </a:r>
            <a:r>
              <a:rPr lang="en-US" altLang="zh-CN"/>
              <a:t>first</a:t>
            </a:r>
            <a:r>
              <a:rPr lang="zh-CN" altLang="en-US"/>
              <a:t>和</a:t>
            </a:r>
            <a:r>
              <a:rPr lang="en-US" altLang="zh-CN"/>
              <a:t>last</a:t>
            </a:r>
            <a:r>
              <a:rPr lang="zh-CN" altLang="en-US"/>
              <a:t>中的</a:t>
            </a:r>
            <a:r>
              <a:rPr lang="zh-CN" altLang="en-US" b="1"/>
              <a:t>前闭后开</a:t>
            </a:r>
            <a:r>
              <a:rPr lang="zh-CN" altLang="en-US"/>
              <a:t>区间进行二分查找，返回大于或等于</a:t>
            </a:r>
            <a:r>
              <a:rPr lang="en-US" altLang="zh-CN"/>
              <a:t>val</a:t>
            </a:r>
            <a:r>
              <a:rPr lang="zh-CN" altLang="en-US"/>
              <a:t>的</a:t>
            </a:r>
            <a:r>
              <a:rPr lang="zh-CN" altLang="en-US" b="1"/>
              <a:t>第一个元素</a:t>
            </a:r>
            <a:r>
              <a:rPr lang="zh-CN" altLang="en-US"/>
              <a:t>位置。如果所有元素都小于</a:t>
            </a:r>
            <a:r>
              <a:rPr lang="en-US" altLang="zh-CN"/>
              <a:t>val</a:t>
            </a:r>
            <a:r>
              <a:rPr lang="zh-CN" altLang="en-US"/>
              <a:t>，则返回</a:t>
            </a:r>
            <a:r>
              <a:rPr lang="en-US" altLang="zh-CN" b="1"/>
              <a:t>last</a:t>
            </a:r>
            <a:r>
              <a:rPr lang="zh-CN" altLang="en-US"/>
              <a:t>的位置</a:t>
            </a:r>
          </a:p>
          <a:p>
            <a:r>
              <a:rPr lang="zh-CN" altLang="en-US"/>
              <a:t>举例如下：</a:t>
            </a:r>
          </a:p>
          <a:p>
            <a:r>
              <a:rPr lang="zh-CN" altLang="en-US"/>
              <a:t>一个数组</a:t>
            </a:r>
            <a:r>
              <a:rPr lang="en-US" altLang="zh-CN"/>
              <a:t>number</a:t>
            </a:r>
            <a:r>
              <a:rPr lang="zh-CN" altLang="en-US"/>
              <a:t>序列为：</a:t>
            </a:r>
            <a:r>
              <a:rPr lang="en-US" altLang="zh-CN"/>
              <a:t>4,10,11,30,69,70,96,100.</a:t>
            </a:r>
            <a:r>
              <a:rPr lang="zh-CN" altLang="en-US"/>
              <a:t>设要插入数字</a:t>
            </a:r>
            <a:r>
              <a:rPr lang="en-US" altLang="zh-CN"/>
              <a:t>3,9,111.pos</a:t>
            </a:r>
            <a:r>
              <a:rPr lang="zh-CN" altLang="en-US"/>
              <a:t>为要插入的位置的下标</a:t>
            </a:r>
          </a:p>
          <a:p>
            <a:r>
              <a:rPr lang="zh-CN" altLang="en-US"/>
              <a:t>则</a:t>
            </a:r>
          </a:p>
          <a:p>
            <a:r>
              <a:rPr lang="en-US" altLang="zh-CN"/>
              <a:t>pos = lower_bound( number, number + 8, 3) - number</a:t>
            </a:r>
            <a:r>
              <a:rPr lang="zh-CN" altLang="en-US"/>
              <a:t>，</a:t>
            </a:r>
            <a:r>
              <a:rPr lang="en-US" altLang="zh-CN"/>
              <a:t>pos = 0.</a:t>
            </a:r>
            <a:r>
              <a:rPr lang="zh-CN" altLang="en-US"/>
              <a:t>即</a:t>
            </a:r>
            <a:r>
              <a:rPr lang="en-US" altLang="zh-CN"/>
              <a:t>number</a:t>
            </a:r>
            <a:r>
              <a:rPr lang="zh-CN" altLang="en-US"/>
              <a:t>数组的下标为</a:t>
            </a:r>
            <a:r>
              <a:rPr lang="en-US" altLang="zh-CN"/>
              <a:t>0</a:t>
            </a:r>
            <a:r>
              <a:rPr lang="zh-CN" altLang="en-US"/>
              <a:t>的位置。</a:t>
            </a:r>
          </a:p>
          <a:p>
            <a:r>
              <a:rPr lang="en-US" altLang="zh-CN"/>
              <a:t>pos = lower_bound( number, number + 8, 9) - number</a:t>
            </a:r>
            <a:r>
              <a:rPr lang="zh-CN" altLang="en-US"/>
              <a:t>， </a:t>
            </a:r>
            <a:r>
              <a:rPr lang="en-US" altLang="zh-CN"/>
              <a:t>pos = 1</a:t>
            </a:r>
            <a:r>
              <a:rPr lang="zh-CN" altLang="en-US"/>
              <a:t>，即</a:t>
            </a:r>
            <a:r>
              <a:rPr lang="en-US" altLang="zh-CN"/>
              <a:t>number</a:t>
            </a:r>
            <a:r>
              <a:rPr lang="zh-CN" altLang="en-US"/>
              <a:t>数组的下标为</a:t>
            </a:r>
            <a:r>
              <a:rPr lang="en-US" altLang="zh-CN"/>
              <a:t>1</a:t>
            </a:r>
            <a:r>
              <a:rPr lang="zh-CN" altLang="en-US"/>
              <a:t>的位置（即</a:t>
            </a:r>
            <a:r>
              <a:rPr lang="en-US" altLang="zh-CN"/>
              <a:t>10</a:t>
            </a:r>
            <a:r>
              <a:rPr lang="zh-CN" altLang="en-US"/>
              <a:t>所在的位置）。</a:t>
            </a:r>
          </a:p>
          <a:p>
            <a:r>
              <a:rPr lang="en-US" altLang="zh-CN"/>
              <a:t>pos = lower_bound( number, number + 8, 111) - number</a:t>
            </a:r>
            <a:r>
              <a:rPr lang="zh-CN" altLang="en-US"/>
              <a:t>， </a:t>
            </a:r>
            <a:r>
              <a:rPr lang="en-US" altLang="zh-CN"/>
              <a:t>pos = 8</a:t>
            </a:r>
            <a:r>
              <a:rPr lang="zh-CN" altLang="en-US"/>
              <a:t>，即</a:t>
            </a:r>
            <a:r>
              <a:rPr lang="en-US" altLang="zh-CN"/>
              <a:t>number</a:t>
            </a:r>
            <a:r>
              <a:rPr lang="zh-CN" altLang="en-US"/>
              <a:t>数组的下标为</a:t>
            </a:r>
            <a:r>
              <a:rPr lang="en-US" altLang="zh-CN"/>
              <a:t>8</a:t>
            </a:r>
            <a:r>
              <a:rPr lang="zh-CN" altLang="en-US"/>
              <a:t>的位置（但下标上限为</a:t>
            </a:r>
            <a:r>
              <a:rPr lang="en-US" altLang="zh-CN"/>
              <a:t>7</a:t>
            </a:r>
            <a:r>
              <a:rPr lang="zh-CN" altLang="en-US"/>
              <a:t>，所以返回最后一个元素的下一个元素）。</a:t>
            </a:r>
          </a:p>
          <a:p>
            <a:r>
              <a:rPr lang="zh-CN" altLang="en-US"/>
              <a:t>所以，要记住：函数</a:t>
            </a:r>
            <a:r>
              <a:rPr lang="en-US" altLang="zh-CN"/>
              <a:t>lower_bound()</a:t>
            </a:r>
            <a:r>
              <a:rPr lang="zh-CN" altLang="en-US"/>
              <a:t>在</a:t>
            </a:r>
            <a:r>
              <a:rPr lang="en-US" altLang="zh-CN"/>
              <a:t>first</a:t>
            </a:r>
            <a:r>
              <a:rPr lang="zh-CN" altLang="en-US"/>
              <a:t>和</a:t>
            </a:r>
            <a:r>
              <a:rPr lang="en-US" altLang="zh-CN"/>
              <a:t>last</a:t>
            </a:r>
            <a:r>
              <a:rPr lang="zh-CN" altLang="en-US"/>
              <a:t>中的</a:t>
            </a:r>
            <a:r>
              <a:rPr lang="zh-CN" altLang="en-US" b="1"/>
              <a:t>前闭后开</a:t>
            </a:r>
            <a:r>
              <a:rPr lang="zh-CN" altLang="en-US"/>
              <a:t>区间进行二分查找，返回大于或等于</a:t>
            </a:r>
            <a:r>
              <a:rPr lang="en-US" altLang="zh-CN"/>
              <a:t>val</a:t>
            </a:r>
            <a:r>
              <a:rPr lang="zh-CN" altLang="en-US"/>
              <a:t>的</a:t>
            </a:r>
            <a:r>
              <a:rPr lang="zh-CN" altLang="en-US" b="1"/>
              <a:t>第一个元素</a:t>
            </a:r>
            <a:r>
              <a:rPr lang="zh-CN" altLang="en-US"/>
              <a:t>位置。如果所有元素都小于</a:t>
            </a:r>
            <a:r>
              <a:rPr lang="en-US" altLang="zh-CN"/>
              <a:t>val</a:t>
            </a:r>
            <a:r>
              <a:rPr lang="zh-CN" altLang="en-US"/>
              <a:t>，则返回</a:t>
            </a:r>
            <a:r>
              <a:rPr lang="en-US" altLang="zh-CN" b="1"/>
              <a:t>last</a:t>
            </a:r>
            <a:r>
              <a:rPr lang="zh-CN" altLang="en-US"/>
              <a:t>的位置，且</a:t>
            </a:r>
            <a:r>
              <a:rPr lang="en-US" altLang="zh-CN"/>
              <a:t>last</a:t>
            </a:r>
            <a:r>
              <a:rPr lang="zh-CN" altLang="en-US"/>
              <a:t>的位置是越界的！！</a:t>
            </a:r>
            <a:r>
              <a:rPr lang="en-US" altLang="zh-CN" smtClean="0"/>
              <a:t>~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题目推荐</a:t>
            </a:r>
            <a:r>
              <a:rPr lang="en-US" altLang="zh-CN" smtClean="0"/>
              <a:t>51nod</a:t>
            </a:r>
            <a:r>
              <a:rPr lang="zh-CN" altLang="en-US" u="sng" smtClean="0">
                <a:hlinkClick r:id="rId2"/>
              </a:rPr>
              <a:t>只</a:t>
            </a:r>
            <a:r>
              <a:rPr lang="zh-CN" altLang="en-US" u="sng">
                <a:hlinkClick r:id="rId2"/>
              </a:rPr>
              <a:t>包含因子</a:t>
            </a:r>
            <a:r>
              <a:rPr lang="en-US" altLang="zh-CN" u="sng">
                <a:hlinkClick r:id="rId2"/>
              </a:rPr>
              <a:t>2 3 5</a:t>
            </a:r>
            <a:r>
              <a:rPr lang="zh-CN" altLang="en-US" u="sng">
                <a:hlinkClick r:id="rId2"/>
              </a:rPr>
              <a:t>的数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fill+</a:t>
            </a:r>
            <a:r>
              <a:rPr lang="zh-CN" altLang="en-US"/>
              <a:t>二分实现最长递增子序列的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fill(g,g+n,infinity);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for(int i=0; i&lt;n; i++)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int j=lower_bound(g, g+n,a[i])-g;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f[i]=j+1;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g[j]=a[i];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题目推荐 上海五校</a:t>
            </a:r>
            <a:r>
              <a:rPr lang="en-US" altLang="zh-CN" u="sng">
                <a:hlinkClick r:id="rId2"/>
              </a:rPr>
              <a:t>A</a:t>
            </a:r>
            <a:r>
              <a:rPr lang="zh-CN" altLang="en-US" u="sng" smtClean="0">
                <a:hlinkClick r:id="rId2"/>
              </a:rPr>
              <a:t>序列</a:t>
            </a:r>
            <a:r>
              <a:rPr lang="en-US" altLang="zh-CN" u="sng" smtClean="0"/>
              <a:t>(</a:t>
            </a:r>
            <a:r>
              <a:rPr lang="zh-CN" altLang="en-US" u="sng" smtClean="0"/>
              <a:t>大概不能做了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000"/>
              <a:t>数据结构还会有链表和队列和栈</a:t>
            </a:r>
            <a:br>
              <a:rPr lang="zh-CN" altLang="en-US" sz="2000"/>
            </a:br>
            <a:r>
              <a:rPr lang="zh-CN" altLang="en-US" sz="2000"/>
              <a:t>在</a:t>
            </a:r>
            <a:r>
              <a:rPr lang="en-US" altLang="zh-CN" sz="2000"/>
              <a:t>c++</a:t>
            </a:r>
            <a:r>
              <a:rPr lang="zh-CN" altLang="en-US" sz="2000"/>
              <a:t>里分别是</a:t>
            </a:r>
            <a:r>
              <a:rPr lang="en-US" altLang="zh-CN" sz="2000"/>
              <a:t>list</a:t>
            </a:r>
            <a:r>
              <a:rPr lang="zh-CN" altLang="en-US" sz="2000"/>
              <a:t>，</a:t>
            </a:r>
            <a:r>
              <a:rPr lang="en-US" altLang="zh-CN" sz="2000"/>
              <a:t>queue</a:t>
            </a:r>
            <a:r>
              <a:rPr lang="zh-CN" altLang="en-US" sz="2000"/>
              <a:t>，</a:t>
            </a:r>
            <a:r>
              <a:rPr lang="en-US" altLang="zh-CN" sz="2000" smtClean="0"/>
              <a:t>stack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Consolas" pitchFamily="49" charset="0"/>
              </a:rPr>
              <a:t>优先</a:t>
            </a:r>
            <a:r>
              <a:rPr lang="zh-CN" altLang="en-US" sz="3600" smtClean="0">
                <a:latin typeface="Consolas" pitchFamily="49" charset="0"/>
              </a:rPr>
              <a:t>队列</a:t>
            </a:r>
            <a:endParaRPr lang="en-US" altLang="zh-CN" sz="3600" smtClean="0">
              <a:latin typeface="Consolas" pitchFamily="49" charset="0"/>
            </a:endParaRPr>
          </a:p>
          <a:p>
            <a:r>
              <a:rPr lang="en-US" altLang="zh-CN" sz="1000" smtClean="0">
                <a:latin typeface="Consolas" pitchFamily="49" charset="0"/>
              </a:rPr>
              <a:t>priority_queue&lt;int</a:t>
            </a:r>
            <a:r>
              <a:rPr lang="en-US" altLang="zh-CN" sz="1000">
                <a:latin typeface="Consolas" pitchFamily="49" charset="0"/>
              </a:rPr>
              <a:t>, vector&lt;int&gt;, greater&lt;int&gt; &gt;S</a:t>
            </a:r>
            <a:r>
              <a:rPr lang="en-US" altLang="zh-CN" sz="1000" smtClean="0">
                <a:latin typeface="Consolas" pitchFamily="49" charset="0"/>
              </a:rPr>
              <a:t>;//</a:t>
            </a:r>
            <a:r>
              <a:rPr lang="zh-CN" altLang="en-US" sz="1000" smtClean="0">
                <a:latin typeface="Consolas" pitchFamily="49" charset="0"/>
              </a:rPr>
              <a:t>小根堆</a:t>
            </a:r>
            <a:endParaRPr lang="en-US" altLang="zh-CN" sz="1000" smtClean="0">
              <a:latin typeface="Consolas" pitchFamily="49" charset="0"/>
            </a:endParaRPr>
          </a:p>
          <a:p>
            <a:endParaRPr lang="zh-CN" altLang="en-US" sz="1000">
              <a:latin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MAP,SET </a:t>
            </a:r>
            <a:r>
              <a:rPr lang="zh-CN" altLang="en-US" sz="2700" smtClean="0"/>
              <a:t>基于</a:t>
            </a:r>
            <a:r>
              <a:rPr lang="zh-CN" altLang="en-US" sz="2700"/>
              <a:t>红黑树的</a:t>
            </a:r>
            <a:r>
              <a:rPr lang="en-US" altLang="zh-CN" sz="2700"/>
              <a:t>hashmap</a:t>
            </a:r>
            <a:endParaRPr lang="zh-CN" altLang="en-US" sz="27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题目推荐</a:t>
            </a:r>
            <a:r>
              <a:rPr lang="en-US" altLang="zh-CN" smtClean="0"/>
              <a:t>:</a:t>
            </a:r>
            <a:r>
              <a:rPr lang="zh-CN" altLang="en-US" smtClean="0"/>
              <a:t>这个题目就太多了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43495" y="1742739"/>
            <a:ext cx="3168466" cy="2631733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#include&lt;bits/stdc++.h&gt;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using namespace std;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map&lt;int,int&gt;M;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int main()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M[13232]=1;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M[32]=1;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cout&lt;&lt;M[32]&lt;&lt;endl;//</a:t>
            </a:r>
            <a:r>
              <a:rPr lang="zh-CN" altLang="en-US" sz="800">
                <a:latin typeface="Consolas" pitchFamily="49" charset="0"/>
              </a:rPr>
              <a:t>因为我确定有这个元素，这样查询就不重新建立新的键</a:t>
            </a:r>
          </a:p>
          <a:p>
            <a:pPr marL="68580" indent="0">
              <a:buNone/>
            </a:pPr>
            <a:r>
              <a:rPr lang="zh-CN" altLang="en-US" sz="800">
                <a:latin typeface="Consolas" pitchFamily="49" charset="0"/>
              </a:rPr>
              <a:t>    </a:t>
            </a:r>
            <a:r>
              <a:rPr lang="en-US" altLang="zh-CN" sz="800">
                <a:latin typeface="Consolas" pitchFamily="49" charset="0"/>
              </a:rPr>
              <a:t>if(M[11])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    printf("1exist!");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if(M[11])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    printf("2exist!");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return 0;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}</a:t>
            </a:r>
            <a:endParaRPr lang="zh-CN" altLang="en-US" sz="800">
              <a:latin typeface="Consolas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0" y="1635646"/>
            <a:ext cx="3168466" cy="2631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#include&lt;bits/stdc++.h&gt;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using namespace std;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map&lt;int,int&gt;M;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int main()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M[13232]=1;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M[32]=1;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if(M.count(32))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    cout&lt;&lt;"32exist\n";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M.insert(make_pair(123,7));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M.erase(32);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map&lt;int,int&gt;::iterator it;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for(it=M.begin();it!=M.end();it++)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    cout&lt;&lt;it-&gt;first&lt;&lt;" "&lt;&lt;it-&gt;second&lt;&lt;"\n";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    return 0;</a:t>
            </a:r>
          </a:p>
          <a:p>
            <a:pPr marL="68580" indent="0">
              <a:buNone/>
            </a:pPr>
            <a:r>
              <a:rPr lang="en-US" altLang="zh-CN" sz="800">
                <a:latin typeface="Consolas" pitchFamily="49" charset="0"/>
              </a:rPr>
              <a:t>}</a:t>
            </a:r>
            <a:endParaRPr lang="zh-CN" altLang="en-US" sz="8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9582"/>
            <a:ext cx="7024744" cy="2531436"/>
          </a:xfrm>
        </p:spPr>
        <p:txBody>
          <a:bodyPr>
            <a:normAutofit/>
          </a:bodyPr>
          <a:lstStyle/>
          <a:p>
            <a:r>
              <a:rPr lang="zh-CN" altLang="en-US" sz="7200"/>
              <a:t>谢谢观看</a:t>
            </a:r>
            <a:r>
              <a:rPr lang="en-US" altLang="zh-CN" sz="7200" dirty="0"/>
              <a:t>!!!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#include &lt;</a:t>
            </a:r>
            <a:r>
              <a:rPr lang="en-US" altLang="zh-CN" err="1">
                <a:latin typeface="Consolas" pitchFamily="49" charset="0"/>
              </a:rPr>
              <a:t>iostream</a:t>
            </a:r>
            <a:r>
              <a:rPr lang="en-US" altLang="zh-CN">
                <a:latin typeface="Consolas" pitchFamily="49" charset="0"/>
              </a:rPr>
              <a:t>&gt;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using namespace </a:t>
            </a:r>
            <a:r>
              <a:rPr lang="en-US" altLang="zh-CN" err="1">
                <a:latin typeface="Consolas" pitchFamily="49" charset="0"/>
              </a:rPr>
              <a:t>std</a:t>
            </a:r>
            <a:r>
              <a:rPr lang="en-US" altLang="zh-CN" smtClean="0">
                <a:latin typeface="Consolas" pitchFamily="49" charset="0"/>
              </a:rPr>
              <a:t>;</a:t>
            </a:r>
            <a:endParaRPr lang="en-US" altLang="zh-CN">
              <a:latin typeface="Consolas" pitchFamily="49" charset="0"/>
            </a:endParaRPr>
          </a:p>
          <a:p>
            <a:pPr marL="68580" indent="0">
              <a:buNone/>
            </a:pPr>
            <a:r>
              <a:rPr lang="en-US" altLang="zh-CN" err="1">
                <a:latin typeface="Consolas" pitchFamily="49" charset="0"/>
              </a:rPr>
              <a:t>int</a:t>
            </a:r>
            <a:r>
              <a:rPr lang="en-US" altLang="zh-CN">
                <a:latin typeface="Consolas" pitchFamily="49" charset="0"/>
              </a:rPr>
              <a:t> main()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	return 0;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68580" indent="0">
              <a:buNone/>
            </a:pPr>
            <a:endParaRPr lang="en-US" altLang="zh-CN">
              <a:latin typeface="Consolas" pitchFamily="49" charset="0"/>
            </a:endParaRPr>
          </a:p>
          <a:p>
            <a:r>
              <a:rPr lang="en-US" altLang="zh-CN">
                <a:latin typeface="Consolas" pitchFamily="49" charset="0"/>
              </a:rPr>
              <a:t>namespace</a:t>
            </a:r>
            <a:r>
              <a:rPr lang="zh-CN" altLang="en-US">
                <a:latin typeface="Consolas" pitchFamily="49" charset="0"/>
              </a:rPr>
              <a:t>是命名空间，所有的</a:t>
            </a:r>
            <a:r>
              <a:rPr lang="en-US" altLang="zh-CN">
                <a:latin typeface="Consolas" pitchFamily="49" charset="0"/>
              </a:rPr>
              <a:t>C++</a:t>
            </a:r>
            <a:r>
              <a:rPr lang="zh-CN" altLang="en-US">
                <a:latin typeface="Consolas" pitchFamily="49" charset="0"/>
              </a:rPr>
              <a:t>标准类和函数都在</a:t>
            </a:r>
            <a:r>
              <a:rPr lang="en-US" altLang="zh-CN" err="1">
                <a:latin typeface="Consolas" pitchFamily="49" charset="0"/>
              </a:rPr>
              <a:t>std</a:t>
            </a:r>
            <a:r>
              <a:rPr lang="zh-CN" altLang="en-US">
                <a:latin typeface="Consolas" pitchFamily="49" charset="0"/>
              </a:rPr>
              <a:t>命名空间里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C++</a:t>
            </a:r>
            <a:r>
              <a:rPr lang="zh-CN" altLang="en-US" smtClean="0"/>
              <a:t>输入输入输出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C++</a:t>
            </a:r>
            <a:r>
              <a:rPr lang="zh-CN" altLang="en-US"/>
              <a:t>的输入使用</a:t>
            </a:r>
            <a:r>
              <a:rPr lang="en-US" altLang="zh-CN"/>
              <a:t>cin</a:t>
            </a:r>
            <a:r>
              <a:rPr lang="zh-CN" altLang="en-US"/>
              <a:t>，对于各种类型，输入方式是一致的，不像</a:t>
            </a:r>
            <a:r>
              <a:rPr lang="en-US" altLang="zh-CN" smtClean="0"/>
              <a:t>scanf</a:t>
            </a:r>
          </a:p>
          <a:p>
            <a:r>
              <a:rPr lang="en-US" altLang="zh-CN">
                <a:latin typeface="Consolas" pitchFamily="49" charset="0"/>
              </a:rPr>
              <a:t>cin&gt;&gt;</a:t>
            </a:r>
            <a:r>
              <a:rPr lang="en-US" altLang="zh-CN" smtClean="0">
                <a:latin typeface="Consolas" pitchFamily="49" charset="0"/>
              </a:rPr>
              <a:t>a</a:t>
            </a:r>
            <a:r>
              <a:rPr lang="zh-CN" altLang="en-US" smtClean="0">
                <a:latin typeface="Consolas" pitchFamily="49" charset="0"/>
              </a:rPr>
              <a:t>；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latin typeface="Consolas" pitchFamily="49" charset="0"/>
              </a:rPr>
              <a:t>cout&lt;&lt;a&lt;&lt;" "&lt;&lt;b&lt;&lt;" "&lt;&lt;c&lt;&lt;" "&lt;&lt;d;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输出方式也是一致的。</a:t>
            </a:r>
            <a:br>
              <a:rPr lang="zh-CN" altLang="en-US"/>
            </a:br>
            <a:r>
              <a:rPr lang="zh-CN" altLang="en-US"/>
              <a:t>不过保留小数位数比较麻烦，比赛时就用</a:t>
            </a:r>
            <a:r>
              <a:rPr lang="en-US" altLang="zh-CN"/>
              <a:t>printf</a:t>
            </a:r>
            <a:r>
              <a:rPr lang="zh-CN" altLang="en-US"/>
              <a:t>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5" y="562727"/>
            <a:ext cx="6993227" cy="3811746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#include &lt;iostream&gt;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#include &lt;string&gt;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using namespace std;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int main()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int a;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float b;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double c;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char d;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cin&gt;&gt;a&gt;&gt;b&gt;&gt;c&gt;&gt;d;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return 0;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string s;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cin&gt;&gt;s;//</a:t>
            </a:r>
            <a:r>
              <a:rPr lang="zh-CN" altLang="en-US">
                <a:latin typeface="Consolas" pitchFamily="49" charset="0"/>
              </a:rPr>
              <a:t>相当于</a:t>
            </a:r>
            <a:r>
              <a:rPr lang="en-US" altLang="zh-CN">
                <a:latin typeface="Consolas" pitchFamily="49" charset="0"/>
              </a:rPr>
              <a:t>scanf</a:t>
            </a:r>
            <a:r>
              <a:rPr lang="zh-CN" altLang="en-US">
                <a:latin typeface="Consolas" pitchFamily="49" charset="0"/>
              </a:rPr>
              <a:t>，到空白字符为止</a:t>
            </a:r>
          </a:p>
          <a:p>
            <a:pPr marL="68580" indent="0">
              <a:buNone/>
            </a:pPr>
            <a:r>
              <a:rPr lang="zh-CN" altLang="en-US">
                <a:latin typeface="Consolas" pitchFamily="49" charset="0"/>
              </a:rPr>
              <a:t>    </a:t>
            </a:r>
            <a:r>
              <a:rPr lang="en-US" altLang="zh-CN">
                <a:latin typeface="Consolas" pitchFamily="49" charset="0"/>
              </a:rPr>
              <a:t>getline(cin, s);//</a:t>
            </a:r>
            <a:r>
              <a:rPr lang="zh-CN" altLang="en-US">
                <a:latin typeface="Consolas" pitchFamily="49" charset="0"/>
              </a:rPr>
              <a:t>相当于</a:t>
            </a:r>
            <a:r>
              <a:rPr lang="en-US" altLang="zh-CN">
                <a:latin typeface="Consolas" pitchFamily="49" charset="0"/>
              </a:rPr>
              <a:t>gets</a:t>
            </a:r>
            <a:r>
              <a:rPr lang="zh-CN" altLang="en-US">
                <a:latin typeface="Consolas" pitchFamily="49" charset="0"/>
              </a:rPr>
              <a:t>，读取一行</a:t>
            </a:r>
          </a:p>
          <a:p>
            <a:pPr marL="68580" indent="0">
              <a:buNone/>
            </a:pPr>
            <a:r>
              <a:rPr lang="zh-CN" altLang="en-US">
                <a:latin typeface="Consolas" pitchFamily="49" charset="0"/>
              </a:rPr>
              <a:t>    </a:t>
            </a:r>
            <a:r>
              <a:rPr lang="en-US" altLang="zh-CN">
                <a:latin typeface="Consolas" pitchFamily="49" charset="0"/>
              </a:rPr>
              <a:t>return 0;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68580" indent="0">
              <a:buNone/>
            </a:pPr>
            <a:endParaRPr lang="zh-CN" altLang="en-US">
              <a:latin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Standard Template Library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stl</a:t>
            </a:r>
            <a:r>
              <a:rPr lang="zh-CN" altLang="en-US"/>
              <a:t>的全称为</a:t>
            </a:r>
            <a:r>
              <a:rPr lang="en-US" altLang="zh-CN"/>
              <a:t>Standard Template Library</a:t>
            </a:r>
            <a:r>
              <a:rPr lang="zh-CN" altLang="en-US"/>
              <a:t>，即为标准模板库，它主要依赖于模板，而不是对象，所以你需要对这个模板进行实例化，选择你要使用的类型。我们用的都是一些简单的容器吧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92342"/>
            <a:ext cx="7024626" cy="935657"/>
          </a:xfrm>
        </p:spPr>
        <p:txBody>
          <a:bodyPr>
            <a:normAutofit fontScale="90000"/>
          </a:bodyPr>
          <a:lstStyle/>
          <a:p>
            <a:r>
              <a:rPr lang="zh-CN" altLang="en-US" sz="2700"/>
              <a:t>模板是一个怎样的东西呢，可以看下这个</a:t>
            </a:r>
            <a:r>
              <a:rPr lang="en-US" altLang="zh-CN" sz="2700" u="sng">
                <a:hlinkClick r:id="rId2"/>
              </a:rPr>
              <a:t>TOJ5250</a:t>
            </a:r>
            <a:r>
              <a:rPr lang="zh-CN" altLang="en-US" sz="2700"/>
              <a:t/>
            </a:r>
            <a:br>
              <a:rPr lang="zh-CN" altLang="en-US" sz="2700"/>
            </a:br>
            <a:r>
              <a:rPr lang="zh-CN" altLang="en-US" sz="2700"/>
              <a:t>题意就是让我去实现一个不定长可以放任意内容的数组</a:t>
            </a:r>
            <a:r>
              <a:rPr lang="zh-CN" altLang="en-US" sz="2700" smtClean="0"/>
              <a:t>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5073" y="1347614"/>
            <a:ext cx="6777203" cy="2954850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en-US" altLang="zh-CN"/>
              <a:t>#include &lt;iostream&gt;</a:t>
            </a:r>
          </a:p>
          <a:p>
            <a:pPr marL="68580" indent="0">
              <a:buNone/>
            </a:pPr>
            <a:r>
              <a:rPr lang="en-US" altLang="zh-CN"/>
              <a:t>#include &lt;malloc.h&gt;</a:t>
            </a:r>
          </a:p>
          <a:p>
            <a:pPr marL="68580" indent="0">
              <a:buNone/>
            </a:pPr>
            <a:r>
              <a:rPr lang="en-US" altLang="zh-CN"/>
              <a:t>using namespace std;</a:t>
            </a:r>
          </a:p>
          <a:p>
            <a:pPr marL="68580" indent="0">
              <a:buNone/>
            </a:pPr>
            <a:r>
              <a:rPr lang="en-US" altLang="zh-CN"/>
              <a:t>template&lt;typename T&gt;</a:t>
            </a:r>
          </a:p>
          <a:p>
            <a:pPr marL="68580" indent="0">
              <a:buNone/>
            </a:pPr>
            <a:r>
              <a:rPr lang="en-US" altLang="zh-CN"/>
              <a:t>class Vector{</a:t>
            </a:r>
          </a:p>
          <a:p>
            <a:pPr marL="68580" indent="0">
              <a:buNone/>
            </a:pPr>
            <a:r>
              <a:rPr lang="en-US" altLang="zh-CN"/>
              <a:t>   private:T *p;</a:t>
            </a:r>
          </a:p>
          <a:p>
            <a:pPr marL="68580" indent="0">
              <a:buNone/>
            </a:pPr>
            <a:r>
              <a:rPr lang="en-US" altLang="zh-CN"/>
              <a:t>   int size;</a:t>
            </a:r>
          </a:p>
          <a:p>
            <a:pPr marL="68580" indent="0">
              <a:buNone/>
            </a:pPr>
            <a:r>
              <a:rPr lang="en-US" altLang="zh-CN"/>
              <a:t>   int n;</a:t>
            </a:r>
          </a:p>
          <a:p>
            <a:pPr marL="68580" indent="0">
              <a:buNone/>
            </a:pPr>
            <a:r>
              <a:rPr lang="en-US" altLang="zh-CN"/>
              <a:t>   public:</a:t>
            </a:r>
          </a:p>
          <a:p>
            <a:pPr marL="68580" indent="0">
              <a:buNone/>
            </a:pPr>
            <a:r>
              <a:rPr lang="en-US" altLang="zh-CN"/>
              <a:t>     Vector()</a:t>
            </a:r>
          </a:p>
          <a:p>
            <a:pPr marL="68580" indent="0">
              <a:buNone/>
            </a:pPr>
            <a:r>
              <a:rPr lang="en-US" altLang="zh-CN"/>
              <a:t>    {p=(T*)malloc(10*sizeof(T));</a:t>
            </a:r>
          </a:p>
          <a:p>
            <a:pPr marL="68580" indent="0">
              <a:buNone/>
            </a:pPr>
            <a:r>
              <a:rPr lang="en-US" altLang="zh-CN"/>
              <a:t>    size=10;</a:t>
            </a:r>
          </a:p>
          <a:p>
            <a:pPr marL="68580" indent="0">
              <a:buNone/>
            </a:pPr>
            <a:r>
              <a:rPr lang="en-US" altLang="zh-CN"/>
              <a:t>    n=0;}</a:t>
            </a:r>
          </a:p>
          <a:p>
            <a:pPr marL="68580" indent="0">
              <a:buNone/>
            </a:pPr>
            <a:r>
              <a:rPr lang="en-US" altLang="zh-CN"/>
              <a:t>    void Push_back(const T a){</a:t>
            </a:r>
          </a:p>
          <a:p>
            <a:pPr marL="68580" indent="0">
              <a:buNone/>
            </a:pPr>
            <a:r>
              <a:rPr lang="en-US" altLang="zh-CN"/>
              <a:t>    if(n==size){p=(T*)realloc(p,10*sizeof(T));size+=10;}</a:t>
            </a:r>
          </a:p>
          <a:p>
            <a:pPr marL="68580" indent="0">
              <a:buNone/>
            </a:pPr>
            <a:r>
              <a:rPr lang="en-US" altLang="zh-CN"/>
              <a:t>    *(p+n)=a;</a:t>
            </a:r>
          </a:p>
          <a:p>
            <a:pPr marL="68580" indent="0">
              <a:buNone/>
            </a:pPr>
            <a:r>
              <a:rPr lang="en-US" altLang="zh-CN"/>
              <a:t>    n++;</a:t>
            </a:r>
          </a:p>
          <a:p>
            <a:pPr marL="68580" indent="0">
              <a:buNone/>
            </a:pPr>
            <a:r>
              <a:rPr lang="en-US" altLang="zh-CN"/>
              <a:t>    }</a:t>
            </a:r>
          </a:p>
          <a:p>
            <a:pPr marL="68580" indent="0">
              <a:buNone/>
            </a:pPr>
            <a:r>
              <a:rPr lang="en-US" altLang="zh-CN"/>
              <a:t>    typedef T* Iterator;</a:t>
            </a:r>
          </a:p>
          <a:p>
            <a:pPr marL="68580" indent="0">
              <a:buNone/>
            </a:pPr>
            <a:r>
              <a:rPr lang="en-US" altLang="zh-CN"/>
              <a:t>    T* Begin()</a:t>
            </a:r>
          </a:p>
          <a:p>
            <a:pPr marL="68580" indent="0">
              <a:buNone/>
            </a:pPr>
            <a:r>
              <a:rPr lang="en-US" altLang="zh-CN"/>
              <a:t>    {return p;}</a:t>
            </a:r>
          </a:p>
          <a:p>
            <a:pPr marL="68580" indent="0">
              <a:buNone/>
            </a:pPr>
            <a:r>
              <a:rPr lang="en-US" altLang="zh-CN"/>
              <a:t>    T* End()</a:t>
            </a:r>
          </a:p>
          <a:p>
            <a:pPr marL="68580" indent="0">
              <a:buNone/>
            </a:pPr>
            <a:r>
              <a:rPr lang="en-US" altLang="zh-CN"/>
              <a:t>    {return p+n;}</a:t>
            </a:r>
          </a:p>
          <a:p>
            <a:pPr marL="68580" indent="0">
              <a:buNone/>
            </a:pPr>
            <a:r>
              <a:rPr lang="en-US" altLang="zh-CN"/>
              <a:t>};</a:t>
            </a:r>
          </a:p>
          <a:p>
            <a:pPr marL="68580" indent="0">
              <a:buNone/>
            </a:pPr>
            <a:r>
              <a:rPr lang="en-US" altLang="zh-CN"/>
              <a:t>int vector, deque, list, forward_list, array, string;//</a:t>
            </a:r>
            <a:r>
              <a:rPr lang="zh-CN" altLang="en-US"/>
              <a:t>禁止使用</a:t>
            </a:r>
            <a:r>
              <a:rPr lang="en-US" altLang="zh-CN"/>
              <a:t>vector, list</a:t>
            </a:r>
            <a:r>
              <a:rPr lang="zh-CN" altLang="en-US"/>
              <a:t>等</a:t>
            </a:r>
          </a:p>
          <a:p>
            <a:pPr marL="68580" indent="0">
              <a:buNone/>
            </a:pPr>
            <a:r>
              <a:rPr lang="en-US" altLang="zh-CN"/>
              <a:t>int main()</a:t>
            </a:r>
          </a:p>
          <a:p>
            <a:pPr marL="68580" indent="0">
              <a:buNone/>
            </a:pPr>
            <a:r>
              <a:rPr lang="en-US" altLang="zh-CN"/>
              <a:t>{</a:t>
            </a:r>
          </a:p>
          <a:p>
            <a:pPr marL="68580" indent="0">
              <a:buNone/>
            </a:pPr>
            <a:r>
              <a:rPr lang="en-US" altLang="zh-CN"/>
              <a:t>    Vector&lt;int&gt; a;</a:t>
            </a:r>
          </a:p>
          <a:p>
            <a:pPr marL="68580" indent="0">
              <a:buNone/>
            </a:pPr>
            <a:r>
              <a:rPr lang="en-US" altLang="zh-CN"/>
              <a:t>    for(int i=1;i&lt;=5;i++)</a:t>
            </a:r>
          </a:p>
          <a:p>
            <a:pPr marL="68580" indent="0">
              <a:buNone/>
            </a:pPr>
            <a:r>
              <a:rPr lang="en-US" altLang="zh-CN"/>
              <a:t>        a.Push_back(i);</a:t>
            </a:r>
          </a:p>
          <a:p>
            <a:pPr marL="68580" indent="0">
              <a:buNone/>
            </a:pPr>
            <a:r>
              <a:rPr lang="en-US" altLang="zh-CN"/>
              <a:t>    Vector&lt;int&gt;::Iterator it;</a:t>
            </a:r>
          </a:p>
          <a:p>
            <a:pPr marL="68580" indent="0">
              <a:buNone/>
            </a:pPr>
            <a:r>
              <a:rPr lang="en-US" altLang="zh-CN"/>
              <a:t>    for(it=a.Begin();it!=a.End();++it)</a:t>
            </a:r>
          </a:p>
          <a:p>
            <a:pPr marL="68580" indent="0">
              <a:buNone/>
            </a:pPr>
            <a:r>
              <a:rPr lang="en-US" altLang="zh-CN"/>
              <a:t>    {</a:t>
            </a:r>
          </a:p>
          <a:p>
            <a:pPr marL="68580" indent="0">
              <a:buNone/>
            </a:pPr>
            <a:r>
              <a:rPr lang="en-US" altLang="zh-CN"/>
              <a:t>        cout&lt;&lt;*it&lt;&lt;endl;</a:t>
            </a:r>
          </a:p>
          <a:p>
            <a:pPr marL="68580" indent="0">
              <a:buNone/>
            </a:pPr>
            <a:r>
              <a:rPr lang="en-US" altLang="zh-CN"/>
              <a:t>    }</a:t>
            </a:r>
          </a:p>
          <a:p>
            <a:pPr marL="6858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/>
              <a:t>看下这个部分好了，就是给了一个模板</a:t>
            </a:r>
            <a:r>
              <a:rPr lang="en-US" altLang="zh-CN" sz="1800"/>
              <a:t>T</a:t>
            </a:r>
            <a:r>
              <a:rPr lang="zh-CN" altLang="en-US" sz="1800"/>
              <a:t>，我每次进行查询，不够的话我就多开</a:t>
            </a:r>
            <a:r>
              <a:rPr lang="en-US" altLang="zh-CN" sz="1800"/>
              <a:t>10</a:t>
            </a:r>
            <a:r>
              <a:rPr lang="zh-CN" altLang="en-US" sz="1800"/>
              <a:t>个（当然</a:t>
            </a:r>
            <a:r>
              <a:rPr lang="en-US" altLang="zh-CN" sz="1800"/>
              <a:t>stl</a:t>
            </a:r>
            <a:r>
              <a:rPr lang="zh-CN" altLang="en-US" sz="1800"/>
              <a:t>内的实现和这个不一样，他是直接开二倍了，</a:t>
            </a:r>
            <a:r>
              <a:rPr lang="en-US" altLang="zh-CN" sz="1800"/>
              <a:t>stl</a:t>
            </a:r>
            <a:r>
              <a:rPr lang="zh-CN" altLang="en-US" sz="1800"/>
              <a:t>往往</a:t>
            </a:r>
            <a:r>
              <a:rPr lang="zh-CN" altLang="en-US" sz="1800" smtClean="0"/>
              <a:t>比手写</a:t>
            </a:r>
            <a:r>
              <a:rPr lang="zh-CN" altLang="en-US" sz="1800"/>
              <a:t>的要强大要安全</a:t>
            </a:r>
            <a:r>
              <a:rPr lang="zh-CN" altLang="en-US" sz="1800" smtClean="0"/>
              <a:t>）</a:t>
            </a: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void Push_back(const T a)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if(n==size)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    p=(T*)realloc(p,10*sizeof(T));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    size+=10;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} 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*(p+n)=a;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n++;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200" u="sng">
                <a:hlinkClick r:id="rId2"/>
              </a:rPr>
              <a:t>这里可以查到很多</a:t>
            </a:r>
            <a:r>
              <a:rPr lang="en-US" altLang="zh-CN" sz="2200" u="sng">
                <a:hlinkClick r:id="rId2"/>
              </a:rPr>
              <a:t>c++</a:t>
            </a:r>
            <a:r>
              <a:rPr lang="zh-CN" altLang="en-US" sz="2200" u="sng">
                <a:hlinkClick r:id="rId2"/>
              </a:rPr>
              <a:t>的文档</a:t>
            </a:r>
            <a:r>
              <a:rPr lang="en-US" altLang="zh-CN" sz="2200"/>
              <a:t>http://www.cplusplus.com</a:t>
            </a:r>
            <a:br>
              <a:rPr lang="en-US" altLang="zh-CN" sz="2200"/>
            </a:br>
            <a:r>
              <a:rPr lang="en-US" altLang="zh-CN" sz="2200"/>
              <a:t>http://zh.cppreference.com/ </a:t>
            </a:r>
            <a:r>
              <a:rPr lang="zh-CN" altLang="en-US" sz="2200"/>
              <a:t>这个网站查文档也挺友好的，这个是</a:t>
            </a:r>
            <a:r>
              <a:rPr lang="zh-CN" altLang="en-US" sz="2200" u="sng">
                <a:hlinkClick r:id="rId3"/>
              </a:rPr>
              <a:t>中文版</a:t>
            </a:r>
            <a:r>
              <a:rPr lang="zh-CN" altLang="en-US" sz="2200" u="sng" smtClean="0">
                <a:hlinkClick r:id="rId3"/>
              </a:rPr>
              <a:t>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查询</a:t>
            </a:r>
            <a:r>
              <a:rPr lang="en-US" altLang="zh-CN" smtClean="0">
                <a:hlinkClick r:id="rId4"/>
              </a:rPr>
              <a:t>vector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32376"/>
            <a:ext cx="4341160" cy="342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2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84355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27584" y="1635646"/>
            <a:ext cx="2202296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#include&lt;stdio.h&gt;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#include&lt;iostream&gt;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#include&lt;vector&gt;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using namespace std;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int main()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vector&lt;int&gt; vec;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//vec.push_back(1);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vector&lt;int&gt;::iterator it;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for(it=vec.begin(); it!=vec.end(); it++)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    cout&lt;&lt;*it&lt;&lt;endl;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    //printf("%d\n",*it);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23928" y="1619290"/>
            <a:ext cx="3024336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#include&lt;stdio.h&gt;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#include&lt;iostream&gt;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#include&lt;vector&gt;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using namespace std;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int main()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vector&lt;int&gt; vec;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//vec.push_back(1),vec.push_back(2);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vector&lt;int&gt;::reverse_iterator it;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for(it=vec.rbegin();it!=vec.rend();it++)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    cout&lt;&lt;*it&lt;&lt;endl;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    //printf("%d\n",*it);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4648" y="599599"/>
            <a:ext cx="7024744" cy="857250"/>
          </a:xfrm>
        </p:spPr>
        <p:txBody>
          <a:bodyPr/>
          <a:lstStyle/>
          <a:p>
            <a:r>
              <a:rPr lang="zh-CN" altLang="en-US"/>
              <a:t>迭代</a:t>
            </a:r>
            <a:r>
              <a:rPr lang="zh-CN" altLang="en-US" smtClean="0"/>
              <a:t>器遍历</a:t>
            </a:r>
            <a:r>
              <a:rPr lang="en-US" altLang="zh-CN" smtClean="0"/>
              <a:t>vector</a:t>
            </a:r>
            <a:endParaRPr lang="zh-CN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228184" y="627534"/>
            <a:ext cx="230425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#include&lt;stdio.h&gt;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#include&lt;iostream&gt;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#include&lt;vector&gt;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using namespace std;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int main()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vector&lt;int&gt; vec;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//vec.push_back(1);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vector&lt;int&gt;::iterator it;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for(it=vec.begin(); it!=vec.end(); it++)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    cout&lt;&lt;*it&lt;&lt;endl;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    //printf("%d\n",*it);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    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2844" y="45300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从前往后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79912" y="449581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从后往前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214</TotalTime>
  <Words>1644</Words>
  <Application>Microsoft Office PowerPoint</Application>
  <PresentationFormat>全屏显示(16:9)</PresentationFormat>
  <Paragraphs>305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奥斯汀</vt:lpstr>
      <vt:lpstr>c++ stl在acm的入门及使用</vt:lpstr>
      <vt:lpstr>基本框架</vt:lpstr>
      <vt:lpstr>C++输入输入输出</vt:lpstr>
      <vt:lpstr>PowerPoint 演示文稿</vt:lpstr>
      <vt:lpstr>Standard Template Library</vt:lpstr>
      <vt:lpstr>模板是一个怎样的东西呢，可以看下这个TOJ5250 题意就是让我去实现一个不定长可以放任意内容的数组。</vt:lpstr>
      <vt:lpstr>看下这个部分好了，就是给了一个模板T，我每次进行查询，不够的话我就多开10个（当然stl内的实现和这个不一样，他是直接开二倍了，stl往往比手写的要强大要安全）</vt:lpstr>
      <vt:lpstr>这里可以查到很多c++的文档http://www.cplusplus.com http://zh.cppreference.com/ 这个网站查文档也挺友好的，这个是中文版的</vt:lpstr>
      <vt:lpstr>迭代器遍历vector</vt:lpstr>
      <vt:lpstr>一些简单的操作</vt:lpstr>
      <vt:lpstr>不定长的字符串 string</vt:lpstr>
      <vt:lpstr>Algorithm </vt:lpstr>
      <vt:lpstr>查询有没有可以binary_search 这个是lower_bound()</vt:lpstr>
      <vt:lpstr>lower_bound()介绍</vt:lpstr>
      <vt:lpstr>fill+二分实现最长递增子序列的</vt:lpstr>
      <vt:lpstr>数据结构还会有链表和队列和栈 在c++里分别是list，queue，stack</vt:lpstr>
      <vt:lpstr>MAP,SET 基于红黑树的hashmap</vt:lpstr>
      <vt:lpstr>谢谢观看!!!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循环、数组、结构体</dc:title>
  <dc:creator>BobHuang</dc:creator>
  <cp:lastModifiedBy>BobHuang</cp:lastModifiedBy>
  <cp:revision>18</cp:revision>
  <dcterms:created xsi:type="dcterms:W3CDTF">2017-11-14T12:05:12Z</dcterms:created>
  <dcterms:modified xsi:type="dcterms:W3CDTF">2018-02-01T03:30:59Z</dcterms:modified>
</cp:coreProperties>
</file>