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256" r:id="rId2"/>
    <p:sldId id="306" r:id="rId3"/>
    <p:sldId id="290" r:id="rId4"/>
    <p:sldId id="305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7" r:id="rId20"/>
    <p:sldId id="260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E3851-FE80-4663-968C-17564B4283FC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DF6DB-03A5-467F-B515-9DCC1C4B7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4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2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4566214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6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6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4566214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772610"/>
            <a:ext cx="1484453" cy="3585258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3"/>
            <a:ext cx="6637468" cy="1021557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7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9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16132"/>
            <a:ext cx="3505200" cy="4679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3" y="451412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6"/>
            <a:ext cx="3090440" cy="38630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4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16132"/>
            <a:ext cx="3505200" cy="4679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3" y="451412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4566214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10" y="520347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2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16132"/>
            <a:ext cx="3505200" cy="4679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4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7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5%BC%BA%E8%BF%9E%E9%80%9A/113140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122.226.131.237/acmhome/problemdetail.do?&amp;method=showdetail&amp;id=285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acm</a:t>
            </a:r>
            <a:r>
              <a:rPr lang="zh-CN" altLang="en-US"/>
              <a:t>入门之图论基础</a:t>
            </a:r>
            <a:r>
              <a:rPr lang="en-US" altLang="zh-CN"/>
              <a:t>&amp;&amp;Floyd</a:t>
            </a:r>
            <a:r>
              <a:rPr lang="zh-CN" altLang="en-US"/>
              <a:t>最短路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16</a:t>
            </a:r>
            <a:r>
              <a:rPr lang="zh-CN" altLang="en-US"/>
              <a:t>计算机</a:t>
            </a:r>
            <a:r>
              <a:rPr lang="en-US" altLang="zh-CN"/>
              <a:t>2 </a:t>
            </a:r>
            <a:r>
              <a:rPr lang="zh-CN" altLang="en-US"/>
              <a:t>黄睿博</a:t>
            </a:r>
            <a:endParaRPr lang="en-US" altLang="zh-CN"/>
          </a:p>
          <a:p>
            <a:r>
              <a:rPr lang="en-US" altLang="zh-CN"/>
              <a:t>TZC-</a:t>
            </a:r>
            <a:r>
              <a:rPr lang="en-US" altLang="zh-CN" err="1"/>
              <a:t>BobHuang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February 10, 2018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还</a:t>
            </a:r>
            <a:r>
              <a:rPr lang="zh-CN" altLang="en-US" smtClean="0"/>
              <a:t>可以了解的（连通性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i="1"/>
              <a:t>连通</a:t>
            </a:r>
            <a:r>
              <a:rPr lang="zh-CN" altLang="en-US"/>
              <a:t>：如果存在一条从顶点</a:t>
            </a:r>
            <a:r>
              <a:rPr lang="en-US" altLang="zh-CN"/>
              <a:t>u</a:t>
            </a:r>
            <a:r>
              <a:rPr lang="zh-CN" altLang="en-US"/>
              <a:t>到</a:t>
            </a:r>
            <a:r>
              <a:rPr lang="en-US" altLang="zh-CN"/>
              <a:t>v</a:t>
            </a:r>
            <a:r>
              <a:rPr lang="zh-CN" altLang="en-US"/>
              <a:t>的路径，则称</a:t>
            </a:r>
            <a:r>
              <a:rPr lang="en-US" altLang="zh-CN"/>
              <a:t>u</a:t>
            </a:r>
            <a:r>
              <a:rPr lang="zh-CN" altLang="en-US"/>
              <a:t>和</a:t>
            </a:r>
            <a:r>
              <a:rPr lang="en-US" altLang="zh-CN"/>
              <a:t>v</a:t>
            </a:r>
            <a:r>
              <a:rPr lang="zh-CN" altLang="en-US"/>
              <a:t>是连通的。 </a:t>
            </a:r>
            <a:endParaRPr lang="en-US" altLang="zh-CN" smtClean="0"/>
          </a:p>
          <a:p>
            <a:r>
              <a:rPr lang="zh-CN" altLang="en-US" b="1" i="1" smtClean="0"/>
              <a:t>连通图</a:t>
            </a:r>
            <a:r>
              <a:rPr lang="zh-CN" altLang="en-US"/>
              <a:t>：图中任意两个顶点都是连通的，称为连通图；否则为非连通图。 </a:t>
            </a:r>
            <a:endParaRPr lang="en-US" altLang="zh-CN" smtClean="0"/>
          </a:p>
          <a:p>
            <a:r>
              <a:rPr lang="zh-CN" altLang="en-US" b="1" i="1" smtClean="0"/>
              <a:t>连通</a:t>
            </a:r>
            <a:r>
              <a:rPr lang="zh-CN" altLang="en-US" b="1" i="1"/>
              <a:t>分量</a:t>
            </a:r>
            <a:r>
              <a:rPr lang="zh-CN" altLang="en-US"/>
              <a:t>：无向图中的极大连通子图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z="1100" b="1" i="1"/>
              <a:t>强连通</a:t>
            </a:r>
            <a:r>
              <a:rPr lang="zh-CN" altLang="en-US" sz="1100" b="1" i="1" smtClean="0"/>
              <a:t>分量</a:t>
            </a:r>
            <a:r>
              <a:rPr lang="zh-CN" altLang="en-US" sz="1100" smtClean="0"/>
              <a:t>：</a:t>
            </a:r>
            <a:r>
              <a:rPr lang="zh-CN" altLang="en-US" sz="1100"/>
              <a:t>如果两个顶点</a:t>
            </a:r>
            <a:r>
              <a:rPr lang="en-US" altLang="zh-CN" sz="1100"/>
              <a:t>vi,vj</a:t>
            </a:r>
            <a:r>
              <a:rPr lang="zh-CN" altLang="en-US" sz="1100"/>
              <a:t>间（</a:t>
            </a:r>
            <a:r>
              <a:rPr lang="en-US" altLang="zh-CN" sz="1100"/>
              <a:t>vi&gt;vj</a:t>
            </a:r>
            <a:r>
              <a:rPr lang="zh-CN" altLang="en-US" sz="1100"/>
              <a:t>）有一条从</a:t>
            </a:r>
            <a:r>
              <a:rPr lang="en-US" altLang="zh-CN" sz="1100"/>
              <a:t>vi</a:t>
            </a:r>
            <a:r>
              <a:rPr lang="zh-CN" altLang="en-US" sz="1100"/>
              <a:t>到</a:t>
            </a:r>
            <a:r>
              <a:rPr lang="en-US" altLang="zh-CN" sz="1100"/>
              <a:t>vj</a:t>
            </a:r>
            <a:r>
              <a:rPr lang="zh-CN" altLang="en-US" sz="1100"/>
              <a:t>的有向路径，同时还有一条从</a:t>
            </a:r>
            <a:r>
              <a:rPr lang="en-US" altLang="zh-CN" sz="1100"/>
              <a:t>vj</a:t>
            </a:r>
            <a:r>
              <a:rPr lang="zh-CN" altLang="en-US" sz="1100"/>
              <a:t>到</a:t>
            </a:r>
            <a:r>
              <a:rPr lang="en-US" altLang="zh-CN" sz="1100"/>
              <a:t>vi</a:t>
            </a:r>
            <a:r>
              <a:rPr lang="zh-CN" altLang="en-US" sz="1100"/>
              <a:t>的有向路径，则称两个顶点</a:t>
            </a:r>
            <a:r>
              <a:rPr lang="zh-CN" altLang="en-US" sz="1100">
                <a:hlinkClick r:id="rId2"/>
              </a:rPr>
              <a:t>强连通</a:t>
            </a:r>
            <a:r>
              <a:rPr lang="en-US" altLang="zh-CN" sz="1100"/>
              <a:t>(strongly connected)</a:t>
            </a:r>
            <a:r>
              <a:rPr lang="zh-CN" altLang="en-US" sz="1100"/>
              <a:t>。</a:t>
            </a:r>
            <a:endParaRPr lang="zh-CN" altLang="en-US" sz="1100" b="1" i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</a:t>
            </a:r>
            <a:r>
              <a:rPr lang="zh-CN" altLang="en-US" smtClean="0"/>
              <a:t>的存储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既然知道了图的两个必不可少的参数，边和点，点集是不用存的，存的边就可以看到图中的点（不考虑非联通图</a:t>
            </a:r>
            <a:endParaRPr lang="en-US" altLang="zh-CN" smtClean="0"/>
          </a:p>
          <a:p>
            <a:r>
              <a:rPr lang="zh-CN" altLang="en-US"/>
              <a:t>点</a:t>
            </a:r>
            <a:r>
              <a:rPr lang="zh-CN" altLang="en-US" smtClean="0"/>
              <a:t>到点或者多一个参数</a:t>
            </a:r>
            <a:endParaRPr lang="en-US" altLang="zh-CN" smtClean="0"/>
          </a:p>
          <a:p>
            <a:r>
              <a:rPr lang="zh-CN" altLang="en-US" smtClean="0"/>
              <a:t>数组存储</a:t>
            </a:r>
            <a:r>
              <a:rPr lang="en-US" altLang="zh-CN" smtClean="0"/>
              <a:t>(</a:t>
            </a:r>
            <a:r>
              <a:rPr lang="zh-CN" altLang="en-US" smtClean="0"/>
              <a:t>邻接矩阵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int a[N+1][N+1]</a:t>
            </a:r>
          </a:p>
          <a:p>
            <a:r>
              <a:rPr lang="en-US" altLang="zh-CN" smtClean="0"/>
              <a:t>a[u][v]</a:t>
            </a:r>
            <a:r>
              <a:rPr lang="zh-CN" altLang="en-US" smtClean="0"/>
              <a:t>表示</a:t>
            </a:r>
            <a:r>
              <a:rPr lang="en-US" altLang="zh-CN" smtClean="0"/>
              <a:t>u</a:t>
            </a:r>
            <a:r>
              <a:rPr lang="zh-CN" altLang="en-US" smtClean="0"/>
              <a:t>到</a:t>
            </a:r>
            <a:r>
              <a:rPr lang="en-US" altLang="zh-CN" smtClean="0"/>
              <a:t>v</a:t>
            </a:r>
            <a:r>
              <a:rPr lang="zh-CN" altLang="en-US"/>
              <a:t>有</a:t>
            </a:r>
            <a:r>
              <a:rPr lang="zh-CN" altLang="en-US" smtClean="0"/>
              <a:t>边，可以加上合适的权值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vector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</a:t>
            </a:r>
            <a:r>
              <a:rPr lang="en-US" altLang="zh-CN" smtClean="0"/>
              <a:t>ector&lt;int&gt;G[N+1];</a:t>
            </a:r>
          </a:p>
          <a:p>
            <a:r>
              <a:rPr lang="en-US" altLang="zh-CN" smtClean="0"/>
              <a:t>G[u].push_back(v)</a:t>
            </a:r>
            <a:r>
              <a:rPr lang="en-US" altLang="zh-CN"/>
              <a:t>;</a:t>
            </a:r>
            <a:endParaRPr lang="en-US" altLang="zh-CN" smtClean="0"/>
          </a:p>
          <a:p>
            <a:r>
              <a:rPr lang="en-US" altLang="zh-CN" smtClean="0"/>
              <a:t>G[u][v]</a:t>
            </a:r>
            <a:r>
              <a:rPr lang="zh-CN" altLang="en-US" smtClean="0"/>
              <a:t>表示</a:t>
            </a:r>
            <a:r>
              <a:rPr lang="en-US" altLang="zh-CN"/>
              <a:t>u</a:t>
            </a:r>
            <a:r>
              <a:rPr lang="zh-CN" altLang="en-US" smtClean="0"/>
              <a:t>到</a:t>
            </a:r>
            <a:r>
              <a:rPr lang="en-US" altLang="zh-CN" smtClean="0"/>
              <a:t>v</a:t>
            </a:r>
            <a:r>
              <a:rPr lang="zh-CN" altLang="en-US" smtClean="0"/>
              <a:t>有边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/>
              <a:t>链式前向星</a:t>
            </a:r>
            <a:r>
              <a:rPr lang="zh-CN" altLang="en-US"/>
              <a:t>其实是一种较好替代邻接表来存图的数据结构，在邻接表存图不能使用时可以使用，几乎可以用于全部图论题目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z="1600">
                <a:latin typeface="Consolas" pitchFamily="49" charset="0"/>
              </a:rPr>
              <a:t>void add(int u,int v,double w)</a:t>
            </a:r>
          </a:p>
          <a:p>
            <a:r>
              <a:rPr lang="en-US" altLang="zh-CN" sz="1600">
                <a:latin typeface="Consolas" pitchFamily="49" charset="0"/>
              </a:rPr>
              <a:t>{</a:t>
            </a:r>
          </a:p>
          <a:p>
            <a:r>
              <a:rPr lang="en-US" altLang="zh-CN" sz="1600">
                <a:latin typeface="Consolas" pitchFamily="49" charset="0"/>
              </a:rPr>
              <a:t>    E[++tot].nxt=head[u],head[u]=tot;</a:t>
            </a:r>
          </a:p>
          <a:p>
            <a:r>
              <a:rPr lang="en-US" altLang="zh-CN" sz="1600">
                <a:latin typeface="Consolas" pitchFamily="49" charset="0"/>
              </a:rPr>
              <a:t>    E[tot].to=v,E[tot].v=w;</a:t>
            </a:r>
          </a:p>
          <a:p>
            <a:r>
              <a:rPr lang="en-US" altLang="zh-CN" sz="1600" smtClean="0">
                <a:latin typeface="Consolas" pitchFamily="49" charset="0"/>
              </a:rPr>
              <a:t>}</a:t>
            </a:r>
          </a:p>
          <a:p>
            <a:r>
              <a:rPr lang="en-US" altLang="zh-CN" sz="1600">
                <a:latin typeface="Consolas" pitchFamily="49" charset="0"/>
              </a:rPr>
              <a:t>for(int x=head[p]; x; x=E[x].nxt)</a:t>
            </a:r>
          </a:p>
          <a:p>
            <a:r>
              <a:rPr lang="en-US" altLang="zh-CN" sz="1600">
                <a:latin typeface="Consolas" pitchFamily="49" charset="0"/>
              </a:rPr>
              <a:t>    if(d[E[x].to]==-0.5)</a:t>
            </a:r>
          </a:p>
          <a:p>
            <a:r>
              <a:rPr lang="en-US" altLang="zh-CN" sz="1600">
                <a:latin typeface="Consolas" pitchFamily="49" charset="0"/>
              </a:rPr>
              <a:t>    t.v=E[x].v+d[p],t.to=E[x].to,h.push(t);</a:t>
            </a:r>
            <a:endParaRPr lang="zh-CN" altLang="en-US" sz="1600">
              <a:latin typeface="Consolas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最短路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若网络中的每条边都有一个数值（长度、成本、时间等），则找出两节点（通常是源节点和阱节点）之间总权和最小的路径就是最短路问题。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floyd</a:t>
            </a:r>
            <a:r>
              <a:rPr lang="zh-CN" altLang="en-US" smtClean="0"/>
              <a:t>算法</a:t>
            </a:r>
            <a:r>
              <a:rPr lang="zh-CN" altLang="en-US" sz="1800" smtClean="0"/>
              <a:t>（无法解决负区权</a:t>
            </a:r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nsolas" pitchFamily="49" charset="0"/>
              </a:rPr>
              <a:t>for(int k=1; k&lt;=n; k++) </a:t>
            </a:r>
            <a:endParaRPr lang="en-US" altLang="zh-CN" smtClean="0">
              <a:latin typeface="Consolas" pitchFamily="49" charset="0"/>
            </a:endParaRPr>
          </a:p>
          <a:p>
            <a:r>
              <a:rPr lang="en-US" altLang="zh-CN" smtClean="0">
                <a:latin typeface="Consolas" pitchFamily="49" charset="0"/>
              </a:rPr>
              <a:t>for(int </a:t>
            </a:r>
            <a:r>
              <a:rPr lang="en-US" altLang="zh-CN">
                <a:latin typeface="Consolas" pitchFamily="49" charset="0"/>
              </a:rPr>
              <a:t>i=1; i&lt;=n; i++) </a:t>
            </a:r>
            <a:endParaRPr lang="en-US" altLang="zh-CN" smtClean="0">
              <a:latin typeface="Consolas" pitchFamily="49" charset="0"/>
            </a:endParaRPr>
          </a:p>
          <a:p>
            <a:r>
              <a:rPr lang="en-US" altLang="zh-CN" smtClean="0">
                <a:latin typeface="Consolas" pitchFamily="49" charset="0"/>
              </a:rPr>
              <a:t>for(int </a:t>
            </a:r>
            <a:r>
              <a:rPr lang="en-US" altLang="zh-CN">
                <a:latin typeface="Consolas" pitchFamily="49" charset="0"/>
              </a:rPr>
              <a:t>j=1; j&lt;=n; j++) M[i][j]=min(M[i][j],M[i][k]+M[k][j]);</a:t>
            </a:r>
            <a:endParaRPr lang="zh-CN" altLang="en-US">
              <a:latin typeface="Consolas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9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其要经过点</a:t>
            </a:r>
            <a:r>
              <a:rPr lang="en-US" altLang="zh-CN" smtClean="0"/>
              <a:t>1</a:t>
            </a:r>
            <a:r>
              <a:rPr lang="zh-CN" altLang="en-US" smtClean="0"/>
              <a:t>的最短路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Consolas" pitchFamily="49" charset="0"/>
              </a:rPr>
              <a:t>for(int </a:t>
            </a:r>
            <a:r>
              <a:rPr lang="en-US" altLang="zh-CN">
                <a:latin typeface="Consolas" pitchFamily="49" charset="0"/>
              </a:rPr>
              <a:t>i=1; i&lt;=n; i++) </a:t>
            </a:r>
          </a:p>
          <a:p>
            <a:r>
              <a:rPr lang="en-US" altLang="zh-CN">
                <a:latin typeface="Consolas" pitchFamily="49" charset="0"/>
              </a:rPr>
              <a:t>for(int j=1; j&lt;=n; j++) M[i][j]=min(M[i][j],M[i</a:t>
            </a:r>
            <a:r>
              <a:rPr lang="en-US" altLang="zh-CN" smtClean="0">
                <a:latin typeface="Consolas" pitchFamily="49" charset="0"/>
              </a:rPr>
              <a:t>][1]+M[1][</a:t>
            </a:r>
            <a:r>
              <a:rPr lang="en-US" altLang="zh-CN">
                <a:latin typeface="Consolas" pitchFamily="49" charset="0"/>
              </a:rPr>
              <a:t>j]);</a:t>
            </a:r>
            <a:endParaRPr lang="zh-CN" altLang="en-US">
              <a:latin typeface="Consolas" pitchFamily="49" charset="0"/>
            </a:endParaRP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其要经过</a:t>
            </a:r>
            <a:r>
              <a:rPr lang="zh-CN" altLang="en-US" smtClean="0"/>
              <a:t>点</a:t>
            </a:r>
            <a:r>
              <a:rPr lang="en-US" altLang="zh-CN" smtClean="0"/>
              <a:t>2</a:t>
            </a:r>
            <a:r>
              <a:rPr lang="zh-CN" altLang="en-US" smtClean="0"/>
              <a:t>的</a:t>
            </a:r>
            <a:r>
              <a:rPr lang="zh-CN" altLang="en-US"/>
              <a:t>最短路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043494" y="1742739"/>
            <a:ext cx="6777317" cy="2631733"/>
          </a:xfrm>
        </p:spPr>
        <p:txBody>
          <a:bodyPr/>
          <a:lstStyle/>
          <a:p>
            <a:r>
              <a:rPr lang="en-US" altLang="zh-CN" smtClean="0">
                <a:latin typeface="Consolas" pitchFamily="49" charset="0"/>
              </a:rPr>
              <a:t>for(int </a:t>
            </a:r>
            <a:r>
              <a:rPr lang="en-US" altLang="zh-CN">
                <a:latin typeface="Consolas" pitchFamily="49" charset="0"/>
              </a:rPr>
              <a:t>i=1; i&lt;=n; i++) </a:t>
            </a:r>
            <a:endParaRPr lang="en-US" altLang="zh-CN" smtClean="0">
              <a:latin typeface="Consolas" pitchFamily="49" charset="0"/>
            </a:endParaRPr>
          </a:p>
          <a:p>
            <a:r>
              <a:rPr lang="en-US" altLang="zh-CN" smtClean="0">
                <a:latin typeface="Consolas" pitchFamily="49" charset="0"/>
              </a:rPr>
              <a:t>for(int </a:t>
            </a:r>
            <a:r>
              <a:rPr lang="en-US" altLang="zh-CN">
                <a:latin typeface="Consolas" pitchFamily="49" charset="0"/>
              </a:rPr>
              <a:t>j=1; j&lt;=n; j++) M[i][j]=min(M[i][j],M[i</a:t>
            </a:r>
            <a:r>
              <a:rPr lang="en-US" altLang="zh-CN" smtClean="0">
                <a:latin typeface="Consolas" pitchFamily="49" charset="0"/>
              </a:rPr>
              <a:t>][2]+M[2][</a:t>
            </a:r>
            <a:r>
              <a:rPr lang="en-US" altLang="zh-CN">
                <a:latin typeface="Consolas" pitchFamily="49" charset="0"/>
              </a:rPr>
              <a:t>j]);</a:t>
            </a:r>
            <a:endParaRPr lang="zh-CN" altLang="en-US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39502"/>
            <a:ext cx="7024744" cy="857250"/>
          </a:xfrm>
        </p:spPr>
        <p:txBody>
          <a:bodyPr/>
          <a:lstStyle/>
          <a:p>
            <a:r>
              <a:rPr lang="zh-CN" altLang="en-US" smtClean="0"/>
              <a:t>完整实现（</a:t>
            </a:r>
            <a:r>
              <a:rPr lang="en-US" altLang="zh-CN" smtClean="0"/>
              <a:t>n</a:t>
            </a:r>
            <a:r>
              <a:rPr lang="zh-CN" altLang="en-US" smtClean="0"/>
              <a:t>个点</a:t>
            </a:r>
            <a:r>
              <a:rPr lang="en-US" altLang="zh-CN" smtClean="0"/>
              <a:t>m</a:t>
            </a:r>
            <a:r>
              <a:rPr lang="zh-CN" altLang="en-US" smtClean="0"/>
              <a:t>条边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 题目推荐</a:t>
            </a:r>
            <a:r>
              <a:rPr lang="zh-CN" altLang="en-US" b="1"/>
              <a:t> </a:t>
            </a:r>
            <a:r>
              <a:rPr lang="en-US" altLang="zh-CN" b="1">
                <a:hlinkClick r:id="rId2"/>
              </a:rPr>
              <a:t>Stockbroker Grapevine</a:t>
            </a:r>
            <a:endParaRPr lang="en-US" altLang="zh-CN" b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5744" y="1275606"/>
            <a:ext cx="5040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Consolas" pitchFamily="49" charset="0"/>
              </a:rPr>
              <a:t>#include&lt;stdio.h&gt;</a:t>
            </a:r>
          </a:p>
          <a:p>
            <a:r>
              <a:rPr lang="en-US" altLang="zh-CN" sz="800">
                <a:latin typeface="Consolas" pitchFamily="49" charset="0"/>
              </a:rPr>
              <a:t>#include&lt;string.h&gt;</a:t>
            </a:r>
          </a:p>
          <a:p>
            <a:r>
              <a:rPr lang="en-US" altLang="zh-CN" sz="800">
                <a:latin typeface="Consolas" pitchFamily="49" charset="0"/>
              </a:rPr>
              <a:t>#include&lt;algorithm&gt;</a:t>
            </a:r>
          </a:p>
          <a:p>
            <a:r>
              <a:rPr lang="en-US" altLang="zh-CN" sz="800">
                <a:latin typeface="Consolas" pitchFamily="49" charset="0"/>
              </a:rPr>
              <a:t>using namespace std;</a:t>
            </a:r>
          </a:p>
          <a:p>
            <a:r>
              <a:rPr lang="en-US" altLang="zh-CN" sz="800">
                <a:latin typeface="Consolas" pitchFamily="49" charset="0"/>
              </a:rPr>
              <a:t>const int INF=0x3f3f3f3f;</a:t>
            </a:r>
          </a:p>
          <a:p>
            <a:r>
              <a:rPr lang="en-US" altLang="zh-CN" sz="800">
                <a:latin typeface="Consolas" pitchFamily="49" charset="0"/>
              </a:rPr>
              <a:t>int main()</a:t>
            </a:r>
          </a:p>
          <a:p>
            <a:r>
              <a:rPr lang="en-US" altLang="zh-CN" sz="800">
                <a:latin typeface="Consolas" pitchFamily="49" charset="0"/>
              </a:rPr>
              <a:t>{</a:t>
            </a:r>
          </a:p>
          <a:p>
            <a:r>
              <a:rPr lang="en-US" altLang="zh-CN" sz="800">
                <a:latin typeface="Consolas" pitchFamily="49" charset="0"/>
              </a:rPr>
              <a:t>    int n,m,M[100][100];</a:t>
            </a:r>
          </a:p>
          <a:p>
            <a:r>
              <a:rPr lang="en-US" altLang="zh-CN" sz="800">
                <a:latin typeface="Consolas" pitchFamily="49" charset="0"/>
              </a:rPr>
              <a:t>    scanf("%d%d",&amp;n,&amp;m);</a:t>
            </a:r>
          </a:p>
          <a:p>
            <a:r>
              <a:rPr lang="en-US" altLang="zh-CN" sz="800">
                <a:latin typeface="Consolas" pitchFamily="49" charset="0"/>
              </a:rPr>
              <a:t>    memset(M,INF,sizeof M);</a:t>
            </a:r>
          </a:p>
          <a:p>
            <a:r>
              <a:rPr lang="en-US" altLang="zh-CN" sz="800">
                <a:latin typeface="Consolas" pitchFamily="49" charset="0"/>
              </a:rPr>
              <a:t>    for(int i=1; i&lt;=n; i++)</a:t>
            </a:r>
          </a:p>
          <a:p>
            <a:r>
              <a:rPr lang="en-US" altLang="zh-CN" sz="800">
                <a:latin typeface="Consolas" pitchFamily="49" charset="0"/>
              </a:rPr>
              <a:t>        M[i][i]=0;</a:t>
            </a:r>
          </a:p>
          <a:p>
            <a:r>
              <a:rPr lang="en-US" altLang="zh-CN" sz="800">
                <a:latin typeface="Consolas" pitchFamily="49" charset="0"/>
              </a:rPr>
              <a:t>    for(int i=1,u,v,w; i&lt;=m; i++)</a:t>
            </a:r>
          </a:p>
          <a:p>
            <a:r>
              <a:rPr lang="en-US" altLang="zh-CN" sz="800">
                <a:latin typeface="Consolas" pitchFamily="49" charset="0"/>
              </a:rPr>
              <a:t>        scanf("%d%d%d",&amp;u,&amp;v,&amp;w),M[u][v]=w;</a:t>
            </a:r>
          </a:p>
          <a:p>
            <a:r>
              <a:rPr lang="en-US" altLang="zh-CN" sz="800">
                <a:latin typeface="Consolas" pitchFamily="49" charset="0"/>
              </a:rPr>
              <a:t>    for(int k=1; k&lt;=n; k++)</a:t>
            </a:r>
          </a:p>
          <a:p>
            <a:r>
              <a:rPr lang="en-US" altLang="zh-CN" sz="800">
                <a:latin typeface="Consolas" pitchFamily="49" charset="0"/>
              </a:rPr>
              <a:t>        for(int i=1; i&lt;=n; i++)</a:t>
            </a:r>
          </a:p>
          <a:p>
            <a:r>
              <a:rPr lang="en-US" altLang="zh-CN" sz="800">
                <a:latin typeface="Consolas" pitchFamily="49" charset="0"/>
              </a:rPr>
              <a:t>            for(int j=1; j&lt;=n; j++)</a:t>
            </a:r>
          </a:p>
          <a:p>
            <a:r>
              <a:rPr lang="en-US" altLang="zh-CN" sz="800">
                <a:latin typeface="Consolas" pitchFamily="49" charset="0"/>
              </a:rPr>
              <a:t>                M[i][j]=min(M[i][j],M[i][k]+M[k][j]);</a:t>
            </a:r>
          </a:p>
          <a:p>
            <a:r>
              <a:rPr lang="en-US" altLang="zh-CN" sz="800">
                <a:latin typeface="Consolas" pitchFamily="49" charset="0"/>
              </a:rPr>
              <a:t>    for(int i=1; i&lt;=n; i++)</a:t>
            </a:r>
          </a:p>
          <a:p>
            <a:r>
              <a:rPr lang="en-US" altLang="zh-CN" sz="800">
                <a:latin typeface="Consolas" pitchFamily="49" charset="0"/>
              </a:rPr>
              <a:t>    {</a:t>
            </a:r>
          </a:p>
          <a:p>
            <a:r>
              <a:rPr lang="en-US" altLang="zh-CN" sz="800">
                <a:latin typeface="Consolas" pitchFamily="49" charset="0"/>
              </a:rPr>
              <a:t>        for(int j=1; j&lt;=n; j++)</a:t>
            </a:r>
          </a:p>
          <a:p>
            <a:r>
              <a:rPr lang="en-US" altLang="zh-CN" sz="800">
                <a:latin typeface="Consolas" pitchFamily="49" charset="0"/>
              </a:rPr>
              <a:t>            printf("%d ",M[i][j]);</a:t>
            </a:r>
          </a:p>
          <a:p>
            <a:r>
              <a:rPr lang="en-US" altLang="zh-CN" sz="800">
                <a:latin typeface="Consolas" pitchFamily="49" charset="0"/>
              </a:rPr>
              <a:t>        printf("\n");</a:t>
            </a:r>
          </a:p>
          <a:p>
            <a:r>
              <a:rPr lang="en-US" altLang="zh-CN" sz="800">
                <a:latin typeface="Consolas" pitchFamily="49" charset="0"/>
              </a:rPr>
              <a:t>    }</a:t>
            </a:r>
          </a:p>
          <a:p>
            <a:r>
              <a:rPr lang="en-US" altLang="zh-CN" sz="800">
                <a:latin typeface="Consolas" pitchFamily="49" charset="0"/>
              </a:rPr>
              <a:t>    return 0;</a:t>
            </a:r>
          </a:p>
          <a:p>
            <a:r>
              <a:rPr lang="en-US" altLang="zh-CN" sz="80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20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矩阵乘法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zh-CN"/>
              <a:t>for(int i=0; i&lt;a; i</a:t>
            </a:r>
            <a:r>
              <a:rPr lang="nn-NO" altLang="zh-CN" smtClean="0"/>
              <a:t>++)</a:t>
            </a:r>
          </a:p>
          <a:p>
            <a:r>
              <a:rPr lang="nn-NO" altLang="zh-CN" smtClean="0"/>
              <a:t>for(int </a:t>
            </a:r>
            <a:r>
              <a:rPr lang="nn-NO" altLang="zh-CN"/>
              <a:t>j=0; j&lt;d; j++) </a:t>
            </a:r>
            <a:endParaRPr lang="nn-NO" altLang="zh-CN" smtClean="0"/>
          </a:p>
          <a:p>
            <a:r>
              <a:rPr lang="nn-NO" altLang="zh-CN" smtClean="0"/>
              <a:t>for(int </a:t>
            </a:r>
            <a:r>
              <a:rPr lang="nn-NO" altLang="zh-CN"/>
              <a:t>k=0; k&lt;b; k++) </a:t>
            </a:r>
            <a:endParaRPr lang="nn-NO" altLang="zh-CN" smtClean="0"/>
          </a:p>
          <a:p>
            <a:r>
              <a:rPr lang="nn-NO" altLang="zh-CN" smtClean="0"/>
              <a:t>C[i</a:t>
            </a:r>
            <a:r>
              <a:rPr lang="nn-NO" altLang="zh-CN"/>
              <a:t>][j]+=A[i][k]*B[k][j];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3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送上一张图（不是你想要的图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C:\Users\BobHuang\Desktop\201701142037081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23678"/>
            <a:ext cx="311085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16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059582"/>
            <a:ext cx="7024744" cy="2531436"/>
          </a:xfrm>
        </p:spPr>
        <p:txBody>
          <a:bodyPr>
            <a:normAutofit/>
          </a:bodyPr>
          <a:lstStyle/>
          <a:p>
            <a:r>
              <a:rPr lang="zh-CN" altLang="en-US" sz="7200"/>
              <a:t>谢谢观看</a:t>
            </a:r>
            <a:r>
              <a:rPr lang="en-US" altLang="zh-CN" sz="7200" dirty="0"/>
              <a:t>!!!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What’s graph?(1</a:t>
            </a:r>
            <a:r>
              <a:rPr lang="zh-CN" altLang="en-US" smtClean="0"/>
              <a:t>图的定义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/>
              <a:t>图</a:t>
            </a:r>
            <a:r>
              <a:rPr lang="zh-CN" altLang="en-US"/>
              <a:t> 是一个顶点集合</a:t>
            </a:r>
            <a:r>
              <a:rPr lang="en-US" altLang="zh-CN"/>
              <a:t>V</a:t>
            </a:r>
            <a:r>
              <a:rPr lang="zh-CN" altLang="en-US"/>
              <a:t>和一个顶点间关系的集合</a:t>
            </a:r>
            <a:r>
              <a:rPr lang="en-US" altLang="zh-CN"/>
              <a:t>E</a:t>
            </a:r>
            <a:r>
              <a:rPr lang="zh-CN" altLang="en-US"/>
              <a:t>组成，记</a:t>
            </a:r>
            <a:r>
              <a:rPr lang="en-US" altLang="zh-CN"/>
              <a:t>G=(V,E) </a:t>
            </a:r>
            <a:endParaRPr lang="en-US" altLang="zh-CN" smtClean="0"/>
          </a:p>
          <a:p>
            <a:r>
              <a:rPr lang="en-US" altLang="zh-CN" smtClean="0"/>
              <a:t>V</a:t>
            </a:r>
            <a:r>
              <a:rPr lang="zh-CN" altLang="en-US"/>
              <a:t>：顶点的有限非空集合。 </a:t>
            </a:r>
            <a:endParaRPr lang="en-US" altLang="zh-CN" smtClean="0"/>
          </a:p>
          <a:p>
            <a:r>
              <a:rPr lang="en-US" altLang="zh-CN" smtClean="0"/>
              <a:t>E</a:t>
            </a:r>
            <a:r>
              <a:rPr lang="zh-CN" altLang="en-US"/>
              <a:t>：顶点间关系的有限集合（边集）。 </a:t>
            </a:r>
            <a:br>
              <a:rPr lang="zh-CN" altLang="en-US"/>
            </a:br>
            <a:r>
              <a:rPr lang="zh-CN" altLang="en-US"/>
              <a:t>存在一个结点</a:t>
            </a:r>
            <a:r>
              <a:rPr lang="en-US" altLang="zh-CN"/>
              <a:t>v</a:t>
            </a:r>
            <a:r>
              <a:rPr lang="zh-CN" altLang="en-US"/>
              <a:t>，可能含有多个前驱节点和后继结点。 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7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最基本的参数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smtClean="0"/>
              <a:t>1</a:t>
            </a:r>
            <a:r>
              <a:rPr lang="zh-CN" altLang="en-US" b="1" smtClean="0"/>
              <a:t>顶点</a:t>
            </a:r>
            <a:r>
              <a:rPr lang="zh-CN" altLang="en-US" b="1"/>
              <a:t>（</a:t>
            </a:r>
            <a:r>
              <a:rPr lang="en-US" altLang="zh-CN" b="1"/>
              <a:t>vertex</a:t>
            </a:r>
            <a:r>
              <a:rPr lang="zh-CN" altLang="en-US" b="1"/>
              <a:t>）</a:t>
            </a:r>
          </a:p>
          <a:p>
            <a:r>
              <a:rPr lang="zh-CN" altLang="en-US"/>
              <a:t>上图中黑色的带数字的点就是顶点，表示某个事物或对象。由于图的术语没有标准化，因此，称顶点为点、节点、结点、端点等都是可以的。叫什么无所谓，理解是什么才是关键。</a:t>
            </a:r>
          </a:p>
          <a:p>
            <a:r>
              <a:rPr lang="en-US" altLang="zh-CN" b="1"/>
              <a:t>2</a:t>
            </a:r>
            <a:r>
              <a:rPr lang="zh-CN" altLang="en-US" b="1"/>
              <a:t>边（</a:t>
            </a:r>
            <a:r>
              <a:rPr lang="en-US" altLang="zh-CN" b="1"/>
              <a:t>edge</a:t>
            </a:r>
            <a:r>
              <a:rPr lang="zh-CN" altLang="en-US" b="1"/>
              <a:t>）</a:t>
            </a:r>
          </a:p>
          <a:p>
            <a:r>
              <a:rPr lang="zh-CN" altLang="en-US"/>
              <a:t>上图中顶点之间蓝色的线条就是边，表示事物与事物之间的关系。需要注意的是边表示的是顶点之间的逻辑关系，粗细长短都无所谓的。包括上面的顶点也一样，表示逻辑事物或对象，画的时候大小形状都无所谓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2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/>
              <a:t>无向图和</a:t>
            </a:r>
            <a:r>
              <a:rPr lang="zh-CN" altLang="en-US" b="1" smtClean="0"/>
              <a:t>有向图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i="1"/>
              <a:t>无向图</a:t>
            </a:r>
            <a:r>
              <a:rPr lang="zh-CN" altLang="en-US"/>
              <a:t> 在</a:t>
            </a:r>
            <a:r>
              <a:rPr lang="en-US" altLang="zh-CN"/>
              <a:t>G=(V,E)</a:t>
            </a:r>
            <a:r>
              <a:rPr lang="zh-CN" altLang="en-US"/>
              <a:t>中，如果对于任意的结点</a:t>
            </a:r>
            <a:r>
              <a:rPr lang="en-US" altLang="zh-CN"/>
              <a:t>a,b</a:t>
            </a:r>
            <a:r>
              <a:rPr lang="zh-CN" altLang="en-US"/>
              <a:t>∈</a:t>
            </a:r>
            <a:r>
              <a:rPr lang="en-US" altLang="zh-CN"/>
              <a:t>V</a:t>
            </a:r>
            <a:r>
              <a:rPr lang="zh-CN" altLang="en-US"/>
              <a:t>，当</a:t>
            </a:r>
            <a:r>
              <a:rPr lang="en-US" altLang="zh-CN"/>
              <a:t>(a,b)</a:t>
            </a:r>
            <a:r>
              <a:rPr lang="zh-CN" altLang="en-US"/>
              <a:t>∈</a:t>
            </a:r>
            <a:r>
              <a:rPr lang="en-US" altLang="zh-CN"/>
              <a:t>E</a:t>
            </a:r>
            <a:r>
              <a:rPr lang="zh-CN" altLang="en-US"/>
              <a:t>时，必有</a:t>
            </a:r>
            <a:r>
              <a:rPr lang="en-US" altLang="zh-CN"/>
              <a:t>(b,a)</a:t>
            </a:r>
            <a:r>
              <a:rPr lang="zh-CN" altLang="en-US"/>
              <a:t>∈</a:t>
            </a:r>
            <a:r>
              <a:rPr lang="en-US" altLang="zh-CN"/>
              <a:t>E</a:t>
            </a:r>
            <a:r>
              <a:rPr lang="zh-CN" altLang="en-US"/>
              <a:t>（即关系</a:t>
            </a:r>
            <a:r>
              <a:rPr lang="en-US" altLang="zh-CN"/>
              <a:t>R</a:t>
            </a:r>
            <a:r>
              <a:rPr lang="zh-CN" altLang="en-US"/>
              <a:t>对称），此图称为无向图。 </a:t>
            </a:r>
            <a:endParaRPr lang="en-US" altLang="zh-CN"/>
          </a:p>
          <a:p>
            <a:r>
              <a:rPr lang="zh-CN" altLang="en-US" smtClean="0"/>
              <a:t>无向图</a:t>
            </a:r>
            <a:r>
              <a:rPr lang="zh-CN" altLang="en-US"/>
              <a:t>中用不带箭头的边表示顶点的</a:t>
            </a:r>
            <a:r>
              <a:rPr lang="zh-CN" altLang="en-US" smtClean="0"/>
              <a:t>关系。</a:t>
            </a:r>
            <a:endParaRPr lang="en-US" altLang="zh-CN"/>
          </a:p>
          <a:p>
            <a:r>
              <a:rPr lang="en-US" altLang="zh-CN"/>
              <a:t>V={</a:t>
            </a:r>
            <a:r>
              <a:rPr lang="en-US" altLang="zh-CN" smtClean="0"/>
              <a:t>1,2,3,4,5</a:t>
            </a:r>
            <a:r>
              <a:rPr lang="en-US" altLang="zh-CN"/>
              <a:t>,</a:t>
            </a:r>
            <a:r>
              <a:rPr lang="en-US" altLang="zh-CN" smtClean="0"/>
              <a:t>6}</a:t>
            </a:r>
            <a:r>
              <a:rPr lang="en-US" altLang="zh-CN"/>
              <a:t> </a:t>
            </a:r>
            <a:br>
              <a:rPr lang="en-US" altLang="zh-CN"/>
            </a:br>
            <a:r>
              <a:rPr lang="en-US" altLang="zh-CN"/>
              <a:t>E={(1,2),(1,3),(</a:t>
            </a:r>
            <a:r>
              <a:rPr lang="en-US" altLang="zh-CN" smtClean="0"/>
              <a:t>1,5),(1,6),(</a:t>
            </a:r>
            <a:r>
              <a:rPr lang="en-US" altLang="zh-CN"/>
              <a:t>2,3</a:t>
            </a:r>
            <a:r>
              <a:rPr lang="en-US" altLang="zh-CN" smtClean="0"/>
              <a:t>),(3,4),(</a:t>
            </a:r>
            <a:r>
              <a:rPr lang="en-US" altLang="zh-CN"/>
              <a:t>3,5),(4,5</a:t>
            </a:r>
            <a:r>
              <a:rPr lang="en-US" altLang="zh-CN" smtClean="0"/>
              <a:t>),(4,6)}</a:t>
            </a:r>
            <a:r>
              <a:rPr lang="en-US" altLang="zh-CN"/>
              <a:t> </a:t>
            </a:r>
            <a:endParaRPr lang="en-US" altLang="zh-CN" smtClean="0"/>
          </a:p>
          <a:p>
            <a:r>
              <a:rPr lang="zh-CN" altLang="en-US" sz="1200" smtClean="0"/>
              <a:t>或</a:t>
            </a:r>
            <a:r>
              <a:rPr lang="en-US" altLang="zh-CN" sz="1200"/>
              <a:t>E</a:t>
            </a:r>
            <a:r>
              <a:rPr lang="en-US" altLang="zh-CN" sz="1200" smtClean="0"/>
              <a:t>={&lt;1,2&gt;,&lt;1,3&gt;,&lt;1,5&gt;,&lt;1,6&gt;,&lt;2,1&gt;,&lt;2,3&gt;,&lt;3,1&gt;,&lt;3,2&gt;,&lt;3,4&gt;,&lt;3,5&gt;,&lt;4,3&gt;,&lt;4,5&gt;,&lt;4,6&gt;,&lt;5,1&gt;,&lt;5,3&gt;,&lt;5,4&gt;,&lt;6,1&gt;,&lt;6,4&gt;}</a:t>
            </a:r>
            <a:r>
              <a:rPr lang="en-US" altLang="zh-CN" sz="1200"/>
              <a:t> </a:t>
            </a:r>
          </a:p>
          <a:p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i="1"/>
              <a:t>有向图</a:t>
            </a:r>
            <a:r>
              <a:rPr lang="zh-CN" altLang="en-US"/>
              <a:t> 在</a:t>
            </a:r>
            <a:r>
              <a:rPr lang="en-US" altLang="zh-CN"/>
              <a:t>G=(V,E)</a:t>
            </a:r>
            <a:r>
              <a:rPr lang="zh-CN" altLang="en-US"/>
              <a:t>中，如果对于任意的结点</a:t>
            </a:r>
            <a:r>
              <a:rPr lang="en-US" altLang="zh-CN"/>
              <a:t>a,b</a:t>
            </a:r>
            <a:r>
              <a:rPr lang="zh-CN" altLang="en-US"/>
              <a:t>∈</a:t>
            </a:r>
            <a:r>
              <a:rPr lang="en-US" altLang="zh-CN"/>
              <a:t>V</a:t>
            </a:r>
            <a:r>
              <a:rPr lang="zh-CN" altLang="en-US"/>
              <a:t>，</a:t>
            </a:r>
            <a:r>
              <a:rPr lang="zh-CN" altLang="en-US" smtClean="0"/>
              <a:t>当</a:t>
            </a:r>
            <a:r>
              <a:rPr lang="en-US" altLang="zh-CN"/>
              <a:t>&lt;</a:t>
            </a:r>
            <a:r>
              <a:rPr lang="en-US" altLang="zh-CN" smtClean="0"/>
              <a:t>a,b</a:t>
            </a:r>
            <a:r>
              <a:rPr lang="en-US" altLang="zh-CN"/>
              <a:t>&gt;</a:t>
            </a:r>
            <a:r>
              <a:rPr lang="zh-CN" altLang="en-US" smtClean="0"/>
              <a:t>∈</a:t>
            </a:r>
            <a:r>
              <a:rPr lang="en-US" altLang="zh-CN"/>
              <a:t>E</a:t>
            </a:r>
            <a:r>
              <a:rPr lang="zh-CN" altLang="en-US"/>
              <a:t>时</a:t>
            </a:r>
            <a:r>
              <a:rPr lang="zh-CN" altLang="en-US" smtClean="0"/>
              <a:t>，</a:t>
            </a:r>
            <a:r>
              <a:rPr lang="en-US" altLang="zh-CN"/>
              <a:t>&lt;</a:t>
            </a:r>
            <a:r>
              <a:rPr lang="en-US" altLang="zh-CN" smtClean="0"/>
              <a:t>b,a</a:t>
            </a:r>
            <a:r>
              <a:rPr lang="en-US" altLang="zh-CN"/>
              <a:t>&gt;</a:t>
            </a:r>
            <a:r>
              <a:rPr lang="zh-CN" altLang="en-US" smtClean="0"/>
              <a:t>∈</a:t>
            </a:r>
            <a:r>
              <a:rPr lang="en-US" altLang="zh-CN"/>
              <a:t>E</a:t>
            </a:r>
            <a:r>
              <a:rPr lang="zh-CN" altLang="en-US"/>
              <a:t>未必成立，称此图为有向图。 </a:t>
            </a:r>
            <a:r>
              <a:rPr lang="en-US" altLang="zh-CN" smtClean="0"/>
              <a:t>(&lt;&gt;</a:t>
            </a:r>
            <a:r>
              <a:rPr lang="zh-CN" altLang="en-US" smtClean="0"/>
              <a:t>表示为偏序关系</a:t>
            </a:r>
            <a:r>
              <a:rPr lang="en-US" altLang="zh-CN" smtClean="0"/>
              <a:t>)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有向图中通常用带箭头的边连接两个有关联的结点。 </a:t>
            </a:r>
            <a:br>
              <a:rPr lang="zh-CN" altLang="en-US"/>
            </a:br>
            <a:r>
              <a:rPr lang="en-US" altLang="zh-CN" i="1"/>
              <a:t>eg:</a:t>
            </a:r>
            <a:r>
              <a:rPr lang="zh-CN" altLang="en-US"/>
              <a:t> </a:t>
            </a:r>
            <a:br>
              <a:rPr lang="zh-CN" altLang="en-US"/>
            </a:br>
            <a:r>
              <a:rPr lang="en-US" altLang="zh-CN"/>
              <a:t>V={1,2,3,4,5} 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/>
              <a:t>E={&lt;1,2&gt;,&lt;1,4&gt;,&lt;2,3&gt;,&lt;2,5&gt;,&lt;3,1&gt;,&lt;5,3&gt;,&lt;5,4&gt;} 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C:\Users\BobHuang\Desktop\201507291241289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299140"/>
            <a:ext cx="1440160" cy="133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30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771550"/>
            <a:ext cx="7024744" cy="857250"/>
          </a:xfrm>
        </p:spPr>
        <p:txBody>
          <a:bodyPr/>
          <a:lstStyle/>
          <a:p>
            <a:r>
              <a:rPr lang="zh-CN" altLang="en-US"/>
              <a:t>带权</a:t>
            </a:r>
            <a:r>
              <a:rPr lang="zh-CN" altLang="en-US" smtClean="0"/>
              <a:t>图</a:t>
            </a:r>
            <a:r>
              <a:rPr lang="zh-CN" altLang="en-US"/>
              <a:t> </a:t>
            </a:r>
            <a:r>
              <a:rPr lang="en-US" altLang="zh-CN" smtClean="0"/>
              <a:t>(</a:t>
            </a:r>
            <a:r>
              <a:rPr lang="zh-CN" altLang="en-US" smtClean="0"/>
              <a:t>多一个权参数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图中的边可以加上表示某种含义的数值，数值称为边的权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Eg</a:t>
            </a:r>
            <a:r>
              <a:rPr lang="zh-CN" altLang="en-US" smtClean="0"/>
              <a:t>：可以表示这条路的长度，</a:t>
            </a:r>
            <a:r>
              <a:rPr lang="en-US" altLang="zh-CN" smtClean="0"/>
              <a:t>cost</a:t>
            </a:r>
            <a:r>
              <a:rPr lang="zh-CN" altLang="en-US" smtClean="0"/>
              <a:t>什么的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 descr="C:\Users\BobHuang\Desktop\201507291335506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627534"/>
            <a:ext cx="20383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87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顶点的度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742739"/>
            <a:ext cx="6777203" cy="291724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在无向图中，顶点</a:t>
            </a:r>
            <a:r>
              <a:rPr lang="en-US" altLang="zh-CN"/>
              <a:t>v</a:t>
            </a:r>
            <a:r>
              <a:rPr lang="zh-CN" altLang="en-US"/>
              <a:t>的度是指与顶点</a:t>
            </a:r>
            <a:r>
              <a:rPr lang="en-US" altLang="zh-CN"/>
              <a:t>v</a:t>
            </a:r>
            <a:r>
              <a:rPr lang="zh-CN" altLang="en-US"/>
              <a:t>相连的边的数目</a:t>
            </a:r>
            <a:r>
              <a:rPr lang="en-US" altLang="zh-CN"/>
              <a:t>D(v)</a:t>
            </a:r>
            <a:r>
              <a:rPr lang="zh-CN" altLang="en-US"/>
              <a:t>。 </a:t>
            </a:r>
            <a:endParaRPr lang="en-US" altLang="zh-CN" smtClean="0"/>
          </a:p>
          <a:p>
            <a:r>
              <a:rPr lang="zh-CN" altLang="en-US" smtClean="0"/>
              <a:t>在</a:t>
            </a:r>
            <a:r>
              <a:rPr lang="zh-CN" altLang="en-US"/>
              <a:t>有向图中， </a:t>
            </a:r>
            <a:br>
              <a:rPr lang="zh-CN" altLang="en-US"/>
            </a:br>
            <a:r>
              <a:rPr lang="zh-CN" altLang="en-US"/>
              <a:t>入度：以该顶点为终点的边的数目。 </a:t>
            </a:r>
            <a:br>
              <a:rPr lang="zh-CN" altLang="en-US"/>
            </a:br>
            <a:r>
              <a:rPr lang="zh-CN" altLang="en-US"/>
              <a:t>出度：以该顶点为起点的边的数目。 </a:t>
            </a:r>
            <a:br>
              <a:rPr lang="zh-CN" altLang="en-US"/>
            </a:br>
            <a:r>
              <a:rPr lang="zh-CN" altLang="en-US"/>
              <a:t>度：等于该顶点的入度与出度之和。 </a:t>
            </a:r>
            <a:endParaRPr lang="en-US" altLang="zh-CN" smtClean="0"/>
          </a:p>
          <a:p>
            <a:r>
              <a:rPr lang="zh-CN" altLang="en-US"/>
              <a:t>度数为奇数的顶点叫奇点，度数为偶数的点叫偶点。 </a:t>
            </a:r>
            <a:br>
              <a:rPr lang="zh-CN" altLang="en-US"/>
            </a:br>
            <a:r>
              <a:rPr lang="zh-CN" altLang="en-US"/>
              <a:t>所有顶点的度等于边数的两倍。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扩展知识（</a:t>
            </a:r>
            <a:r>
              <a:rPr lang="zh-CN" altLang="en-US" smtClean="0">
                <a:latin typeface="+mn-ea"/>
                <a:ea typeface="+mn-ea"/>
              </a:rPr>
              <a:t>路径</a:t>
            </a:r>
            <a:r>
              <a:rPr lang="zh-CN" altLang="en-US">
                <a:latin typeface="+mn-ea"/>
                <a:ea typeface="+mn-ea"/>
              </a:rPr>
              <a:t>、</a:t>
            </a:r>
            <a:r>
              <a:rPr lang="zh-CN" altLang="en-US" smtClean="0">
                <a:latin typeface="+mn-ea"/>
                <a:ea typeface="+mn-ea"/>
              </a:rPr>
              <a:t>回路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在图</a:t>
            </a:r>
            <a:r>
              <a:rPr lang="en-US" altLang="zh-CN"/>
              <a:t>G=(V,E)</a:t>
            </a:r>
            <a:r>
              <a:rPr lang="zh-CN" altLang="en-US"/>
              <a:t>中，过对于结点</a:t>
            </a:r>
            <a:r>
              <a:rPr lang="en-US" altLang="zh-CN"/>
              <a:t>a,b</a:t>
            </a:r>
            <a:r>
              <a:rPr lang="zh-CN" altLang="en-US"/>
              <a:t>，存在满足下述条件的结点序列</a:t>
            </a:r>
            <a:r>
              <a:rPr lang="en-US" altLang="zh-CN"/>
              <a:t>x1...xk(k&gt;1)</a:t>
            </a:r>
            <a:r>
              <a:rPr lang="zh-CN" altLang="en-US"/>
              <a:t>有</a:t>
            </a:r>
            <a:r>
              <a:rPr lang="en-US" altLang="zh-CN"/>
              <a:t>x1=a,xk=b,(xi,xi+1)∈E,i=1...k</a:t>
            </a:r>
            <a:r>
              <a:rPr lang="zh-CN" altLang="en-US"/>
              <a:t>−</a:t>
            </a:r>
            <a:r>
              <a:rPr lang="en-US" altLang="zh-CN"/>
              <a:t>1</a:t>
            </a:r>
            <a:r>
              <a:rPr lang="zh-CN" altLang="en-US"/>
              <a:t>，则称结点序列</a:t>
            </a:r>
            <a:r>
              <a:rPr lang="en-US" altLang="zh-CN"/>
              <a:t>x1=a,x2,...,xk=b</a:t>
            </a:r>
            <a:r>
              <a:rPr lang="zh-CN" altLang="en-US"/>
              <a:t>为结点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的一条</a:t>
            </a:r>
            <a:r>
              <a:rPr lang="zh-CN" altLang="en-US" b="1" i="1"/>
              <a:t>路径</a:t>
            </a:r>
            <a:r>
              <a:rPr lang="zh-CN" altLang="en-US"/>
              <a:t>，而路径上边的数目</a:t>
            </a:r>
            <a:r>
              <a:rPr lang="en-US" altLang="zh-CN"/>
              <a:t>(k-1)</a:t>
            </a:r>
            <a:r>
              <a:rPr lang="zh-CN" altLang="en-US"/>
              <a:t>则称为该路径的长度。 </a:t>
            </a:r>
            <a:br>
              <a:rPr lang="zh-CN" altLang="en-US"/>
            </a:br>
            <a:r>
              <a:rPr lang="zh-CN" altLang="en-US"/>
              <a:t>如果一条路径上的结点除起点</a:t>
            </a:r>
            <a:r>
              <a:rPr lang="en-US" altLang="zh-CN"/>
              <a:t>x1</a:t>
            </a:r>
            <a:r>
              <a:rPr lang="zh-CN" altLang="en-US"/>
              <a:t>和终点</a:t>
            </a:r>
            <a:r>
              <a:rPr lang="en-US" altLang="zh-CN"/>
              <a:t>xk</a:t>
            </a:r>
            <a:r>
              <a:rPr lang="zh-CN" altLang="en-US"/>
              <a:t>可以相同外，其它结点均不相同，称此路径为一条</a:t>
            </a:r>
            <a:r>
              <a:rPr lang="zh-CN" altLang="en-US" b="1" i="1"/>
              <a:t>简单路径</a:t>
            </a:r>
            <a:r>
              <a:rPr lang="zh-CN" altLang="en-US"/>
              <a:t>。</a:t>
            </a:r>
            <a:r>
              <a:rPr lang="en-US" altLang="zh-CN"/>
              <a:t>x1=xk</a:t>
            </a:r>
            <a:r>
              <a:rPr lang="zh-CN" altLang="en-US"/>
              <a:t>的简单路径称为</a:t>
            </a:r>
            <a:r>
              <a:rPr lang="zh-CN" altLang="en-US" b="1" i="1"/>
              <a:t>回路</a:t>
            </a:r>
            <a:r>
              <a:rPr lang="zh-CN" altLang="en-US"/>
              <a:t>（也称为</a:t>
            </a:r>
            <a:r>
              <a:rPr lang="zh-CN" altLang="en-US" b="1" i="1"/>
              <a:t>环</a:t>
            </a:r>
            <a:r>
              <a:rPr lang="zh-CN" altLang="en-US"/>
              <a:t>）。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273</TotalTime>
  <Words>944</Words>
  <Application>Microsoft Office PowerPoint</Application>
  <PresentationFormat>全屏显示(16:9)</PresentationFormat>
  <Paragraphs>138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奥斯汀</vt:lpstr>
      <vt:lpstr>acm入门之图论基础&amp;&amp;Floyd最短路</vt:lpstr>
      <vt:lpstr>送上一张图（不是你想要的图</vt:lpstr>
      <vt:lpstr>What’s graph?(1图的定义 </vt:lpstr>
      <vt:lpstr>最基本的参数</vt:lpstr>
      <vt:lpstr>无向图和有向图</vt:lpstr>
      <vt:lpstr>PowerPoint 演示文稿</vt:lpstr>
      <vt:lpstr>带权图 (多一个权参数</vt:lpstr>
      <vt:lpstr>顶点的度</vt:lpstr>
      <vt:lpstr>扩展知识（路径、回路</vt:lpstr>
      <vt:lpstr>还可以了解的（连通性</vt:lpstr>
      <vt:lpstr>图的存储</vt:lpstr>
      <vt:lpstr>vector</vt:lpstr>
      <vt:lpstr>扩展</vt:lpstr>
      <vt:lpstr>最短路</vt:lpstr>
      <vt:lpstr>floyd算法（无法解决负区权</vt:lpstr>
      <vt:lpstr>其要经过点1的最短路</vt:lpstr>
      <vt:lpstr>其要经过点2的最短路</vt:lpstr>
      <vt:lpstr>完整实现（n个点m条边</vt:lpstr>
      <vt:lpstr>矩阵乘法</vt:lpstr>
      <vt:lpstr>谢谢观看!!!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循环、数组、结构体</dc:title>
  <dc:creator>BobHuang</dc:creator>
  <cp:lastModifiedBy>BobHuang</cp:lastModifiedBy>
  <cp:revision>27</cp:revision>
  <dcterms:created xsi:type="dcterms:W3CDTF">2017-11-14T12:05:12Z</dcterms:created>
  <dcterms:modified xsi:type="dcterms:W3CDTF">2018-02-10T04:44:11Z</dcterms:modified>
</cp:coreProperties>
</file>